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2" r:id="rId4"/>
    <p:sldId id="271" r:id="rId5"/>
    <p:sldId id="283" r:id="rId6"/>
    <p:sldId id="288" r:id="rId7"/>
    <p:sldId id="260" r:id="rId8"/>
    <p:sldId id="273" r:id="rId9"/>
    <p:sldId id="274" r:id="rId10"/>
    <p:sldId id="289" r:id="rId11"/>
    <p:sldId id="311" r:id="rId12"/>
    <p:sldId id="282" r:id="rId13"/>
    <p:sldId id="290" r:id="rId14"/>
    <p:sldId id="291" r:id="rId15"/>
    <p:sldId id="294" r:id="rId16"/>
    <p:sldId id="303" r:id="rId17"/>
    <p:sldId id="304" r:id="rId18"/>
    <p:sldId id="305" r:id="rId19"/>
    <p:sldId id="292" r:id="rId20"/>
    <p:sldId id="297" r:id="rId21"/>
    <p:sldId id="295" r:id="rId22"/>
    <p:sldId id="302" r:id="rId23"/>
    <p:sldId id="296" r:id="rId24"/>
    <p:sldId id="293" r:id="rId25"/>
    <p:sldId id="310" r:id="rId26"/>
    <p:sldId id="299" r:id="rId27"/>
    <p:sldId id="313" r:id="rId28"/>
    <p:sldId id="312" r:id="rId29"/>
    <p:sldId id="300" r:id="rId30"/>
    <p:sldId id="301" r:id="rId31"/>
    <p:sldId id="306" r:id="rId32"/>
    <p:sldId id="307" r:id="rId33"/>
    <p:sldId id="308"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4.xml"/><Relationship Id="rId1" Type="http://schemas.openxmlformats.org/officeDocument/2006/relationships/slide" Target="../slides/slide9.xml"/><Relationship Id="rId4" Type="http://schemas.openxmlformats.org/officeDocument/2006/relationships/slide" Target="../slides/slide24.xml"/></Relationships>
</file>

<file path=ppt/diagrams/_rels/data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10.xml"/><Relationship Id="rId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 Id="rId4" Type="http://schemas.openxmlformats.org/officeDocument/2006/relationships/slide" Target="../slides/slide18.xml"/></Relationships>
</file>

<file path=ppt/diagrams/_rels/data4.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21.xml"/><Relationship Id="rId1" Type="http://schemas.openxmlformats.org/officeDocument/2006/relationships/slide" Target="../slides/slide20.xml"/><Relationship Id="rId4" Type="http://schemas.openxmlformats.org/officeDocument/2006/relationships/slide" Target="../slides/slide23.xml"/></Relationships>
</file>

<file path=ppt/diagrams/_rels/data5.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32.xml"/><Relationship Id="rId7" Type="http://schemas.openxmlformats.org/officeDocument/2006/relationships/slide" Target="../slides/slide29.xml"/><Relationship Id="rId2" Type="http://schemas.openxmlformats.org/officeDocument/2006/relationships/slide" Target="../slides/slide31.xml"/><Relationship Id="rId1" Type="http://schemas.openxmlformats.org/officeDocument/2006/relationships/slide" Target="../slides/slide25.xml"/><Relationship Id="rId6" Type="http://schemas.openxmlformats.org/officeDocument/2006/relationships/slide" Target="../slides/slide28.xml"/><Relationship Id="rId5" Type="http://schemas.openxmlformats.org/officeDocument/2006/relationships/slide" Target="../slides/slide26.xml"/><Relationship Id="rId10" Type="http://schemas.openxmlformats.org/officeDocument/2006/relationships/slide" Target="../slides/slide27.xml"/><Relationship Id="rId4" Type="http://schemas.openxmlformats.org/officeDocument/2006/relationships/slide" Target="../slides/slide33.xml"/><Relationship Id="rId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13D75-6995-40E7-BECF-09C32B4F32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6E1350E-C413-4AF5-A2A2-146358452FDB}">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Recognising &amp; valuing the role of unpaid carers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C1D83F9-6B11-415D-979A-72E42A112B09}" type="parTrans" cxnId="{3D841A2E-033C-483D-8B02-3D771D3C6156}">
      <dgm:prSet/>
      <dgm:spPr/>
      <dgm:t>
        <a:bodyPr/>
        <a:lstStyle/>
        <a:p>
          <a:endParaRPr lang="en-GB"/>
        </a:p>
      </dgm:t>
    </dgm:pt>
    <dgm:pt modelId="{6E8A1C5D-18E9-4235-ACE4-B9420B13E460}" type="sibTrans" cxnId="{3D841A2E-033C-483D-8B02-3D771D3C6156}">
      <dgm:prSet/>
      <dgm:spPr/>
      <dgm:t>
        <a:bodyPr/>
        <a:lstStyle/>
        <a:p>
          <a:endParaRPr lang="en-GB"/>
        </a:p>
      </dgm:t>
    </dgm:pt>
    <dgm:pt modelId="{A2684E8B-F48E-444A-9EF7-DC57E0B16E3E}">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Identifying unpaid carers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11EA33C-B67F-437F-92FE-8CBE0A061C87}" type="parTrans" cxnId="{65B0398C-F8E9-447C-B6A2-3B94BA2773BC}">
      <dgm:prSet/>
      <dgm:spPr/>
      <dgm:t>
        <a:bodyPr/>
        <a:lstStyle/>
        <a:p>
          <a:endParaRPr lang="en-GB"/>
        </a:p>
      </dgm:t>
    </dgm:pt>
    <dgm:pt modelId="{44D052F4-12CF-4F08-BA06-13C0A03BEE57}" type="sibTrans" cxnId="{65B0398C-F8E9-447C-B6A2-3B94BA2773BC}">
      <dgm:prSet/>
      <dgm:spPr/>
      <dgm:t>
        <a:bodyPr/>
        <a:lstStyle/>
        <a:p>
          <a:endParaRPr lang="en-GB"/>
        </a:p>
      </dgm:t>
    </dgm:pt>
    <dgm:pt modelId="{9EA3915F-D9F7-4F59-8649-01354A45E9E8}">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Things you &amp; your practice can do</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BF8C554-A40D-4054-B423-A2339FC52C2C}" type="parTrans" cxnId="{9BD2BF70-A40D-4674-9EF1-54B6DDD75CE0}">
      <dgm:prSet/>
      <dgm:spPr/>
      <dgm:t>
        <a:bodyPr/>
        <a:lstStyle/>
        <a:p>
          <a:endParaRPr lang="en-GB"/>
        </a:p>
      </dgm:t>
    </dgm:pt>
    <dgm:pt modelId="{5DB0B58E-754D-4F7E-93BA-CC10BE91F78D}" type="sibTrans" cxnId="{9BD2BF70-A40D-4674-9EF1-54B6DDD75CE0}">
      <dgm:prSet/>
      <dgm:spPr/>
      <dgm:t>
        <a:bodyPr/>
        <a:lstStyle/>
        <a:p>
          <a:endParaRPr lang="en-GB"/>
        </a:p>
      </dgm:t>
    </dgm:pt>
    <dgm:pt modelId="{CF9D01F6-F70A-4534-9456-A88DA73D3614}">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Support that is available for unpaid carers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7BF6C8C-CE00-476F-BAE0-9203733454F7}" type="parTrans" cxnId="{9BA2F8EE-3860-4B03-92D1-86B99677CA7A}">
      <dgm:prSet/>
      <dgm:spPr/>
      <dgm:t>
        <a:bodyPr/>
        <a:lstStyle/>
        <a:p>
          <a:endParaRPr lang="en-GB"/>
        </a:p>
      </dgm:t>
    </dgm:pt>
    <dgm:pt modelId="{05536736-7E36-4B91-87D1-9CA05CC604A0}" type="sibTrans" cxnId="{9BA2F8EE-3860-4B03-92D1-86B99677CA7A}">
      <dgm:prSet/>
      <dgm:spPr/>
      <dgm:t>
        <a:bodyPr/>
        <a:lstStyle/>
        <a:p>
          <a:endParaRPr lang="en-GB"/>
        </a:p>
      </dgm:t>
    </dgm:pt>
    <dgm:pt modelId="{8A940F3E-89C4-49B9-9A59-8D0405C35C06}" type="pres">
      <dgm:prSet presAssocID="{AEB13D75-6995-40E7-BECF-09C32B4F3225}" presName="diagram" presStyleCnt="0">
        <dgm:presLayoutVars>
          <dgm:dir/>
          <dgm:resizeHandles val="exact"/>
        </dgm:presLayoutVars>
      </dgm:prSet>
      <dgm:spPr/>
    </dgm:pt>
    <dgm:pt modelId="{8D8EEAD0-9669-41E3-8EFF-6E4D933DEC62}" type="pres">
      <dgm:prSet presAssocID="{06E1350E-C413-4AF5-A2A2-146358452FDB}" presName="node" presStyleLbl="node1" presStyleIdx="0" presStyleCnt="4" custLinFactNeighborX="380">
        <dgm:presLayoutVars>
          <dgm:bulletEnabled val="1"/>
        </dgm:presLayoutVars>
      </dgm:prSet>
      <dgm:spPr/>
    </dgm:pt>
    <dgm:pt modelId="{311A4474-DE67-4338-AD28-1F9E98C31F28}" type="pres">
      <dgm:prSet presAssocID="{6E8A1C5D-18E9-4235-ACE4-B9420B13E460}" presName="sibTrans" presStyleCnt="0"/>
      <dgm:spPr/>
    </dgm:pt>
    <dgm:pt modelId="{9EEEEC28-B5FE-40C4-B191-C4BADA134BDF}" type="pres">
      <dgm:prSet presAssocID="{A2684E8B-F48E-444A-9EF7-DC57E0B16E3E}" presName="node" presStyleLbl="node1" presStyleIdx="1" presStyleCnt="4">
        <dgm:presLayoutVars>
          <dgm:bulletEnabled val="1"/>
        </dgm:presLayoutVars>
      </dgm:prSet>
      <dgm:spPr/>
    </dgm:pt>
    <dgm:pt modelId="{5F97B50C-7EA7-4EB6-B056-0C196DB41B46}" type="pres">
      <dgm:prSet presAssocID="{44D052F4-12CF-4F08-BA06-13C0A03BEE57}" presName="sibTrans" presStyleCnt="0"/>
      <dgm:spPr/>
    </dgm:pt>
    <dgm:pt modelId="{A4C02473-32C0-4C4C-87DC-BE98599737DB}" type="pres">
      <dgm:prSet presAssocID="{9EA3915F-D9F7-4F59-8649-01354A45E9E8}" presName="node" presStyleLbl="node1" presStyleIdx="2" presStyleCnt="4">
        <dgm:presLayoutVars>
          <dgm:bulletEnabled val="1"/>
        </dgm:presLayoutVars>
      </dgm:prSet>
      <dgm:spPr/>
    </dgm:pt>
    <dgm:pt modelId="{7C3107EB-CBE1-4181-A112-7F57BBBAAB97}" type="pres">
      <dgm:prSet presAssocID="{5DB0B58E-754D-4F7E-93BA-CC10BE91F78D}" presName="sibTrans" presStyleCnt="0"/>
      <dgm:spPr/>
    </dgm:pt>
    <dgm:pt modelId="{257C6366-E412-4F73-B740-808A2E141BFC}" type="pres">
      <dgm:prSet presAssocID="{CF9D01F6-F70A-4534-9456-A88DA73D3614}" presName="node" presStyleLbl="node1" presStyleIdx="3" presStyleCnt="4">
        <dgm:presLayoutVars>
          <dgm:bulletEnabled val="1"/>
        </dgm:presLayoutVars>
      </dgm:prSet>
      <dgm:spPr/>
    </dgm:pt>
  </dgm:ptLst>
  <dgm:cxnLst>
    <dgm:cxn modelId="{3D841A2E-033C-483D-8B02-3D771D3C6156}" srcId="{AEB13D75-6995-40E7-BECF-09C32B4F3225}" destId="{06E1350E-C413-4AF5-A2A2-146358452FDB}" srcOrd="0" destOrd="0" parTransId="{7C1D83F9-6B11-415D-979A-72E42A112B09}" sibTransId="{6E8A1C5D-18E9-4235-ACE4-B9420B13E460}"/>
    <dgm:cxn modelId="{9BD2BF70-A40D-4674-9EF1-54B6DDD75CE0}" srcId="{AEB13D75-6995-40E7-BECF-09C32B4F3225}" destId="{9EA3915F-D9F7-4F59-8649-01354A45E9E8}" srcOrd="2" destOrd="0" parTransId="{1BF8C554-A40D-4054-B423-A2339FC52C2C}" sibTransId="{5DB0B58E-754D-4F7E-93BA-CC10BE91F78D}"/>
    <dgm:cxn modelId="{65B0398C-F8E9-447C-B6A2-3B94BA2773BC}" srcId="{AEB13D75-6995-40E7-BECF-09C32B4F3225}" destId="{A2684E8B-F48E-444A-9EF7-DC57E0B16E3E}" srcOrd="1" destOrd="0" parTransId="{A11EA33C-B67F-437F-92FE-8CBE0A061C87}" sibTransId="{44D052F4-12CF-4F08-BA06-13C0A03BEE57}"/>
    <dgm:cxn modelId="{3D29059A-0DAE-40F9-AA27-515665C8BCB5}" type="presOf" srcId="{06E1350E-C413-4AF5-A2A2-146358452FDB}" destId="{8D8EEAD0-9669-41E3-8EFF-6E4D933DEC62}" srcOrd="0" destOrd="0" presId="urn:microsoft.com/office/officeart/2005/8/layout/default"/>
    <dgm:cxn modelId="{ABC252BA-9206-40FE-823B-6ACBF971DFAF}" type="presOf" srcId="{AEB13D75-6995-40E7-BECF-09C32B4F3225}" destId="{8A940F3E-89C4-49B9-9A59-8D0405C35C06}" srcOrd="0" destOrd="0" presId="urn:microsoft.com/office/officeart/2005/8/layout/default"/>
    <dgm:cxn modelId="{BC22E6E4-D1D8-4A3B-ADA5-2388D5139E77}" type="presOf" srcId="{A2684E8B-F48E-444A-9EF7-DC57E0B16E3E}" destId="{9EEEEC28-B5FE-40C4-B191-C4BADA134BDF}" srcOrd="0" destOrd="0" presId="urn:microsoft.com/office/officeart/2005/8/layout/default"/>
    <dgm:cxn modelId="{CE7863EE-5F46-4AC5-845A-B53A3BFDD069}" type="presOf" srcId="{CF9D01F6-F70A-4534-9456-A88DA73D3614}" destId="{257C6366-E412-4F73-B740-808A2E141BFC}" srcOrd="0" destOrd="0" presId="urn:microsoft.com/office/officeart/2005/8/layout/default"/>
    <dgm:cxn modelId="{9BA2F8EE-3860-4B03-92D1-86B99677CA7A}" srcId="{AEB13D75-6995-40E7-BECF-09C32B4F3225}" destId="{CF9D01F6-F70A-4534-9456-A88DA73D3614}" srcOrd="3" destOrd="0" parTransId="{17BF6C8C-CE00-476F-BAE0-9203733454F7}" sibTransId="{05536736-7E36-4B91-87D1-9CA05CC604A0}"/>
    <dgm:cxn modelId="{63A051F4-B860-4BF5-A2BE-B40C833231C4}" type="presOf" srcId="{9EA3915F-D9F7-4F59-8649-01354A45E9E8}" destId="{A4C02473-32C0-4C4C-87DC-BE98599737DB}" srcOrd="0" destOrd="0" presId="urn:microsoft.com/office/officeart/2005/8/layout/default"/>
    <dgm:cxn modelId="{0FDF5E7F-542A-48E7-9A1F-C1202476BE98}" type="presParOf" srcId="{8A940F3E-89C4-49B9-9A59-8D0405C35C06}" destId="{8D8EEAD0-9669-41E3-8EFF-6E4D933DEC62}" srcOrd="0" destOrd="0" presId="urn:microsoft.com/office/officeart/2005/8/layout/default"/>
    <dgm:cxn modelId="{E631B405-A2E9-4F6F-888C-53430044ED89}" type="presParOf" srcId="{8A940F3E-89C4-49B9-9A59-8D0405C35C06}" destId="{311A4474-DE67-4338-AD28-1F9E98C31F28}" srcOrd="1" destOrd="0" presId="urn:microsoft.com/office/officeart/2005/8/layout/default"/>
    <dgm:cxn modelId="{9CC99498-83FC-4BD3-8110-5F4A1FD87594}" type="presParOf" srcId="{8A940F3E-89C4-49B9-9A59-8D0405C35C06}" destId="{9EEEEC28-B5FE-40C4-B191-C4BADA134BDF}" srcOrd="2" destOrd="0" presId="urn:microsoft.com/office/officeart/2005/8/layout/default"/>
    <dgm:cxn modelId="{1A8B6F66-048F-473E-89D7-7C8059F9CBEE}" type="presParOf" srcId="{8A940F3E-89C4-49B9-9A59-8D0405C35C06}" destId="{5F97B50C-7EA7-4EB6-B056-0C196DB41B46}" srcOrd="3" destOrd="0" presId="urn:microsoft.com/office/officeart/2005/8/layout/default"/>
    <dgm:cxn modelId="{69542E24-17E6-40FC-90BA-AE66BD200CFD}" type="presParOf" srcId="{8A940F3E-89C4-49B9-9A59-8D0405C35C06}" destId="{A4C02473-32C0-4C4C-87DC-BE98599737DB}" srcOrd="4" destOrd="0" presId="urn:microsoft.com/office/officeart/2005/8/layout/default"/>
    <dgm:cxn modelId="{98145B48-1B8A-4BFE-AD6E-30EEEBC255FB}" type="presParOf" srcId="{8A940F3E-89C4-49B9-9A59-8D0405C35C06}" destId="{7C3107EB-CBE1-4181-A112-7F57BBBAAB97}" srcOrd="5" destOrd="0" presId="urn:microsoft.com/office/officeart/2005/8/layout/default"/>
    <dgm:cxn modelId="{2E44DCA9-24A1-4AF6-82E7-EAE7F2A0902B}" type="presParOf" srcId="{8A940F3E-89C4-49B9-9A59-8D0405C35C06}" destId="{257C6366-E412-4F73-B740-808A2E141BF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D844F-2A81-4DA5-AF93-70D1E1C97C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A02684C-ABDE-4AA4-BC5A-317AFD465EB9}">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Population and diversity of unpaid carers in Leeds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9960590-F62E-4B07-9A86-EC23FD928D99}" type="parTrans" cxnId="{745A7BE3-E0E1-449B-9688-E164C5BF35BD}">
      <dgm:prSet/>
      <dgm:spPr/>
      <dgm:t>
        <a:bodyPr/>
        <a:lstStyle/>
        <a:p>
          <a:endParaRPr lang="en-GB"/>
        </a:p>
      </dgm:t>
    </dgm:pt>
    <dgm:pt modelId="{B868FF2F-C96B-4595-993D-0CA37649A1E7}" type="sibTrans" cxnId="{745A7BE3-E0E1-449B-9688-E164C5BF35BD}">
      <dgm:prSet/>
      <dgm:spPr/>
      <dgm:t>
        <a:bodyPr/>
        <a:lstStyle/>
        <a:p>
          <a:endParaRPr lang="en-GB"/>
        </a:p>
      </dgm:t>
    </dgm:pt>
    <dgm:pt modelId="{564C90FB-03CA-4D0B-8CC1-BC1497E74FB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The benefits of identifying and supporting unpaid carers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C439601-0055-4A98-A8BF-E233A196EF5D}" type="parTrans" cxnId="{0FC13EA5-0BAE-4E17-9DCC-359BE0441DF7}">
      <dgm:prSet/>
      <dgm:spPr/>
      <dgm:t>
        <a:bodyPr/>
        <a:lstStyle/>
        <a:p>
          <a:endParaRPr lang="en-GB"/>
        </a:p>
      </dgm:t>
    </dgm:pt>
    <dgm:pt modelId="{7762BB1A-A577-473B-95C7-65EA60E5C619}" type="sibTrans" cxnId="{0FC13EA5-0BAE-4E17-9DCC-359BE0441DF7}">
      <dgm:prSet/>
      <dgm:spPr/>
      <dgm:t>
        <a:bodyPr/>
        <a:lstStyle/>
        <a:p>
          <a:endParaRPr lang="en-GB"/>
        </a:p>
      </dgm:t>
    </dgm:pt>
    <dgm:pt modelId="{E16B6215-A707-44E5-A051-88ACEB1C1E3E}">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NHS Carer Quality Markers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1F15196-F6D4-425A-BCF5-84DA11BE85B5}" type="parTrans" cxnId="{AC169A1E-EC51-4EDC-9A1E-92EF9BA24011}">
      <dgm:prSet/>
      <dgm:spPr/>
      <dgm:t>
        <a:bodyPr/>
        <a:lstStyle/>
        <a:p>
          <a:endParaRPr lang="en-GB"/>
        </a:p>
      </dgm:t>
    </dgm:pt>
    <dgm:pt modelId="{D31B4D06-4149-4A23-B18B-392EC1EFC394}" type="sibTrans" cxnId="{AC169A1E-EC51-4EDC-9A1E-92EF9BA24011}">
      <dgm:prSet/>
      <dgm:spPr/>
      <dgm:t>
        <a:bodyPr/>
        <a:lstStyle/>
        <a:p>
          <a:endParaRPr lang="en-GB"/>
        </a:p>
      </dgm:t>
    </dgm:pt>
    <dgm:pt modelId="{92333738-E9FB-4841-9971-386A7F4ADA1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Carer awareness training and e-learning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BA6472B-43B5-442F-BEFD-CFEA3820A7BF}" type="parTrans" cxnId="{06F0C8C5-8CF4-47F3-8ABD-B5B0208B6616}">
      <dgm:prSet/>
      <dgm:spPr/>
      <dgm:t>
        <a:bodyPr/>
        <a:lstStyle/>
        <a:p>
          <a:endParaRPr lang="en-GB"/>
        </a:p>
      </dgm:t>
    </dgm:pt>
    <dgm:pt modelId="{3833CE7E-BBEF-4400-8C61-A5924CDB3656}" type="sibTrans" cxnId="{06F0C8C5-8CF4-47F3-8ABD-B5B0208B6616}">
      <dgm:prSet/>
      <dgm:spPr/>
      <dgm:t>
        <a:bodyPr/>
        <a:lstStyle/>
        <a:p>
          <a:endParaRPr lang="en-GB"/>
        </a:p>
      </dgm:t>
    </dgm:pt>
    <dgm:pt modelId="{AD6C65F4-7A10-46C6-B368-7E05A0828A56}" type="pres">
      <dgm:prSet presAssocID="{36CD844F-2A81-4DA5-AF93-70D1E1C97C50}" presName="diagram" presStyleCnt="0">
        <dgm:presLayoutVars>
          <dgm:dir/>
          <dgm:resizeHandles val="exact"/>
        </dgm:presLayoutVars>
      </dgm:prSet>
      <dgm:spPr/>
    </dgm:pt>
    <dgm:pt modelId="{ED160AC8-CEA3-4FA4-B50A-4AD34E275CF7}" type="pres">
      <dgm:prSet presAssocID="{3A02684C-ABDE-4AA4-BC5A-317AFD465EB9}" presName="node" presStyleLbl="node1" presStyleIdx="0" presStyleCnt="4">
        <dgm:presLayoutVars>
          <dgm:bulletEnabled val="1"/>
        </dgm:presLayoutVars>
      </dgm:prSet>
      <dgm:spPr/>
    </dgm:pt>
    <dgm:pt modelId="{E6D80139-A156-4302-BD2E-650CBC19D70F}" type="pres">
      <dgm:prSet presAssocID="{B868FF2F-C96B-4595-993D-0CA37649A1E7}" presName="sibTrans" presStyleCnt="0"/>
      <dgm:spPr/>
    </dgm:pt>
    <dgm:pt modelId="{4BDC4E80-797D-4130-8284-A36CCB02B831}" type="pres">
      <dgm:prSet presAssocID="{564C90FB-03CA-4D0B-8CC1-BC1497E74FBD}" presName="node" presStyleLbl="node1" presStyleIdx="1" presStyleCnt="4">
        <dgm:presLayoutVars>
          <dgm:bulletEnabled val="1"/>
        </dgm:presLayoutVars>
      </dgm:prSet>
      <dgm:spPr/>
    </dgm:pt>
    <dgm:pt modelId="{D305A53B-9F3A-4A10-A959-C0248A9B1A72}" type="pres">
      <dgm:prSet presAssocID="{7762BB1A-A577-473B-95C7-65EA60E5C619}" presName="sibTrans" presStyleCnt="0"/>
      <dgm:spPr/>
    </dgm:pt>
    <dgm:pt modelId="{F9758479-026B-4F58-88A2-98DB7B9606BE}" type="pres">
      <dgm:prSet presAssocID="{E16B6215-A707-44E5-A051-88ACEB1C1E3E}" presName="node" presStyleLbl="node1" presStyleIdx="2" presStyleCnt="4" custLinFactNeighborX="-26" custLinFactNeighborY="-1640">
        <dgm:presLayoutVars>
          <dgm:bulletEnabled val="1"/>
        </dgm:presLayoutVars>
      </dgm:prSet>
      <dgm:spPr/>
    </dgm:pt>
    <dgm:pt modelId="{BEFC66DE-B78E-4FA6-A5BD-3D7ECBF87FD2}" type="pres">
      <dgm:prSet presAssocID="{D31B4D06-4149-4A23-B18B-392EC1EFC394}" presName="sibTrans" presStyleCnt="0"/>
      <dgm:spPr/>
    </dgm:pt>
    <dgm:pt modelId="{857D105C-FFBA-4857-B915-97A38930DD31}" type="pres">
      <dgm:prSet presAssocID="{92333738-E9FB-4841-9971-386A7F4ADA1D}" presName="node" presStyleLbl="node1" presStyleIdx="3" presStyleCnt="4">
        <dgm:presLayoutVars>
          <dgm:bulletEnabled val="1"/>
        </dgm:presLayoutVars>
      </dgm:prSet>
      <dgm:spPr/>
    </dgm:pt>
  </dgm:ptLst>
  <dgm:cxnLst>
    <dgm:cxn modelId="{AC169A1E-EC51-4EDC-9A1E-92EF9BA24011}" srcId="{36CD844F-2A81-4DA5-AF93-70D1E1C97C50}" destId="{E16B6215-A707-44E5-A051-88ACEB1C1E3E}" srcOrd="2" destOrd="0" parTransId="{B1F15196-F6D4-425A-BCF5-84DA11BE85B5}" sibTransId="{D31B4D06-4149-4A23-B18B-392EC1EFC394}"/>
    <dgm:cxn modelId="{7469B334-2007-4327-9D0E-DA4238FAD4C2}" type="presOf" srcId="{3A02684C-ABDE-4AA4-BC5A-317AFD465EB9}" destId="{ED160AC8-CEA3-4FA4-B50A-4AD34E275CF7}" srcOrd="0" destOrd="0" presId="urn:microsoft.com/office/officeart/2005/8/layout/default"/>
    <dgm:cxn modelId="{939A2874-06AE-484E-ABF5-22F831AFCAB7}" type="presOf" srcId="{E16B6215-A707-44E5-A051-88ACEB1C1E3E}" destId="{F9758479-026B-4F58-88A2-98DB7B9606BE}" srcOrd="0" destOrd="0" presId="urn:microsoft.com/office/officeart/2005/8/layout/default"/>
    <dgm:cxn modelId="{56D72059-9369-4CBC-83F4-CBB3D98CDB8A}" type="presOf" srcId="{36CD844F-2A81-4DA5-AF93-70D1E1C97C50}" destId="{AD6C65F4-7A10-46C6-B368-7E05A0828A56}" srcOrd="0" destOrd="0" presId="urn:microsoft.com/office/officeart/2005/8/layout/default"/>
    <dgm:cxn modelId="{D8BE9F86-3C3D-4237-8C42-4CE54C58242E}" type="presOf" srcId="{92333738-E9FB-4841-9971-386A7F4ADA1D}" destId="{857D105C-FFBA-4857-B915-97A38930DD31}" srcOrd="0" destOrd="0" presId="urn:microsoft.com/office/officeart/2005/8/layout/default"/>
    <dgm:cxn modelId="{66918197-B2F5-4E82-892D-E20246A8C676}" type="presOf" srcId="{564C90FB-03CA-4D0B-8CC1-BC1497E74FBD}" destId="{4BDC4E80-797D-4130-8284-A36CCB02B831}" srcOrd="0" destOrd="0" presId="urn:microsoft.com/office/officeart/2005/8/layout/default"/>
    <dgm:cxn modelId="{0FC13EA5-0BAE-4E17-9DCC-359BE0441DF7}" srcId="{36CD844F-2A81-4DA5-AF93-70D1E1C97C50}" destId="{564C90FB-03CA-4D0B-8CC1-BC1497E74FBD}" srcOrd="1" destOrd="0" parTransId="{3C439601-0055-4A98-A8BF-E233A196EF5D}" sibTransId="{7762BB1A-A577-473B-95C7-65EA60E5C619}"/>
    <dgm:cxn modelId="{06F0C8C5-8CF4-47F3-8ABD-B5B0208B6616}" srcId="{36CD844F-2A81-4DA5-AF93-70D1E1C97C50}" destId="{92333738-E9FB-4841-9971-386A7F4ADA1D}" srcOrd="3" destOrd="0" parTransId="{CBA6472B-43B5-442F-BEFD-CFEA3820A7BF}" sibTransId="{3833CE7E-BBEF-4400-8C61-A5924CDB3656}"/>
    <dgm:cxn modelId="{745A7BE3-E0E1-449B-9688-E164C5BF35BD}" srcId="{36CD844F-2A81-4DA5-AF93-70D1E1C97C50}" destId="{3A02684C-ABDE-4AA4-BC5A-317AFD465EB9}" srcOrd="0" destOrd="0" parTransId="{09960590-F62E-4B07-9A86-EC23FD928D99}" sibTransId="{B868FF2F-C96B-4595-993D-0CA37649A1E7}"/>
    <dgm:cxn modelId="{1765F45B-001F-4FB3-B839-F21B9B61836B}" type="presParOf" srcId="{AD6C65F4-7A10-46C6-B368-7E05A0828A56}" destId="{ED160AC8-CEA3-4FA4-B50A-4AD34E275CF7}" srcOrd="0" destOrd="0" presId="urn:microsoft.com/office/officeart/2005/8/layout/default"/>
    <dgm:cxn modelId="{B745761D-516F-495E-8BC5-390DDA3BF5A8}" type="presParOf" srcId="{AD6C65F4-7A10-46C6-B368-7E05A0828A56}" destId="{E6D80139-A156-4302-BD2E-650CBC19D70F}" srcOrd="1" destOrd="0" presId="urn:microsoft.com/office/officeart/2005/8/layout/default"/>
    <dgm:cxn modelId="{36FE200A-F0FF-459B-9795-31FCF0BB2DDB}" type="presParOf" srcId="{AD6C65F4-7A10-46C6-B368-7E05A0828A56}" destId="{4BDC4E80-797D-4130-8284-A36CCB02B831}" srcOrd="2" destOrd="0" presId="urn:microsoft.com/office/officeart/2005/8/layout/default"/>
    <dgm:cxn modelId="{218F596E-F93B-4BD9-A897-09F3FCB49CFD}" type="presParOf" srcId="{AD6C65F4-7A10-46C6-B368-7E05A0828A56}" destId="{D305A53B-9F3A-4A10-A959-C0248A9B1A72}" srcOrd="3" destOrd="0" presId="urn:microsoft.com/office/officeart/2005/8/layout/default"/>
    <dgm:cxn modelId="{B8863C6A-4F11-41FF-994B-C2DCFA203DF3}" type="presParOf" srcId="{AD6C65F4-7A10-46C6-B368-7E05A0828A56}" destId="{F9758479-026B-4F58-88A2-98DB7B9606BE}" srcOrd="4" destOrd="0" presId="urn:microsoft.com/office/officeart/2005/8/layout/default"/>
    <dgm:cxn modelId="{4EF5C09A-521D-48B5-87CD-B5BC12E72A57}" type="presParOf" srcId="{AD6C65F4-7A10-46C6-B368-7E05A0828A56}" destId="{BEFC66DE-B78E-4FA6-A5BD-3D7ECBF87FD2}" srcOrd="5" destOrd="0" presId="urn:microsoft.com/office/officeart/2005/8/layout/default"/>
    <dgm:cxn modelId="{7DE9C14C-E04C-412B-B896-94599083E68B}" type="presParOf" srcId="{AD6C65F4-7A10-46C6-B368-7E05A0828A56}" destId="{857D105C-FFBA-4857-B915-97A38930DD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CD844F-2A81-4DA5-AF93-70D1E1C97C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A02684C-ABDE-4AA4-BC5A-317AFD465EB9}">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Asking the right questions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9960590-F62E-4B07-9A86-EC23FD928D99}" type="parTrans" cxnId="{745A7BE3-E0E1-449B-9688-E164C5BF35BD}">
      <dgm:prSet/>
      <dgm:spPr/>
      <dgm:t>
        <a:bodyPr/>
        <a:lstStyle/>
        <a:p>
          <a:endParaRPr lang="en-GB"/>
        </a:p>
      </dgm:t>
    </dgm:pt>
    <dgm:pt modelId="{B868FF2F-C96B-4595-993D-0CA37649A1E7}" type="sibTrans" cxnId="{745A7BE3-E0E1-449B-9688-E164C5BF35BD}">
      <dgm:prSet/>
      <dgm:spPr/>
      <dgm:t>
        <a:bodyPr/>
        <a:lstStyle/>
        <a:p>
          <a:endParaRPr lang="en-GB"/>
        </a:p>
      </dgm:t>
    </dgm:pt>
    <dgm:pt modelId="{564C90FB-03CA-4D0B-8CC1-BC1497E74FB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Supporting self identification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C439601-0055-4A98-A8BF-E233A196EF5D}" type="parTrans" cxnId="{0FC13EA5-0BAE-4E17-9DCC-359BE0441DF7}">
      <dgm:prSet/>
      <dgm:spPr/>
      <dgm:t>
        <a:bodyPr/>
        <a:lstStyle/>
        <a:p>
          <a:endParaRPr lang="en-GB"/>
        </a:p>
      </dgm:t>
    </dgm:pt>
    <dgm:pt modelId="{7762BB1A-A577-473B-95C7-65EA60E5C619}" type="sibTrans" cxnId="{0FC13EA5-0BAE-4E17-9DCC-359BE0441DF7}">
      <dgm:prSet/>
      <dgm:spPr/>
      <dgm:t>
        <a:bodyPr/>
        <a:lstStyle/>
        <a:p>
          <a:endParaRPr lang="en-GB"/>
        </a:p>
      </dgm:t>
    </dgm:pt>
    <dgm:pt modelId="{E16B6215-A707-44E5-A051-88ACEB1C1E3E}">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Coding unpaid carers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1F15196-F6D4-425A-BCF5-84DA11BE85B5}" type="parTrans" cxnId="{AC169A1E-EC51-4EDC-9A1E-92EF9BA24011}">
      <dgm:prSet/>
      <dgm:spPr/>
      <dgm:t>
        <a:bodyPr/>
        <a:lstStyle/>
        <a:p>
          <a:endParaRPr lang="en-GB"/>
        </a:p>
      </dgm:t>
    </dgm:pt>
    <dgm:pt modelId="{D31B4D06-4149-4A23-B18B-392EC1EFC394}" type="sibTrans" cxnId="{AC169A1E-EC51-4EDC-9A1E-92EF9BA24011}">
      <dgm:prSet/>
      <dgm:spPr/>
      <dgm:t>
        <a:bodyPr/>
        <a:lstStyle/>
        <a:p>
          <a:endParaRPr lang="en-GB"/>
        </a:p>
      </dgm:t>
    </dgm:pt>
    <dgm:pt modelId="{92333738-E9FB-4841-9971-386A7F4ADA1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Using your carer register</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BA6472B-43B5-442F-BEFD-CFEA3820A7BF}" type="parTrans" cxnId="{06F0C8C5-8CF4-47F3-8ABD-B5B0208B6616}">
      <dgm:prSet/>
      <dgm:spPr/>
      <dgm:t>
        <a:bodyPr/>
        <a:lstStyle/>
        <a:p>
          <a:endParaRPr lang="en-GB"/>
        </a:p>
      </dgm:t>
    </dgm:pt>
    <dgm:pt modelId="{3833CE7E-BBEF-4400-8C61-A5924CDB3656}" type="sibTrans" cxnId="{06F0C8C5-8CF4-47F3-8ABD-B5B0208B6616}">
      <dgm:prSet/>
      <dgm:spPr/>
      <dgm:t>
        <a:bodyPr/>
        <a:lstStyle/>
        <a:p>
          <a:endParaRPr lang="en-GB"/>
        </a:p>
      </dgm:t>
    </dgm:pt>
    <dgm:pt modelId="{AD6C65F4-7A10-46C6-B368-7E05A0828A56}" type="pres">
      <dgm:prSet presAssocID="{36CD844F-2A81-4DA5-AF93-70D1E1C97C50}" presName="diagram" presStyleCnt="0">
        <dgm:presLayoutVars>
          <dgm:dir/>
          <dgm:resizeHandles val="exact"/>
        </dgm:presLayoutVars>
      </dgm:prSet>
      <dgm:spPr/>
    </dgm:pt>
    <dgm:pt modelId="{ED160AC8-CEA3-4FA4-B50A-4AD34E275CF7}" type="pres">
      <dgm:prSet presAssocID="{3A02684C-ABDE-4AA4-BC5A-317AFD465EB9}" presName="node" presStyleLbl="node1" presStyleIdx="0" presStyleCnt="4">
        <dgm:presLayoutVars>
          <dgm:bulletEnabled val="1"/>
        </dgm:presLayoutVars>
      </dgm:prSet>
      <dgm:spPr/>
    </dgm:pt>
    <dgm:pt modelId="{E6D80139-A156-4302-BD2E-650CBC19D70F}" type="pres">
      <dgm:prSet presAssocID="{B868FF2F-C96B-4595-993D-0CA37649A1E7}" presName="sibTrans" presStyleCnt="0"/>
      <dgm:spPr/>
    </dgm:pt>
    <dgm:pt modelId="{4BDC4E80-797D-4130-8284-A36CCB02B831}" type="pres">
      <dgm:prSet presAssocID="{564C90FB-03CA-4D0B-8CC1-BC1497E74FBD}" presName="node" presStyleLbl="node1" presStyleIdx="1" presStyleCnt="4">
        <dgm:presLayoutVars>
          <dgm:bulletEnabled val="1"/>
        </dgm:presLayoutVars>
      </dgm:prSet>
      <dgm:spPr/>
    </dgm:pt>
    <dgm:pt modelId="{D305A53B-9F3A-4A10-A959-C0248A9B1A72}" type="pres">
      <dgm:prSet presAssocID="{7762BB1A-A577-473B-95C7-65EA60E5C619}" presName="sibTrans" presStyleCnt="0"/>
      <dgm:spPr/>
    </dgm:pt>
    <dgm:pt modelId="{F9758479-026B-4F58-88A2-98DB7B9606BE}" type="pres">
      <dgm:prSet presAssocID="{E16B6215-A707-44E5-A051-88ACEB1C1E3E}" presName="node" presStyleLbl="node1" presStyleIdx="2" presStyleCnt="4">
        <dgm:presLayoutVars>
          <dgm:bulletEnabled val="1"/>
        </dgm:presLayoutVars>
      </dgm:prSet>
      <dgm:spPr/>
    </dgm:pt>
    <dgm:pt modelId="{BEFC66DE-B78E-4FA6-A5BD-3D7ECBF87FD2}" type="pres">
      <dgm:prSet presAssocID="{D31B4D06-4149-4A23-B18B-392EC1EFC394}" presName="sibTrans" presStyleCnt="0"/>
      <dgm:spPr/>
    </dgm:pt>
    <dgm:pt modelId="{857D105C-FFBA-4857-B915-97A38930DD31}" type="pres">
      <dgm:prSet presAssocID="{92333738-E9FB-4841-9971-386A7F4ADA1D}" presName="node" presStyleLbl="node1" presStyleIdx="3" presStyleCnt="4">
        <dgm:presLayoutVars>
          <dgm:bulletEnabled val="1"/>
        </dgm:presLayoutVars>
      </dgm:prSet>
      <dgm:spPr/>
    </dgm:pt>
  </dgm:ptLst>
  <dgm:cxnLst>
    <dgm:cxn modelId="{AC169A1E-EC51-4EDC-9A1E-92EF9BA24011}" srcId="{36CD844F-2A81-4DA5-AF93-70D1E1C97C50}" destId="{E16B6215-A707-44E5-A051-88ACEB1C1E3E}" srcOrd="2" destOrd="0" parTransId="{B1F15196-F6D4-425A-BCF5-84DA11BE85B5}" sibTransId="{D31B4D06-4149-4A23-B18B-392EC1EFC394}"/>
    <dgm:cxn modelId="{7469B334-2007-4327-9D0E-DA4238FAD4C2}" type="presOf" srcId="{3A02684C-ABDE-4AA4-BC5A-317AFD465EB9}" destId="{ED160AC8-CEA3-4FA4-B50A-4AD34E275CF7}" srcOrd="0" destOrd="0" presId="urn:microsoft.com/office/officeart/2005/8/layout/default"/>
    <dgm:cxn modelId="{939A2874-06AE-484E-ABF5-22F831AFCAB7}" type="presOf" srcId="{E16B6215-A707-44E5-A051-88ACEB1C1E3E}" destId="{F9758479-026B-4F58-88A2-98DB7B9606BE}" srcOrd="0" destOrd="0" presId="urn:microsoft.com/office/officeart/2005/8/layout/default"/>
    <dgm:cxn modelId="{56D72059-9369-4CBC-83F4-CBB3D98CDB8A}" type="presOf" srcId="{36CD844F-2A81-4DA5-AF93-70D1E1C97C50}" destId="{AD6C65F4-7A10-46C6-B368-7E05A0828A56}" srcOrd="0" destOrd="0" presId="urn:microsoft.com/office/officeart/2005/8/layout/default"/>
    <dgm:cxn modelId="{D8BE9F86-3C3D-4237-8C42-4CE54C58242E}" type="presOf" srcId="{92333738-E9FB-4841-9971-386A7F4ADA1D}" destId="{857D105C-FFBA-4857-B915-97A38930DD31}" srcOrd="0" destOrd="0" presId="urn:microsoft.com/office/officeart/2005/8/layout/default"/>
    <dgm:cxn modelId="{66918197-B2F5-4E82-892D-E20246A8C676}" type="presOf" srcId="{564C90FB-03CA-4D0B-8CC1-BC1497E74FBD}" destId="{4BDC4E80-797D-4130-8284-A36CCB02B831}" srcOrd="0" destOrd="0" presId="urn:microsoft.com/office/officeart/2005/8/layout/default"/>
    <dgm:cxn modelId="{0FC13EA5-0BAE-4E17-9DCC-359BE0441DF7}" srcId="{36CD844F-2A81-4DA5-AF93-70D1E1C97C50}" destId="{564C90FB-03CA-4D0B-8CC1-BC1497E74FBD}" srcOrd="1" destOrd="0" parTransId="{3C439601-0055-4A98-A8BF-E233A196EF5D}" sibTransId="{7762BB1A-A577-473B-95C7-65EA60E5C619}"/>
    <dgm:cxn modelId="{06F0C8C5-8CF4-47F3-8ABD-B5B0208B6616}" srcId="{36CD844F-2A81-4DA5-AF93-70D1E1C97C50}" destId="{92333738-E9FB-4841-9971-386A7F4ADA1D}" srcOrd="3" destOrd="0" parTransId="{CBA6472B-43B5-442F-BEFD-CFEA3820A7BF}" sibTransId="{3833CE7E-BBEF-4400-8C61-A5924CDB3656}"/>
    <dgm:cxn modelId="{745A7BE3-E0E1-449B-9688-E164C5BF35BD}" srcId="{36CD844F-2A81-4DA5-AF93-70D1E1C97C50}" destId="{3A02684C-ABDE-4AA4-BC5A-317AFD465EB9}" srcOrd="0" destOrd="0" parTransId="{09960590-F62E-4B07-9A86-EC23FD928D99}" sibTransId="{B868FF2F-C96B-4595-993D-0CA37649A1E7}"/>
    <dgm:cxn modelId="{1765F45B-001F-4FB3-B839-F21B9B61836B}" type="presParOf" srcId="{AD6C65F4-7A10-46C6-B368-7E05A0828A56}" destId="{ED160AC8-CEA3-4FA4-B50A-4AD34E275CF7}" srcOrd="0" destOrd="0" presId="urn:microsoft.com/office/officeart/2005/8/layout/default"/>
    <dgm:cxn modelId="{B745761D-516F-495E-8BC5-390DDA3BF5A8}" type="presParOf" srcId="{AD6C65F4-7A10-46C6-B368-7E05A0828A56}" destId="{E6D80139-A156-4302-BD2E-650CBC19D70F}" srcOrd="1" destOrd="0" presId="urn:microsoft.com/office/officeart/2005/8/layout/default"/>
    <dgm:cxn modelId="{36FE200A-F0FF-459B-9795-31FCF0BB2DDB}" type="presParOf" srcId="{AD6C65F4-7A10-46C6-B368-7E05A0828A56}" destId="{4BDC4E80-797D-4130-8284-A36CCB02B831}" srcOrd="2" destOrd="0" presId="urn:microsoft.com/office/officeart/2005/8/layout/default"/>
    <dgm:cxn modelId="{218F596E-F93B-4BD9-A897-09F3FCB49CFD}" type="presParOf" srcId="{AD6C65F4-7A10-46C6-B368-7E05A0828A56}" destId="{D305A53B-9F3A-4A10-A959-C0248A9B1A72}" srcOrd="3" destOrd="0" presId="urn:microsoft.com/office/officeart/2005/8/layout/default"/>
    <dgm:cxn modelId="{B8863C6A-4F11-41FF-994B-C2DCFA203DF3}" type="presParOf" srcId="{AD6C65F4-7A10-46C6-B368-7E05A0828A56}" destId="{F9758479-026B-4F58-88A2-98DB7B9606BE}" srcOrd="4" destOrd="0" presId="urn:microsoft.com/office/officeart/2005/8/layout/default"/>
    <dgm:cxn modelId="{4EF5C09A-521D-48B5-87CD-B5BC12E72A57}" type="presParOf" srcId="{AD6C65F4-7A10-46C6-B368-7E05A0828A56}" destId="{BEFC66DE-B78E-4FA6-A5BD-3D7ECBF87FD2}" srcOrd="5" destOrd="0" presId="urn:microsoft.com/office/officeart/2005/8/layout/default"/>
    <dgm:cxn modelId="{7DE9C14C-E04C-412B-B896-94599083E68B}" type="presParOf" srcId="{AD6C65F4-7A10-46C6-B368-7E05A0828A56}" destId="{857D105C-FFBA-4857-B915-97A38930DD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D844F-2A81-4DA5-AF93-70D1E1C97C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A02684C-ABDE-4AA4-BC5A-317AFD465EB9}">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Nominate a carers champion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9960590-F62E-4B07-9A86-EC23FD928D99}" type="parTrans" cxnId="{745A7BE3-E0E1-449B-9688-E164C5BF35BD}">
      <dgm:prSet/>
      <dgm:spPr/>
      <dgm:t>
        <a:bodyPr/>
        <a:lstStyle/>
        <a:p>
          <a:endParaRPr lang="en-GB"/>
        </a:p>
      </dgm:t>
    </dgm:pt>
    <dgm:pt modelId="{B868FF2F-C96B-4595-993D-0CA37649A1E7}" type="sibTrans" cxnId="{745A7BE3-E0E1-449B-9688-E164C5BF35BD}">
      <dgm:prSet/>
      <dgm:spPr/>
      <dgm:t>
        <a:bodyPr/>
        <a:lstStyle/>
        <a:p>
          <a:endParaRPr lang="en-GB"/>
        </a:p>
      </dgm:t>
    </dgm:pt>
    <dgm:pt modelId="{564C90FB-03CA-4D0B-8CC1-BC1497E74FB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Support carers health and wellbeing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C439601-0055-4A98-A8BF-E233A196EF5D}" type="parTrans" cxnId="{0FC13EA5-0BAE-4E17-9DCC-359BE0441DF7}">
      <dgm:prSet/>
      <dgm:spPr/>
      <dgm:t>
        <a:bodyPr/>
        <a:lstStyle/>
        <a:p>
          <a:endParaRPr lang="en-GB"/>
        </a:p>
      </dgm:t>
    </dgm:pt>
    <dgm:pt modelId="{7762BB1A-A577-473B-95C7-65EA60E5C619}" type="sibTrans" cxnId="{0FC13EA5-0BAE-4E17-9DCC-359BE0441DF7}">
      <dgm:prSet/>
      <dgm:spPr/>
      <dgm:t>
        <a:bodyPr/>
        <a:lstStyle/>
        <a:p>
          <a:endParaRPr lang="en-GB"/>
        </a:p>
      </dgm:t>
    </dgm:pt>
    <dgm:pt modelId="{E16B6215-A707-44E5-A051-88ACEB1C1E3E}">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Involve carers in patient care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1F15196-F6D4-425A-BCF5-84DA11BE85B5}" type="parTrans" cxnId="{AC169A1E-EC51-4EDC-9A1E-92EF9BA24011}">
      <dgm:prSet/>
      <dgm:spPr/>
      <dgm:t>
        <a:bodyPr/>
        <a:lstStyle/>
        <a:p>
          <a:endParaRPr lang="en-GB"/>
        </a:p>
      </dgm:t>
    </dgm:pt>
    <dgm:pt modelId="{D31B4D06-4149-4A23-B18B-392EC1EFC394}" type="sibTrans" cxnId="{AC169A1E-EC51-4EDC-9A1E-92EF9BA24011}">
      <dgm:prSet/>
      <dgm:spPr/>
      <dgm:t>
        <a:bodyPr/>
        <a:lstStyle/>
        <a:p>
          <a:endParaRPr lang="en-GB"/>
        </a:p>
      </dgm:t>
    </dgm:pt>
    <dgm:pt modelId="{92333738-E9FB-4841-9971-386A7F4ADA1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Provide relevant information and advice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BA6472B-43B5-442F-BEFD-CFEA3820A7BF}" type="parTrans" cxnId="{06F0C8C5-8CF4-47F3-8ABD-B5B0208B6616}">
      <dgm:prSet/>
      <dgm:spPr/>
      <dgm:t>
        <a:bodyPr/>
        <a:lstStyle/>
        <a:p>
          <a:endParaRPr lang="en-GB"/>
        </a:p>
      </dgm:t>
    </dgm:pt>
    <dgm:pt modelId="{3833CE7E-BBEF-4400-8C61-A5924CDB3656}" type="sibTrans" cxnId="{06F0C8C5-8CF4-47F3-8ABD-B5B0208B6616}">
      <dgm:prSet/>
      <dgm:spPr/>
      <dgm:t>
        <a:bodyPr/>
        <a:lstStyle/>
        <a:p>
          <a:endParaRPr lang="en-GB"/>
        </a:p>
      </dgm:t>
    </dgm:pt>
    <dgm:pt modelId="{AD6C65F4-7A10-46C6-B368-7E05A0828A56}" type="pres">
      <dgm:prSet presAssocID="{36CD844F-2A81-4DA5-AF93-70D1E1C97C50}" presName="diagram" presStyleCnt="0">
        <dgm:presLayoutVars>
          <dgm:dir/>
          <dgm:resizeHandles val="exact"/>
        </dgm:presLayoutVars>
      </dgm:prSet>
      <dgm:spPr/>
    </dgm:pt>
    <dgm:pt modelId="{ED160AC8-CEA3-4FA4-B50A-4AD34E275CF7}" type="pres">
      <dgm:prSet presAssocID="{3A02684C-ABDE-4AA4-BC5A-317AFD465EB9}" presName="node" presStyleLbl="node1" presStyleIdx="0" presStyleCnt="4">
        <dgm:presLayoutVars>
          <dgm:bulletEnabled val="1"/>
        </dgm:presLayoutVars>
      </dgm:prSet>
      <dgm:spPr/>
    </dgm:pt>
    <dgm:pt modelId="{E6D80139-A156-4302-BD2E-650CBC19D70F}" type="pres">
      <dgm:prSet presAssocID="{B868FF2F-C96B-4595-993D-0CA37649A1E7}" presName="sibTrans" presStyleCnt="0"/>
      <dgm:spPr/>
    </dgm:pt>
    <dgm:pt modelId="{4BDC4E80-797D-4130-8284-A36CCB02B831}" type="pres">
      <dgm:prSet presAssocID="{564C90FB-03CA-4D0B-8CC1-BC1497E74FBD}" presName="node" presStyleLbl="node1" presStyleIdx="1" presStyleCnt="4">
        <dgm:presLayoutVars>
          <dgm:bulletEnabled val="1"/>
        </dgm:presLayoutVars>
      </dgm:prSet>
      <dgm:spPr/>
    </dgm:pt>
    <dgm:pt modelId="{D305A53B-9F3A-4A10-A959-C0248A9B1A72}" type="pres">
      <dgm:prSet presAssocID="{7762BB1A-A577-473B-95C7-65EA60E5C619}" presName="sibTrans" presStyleCnt="0"/>
      <dgm:spPr/>
    </dgm:pt>
    <dgm:pt modelId="{F9758479-026B-4F58-88A2-98DB7B9606BE}" type="pres">
      <dgm:prSet presAssocID="{E16B6215-A707-44E5-A051-88ACEB1C1E3E}" presName="node" presStyleLbl="node1" presStyleIdx="2" presStyleCnt="4">
        <dgm:presLayoutVars>
          <dgm:bulletEnabled val="1"/>
        </dgm:presLayoutVars>
      </dgm:prSet>
      <dgm:spPr/>
    </dgm:pt>
    <dgm:pt modelId="{BEFC66DE-B78E-4FA6-A5BD-3D7ECBF87FD2}" type="pres">
      <dgm:prSet presAssocID="{D31B4D06-4149-4A23-B18B-392EC1EFC394}" presName="sibTrans" presStyleCnt="0"/>
      <dgm:spPr/>
    </dgm:pt>
    <dgm:pt modelId="{857D105C-FFBA-4857-B915-97A38930DD31}" type="pres">
      <dgm:prSet presAssocID="{92333738-E9FB-4841-9971-386A7F4ADA1D}" presName="node" presStyleLbl="node1" presStyleIdx="3" presStyleCnt="4">
        <dgm:presLayoutVars>
          <dgm:bulletEnabled val="1"/>
        </dgm:presLayoutVars>
      </dgm:prSet>
      <dgm:spPr/>
    </dgm:pt>
  </dgm:ptLst>
  <dgm:cxnLst>
    <dgm:cxn modelId="{AC169A1E-EC51-4EDC-9A1E-92EF9BA24011}" srcId="{36CD844F-2A81-4DA5-AF93-70D1E1C97C50}" destId="{E16B6215-A707-44E5-A051-88ACEB1C1E3E}" srcOrd="2" destOrd="0" parTransId="{B1F15196-F6D4-425A-BCF5-84DA11BE85B5}" sibTransId="{D31B4D06-4149-4A23-B18B-392EC1EFC394}"/>
    <dgm:cxn modelId="{7469B334-2007-4327-9D0E-DA4238FAD4C2}" type="presOf" srcId="{3A02684C-ABDE-4AA4-BC5A-317AFD465EB9}" destId="{ED160AC8-CEA3-4FA4-B50A-4AD34E275CF7}" srcOrd="0" destOrd="0" presId="urn:microsoft.com/office/officeart/2005/8/layout/default"/>
    <dgm:cxn modelId="{939A2874-06AE-484E-ABF5-22F831AFCAB7}" type="presOf" srcId="{E16B6215-A707-44E5-A051-88ACEB1C1E3E}" destId="{F9758479-026B-4F58-88A2-98DB7B9606BE}" srcOrd="0" destOrd="0" presId="urn:microsoft.com/office/officeart/2005/8/layout/default"/>
    <dgm:cxn modelId="{56D72059-9369-4CBC-83F4-CBB3D98CDB8A}" type="presOf" srcId="{36CD844F-2A81-4DA5-AF93-70D1E1C97C50}" destId="{AD6C65F4-7A10-46C6-B368-7E05A0828A56}" srcOrd="0" destOrd="0" presId="urn:microsoft.com/office/officeart/2005/8/layout/default"/>
    <dgm:cxn modelId="{D8BE9F86-3C3D-4237-8C42-4CE54C58242E}" type="presOf" srcId="{92333738-E9FB-4841-9971-386A7F4ADA1D}" destId="{857D105C-FFBA-4857-B915-97A38930DD31}" srcOrd="0" destOrd="0" presId="urn:microsoft.com/office/officeart/2005/8/layout/default"/>
    <dgm:cxn modelId="{66918197-B2F5-4E82-892D-E20246A8C676}" type="presOf" srcId="{564C90FB-03CA-4D0B-8CC1-BC1497E74FBD}" destId="{4BDC4E80-797D-4130-8284-A36CCB02B831}" srcOrd="0" destOrd="0" presId="urn:microsoft.com/office/officeart/2005/8/layout/default"/>
    <dgm:cxn modelId="{0FC13EA5-0BAE-4E17-9DCC-359BE0441DF7}" srcId="{36CD844F-2A81-4DA5-AF93-70D1E1C97C50}" destId="{564C90FB-03CA-4D0B-8CC1-BC1497E74FBD}" srcOrd="1" destOrd="0" parTransId="{3C439601-0055-4A98-A8BF-E233A196EF5D}" sibTransId="{7762BB1A-A577-473B-95C7-65EA60E5C619}"/>
    <dgm:cxn modelId="{06F0C8C5-8CF4-47F3-8ABD-B5B0208B6616}" srcId="{36CD844F-2A81-4DA5-AF93-70D1E1C97C50}" destId="{92333738-E9FB-4841-9971-386A7F4ADA1D}" srcOrd="3" destOrd="0" parTransId="{CBA6472B-43B5-442F-BEFD-CFEA3820A7BF}" sibTransId="{3833CE7E-BBEF-4400-8C61-A5924CDB3656}"/>
    <dgm:cxn modelId="{745A7BE3-E0E1-449B-9688-E164C5BF35BD}" srcId="{36CD844F-2A81-4DA5-AF93-70D1E1C97C50}" destId="{3A02684C-ABDE-4AA4-BC5A-317AFD465EB9}" srcOrd="0" destOrd="0" parTransId="{09960590-F62E-4B07-9A86-EC23FD928D99}" sibTransId="{B868FF2F-C96B-4595-993D-0CA37649A1E7}"/>
    <dgm:cxn modelId="{1765F45B-001F-4FB3-B839-F21B9B61836B}" type="presParOf" srcId="{AD6C65F4-7A10-46C6-B368-7E05A0828A56}" destId="{ED160AC8-CEA3-4FA4-B50A-4AD34E275CF7}" srcOrd="0" destOrd="0" presId="urn:microsoft.com/office/officeart/2005/8/layout/default"/>
    <dgm:cxn modelId="{B745761D-516F-495E-8BC5-390DDA3BF5A8}" type="presParOf" srcId="{AD6C65F4-7A10-46C6-B368-7E05A0828A56}" destId="{E6D80139-A156-4302-BD2E-650CBC19D70F}" srcOrd="1" destOrd="0" presId="urn:microsoft.com/office/officeart/2005/8/layout/default"/>
    <dgm:cxn modelId="{36FE200A-F0FF-459B-9795-31FCF0BB2DDB}" type="presParOf" srcId="{AD6C65F4-7A10-46C6-B368-7E05A0828A56}" destId="{4BDC4E80-797D-4130-8284-A36CCB02B831}" srcOrd="2" destOrd="0" presId="urn:microsoft.com/office/officeart/2005/8/layout/default"/>
    <dgm:cxn modelId="{218F596E-F93B-4BD9-A897-09F3FCB49CFD}" type="presParOf" srcId="{AD6C65F4-7A10-46C6-B368-7E05A0828A56}" destId="{D305A53B-9F3A-4A10-A959-C0248A9B1A72}" srcOrd="3" destOrd="0" presId="urn:microsoft.com/office/officeart/2005/8/layout/default"/>
    <dgm:cxn modelId="{B8863C6A-4F11-41FF-994B-C2DCFA203DF3}" type="presParOf" srcId="{AD6C65F4-7A10-46C6-B368-7E05A0828A56}" destId="{F9758479-026B-4F58-88A2-98DB7B9606BE}" srcOrd="4" destOrd="0" presId="urn:microsoft.com/office/officeart/2005/8/layout/default"/>
    <dgm:cxn modelId="{4EF5C09A-521D-48B5-87CD-B5BC12E72A57}" type="presParOf" srcId="{AD6C65F4-7A10-46C6-B368-7E05A0828A56}" destId="{BEFC66DE-B78E-4FA6-A5BD-3D7ECBF87FD2}" srcOrd="5" destOrd="0" presId="urn:microsoft.com/office/officeart/2005/8/layout/default"/>
    <dgm:cxn modelId="{7DE9C14C-E04C-412B-B896-94599083E68B}" type="presParOf" srcId="{AD6C65F4-7A10-46C6-B368-7E05A0828A56}" destId="{857D105C-FFBA-4857-B915-97A38930DD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CD844F-2A81-4DA5-AF93-70D1E1C97C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A02684C-ABDE-4AA4-BC5A-317AFD465EB9}">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Carers Leeds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9960590-F62E-4B07-9A86-EC23FD928D99}" type="parTrans" cxnId="{745A7BE3-E0E1-449B-9688-E164C5BF35BD}">
      <dgm:prSet/>
      <dgm:spPr/>
      <dgm:t>
        <a:bodyPr/>
        <a:lstStyle/>
        <a:p>
          <a:endParaRPr lang="en-GB"/>
        </a:p>
      </dgm:t>
    </dgm:pt>
    <dgm:pt modelId="{B868FF2F-C96B-4595-993D-0CA37649A1E7}" type="sibTrans" cxnId="{745A7BE3-E0E1-449B-9688-E164C5BF35BD}">
      <dgm:prSet/>
      <dgm:spPr/>
      <dgm:t>
        <a:bodyPr/>
        <a:lstStyle/>
        <a:p>
          <a:endParaRPr lang="en-GB"/>
        </a:p>
      </dgm:t>
    </dgm:pt>
    <dgm:pt modelId="{564C90FB-03CA-4D0B-8CC1-BC1497E74FB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Short breaks and respite care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C439601-0055-4A98-A8BF-E233A196EF5D}" type="parTrans" cxnId="{0FC13EA5-0BAE-4E17-9DCC-359BE0441DF7}">
      <dgm:prSet/>
      <dgm:spPr/>
      <dgm:t>
        <a:bodyPr/>
        <a:lstStyle/>
        <a:p>
          <a:endParaRPr lang="en-GB"/>
        </a:p>
      </dgm:t>
    </dgm:pt>
    <dgm:pt modelId="{7762BB1A-A577-473B-95C7-65EA60E5C619}" type="sibTrans" cxnId="{0FC13EA5-0BAE-4E17-9DCC-359BE0441DF7}">
      <dgm:prSet/>
      <dgm:spPr/>
      <dgm:t>
        <a:bodyPr/>
        <a:lstStyle/>
        <a:p>
          <a:endParaRPr lang="en-GB"/>
        </a:p>
      </dgm:t>
    </dgm:pt>
    <dgm:pt modelId="{E16B6215-A707-44E5-A051-88ACEB1C1E3E}">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Support for young carers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1F15196-F6D4-425A-BCF5-84DA11BE85B5}" type="parTrans" cxnId="{AC169A1E-EC51-4EDC-9A1E-92EF9BA24011}">
      <dgm:prSet/>
      <dgm:spPr/>
      <dgm:t>
        <a:bodyPr/>
        <a:lstStyle/>
        <a:p>
          <a:endParaRPr lang="en-GB"/>
        </a:p>
      </dgm:t>
    </dgm:pt>
    <dgm:pt modelId="{D31B4D06-4149-4A23-B18B-392EC1EFC394}" type="sibTrans" cxnId="{AC169A1E-EC51-4EDC-9A1E-92EF9BA24011}">
      <dgm:prSet/>
      <dgm:spPr/>
      <dgm:t>
        <a:bodyPr/>
        <a:lstStyle/>
        <a:p>
          <a:endParaRPr lang="en-GB"/>
        </a:p>
      </dgm:t>
    </dgm:pt>
    <dgm:pt modelId="{92333738-E9FB-4841-9971-386A7F4ADA1D}">
      <dgm:prSet phldrT="[Tex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Support for working carers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BA6472B-43B5-442F-BEFD-CFEA3820A7BF}" type="parTrans" cxnId="{06F0C8C5-8CF4-47F3-8ABD-B5B0208B6616}">
      <dgm:prSet/>
      <dgm:spPr/>
      <dgm:t>
        <a:bodyPr/>
        <a:lstStyle/>
        <a:p>
          <a:endParaRPr lang="en-GB"/>
        </a:p>
      </dgm:t>
    </dgm:pt>
    <dgm:pt modelId="{3833CE7E-BBEF-4400-8C61-A5924CDB3656}" type="sibTrans" cxnId="{06F0C8C5-8CF4-47F3-8ABD-B5B0208B6616}">
      <dgm:prSet/>
      <dgm:spPr/>
      <dgm:t>
        <a:bodyPr/>
        <a:lstStyle/>
        <a:p>
          <a:endParaRPr lang="en-GB"/>
        </a:p>
      </dgm:t>
    </dgm:pt>
    <dgm:pt modelId="{F72E9429-44FA-4AFC-ACFF-A483EC3FD4FC}">
      <dgm:prSe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Social Prescribing</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F844E95-782D-4C97-9F41-0839C7BACCAD}" type="parTrans" cxnId="{06F698F2-856B-4545-B9F4-0482BE0D4AA5}">
      <dgm:prSet/>
      <dgm:spPr/>
      <dgm:t>
        <a:bodyPr/>
        <a:lstStyle/>
        <a:p>
          <a:endParaRPr lang="en-GB"/>
        </a:p>
      </dgm:t>
    </dgm:pt>
    <dgm:pt modelId="{AC8C2F4A-AF49-4CC7-B027-F8135ED8570C}" type="sibTrans" cxnId="{06F698F2-856B-4545-B9F4-0482BE0D4AA5}">
      <dgm:prSet/>
      <dgm:spPr/>
      <dgm:t>
        <a:bodyPr/>
        <a:lstStyle/>
        <a:p>
          <a:endParaRPr lang="en-GB"/>
        </a:p>
      </dgm:t>
    </dgm:pt>
    <dgm:pt modelId="{A803FFA7-F631-4290-A1DC-1D3FB8C26D0C}">
      <dgm:prSe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Organisations who provide online support</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EA3350E-9BC7-43BC-A49F-A50BCF73A0E9}" type="parTrans" cxnId="{8A89BBCB-4D1A-408E-A598-1284C92F0888}">
      <dgm:prSet/>
      <dgm:spPr/>
      <dgm:t>
        <a:bodyPr/>
        <a:lstStyle/>
        <a:p>
          <a:endParaRPr lang="en-GB"/>
        </a:p>
      </dgm:t>
    </dgm:pt>
    <dgm:pt modelId="{A21250D5-78F0-4A0E-A084-3137F138CC95}" type="sibTrans" cxnId="{8A89BBCB-4D1A-408E-A598-1284C92F0888}">
      <dgm:prSet/>
      <dgm:spPr/>
      <dgm:t>
        <a:bodyPr/>
        <a:lstStyle/>
        <a:p>
          <a:endParaRPr lang="en-GB"/>
        </a:p>
      </dgm:t>
    </dgm:pt>
    <dgm:pt modelId="{F505B6E9-0F63-4A96-ACD5-A55228541797}">
      <dgm:prSe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Planning for emergencies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4FE24693-688A-49F2-859B-CE69E7C692C0}" type="parTrans" cxnId="{CF8E735E-033A-4F4F-96EE-1693E5E5FB5E}">
      <dgm:prSet/>
      <dgm:spPr/>
      <dgm:t>
        <a:bodyPr/>
        <a:lstStyle/>
        <a:p>
          <a:endParaRPr lang="en-GB"/>
        </a:p>
      </dgm:t>
    </dgm:pt>
    <dgm:pt modelId="{B7580DD9-8B20-4699-983F-C9DDE3856280}" type="sibTrans" cxnId="{CF8E735E-033A-4F4F-96EE-1693E5E5FB5E}">
      <dgm:prSet/>
      <dgm:spPr/>
      <dgm:t>
        <a:bodyPr/>
        <a:lstStyle/>
        <a:p>
          <a:endParaRPr lang="en-GB"/>
        </a:p>
      </dgm:t>
    </dgm:pt>
    <dgm:pt modelId="{AC0F510B-AF62-4FE4-8D99-6763F680F446}">
      <dgm:prSe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Carers assessment</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5C6F472-ACEE-4315-99ED-DC11E86EBB35}" type="parTrans" cxnId="{025B7C61-405D-4AC6-8015-24F068390ABB}">
      <dgm:prSet/>
      <dgm:spPr/>
      <dgm:t>
        <a:bodyPr/>
        <a:lstStyle/>
        <a:p>
          <a:endParaRPr lang="en-GB"/>
        </a:p>
      </dgm:t>
    </dgm:pt>
    <dgm:pt modelId="{8E35B1C0-5AAA-40EF-978C-F36EB1E48855}" type="sibTrans" cxnId="{025B7C61-405D-4AC6-8015-24F068390ABB}">
      <dgm:prSet/>
      <dgm:spPr/>
      <dgm:t>
        <a:bodyPr/>
        <a:lstStyle/>
        <a:p>
          <a:endParaRPr lang="en-GB"/>
        </a:p>
      </dgm:t>
    </dgm:pt>
    <dgm:pt modelId="{9E3061D6-9816-4E66-9BA1-F4C538DB4CD7}">
      <dgm:prSet/>
      <dgm:spPr>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National organisations</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1AFC6F55-39DA-44DD-B22D-68060493B20A}" type="parTrans" cxnId="{8B4303BD-D497-4DB1-A003-202A187EE372}">
      <dgm:prSet/>
      <dgm:spPr/>
      <dgm:t>
        <a:bodyPr/>
        <a:lstStyle/>
        <a:p>
          <a:endParaRPr lang="en-GB"/>
        </a:p>
      </dgm:t>
    </dgm:pt>
    <dgm:pt modelId="{F88DE6FD-5D4F-4346-BA70-CC264A78A5E4}" type="sibTrans" cxnId="{8B4303BD-D497-4DB1-A003-202A187EE372}">
      <dgm:prSet/>
      <dgm:spPr/>
      <dgm:t>
        <a:bodyPr/>
        <a:lstStyle/>
        <a:p>
          <a:endParaRPr lang="en-GB"/>
        </a:p>
      </dgm:t>
    </dgm:pt>
    <dgm:pt modelId="{83E0937C-83F3-4A26-AF73-C202BCF701E1}">
      <dgm:prSe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a:solidFill>
                <a:srgbClr val="002060"/>
              </a:solidFill>
            </a:rPr>
            <a:t>Money &amp; benefits</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A6A28130-0361-4912-8B7C-7438AA34CE42}" type="parTrans" cxnId="{8D6AF5CB-4660-4137-A08F-58EF3CAEB780}">
      <dgm:prSet/>
      <dgm:spPr/>
      <dgm:t>
        <a:bodyPr/>
        <a:lstStyle/>
        <a:p>
          <a:endParaRPr lang="en-GB"/>
        </a:p>
      </dgm:t>
    </dgm:pt>
    <dgm:pt modelId="{CDBCE16C-49B2-4BE4-802D-65F4956E15E0}" type="sibTrans" cxnId="{8D6AF5CB-4660-4137-A08F-58EF3CAEB780}">
      <dgm:prSet/>
      <dgm:spPr/>
      <dgm:t>
        <a:bodyPr/>
        <a:lstStyle/>
        <a:p>
          <a:endParaRPr lang="en-GB"/>
        </a:p>
      </dgm:t>
    </dgm:pt>
    <dgm:pt modelId="{AD6C65F4-7A10-46C6-B368-7E05A0828A56}" type="pres">
      <dgm:prSet presAssocID="{36CD844F-2A81-4DA5-AF93-70D1E1C97C50}" presName="diagram" presStyleCnt="0">
        <dgm:presLayoutVars>
          <dgm:dir/>
          <dgm:resizeHandles val="exact"/>
        </dgm:presLayoutVars>
      </dgm:prSet>
      <dgm:spPr/>
    </dgm:pt>
    <dgm:pt modelId="{ED160AC8-CEA3-4FA4-B50A-4AD34E275CF7}" type="pres">
      <dgm:prSet presAssocID="{3A02684C-ABDE-4AA4-BC5A-317AFD465EB9}" presName="node" presStyleLbl="node1" presStyleIdx="0" presStyleCnt="10">
        <dgm:presLayoutVars>
          <dgm:bulletEnabled val="1"/>
        </dgm:presLayoutVars>
      </dgm:prSet>
      <dgm:spPr/>
    </dgm:pt>
    <dgm:pt modelId="{E6D80139-A156-4302-BD2E-650CBC19D70F}" type="pres">
      <dgm:prSet presAssocID="{B868FF2F-C96B-4595-993D-0CA37649A1E7}" presName="sibTrans" presStyleCnt="0"/>
      <dgm:spPr/>
    </dgm:pt>
    <dgm:pt modelId="{48840AFA-0D95-4450-966F-92D1D2B358AA}" type="pres">
      <dgm:prSet presAssocID="{F72E9429-44FA-4AFC-ACFF-A483EC3FD4FC}" presName="node" presStyleLbl="node1" presStyleIdx="1" presStyleCnt="10">
        <dgm:presLayoutVars>
          <dgm:bulletEnabled val="1"/>
        </dgm:presLayoutVars>
      </dgm:prSet>
      <dgm:spPr/>
    </dgm:pt>
    <dgm:pt modelId="{B6F6D036-15B6-4437-96A3-0DC9B2B05406}" type="pres">
      <dgm:prSet presAssocID="{AC8C2F4A-AF49-4CC7-B027-F8135ED8570C}" presName="sibTrans" presStyleCnt="0"/>
      <dgm:spPr/>
    </dgm:pt>
    <dgm:pt modelId="{7192469F-244C-402A-85A8-D5AFBE3441DC}" type="pres">
      <dgm:prSet presAssocID="{83E0937C-83F3-4A26-AF73-C202BCF701E1}" presName="node" presStyleLbl="node1" presStyleIdx="2" presStyleCnt="10">
        <dgm:presLayoutVars>
          <dgm:bulletEnabled val="1"/>
        </dgm:presLayoutVars>
      </dgm:prSet>
      <dgm:spPr/>
    </dgm:pt>
    <dgm:pt modelId="{B286F5D5-93DA-427B-AC58-C986F7C053FC}" type="pres">
      <dgm:prSet presAssocID="{CDBCE16C-49B2-4BE4-802D-65F4956E15E0}" presName="sibTrans" presStyleCnt="0"/>
      <dgm:spPr/>
    </dgm:pt>
    <dgm:pt modelId="{7246CF42-9126-4A9D-B110-66FD1F5C6AE3}" type="pres">
      <dgm:prSet presAssocID="{A803FFA7-F631-4290-A1DC-1D3FB8C26D0C}" presName="node" presStyleLbl="node1" presStyleIdx="3" presStyleCnt="10">
        <dgm:presLayoutVars>
          <dgm:bulletEnabled val="1"/>
        </dgm:presLayoutVars>
      </dgm:prSet>
      <dgm:spPr/>
    </dgm:pt>
    <dgm:pt modelId="{A21FF9FB-BF6E-41DB-9831-94B0FC9653D9}" type="pres">
      <dgm:prSet presAssocID="{A21250D5-78F0-4A0E-A084-3137F138CC95}" presName="sibTrans" presStyleCnt="0"/>
      <dgm:spPr/>
    </dgm:pt>
    <dgm:pt modelId="{01EAD2EC-71E1-4863-9636-A4FCECA6730F}" type="pres">
      <dgm:prSet presAssocID="{F505B6E9-0F63-4A96-ACD5-A55228541797}" presName="node" presStyleLbl="node1" presStyleIdx="4" presStyleCnt="10">
        <dgm:presLayoutVars>
          <dgm:bulletEnabled val="1"/>
        </dgm:presLayoutVars>
      </dgm:prSet>
      <dgm:spPr/>
    </dgm:pt>
    <dgm:pt modelId="{D0965F10-A988-4AD2-8EC9-19E82012EF1C}" type="pres">
      <dgm:prSet presAssocID="{B7580DD9-8B20-4699-983F-C9DDE3856280}" presName="sibTrans" presStyleCnt="0"/>
      <dgm:spPr/>
    </dgm:pt>
    <dgm:pt modelId="{494586D3-9053-403A-8A92-93499E759A13}" type="pres">
      <dgm:prSet presAssocID="{AC0F510B-AF62-4FE4-8D99-6763F680F446}" presName="node" presStyleLbl="node1" presStyleIdx="5" presStyleCnt="10">
        <dgm:presLayoutVars>
          <dgm:bulletEnabled val="1"/>
        </dgm:presLayoutVars>
      </dgm:prSet>
      <dgm:spPr/>
    </dgm:pt>
    <dgm:pt modelId="{820081D5-C4B2-4B03-9A79-FDE1658A0378}" type="pres">
      <dgm:prSet presAssocID="{8E35B1C0-5AAA-40EF-978C-F36EB1E48855}" presName="sibTrans" presStyleCnt="0"/>
      <dgm:spPr/>
    </dgm:pt>
    <dgm:pt modelId="{4BDC4E80-797D-4130-8284-A36CCB02B831}" type="pres">
      <dgm:prSet presAssocID="{564C90FB-03CA-4D0B-8CC1-BC1497E74FBD}" presName="node" presStyleLbl="node1" presStyleIdx="6" presStyleCnt="10">
        <dgm:presLayoutVars>
          <dgm:bulletEnabled val="1"/>
        </dgm:presLayoutVars>
      </dgm:prSet>
      <dgm:spPr/>
    </dgm:pt>
    <dgm:pt modelId="{D305A53B-9F3A-4A10-A959-C0248A9B1A72}" type="pres">
      <dgm:prSet presAssocID="{7762BB1A-A577-473B-95C7-65EA60E5C619}" presName="sibTrans" presStyleCnt="0"/>
      <dgm:spPr/>
    </dgm:pt>
    <dgm:pt modelId="{F9758479-026B-4F58-88A2-98DB7B9606BE}" type="pres">
      <dgm:prSet presAssocID="{E16B6215-A707-44E5-A051-88ACEB1C1E3E}" presName="node" presStyleLbl="node1" presStyleIdx="7" presStyleCnt="10">
        <dgm:presLayoutVars>
          <dgm:bulletEnabled val="1"/>
        </dgm:presLayoutVars>
      </dgm:prSet>
      <dgm:spPr/>
    </dgm:pt>
    <dgm:pt modelId="{BEFC66DE-B78E-4FA6-A5BD-3D7ECBF87FD2}" type="pres">
      <dgm:prSet presAssocID="{D31B4D06-4149-4A23-B18B-392EC1EFC394}" presName="sibTrans" presStyleCnt="0"/>
      <dgm:spPr/>
    </dgm:pt>
    <dgm:pt modelId="{857D105C-FFBA-4857-B915-97A38930DD31}" type="pres">
      <dgm:prSet presAssocID="{92333738-E9FB-4841-9971-386A7F4ADA1D}" presName="node" presStyleLbl="node1" presStyleIdx="8" presStyleCnt="10" custLinFactNeighborY="3506">
        <dgm:presLayoutVars>
          <dgm:bulletEnabled val="1"/>
        </dgm:presLayoutVars>
      </dgm:prSet>
      <dgm:spPr/>
    </dgm:pt>
    <dgm:pt modelId="{45291FDC-E4D4-41E9-98F6-E2D94AE071E1}" type="pres">
      <dgm:prSet presAssocID="{3833CE7E-BBEF-4400-8C61-A5924CDB3656}" presName="sibTrans" presStyleCnt="0"/>
      <dgm:spPr/>
    </dgm:pt>
    <dgm:pt modelId="{B9AA35E9-6D81-4F45-B775-95711B2F727F}" type="pres">
      <dgm:prSet presAssocID="{9E3061D6-9816-4E66-9BA1-F4C538DB4CD7}" presName="node" presStyleLbl="node1" presStyleIdx="9" presStyleCnt="10">
        <dgm:presLayoutVars>
          <dgm:bulletEnabled val="1"/>
        </dgm:presLayoutVars>
      </dgm:prSet>
      <dgm:spPr/>
    </dgm:pt>
  </dgm:ptLst>
  <dgm:cxnLst>
    <dgm:cxn modelId="{3958FD0B-DB69-44A6-9AEB-B3D14CA7A101}" type="presOf" srcId="{83E0937C-83F3-4A26-AF73-C202BCF701E1}" destId="{7192469F-244C-402A-85A8-D5AFBE3441DC}" srcOrd="0" destOrd="0" presId="urn:microsoft.com/office/officeart/2005/8/layout/default"/>
    <dgm:cxn modelId="{AC169A1E-EC51-4EDC-9A1E-92EF9BA24011}" srcId="{36CD844F-2A81-4DA5-AF93-70D1E1C97C50}" destId="{E16B6215-A707-44E5-A051-88ACEB1C1E3E}" srcOrd="7" destOrd="0" parTransId="{B1F15196-F6D4-425A-BCF5-84DA11BE85B5}" sibTransId="{D31B4D06-4149-4A23-B18B-392EC1EFC394}"/>
    <dgm:cxn modelId="{7469B334-2007-4327-9D0E-DA4238FAD4C2}" type="presOf" srcId="{3A02684C-ABDE-4AA4-BC5A-317AFD465EB9}" destId="{ED160AC8-CEA3-4FA4-B50A-4AD34E275CF7}" srcOrd="0" destOrd="0" presId="urn:microsoft.com/office/officeart/2005/8/layout/default"/>
    <dgm:cxn modelId="{CF8E735E-033A-4F4F-96EE-1693E5E5FB5E}" srcId="{36CD844F-2A81-4DA5-AF93-70D1E1C97C50}" destId="{F505B6E9-0F63-4A96-ACD5-A55228541797}" srcOrd="4" destOrd="0" parTransId="{4FE24693-688A-49F2-859B-CE69E7C692C0}" sibTransId="{B7580DD9-8B20-4699-983F-C9DDE3856280}"/>
    <dgm:cxn modelId="{025B7C61-405D-4AC6-8015-24F068390ABB}" srcId="{36CD844F-2A81-4DA5-AF93-70D1E1C97C50}" destId="{AC0F510B-AF62-4FE4-8D99-6763F680F446}" srcOrd="5" destOrd="0" parTransId="{15C6F472-ACEE-4315-99ED-DC11E86EBB35}" sibTransId="{8E35B1C0-5AAA-40EF-978C-F36EB1E48855}"/>
    <dgm:cxn modelId="{939A2874-06AE-484E-ABF5-22F831AFCAB7}" type="presOf" srcId="{E16B6215-A707-44E5-A051-88ACEB1C1E3E}" destId="{F9758479-026B-4F58-88A2-98DB7B9606BE}" srcOrd="0" destOrd="0" presId="urn:microsoft.com/office/officeart/2005/8/layout/default"/>
    <dgm:cxn modelId="{73A4AE74-97FC-4F76-BB9B-92702B99080F}" type="presOf" srcId="{F72E9429-44FA-4AFC-ACFF-A483EC3FD4FC}" destId="{48840AFA-0D95-4450-966F-92D1D2B358AA}" srcOrd="0" destOrd="0" presId="urn:microsoft.com/office/officeart/2005/8/layout/default"/>
    <dgm:cxn modelId="{6EE0F674-C36C-4310-B872-EF4CCDD2876B}" type="presOf" srcId="{AC0F510B-AF62-4FE4-8D99-6763F680F446}" destId="{494586D3-9053-403A-8A92-93499E759A13}" srcOrd="0" destOrd="0" presId="urn:microsoft.com/office/officeart/2005/8/layout/default"/>
    <dgm:cxn modelId="{56D72059-9369-4CBC-83F4-CBB3D98CDB8A}" type="presOf" srcId="{36CD844F-2A81-4DA5-AF93-70D1E1C97C50}" destId="{AD6C65F4-7A10-46C6-B368-7E05A0828A56}" srcOrd="0" destOrd="0" presId="urn:microsoft.com/office/officeart/2005/8/layout/default"/>
    <dgm:cxn modelId="{D8BE9F86-3C3D-4237-8C42-4CE54C58242E}" type="presOf" srcId="{92333738-E9FB-4841-9971-386A7F4ADA1D}" destId="{857D105C-FFBA-4857-B915-97A38930DD31}" srcOrd="0" destOrd="0" presId="urn:microsoft.com/office/officeart/2005/8/layout/default"/>
    <dgm:cxn modelId="{66918197-B2F5-4E82-892D-E20246A8C676}" type="presOf" srcId="{564C90FB-03CA-4D0B-8CC1-BC1497E74FBD}" destId="{4BDC4E80-797D-4130-8284-A36CCB02B831}" srcOrd="0" destOrd="0" presId="urn:microsoft.com/office/officeart/2005/8/layout/default"/>
    <dgm:cxn modelId="{0FC13EA5-0BAE-4E17-9DCC-359BE0441DF7}" srcId="{36CD844F-2A81-4DA5-AF93-70D1E1C97C50}" destId="{564C90FB-03CA-4D0B-8CC1-BC1497E74FBD}" srcOrd="6" destOrd="0" parTransId="{3C439601-0055-4A98-A8BF-E233A196EF5D}" sibTransId="{7762BB1A-A577-473B-95C7-65EA60E5C619}"/>
    <dgm:cxn modelId="{7AC372BC-1E67-4862-AA77-6082B4968C44}" type="presOf" srcId="{F505B6E9-0F63-4A96-ACD5-A55228541797}" destId="{01EAD2EC-71E1-4863-9636-A4FCECA6730F}" srcOrd="0" destOrd="0" presId="urn:microsoft.com/office/officeart/2005/8/layout/default"/>
    <dgm:cxn modelId="{8B4303BD-D497-4DB1-A003-202A187EE372}" srcId="{36CD844F-2A81-4DA5-AF93-70D1E1C97C50}" destId="{9E3061D6-9816-4E66-9BA1-F4C538DB4CD7}" srcOrd="9" destOrd="0" parTransId="{1AFC6F55-39DA-44DD-B22D-68060493B20A}" sibTransId="{F88DE6FD-5D4F-4346-BA70-CC264A78A5E4}"/>
    <dgm:cxn modelId="{C74B79BE-2368-4B0E-9CFA-09A438A9EE8D}" type="presOf" srcId="{A803FFA7-F631-4290-A1DC-1D3FB8C26D0C}" destId="{7246CF42-9126-4A9D-B110-66FD1F5C6AE3}" srcOrd="0" destOrd="0" presId="urn:microsoft.com/office/officeart/2005/8/layout/default"/>
    <dgm:cxn modelId="{06F0C8C5-8CF4-47F3-8ABD-B5B0208B6616}" srcId="{36CD844F-2A81-4DA5-AF93-70D1E1C97C50}" destId="{92333738-E9FB-4841-9971-386A7F4ADA1D}" srcOrd="8" destOrd="0" parTransId="{CBA6472B-43B5-442F-BEFD-CFEA3820A7BF}" sibTransId="{3833CE7E-BBEF-4400-8C61-A5924CDB3656}"/>
    <dgm:cxn modelId="{8A89BBCB-4D1A-408E-A598-1284C92F0888}" srcId="{36CD844F-2A81-4DA5-AF93-70D1E1C97C50}" destId="{A803FFA7-F631-4290-A1DC-1D3FB8C26D0C}" srcOrd="3" destOrd="0" parTransId="{EEA3350E-9BC7-43BC-A49F-A50BCF73A0E9}" sibTransId="{A21250D5-78F0-4A0E-A084-3137F138CC95}"/>
    <dgm:cxn modelId="{8D6AF5CB-4660-4137-A08F-58EF3CAEB780}" srcId="{36CD844F-2A81-4DA5-AF93-70D1E1C97C50}" destId="{83E0937C-83F3-4A26-AF73-C202BCF701E1}" srcOrd="2" destOrd="0" parTransId="{A6A28130-0361-4912-8B7C-7438AA34CE42}" sibTransId="{CDBCE16C-49B2-4BE4-802D-65F4956E15E0}"/>
    <dgm:cxn modelId="{745A7BE3-E0E1-449B-9688-E164C5BF35BD}" srcId="{36CD844F-2A81-4DA5-AF93-70D1E1C97C50}" destId="{3A02684C-ABDE-4AA4-BC5A-317AFD465EB9}" srcOrd="0" destOrd="0" parTransId="{09960590-F62E-4B07-9A86-EC23FD928D99}" sibTransId="{B868FF2F-C96B-4595-993D-0CA37649A1E7}"/>
    <dgm:cxn modelId="{06F698F2-856B-4545-B9F4-0482BE0D4AA5}" srcId="{36CD844F-2A81-4DA5-AF93-70D1E1C97C50}" destId="{F72E9429-44FA-4AFC-ACFF-A483EC3FD4FC}" srcOrd="1" destOrd="0" parTransId="{0F844E95-782D-4C97-9F41-0839C7BACCAD}" sibTransId="{AC8C2F4A-AF49-4CC7-B027-F8135ED8570C}"/>
    <dgm:cxn modelId="{4D0A88FD-80E3-4BA0-B244-90B466A90C23}" type="presOf" srcId="{9E3061D6-9816-4E66-9BA1-F4C538DB4CD7}" destId="{B9AA35E9-6D81-4F45-B775-95711B2F727F}" srcOrd="0" destOrd="0" presId="urn:microsoft.com/office/officeart/2005/8/layout/default"/>
    <dgm:cxn modelId="{1765F45B-001F-4FB3-B839-F21B9B61836B}" type="presParOf" srcId="{AD6C65F4-7A10-46C6-B368-7E05A0828A56}" destId="{ED160AC8-CEA3-4FA4-B50A-4AD34E275CF7}" srcOrd="0" destOrd="0" presId="urn:microsoft.com/office/officeart/2005/8/layout/default"/>
    <dgm:cxn modelId="{B745761D-516F-495E-8BC5-390DDA3BF5A8}" type="presParOf" srcId="{AD6C65F4-7A10-46C6-B368-7E05A0828A56}" destId="{E6D80139-A156-4302-BD2E-650CBC19D70F}" srcOrd="1" destOrd="0" presId="urn:microsoft.com/office/officeart/2005/8/layout/default"/>
    <dgm:cxn modelId="{3B2A88D9-D4CB-4A37-B673-E82C5D80DBA1}" type="presParOf" srcId="{AD6C65F4-7A10-46C6-B368-7E05A0828A56}" destId="{48840AFA-0D95-4450-966F-92D1D2B358AA}" srcOrd="2" destOrd="0" presId="urn:microsoft.com/office/officeart/2005/8/layout/default"/>
    <dgm:cxn modelId="{F0AD1C85-89B4-49D3-86BE-C4D347D8284C}" type="presParOf" srcId="{AD6C65F4-7A10-46C6-B368-7E05A0828A56}" destId="{B6F6D036-15B6-4437-96A3-0DC9B2B05406}" srcOrd="3" destOrd="0" presId="urn:microsoft.com/office/officeart/2005/8/layout/default"/>
    <dgm:cxn modelId="{2FFF4CEB-6E6D-4EC8-BB8D-F9EC02E646C5}" type="presParOf" srcId="{AD6C65F4-7A10-46C6-B368-7E05A0828A56}" destId="{7192469F-244C-402A-85A8-D5AFBE3441DC}" srcOrd="4" destOrd="0" presId="urn:microsoft.com/office/officeart/2005/8/layout/default"/>
    <dgm:cxn modelId="{F74232A5-97AB-46B6-86DC-4A7127248BCE}" type="presParOf" srcId="{AD6C65F4-7A10-46C6-B368-7E05A0828A56}" destId="{B286F5D5-93DA-427B-AC58-C986F7C053FC}" srcOrd="5" destOrd="0" presId="urn:microsoft.com/office/officeart/2005/8/layout/default"/>
    <dgm:cxn modelId="{13FC3141-EF11-498C-90AB-856FEF2A9404}" type="presParOf" srcId="{AD6C65F4-7A10-46C6-B368-7E05A0828A56}" destId="{7246CF42-9126-4A9D-B110-66FD1F5C6AE3}" srcOrd="6" destOrd="0" presId="urn:microsoft.com/office/officeart/2005/8/layout/default"/>
    <dgm:cxn modelId="{CC711C40-5033-4E12-B4C1-0EEA7A3504DD}" type="presParOf" srcId="{AD6C65F4-7A10-46C6-B368-7E05A0828A56}" destId="{A21FF9FB-BF6E-41DB-9831-94B0FC9653D9}" srcOrd="7" destOrd="0" presId="urn:microsoft.com/office/officeart/2005/8/layout/default"/>
    <dgm:cxn modelId="{01B73954-4517-432D-B18B-5247907F5237}" type="presParOf" srcId="{AD6C65F4-7A10-46C6-B368-7E05A0828A56}" destId="{01EAD2EC-71E1-4863-9636-A4FCECA6730F}" srcOrd="8" destOrd="0" presId="urn:microsoft.com/office/officeart/2005/8/layout/default"/>
    <dgm:cxn modelId="{2A584631-80D3-493B-ABD3-7F48B7C04EDB}" type="presParOf" srcId="{AD6C65F4-7A10-46C6-B368-7E05A0828A56}" destId="{D0965F10-A988-4AD2-8EC9-19E82012EF1C}" srcOrd="9" destOrd="0" presId="urn:microsoft.com/office/officeart/2005/8/layout/default"/>
    <dgm:cxn modelId="{BBDB1DB1-4BE2-40E8-9C1E-91A2AE5A0575}" type="presParOf" srcId="{AD6C65F4-7A10-46C6-B368-7E05A0828A56}" destId="{494586D3-9053-403A-8A92-93499E759A13}" srcOrd="10" destOrd="0" presId="urn:microsoft.com/office/officeart/2005/8/layout/default"/>
    <dgm:cxn modelId="{A393DF00-0355-4E1B-9E1C-3E1237F0E46D}" type="presParOf" srcId="{AD6C65F4-7A10-46C6-B368-7E05A0828A56}" destId="{820081D5-C4B2-4B03-9A79-FDE1658A0378}" srcOrd="11" destOrd="0" presId="urn:microsoft.com/office/officeart/2005/8/layout/default"/>
    <dgm:cxn modelId="{36FE200A-F0FF-459B-9795-31FCF0BB2DDB}" type="presParOf" srcId="{AD6C65F4-7A10-46C6-B368-7E05A0828A56}" destId="{4BDC4E80-797D-4130-8284-A36CCB02B831}" srcOrd="12" destOrd="0" presId="urn:microsoft.com/office/officeart/2005/8/layout/default"/>
    <dgm:cxn modelId="{218F596E-F93B-4BD9-A897-09F3FCB49CFD}" type="presParOf" srcId="{AD6C65F4-7A10-46C6-B368-7E05A0828A56}" destId="{D305A53B-9F3A-4A10-A959-C0248A9B1A72}" srcOrd="13" destOrd="0" presId="urn:microsoft.com/office/officeart/2005/8/layout/default"/>
    <dgm:cxn modelId="{B8863C6A-4F11-41FF-994B-C2DCFA203DF3}" type="presParOf" srcId="{AD6C65F4-7A10-46C6-B368-7E05A0828A56}" destId="{F9758479-026B-4F58-88A2-98DB7B9606BE}" srcOrd="14" destOrd="0" presId="urn:microsoft.com/office/officeart/2005/8/layout/default"/>
    <dgm:cxn modelId="{4EF5C09A-521D-48B5-87CD-B5BC12E72A57}" type="presParOf" srcId="{AD6C65F4-7A10-46C6-B368-7E05A0828A56}" destId="{BEFC66DE-B78E-4FA6-A5BD-3D7ECBF87FD2}" srcOrd="15" destOrd="0" presId="urn:microsoft.com/office/officeart/2005/8/layout/default"/>
    <dgm:cxn modelId="{7DE9C14C-E04C-412B-B896-94599083E68B}" type="presParOf" srcId="{AD6C65F4-7A10-46C6-B368-7E05A0828A56}" destId="{857D105C-FFBA-4857-B915-97A38930DD31}" srcOrd="16" destOrd="0" presId="urn:microsoft.com/office/officeart/2005/8/layout/default"/>
    <dgm:cxn modelId="{A2C449DF-6BCA-4089-8941-222AC12FEBB8}" type="presParOf" srcId="{AD6C65F4-7A10-46C6-B368-7E05A0828A56}" destId="{45291FDC-E4D4-41E9-98F6-E2D94AE071E1}" srcOrd="17" destOrd="0" presId="urn:microsoft.com/office/officeart/2005/8/layout/default"/>
    <dgm:cxn modelId="{F03DD329-D23B-487C-99B1-36B7DC616E09}" type="presParOf" srcId="{AD6C65F4-7A10-46C6-B368-7E05A0828A56}" destId="{B9AA35E9-6D81-4F45-B775-95711B2F727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EEAD0-9669-41E3-8EFF-6E4D933DEC62}">
      <dsp:nvSpPr>
        <dsp:cNvPr id="0" name=""/>
        <dsp:cNvSpPr/>
      </dsp:nvSpPr>
      <dsp:spPr>
        <a:xfrm>
          <a:off x="537501" y="588"/>
          <a:ext cx="3484181" cy="2090509"/>
        </a:xfrm>
        <a:prstGeom prst="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1" kern="1200" dirty="0">
              <a:solidFill>
                <a:srgbClr val="002060"/>
              </a:solidFill>
            </a:rPr>
            <a:t>Recognising &amp; valuing the role of unpaid carers</a:t>
          </a:r>
        </a:p>
      </dsp:txBody>
      <dsp:txXfrm>
        <a:off x="537501" y="588"/>
        <a:ext cx="3484181" cy="2090509"/>
      </dsp:txXfrm>
    </dsp:sp>
    <dsp:sp modelId="{9EEEEC28-B5FE-40C4-B191-C4BADA134BDF}">
      <dsp:nvSpPr>
        <dsp:cNvPr id="0" name=""/>
        <dsp:cNvSpPr/>
      </dsp:nvSpPr>
      <dsp:spPr>
        <a:xfrm>
          <a:off x="4356861" y="588"/>
          <a:ext cx="3484181" cy="209050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1" kern="1200" dirty="0">
              <a:solidFill>
                <a:srgbClr val="002060"/>
              </a:solidFill>
            </a:rPr>
            <a:t>Identifying unpaid carers</a:t>
          </a:r>
        </a:p>
      </dsp:txBody>
      <dsp:txXfrm>
        <a:off x="4356861" y="588"/>
        <a:ext cx="3484181" cy="2090509"/>
      </dsp:txXfrm>
    </dsp:sp>
    <dsp:sp modelId="{A4C02473-32C0-4C4C-87DC-BE98599737DB}">
      <dsp:nvSpPr>
        <dsp:cNvPr id="0" name=""/>
        <dsp:cNvSpPr/>
      </dsp:nvSpPr>
      <dsp:spPr>
        <a:xfrm>
          <a:off x="524261" y="2439515"/>
          <a:ext cx="3484181" cy="209050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1" kern="1200" dirty="0">
              <a:solidFill>
                <a:srgbClr val="002060"/>
              </a:solidFill>
            </a:rPr>
            <a:t>Things you &amp; your practice can do</a:t>
          </a:r>
        </a:p>
      </dsp:txBody>
      <dsp:txXfrm>
        <a:off x="524261" y="2439515"/>
        <a:ext cx="3484181" cy="2090509"/>
      </dsp:txXfrm>
    </dsp:sp>
    <dsp:sp modelId="{257C6366-E412-4F73-B740-808A2E141BFC}">
      <dsp:nvSpPr>
        <dsp:cNvPr id="0" name=""/>
        <dsp:cNvSpPr/>
      </dsp:nvSpPr>
      <dsp:spPr>
        <a:xfrm>
          <a:off x="4356861" y="2439515"/>
          <a:ext cx="3484181" cy="209050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1" kern="1200" dirty="0">
              <a:solidFill>
                <a:srgbClr val="002060"/>
              </a:solidFill>
            </a:rPr>
            <a:t>Support that is available for unpaid carers</a:t>
          </a:r>
        </a:p>
      </dsp:txBody>
      <dsp:txXfrm>
        <a:off x="4356861" y="2439515"/>
        <a:ext cx="3484181" cy="2090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60AC8-CEA3-4FA4-B50A-4AD34E275CF7}">
      <dsp:nvSpPr>
        <dsp:cNvPr id="0" name=""/>
        <dsp:cNvSpPr/>
      </dsp:nvSpPr>
      <dsp:spPr>
        <a:xfrm>
          <a:off x="690" y="601876"/>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rgbClr val="002060"/>
              </a:solidFill>
            </a:rPr>
            <a:t>Population and diversity of unpaid carers in Leeds</a:t>
          </a:r>
        </a:p>
      </dsp:txBody>
      <dsp:txXfrm>
        <a:off x="690" y="601876"/>
        <a:ext cx="2692899" cy="1615739"/>
      </dsp:txXfrm>
    </dsp:sp>
    <dsp:sp modelId="{4BDC4E80-797D-4130-8284-A36CCB02B831}">
      <dsp:nvSpPr>
        <dsp:cNvPr id="0" name=""/>
        <dsp:cNvSpPr/>
      </dsp:nvSpPr>
      <dsp:spPr>
        <a:xfrm>
          <a:off x="2962879" y="601876"/>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rgbClr val="002060"/>
              </a:solidFill>
            </a:rPr>
            <a:t>The benefits of identifying and supporting unpaid carers</a:t>
          </a:r>
        </a:p>
      </dsp:txBody>
      <dsp:txXfrm>
        <a:off x="2962879" y="601876"/>
        <a:ext cx="2692899" cy="1615739"/>
      </dsp:txXfrm>
    </dsp:sp>
    <dsp:sp modelId="{F9758479-026B-4F58-88A2-98DB7B9606BE}">
      <dsp:nvSpPr>
        <dsp:cNvPr id="0" name=""/>
        <dsp:cNvSpPr/>
      </dsp:nvSpPr>
      <dsp:spPr>
        <a:xfrm>
          <a:off x="0" y="2460407"/>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rgbClr val="002060"/>
              </a:solidFill>
            </a:rPr>
            <a:t>NHS Carer Quality Markers</a:t>
          </a:r>
        </a:p>
      </dsp:txBody>
      <dsp:txXfrm>
        <a:off x="0" y="2460407"/>
        <a:ext cx="2692899" cy="1615739"/>
      </dsp:txXfrm>
    </dsp:sp>
    <dsp:sp modelId="{857D105C-FFBA-4857-B915-97A38930DD31}">
      <dsp:nvSpPr>
        <dsp:cNvPr id="0" name=""/>
        <dsp:cNvSpPr/>
      </dsp:nvSpPr>
      <dsp:spPr>
        <a:xfrm>
          <a:off x="2962879" y="2486905"/>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rgbClr val="002060"/>
              </a:solidFill>
            </a:rPr>
            <a:t>Carer awareness training and e-learning</a:t>
          </a:r>
        </a:p>
      </dsp:txBody>
      <dsp:txXfrm>
        <a:off x="2962879" y="2486905"/>
        <a:ext cx="2692899" cy="1615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60AC8-CEA3-4FA4-B50A-4AD34E275CF7}">
      <dsp:nvSpPr>
        <dsp:cNvPr id="0" name=""/>
        <dsp:cNvSpPr/>
      </dsp:nvSpPr>
      <dsp:spPr>
        <a:xfrm>
          <a:off x="690" y="601876"/>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2060"/>
              </a:solidFill>
            </a:rPr>
            <a:t>Asking the right questions</a:t>
          </a:r>
        </a:p>
      </dsp:txBody>
      <dsp:txXfrm>
        <a:off x="690" y="601876"/>
        <a:ext cx="2692899" cy="1615739"/>
      </dsp:txXfrm>
    </dsp:sp>
    <dsp:sp modelId="{4BDC4E80-797D-4130-8284-A36CCB02B831}">
      <dsp:nvSpPr>
        <dsp:cNvPr id="0" name=""/>
        <dsp:cNvSpPr/>
      </dsp:nvSpPr>
      <dsp:spPr>
        <a:xfrm>
          <a:off x="2962879" y="601876"/>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2060"/>
              </a:solidFill>
            </a:rPr>
            <a:t>Supporting self identification</a:t>
          </a:r>
        </a:p>
      </dsp:txBody>
      <dsp:txXfrm>
        <a:off x="2962879" y="601876"/>
        <a:ext cx="2692899" cy="1615739"/>
      </dsp:txXfrm>
    </dsp:sp>
    <dsp:sp modelId="{F9758479-026B-4F58-88A2-98DB7B9606BE}">
      <dsp:nvSpPr>
        <dsp:cNvPr id="0" name=""/>
        <dsp:cNvSpPr/>
      </dsp:nvSpPr>
      <dsp:spPr>
        <a:xfrm>
          <a:off x="690" y="2486905"/>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2060"/>
              </a:solidFill>
            </a:rPr>
            <a:t>Coding unpaid carers</a:t>
          </a:r>
        </a:p>
      </dsp:txBody>
      <dsp:txXfrm>
        <a:off x="690" y="2486905"/>
        <a:ext cx="2692899" cy="1615739"/>
      </dsp:txXfrm>
    </dsp:sp>
    <dsp:sp modelId="{857D105C-FFBA-4857-B915-97A38930DD31}">
      <dsp:nvSpPr>
        <dsp:cNvPr id="0" name=""/>
        <dsp:cNvSpPr/>
      </dsp:nvSpPr>
      <dsp:spPr>
        <a:xfrm>
          <a:off x="2962879" y="2486905"/>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2060"/>
              </a:solidFill>
            </a:rPr>
            <a:t>Using your carer register</a:t>
          </a:r>
        </a:p>
      </dsp:txBody>
      <dsp:txXfrm>
        <a:off x="2962879" y="2486905"/>
        <a:ext cx="2692899" cy="1615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60AC8-CEA3-4FA4-B50A-4AD34E275CF7}">
      <dsp:nvSpPr>
        <dsp:cNvPr id="0" name=""/>
        <dsp:cNvSpPr/>
      </dsp:nvSpPr>
      <dsp:spPr>
        <a:xfrm>
          <a:off x="690" y="601876"/>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rPr>
            <a:t>Nominate a carers champion</a:t>
          </a:r>
        </a:p>
      </dsp:txBody>
      <dsp:txXfrm>
        <a:off x="690" y="601876"/>
        <a:ext cx="2692899" cy="1615739"/>
      </dsp:txXfrm>
    </dsp:sp>
    <dsp:sp modelId="{4BDC4E80-797D-4130-8284-A36CCB02B831}">
      <dsp:nvSpPr>
        <dsp:cNvPr id="0" name=""/>
        <dsp:cNvSpPr/>
      </dsp:nvSpPr>
      <dsp:spPr>
        <a:xfrm>
          <a:off x="2962879" y="601876"/>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rPr>
            <a:t>Support carers health and wellbeing</a:t>
          </a:r>
        </a:p>
      </dsp:txBody>
      <dsp:txXfrm>
        <a:off x="2962879" y="601876"/>
        <a:ext cx="2692899" cy="1615739"/>
      </dsp:txXfrm>
    </dsp:sp>
    <dsp:sp modelId="{F9758479-026B-4F58-88A2-98DB7B9606BE}">
      <dsp:nvSpPr>
        <dsp:cNvPr id="0" name=""/>
        <dsp:cNvSpPr/>
      </dsp:nvSpPr>
      <dsp:spPr>
        <a:xfrm>
          <a:off x="690" y="2486905"/>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rPr>
            <a:t>Involve carers in patient care</a:t>
          </a:r>
        </a:p>
      </dsp:txBody>
      <dsp:txXfrm>
        <a:off x="690" y="2486905"/>
        <a:ext cx="2692899" cy="1615739"/>
      </dsp:txXfrm>
    </dsp:sp>
    <dsp:sp modelId="{857D105C-FFBA-4857-B915-97A38930DD31}">
      <dsp:nvSpPr>
        <dsp:cNvPr id="0" name=""/>
        <dsp:cNvSpPr/>
      </dsp:nvSpPr>
      <dsp:spPr>
        <a:xfrm>
          <a:off x="2962879" y="2486905"/>
          <a:ext cx="2692899" cy="1615739"/>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rPr>
            <a:t>Provide relevant information and advice</a:t>
          </a:r>
        </a:p>
      </dsp:txBody>
      <dsp:txXfrm>
        <a:off x="2962879" y="2486905"/>
        <a:ext cx="2692899" cy="1615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60AC8-CEA3-4FA4-B50A-4AD34E275CF7}">
      <dsp:nvSpPr>
        <dsp:cNvPr id="0" name=""/>
        <dsp:cNvSpPr/>
      </dsp:nvSpPr>
      <dsp:spPr>
        <a:xfrm>
          <a:off x="3865" y="534663"/>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Carers Leeds</a:t>
          </a:r>
        </a:p>
      </dsp:txBody>
      <dsp:txXfrm>
        <a:off x="3865" y="534663"/>
        <a:ext cx="2092913" cy="1255748"/>
      </dsp:txXfrm>
    </dsp:sp>
    <dsp:sp modelId="{48840AFA-0D95-4450-966F-92D1D2B358AA}">
      <dsp:nvSpPr>
        <dsp:cNvPr id="0" name=""/>
        <dsp:cNvSpPr/>
      </dsp:nvSpPr>
      <dsp:spPr>
        <a:xfrm>
          <a:off x="2306070" y="534663"/>
          <a:ext cx="2092913" cy="1255748"/>
        </a:xfrm>
        <a:prstGeom prst="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Social Prescribing</a:t>
          </a:r>
        </a:p>
      </dsp:txBody>
      <dsp:txXfrm>
        <a:off x="2306070" y="534663"/>
        <a:ext cx="2092913" cy="1255748"/>
      </dsp:txXfrm>
    </dsp:sp>
    <dsp:sp modelId="{7192469F-244C-402A-85A8-D5AFBE3441DC}">
      <dsp:nvSpPr>
        <dsp:cNvPr id="0" name=""/>
        <dsp:cNvSpPr/>
      </dsp:nvSpPr>
      <dsp:spPr>
        <a:xfrm>
          <a:off x="4608275" y="534663"/>
          <a:ext cx="2092913" cy="1255748"/>
        </a:xfrm>
        <a:prstGeom prst="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Money &amp; benefits</a:t>
          </a:r>
        </a:p>
      </dsp:txBody>
      <dsp:txXfrm>
        <a:off x="4608275" y="534663"/>
        <a:ext cx="2092913" cy="1255748"/>
      </dsp:txXfrm>
    </dsp:sp>
    <dsp:sp modelId="{7246CF42-9126-4A9D-B110-66FD1F5C6AE3}">
      <dsp:nvSpPr>
        <dsp:cNvPr id="0" name=""/>
        <dsp:cNvSpPr/>
      </dsp:nvSpPr>
      <dsp:spPr>
        <a:xfrm>
          <a:off x="6910480" y="534663"/>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Organisations who provide online support</a:t>
          </a:r>
        </a:p>
      </dsp:txBody>
      <dsp:txXfrm>
        <a:off x="6910480" y="534663"/>
        <a:ext cx="2092913" cy="1255748"/>
      </dsp:txXfrm>
    </dsp:sp>
    <dsp:sp modelId="{01EAD2EC-71E1-4863-9636-A4FCECA6730F}">
      <dsp:nvSpPr>
        <dsp:cNvPr id="0" name=""/>
        <dsp:cNvSpPr/>
      </dsp:nvSpPr>
      <dsp:spPr>
        <a:xfrm>
          <a:off x="9212685" y="534663"/>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Planning for emergencies</a:t>
          </a:r>
        </a:p>
      </dsp:txBody>
      <dsp:txXfrm>
        <a:off x="9212685" y="534663"/>
        <a:ext cx="2092913" cy="1255748"/>
      </dsp:txXfrm>
    </dsp:sp>
    <dsp:sp modelId="{494586D3-9053-403A-8A92-93499E759A13}">
      <dsp:nvSpPr>
        <dsp:cNvPr id="0" name=""/>
        <dsp:cNvSpPr/>
      </dsp:nvSpPr>
      <dsp:spPr>
        <a:xfrm>
          <a:off x="3865" y="1999702"/>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Carers assessment</a:t>
          </a:r>
        </a:p>
      </dsp:txBody>
      <dsp:txXfrm>
        <a:off x="3865" y="1999702"/>
        <a:ext cx="2092913" cy="1255748"/>
      </dsp:txXfrm>
    </dsp:sp>
    <dsp:sp modelId="{4BDC4E80-797D-4130-8284-A36CCB02B831}">
      <dsp:nvSpPr>
        <dsp:cNvPr id="0" name=""/>
        <dsp:cNvSpPr/>
      </dsp:nvSpPr>
      <dsp:spPr>
        <a:xfrm>
          <a:off x="2306070" y="1999702"/>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Short breaks and respite care</a:t>
          </a:r>
        </a:p>
      </dsp:txBody>
      <dsp:txXfrm>
        <a:off x="2306070" y="1999702"/>
        <a:ext cx="2092913" cy="1255748"/>
      </dsp:txXfrm>
    </dsp:sp>
    <dsp:sp modelId="{F9758479-026B-4F58-88A2-98DB7B9606BE}">
      <dsp:nvSpPr>
        <dsp:cNvPr id="0" name=""/>
        <dsp:cNvSpPr/>
      </dsp:nvSpPr>
      <dsp:spPr>
        <a:xfrm>
          <a:off x="4608275" y="1999702"/>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Support for young carers</a:t>
          </a:r>
        </a:p>
      </dsp:txBody>
      <dsp:txXfrm>
        <a:off x="4608275" y="1999702"/>
        <a:ext cx="2092913" cy="1255748"/>
      </dsp:txXfrm>
    </dsp:sp>
    <dsp:sp modelId="{857D105C-FFBA-4857-B915-97A38930DD31}">
      <dsp:nvSpPr>
        <dsp:cNvPr id="0" name=""/>
        <dsp:cNvSpPr/>
      </dsp:nvSpPr>
      <dsp:spPr>
        <a:xfrm>
          <a:off x="6910480" y="2043729"/>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Support for working carers</a:t>
          </a:r>
        </a:p>
      </dsp:txBody>
      <dsp:txXfrm>
        <a:off x="6910480" y="2043729"/>
        <a:ext cx="2092913" cy="1255748"/>
      </dsp:txXfrm>
    </dsp:sp>
    <dsp:sp modelId="{B9AA35E9-6D81-4F45-B775-95711B2F727F}">
      <dsp:nvSpPr>
        <dsp:cNvPr id="0" name=""/>
        <dsp:cNvSpPr/>
      </dsp:nvSpPr>
      <dsp:spPr>
        <a:xfrm>
          <a:off x="9212685" y="1999702"/>
          <a:ext cx="2092913" cy="1255748"/>
        </a:xfrm>
        <a:prstGeom prst="rect">
          <a:avLst/>
        </a:prstGeom>
        <a:solidFill>
          <a:schemeClr val="accent4">
            <a:lumMod val="75000"/>
          </a:schemeClr>
        </a:solidFill>
        <a:ln w="12700" cap="flat" cmpd="sng" algn="ctr">
          <a:solidFill>
            <a:schemeClr val="accent4">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002060"/>
              </a:solidFill>
            </a:rPr>
            <a:t>National organisations</a:t>
          </a:r>
        </a:p>
      </dsp:txBody>
      <dsp:txXfrm>
        <a:off x="9212685" y="1999702"/>
        <a:ext cx="2092913" cy="12557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CA65-06BF-45E8-9CAD-92F1F6C16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7B7ACE-5F25-430B-92BF-2847C27DC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22B520-A62B-4030-833C-55320DCDDF04}"/>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5" name="Footer Placeholder 4">
            <a:extLst>
              <a:ext uri="{FF2B5EF4-FFF2-40B4-BE49-F238E27FC236}">
                <a16:creationId xmlns:a16="http://schemas.microsoft.com/office/drawing/2014/main" id="{A1FA3B32-A25E-4C2D-ABD6-4000E59B2A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7F89A-B016-4D8C-A578-9E095B3C01CC}"/>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1046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3CE0-E6EB-4748-BA89-EA7FB31754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193B14-53CC-4F1C-B8FF-309318104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1F92F8-4589-4686-85FA-F4B649D5BB54}"/>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5" name="Footer Placeholder 4">
            <a:extLst>
              <a:ext uri="{FF2B5EF4-FFF2-40B4-BE49-F238E27FC236}">
                <a16:creationId xmlns:a16="http://schemas.microsoft.com/office/drawing/2014/main" id="{11F76E29-4DEF-46BE-A5E2-9D47AFB62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67D80-D368-4449-81AB-CECBC6A6B99A}"/>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319989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CCA40-4FF1-43B4-9B02-669EBC28B7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B9E39-9616-401F-B429-E008037AC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849400-5F13-4D57-8C6E-F36A0C6D51BD}"/>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5" name="Footer Placeholder 4">
            <a:extLst>
              <a:ext uri="{FF2B5EF4-FFF2-40B4-BE49-F238E27FC236}">
                <a16:creationId xmlns:a16="http://schemas.microsoft.com/office/drawing/2014/main" id="{8D135E0B-957D-46FD-8B5D-243471A283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B9FFF-9964-4F03-9A52-BFC2755C320D}"/>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370727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AB6F-CBC7-4355-8B24-9F35F31815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00234A-1E76-4AEB-A53D-3D5DD8E7D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652D5-A9C6-4431-B81F-E90B1DFA4BBF}"/>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5" name="Footer Placeholder 4">
            <a:extLst>
              <a:ext uri="{FF2B5EF4-FFF2-40B4-BE49-F238E27FC236}">
                <a16:creationId xmlns:a16="http://schemas.microsoft.com/office/drawing/2014/main" id="{2DFDC7F8-3764-4488-B1E4-F1746C5C3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F9AFF-3DFE-4587-9A10-3C9138ADF0D5}"/>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382760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1AFA-43D7-4A02-BCDB-92ABE969A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C3AD3F-D89C-4DFE-BF8E-35DDF76E5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B6BB6E-7328-453D-AEBF-A2C78B1914FF}"/>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5" name="Footer Placeholder 4">
            <a:extLst>
              <a:ext uri="{FF2B5EF4-FFF2-40B4-BE49-F238E27FC236}">
                <a16:creationId xmlns:a16="http://schemas.microsoft.com/office/drawing/2014/main" id="{B9500AB9-8CB2-42F5-BAEF-21794653B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1A0AD-FF60-4E80-AC4C-A73E13376BEF}"/>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7018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AE43-1E0A-48C0-95CC-E882D80126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9F89DD-859C-45B8-826B-5FB246979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4664D3-4E94-4F5E-B3FA-B5BBC8405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321F74-D73A-42BA-8282-DF4B8F418A43}"/>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6" name="Footer Placeholder 5">
            <a:extLst>
              <a:ext uri="{FF2B5EF4-FFF2-40B4-BE49-F238E27FC236}">
                <a16:creationId xmlns:a16="http://schemas.microsoft.com/office/drawing/2014/main" id="{BE64499F-8DB8-48AE-A021-BA7C23D833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602989-521A-448A-A11E-FD76381F0C12}"/>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186496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9DB7-2692-4C43-93FD-0C501CD1C3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86AC10-97F5-4980-A9C7-DCD2AB29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08BBB-4C06-43C3-804C-1244A161D2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D498D9-98F0-4EE0-93F5-20330BD3A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15CD8-E2E4-4641-87E6-3A3FA730E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8420F2-6799-4AA1-AB9D-689CBA5246B6}"/>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8" name="Footer Placeholder 7">
            <a:extLst>
              <a:ext uri="{FF2B5EF4-FFF2-40B4-BE49-F238E27FC236}">
                <a16:creationId xmlns:a16="http://schemas.microsoft.com/office/drawing/2014/main" id="{4F5CEE7F-37B9-45CB-907A-6F15AD922E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0301D4-32DC-4682-A240-E6931796AE76}"/>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253745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10E5-69A9-4EBB-ADBD-82D918E278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0781C2-EE41-4731-8C6E-0DAAB1B8336C}"/>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4" name="Footer Placeholder 3">
            <a:extLst>
              <a:ext uri="{FF2B5EF4-FFF2-40B4-BE49-F238E27FC236}">
                <a16:creationId xmlns:a16="http://schemas.microsoft.com/office/drawing/2014/main" id="{5258B6F6-A478-40DC-A834-61121DC25C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1707D6-68F8-4804-84D8-AAE40E3120B5}"/>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32356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6F040-CCC5-4DFF-86FC-129B41EC6AD4}"/>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3" name="Footer Placeholder 2">
            <a:extLst>
              <a:ext uri="{FF2B5EF4-FFF2-40B4-BE49-F238E27FC236}">
                <a16:creationId xmlns:a16="http://schemas.microsoft.com/office/drawing/2014/main" id="{6C3B5859-EDDB-473E-A108-105805E997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8CC677-479F-407D-811C-CAA32401663F}"/>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150634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ADEF-D5CE-4D56-93F7-C3791721A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94525C-13B8-4005-AD11-45319AB37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40F044-D139-4C69-84A4-7AE45D217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DF4D2-E23E-4952-917F-AEBE47F04D4E}"/>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6" name="Footer Placeholder 5">
            <a:extLst>
              <a:ext uri="{FF2B5EF4-FFF2-40B4-BE49-F238E27FC236}">
                <a16:creationId xmlns:a16="http://schemas.microsoft.com/office/drawing/2014/main" id="{06F187BC-CC4A-4C9D-8D8E-F18359423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3D3A2-353F-4B2B-BD1A-A5C0D4F13883}"/>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333308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AE9C-2972-4BBE-B0FF-959ACF930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E2F7FC-001A-4AE9-837B-28A854905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C449D6-5182-4F89-ACAA-A47A7E00E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7C7A7-1B95-4CD8-9AF5-97EE99A764AE}"/>
              </a:ext>
            </a:extLst>
          </p:cNvPr>
          <p:cNvSpPr>
            <a:spLocks noGrp="1"/>
          </p:cNvSpPr>
          <p:nvPr>
            <p:ph type="dt" sz="half" idx="10"/>
          </p:nvPr>
        </p:nvSpPr>
        <p:spPr/>
        <p:txBody>
          <a:bodyPr/>
          <a:lstStyle/>
          <a:p>
            <a:fld id="{BEC5B4A8-7C35-42F0-A722-C9C2237F57D7}" type="datetimeFigureOut">
              <a:rPr lang="en-GB" smtClean="0"/>
              <a:t>06/09/2022</a:t>
            </a:fld>
            <a:endParaRPr lang="en-GB"/>
          </a:p>
        </p:txBody>
      </p:sp>
      <p:sp>
        <p:nvSpPr>
          <p:cNvPr id="6" name="Footer Placeholder 5">
            <a:extLst>
              <a:ext uri="{FF2B5EF4-FFF2-40B4-BE49-F238E27FC236}">
                <a16:creationId xmlns:a16="http://schemas.microsoft.com/office/drawing/2014/main" id="{25ADB56B-C11E-4F15-9C25-5DE1EAB724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9C12F3-AD09-4472-AD0A-082A82207B0D}"/>
              </a:ext>
            </a:extLst>
          </p:cNvPr>
          <p:cNvSpPr>
            <a:spLocks noGrp="1"/>
          </p:cNvSpPr>
          <p:nvPr>
            <p:ph type="sldNum" sz="quarter" idx="12"/>
          </p:nvPr>
        </p:nvSpPr>
        <p:spPr/>
        <p:txBody>
          <a:bodyPr/>
          <a:lstStyle/>
          <a:p>
            <a:fld id="{F57D46F9-2929-4092-9A37-E5CE8AF49576}" type="slidenum">
              <a:rPr lang="en-GB" smtClean="0"/>
              <a:t>‹#›</a:t>
            </a:fld>
            <a:endParaRPr lang="en-GB"/>
          </a:p>
        </p:txBody>
      </p:sp>
    </p:spTree>
    <p:extLst>
      <p:ext uri="{BB962C8B-B14F-4D97-AF65-F5344CB8AC3E}">
        <p14:creationId xmlns:p14="http://schemas.microsoft.com/office/powerpoint/2010/main" val="62235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2DD08-990F-4CB0-98C1-0B0C84C71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1D743-CFAF-451D-80F1-1F7E00525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A5A44-AE22-472C-B6C7-764257766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5B4A8-7C35-42F0-A722-C9C2237F57D7}" type="datetimeFigureOut">
              <a:rPr lang="en-GB" smtClean="0"/>
              <a:t>06/09/2022</a:t>
            </a:fld>
            <a:endParaRPr lang="en-GB"/>
          </a:p>
        </p:txBody>
      </p:sp>
      <p:sp>
        <p:nvSpPr>
          <p:cNvPr id="5" name="Footer Placeholder 4">
            <a:extLst>
              <a:ext uri="{FF2B5EF4-FFF2-40B4-BE49-F238E27FC236}">
                <a16:creationId xmlns:a16="http://schemas.microsoft.com/office/drawing/2014/main" id="{B1AE9EA6-1D34-448D-B4C0-40E51631F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6B21DA-DC73-4EA4-9C9F-742BBF078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D46F9-2929-4092-9A37-E5CE8AF49576}" type="slidenum">
              <a:rPr lang="en-GB" smtClean="0"/>
              <a:t>‹#›</a:t>
            </a:fld>
            <a:endParaRPr lang="en-GB"/>
          </a:p>
        </p:txBody>
      </p:sp>
    </p:spTree>
    <p:extLst>
      <p:ext uri="{BB962C8B-B14F-4D97-AF65-F5344CB8AC3E}">
        <p14:creationId xmlns:p14="http://schemas.microsoft.com/office/powerpoint/2010/main" val="143724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ngland.nhs.uk/publication/supporting-carers-in-general-practice-a-framework-of-quality-markers/" TargetMode="Externa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hyperlink" Target="https://portal.e-lfh.org.uk/Component/Details/391231" TargetMode="External"/><Relationship Id="rId2" Type="http://schemas.openxmlformats.org/officeDocument/2006/relationships/hyperlink" Target="mailto:Jo.jenner@carersleeds.org.uk" TargetMode="Externa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3.xml"/><Relationship Id="rId7" Type="http://schemas.openxmlformats.org/officeDocument/2006/relationships/image" Target="../media/image1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ur01.safelinks.protection.outlook.com/?url=https%3A%2F%2Fcarersdigital.org%2F&amp;data=02%7C01%7C%7Ccb969e456d5544ec72e408d5903b989d%7C84df9e7fe9f640afb435aaaaaaaaaaaa%7C1%7C0%7C636573507987853902&amp;sdata=h1L4bM%2BlWlcS%2Fv1cIgroyeDMlFFlBUNanjImuG%2Fbsvk%3D&amp;reserved=0" TargetMode="Externa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hs.uk/conditions/social-care-and-support-guide/support-and-benefits-for-carers/" TargetMode="Externa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hyperlink" Target="https://www.citizensadvice.org.uk/family/looking-after-people/carers-help-and-support/"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8.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hyperlink" Target="https://www.carersleeds.org.uk/our-support-service/drug-and-alcohol-use/" TargetMode="External"/><Relationship Id="rId13" Type="http://schemas.openxmlformats.org/officeDocument/2006/relationships/hyperlink" Target="https://www.carersleeds.org.uk/our-support-service/useful-links/" TargetMode="External"/><Relationship Id="rId3" Type="http://schemas.openxmlformats.org/officeDocument/2006/relationships/hyperlink" Target="https://www.carersleeds.org.uk/our-support-service/" TargetMode="External"/><Relationship Id="rId7" Type="http://schemas.openxmlformats.org/officeDocument/2006/relationships/hyperlink" Target="https://www.carersleeds.org.uk/our-support-service/physical-health-conditions/" TargetMode="External"/><Relationship Id="rId12" Type="http://schemas.openxmlformats.org/officeDocument/2006/relationships/hyperlink" Target="Link%20to%20befriending%20support%20for%20carers" TargetMode="External"/><Relationship Id="rId2" Type="http://schemas.openxmlformats.org/officeDocument/2006/relationships/hyperlink" Target="https://www.carersleeds.org.uk/" TargetMode="Externa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hyperlink" Target="https://www.carersleeds.org.uk/our-support-service/carers-of-people-with-mental-health-issues/" TargetMode="External"/><Relationship Id="rId11" Type="http://schemas.openxmlformats.org/officeDocument/2006/relationships/hyperlink" Target="https://www.carersleeds.org.uk/our-support-service/support-to-bereaved-carers/" TargetMode="External"/><Relationship Id="rId5" Type="http://schemas.openxmlformats.org/officeDocument/2006/relationships/hyperlink" Target="https://www.carersleeds.org.uk/our-support-service/carers-of-people-with-learning-disabilities/" TargetMode="External"/><Relationship Id="rId15" Type="http://schemas.openxmlformats.org/officeDocument/2006/relationships/image" Target="../media/image21.png"/><Relationship Id="rId10" Type="http://schemas.openxmlformats.org/officeDocument/2006/relationships/hyperlink" Target="https://www.carersleeds.org.uk/our-support-service/young-adult-carers/" TargetMode="External"/><Relationship Id="rId4" Type="http://schemas.openxmlformats.org/officeDocument/2006/relationships/hyperlink" Target="https://www.carersleeds.org.uk/our-support-service/carers-of-people-with-dementia/" TargetMode="External"/><Relationship Id="rId9" Type="http://schemas.openxmlformats.org/officeDocument/2006/relationships/hyperlink" Target="https://www.carersleeds.org.uk/our-support-service/parent-carers/" TargetMode="External"/><Relationship Id="rId14" Type="http://schemas.openxmlformats.org/officeDocument/2006/relationships/hyperlink" Target="https://www.carersleeds.org.uk/even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ommlinks.co.uk/?service=linking-leeds" TargetMode="Externa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hyperlink" Target="mailto:linking.leeds@nhs.net" TargetMode="External"/><Relationship Id="rId4" Type="http://schemas.openxmlformats.org/officeDocument/2006/relationships/hyperlink" Target="https://linkingleeds.com/referral-form/#gp-for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urn2us.org.uk/" TargetMode="External"/><Relationship Id="rId2" Type="http://schemas.openxmlformats.org/officeDocument/2006/relationships/hyperlink" Target="https://www.moneyhelper.org.uk/en" TargetMode="Externa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hyperlink" Target="https://www.leeds.gov.uk/leedsmic" TargetMode="External"/><Relationship Id="rId4" Type="http://schemas.openxmlformats.org/officeDocument/2006/relationships/hyperlink" Target="https://www.turn2us.org.uk/Your-Situation/Carer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obiliseonline.typeform.com/to/hNFLUsVs?_ga=2.151755249.919339215.1652774481-1865830994.1623309795&amp;typeform-source=www.mobiliseonline.co.uk" TargetMode="External"/><Relationship Id="rId2" Type="http://schemas.openxmlformats.org/officeDocument/2006/relationships/hyperlink" Target="http://www.carersdigital.org/" TargetMode="Externa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hyperlink" Target="https://bridgit.care/conten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ionsclubs.co/Public/messsage-in-a-bottle/" TargetMode="External"/><Relationship Id="rId2" Type="http://schemas.openxmlformats.org/officeDocument/2006/relationships/hyperlink" Target="https://www.carersleeds.org.uk/carers-leeds-emergency-card/" TargetMode="Externa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hyperlink" Target="https://www.nhs.uk/conditions/social-care-and-support-guide/support-and-benefits-for-carers/carer-assessment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rersleeds.org.uk/time-for-carers/" TargetMode="External"/><Relationship Id="rId2" Type="http://schemas.openxmlformats.org/officeDocument/2006/relationships/hyperlink" Target="https://www.leedsdirectory.org/in-your-community" TargetMode="Externa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hyperlink" Target="https://carefreespace.or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childrenssociety.org.uk/what-we-do/our-work/supporting-young-carers" TargetMode="External"/><Relationship Id="rId3" Type="http://schemas.openxmlformats.org/officeDocument/2006/relationships/hyperlink" Target="https://www.leedscommunityhealthcare.nhs.uk/our-services-a-z/0-19-public-health-integrated-nursing/" TargetMode="External"/><Relationship Id="rId7" Type="http://schemas.openxmlformats.org/officeDocument/2006/relationships/hyperlink" Target="https://mindmate.devtester.co.uk/" TargetMode="External"/><Relationship Id="rId2" Type="http://schemas.openxmlformats.org/officeDocument/2006/relationships/hyperlink" Target="https://www.family-action.org.uk/what-we-do/children-families/leeds-young-carers-support-service/" TargetMode="External"/><Relationship Id="rId1" Type="http://schemas.openxmlformats.org/officeDocument/2006/relationships/slideLayout" Target="../slideLayouts/slideLayout2.xml"/><Relationship Id="rId6" Type="http://schemas.openxmlformats.org/officeDocument/2006/relationships/hyperlink" Target="https://www.wypartnership.co.uk/our-priorities/unpaid-carers/young-carers/education-bite-size-materials" TargetMode="External"/><Relationship Id="rId5" Type="http://schemas.openxmlformats.org/officeDocument/2006/relationships/hyperlink" Target="https://apps.apple.com/gb/app/young-carers-support-app/id1556955591" TargetMode="External"/><Relationship Id="rId10" Type="http://schemas.openxmlformats.org/officeDocument/2006/relationships/slide" Target="slide24.xml"/><Relationship Id="rId4" Type="http://schemas.openxmlformats.org/officeDocument/2006/relationships/hyperlink" Target="https://play.google.com/store/apps/details?id=com.expertselfcare.youngcarers" TargetMode="External"/><Relationship Id="rId9" Type="http://schemas.openxmlformats.org/officeDocument/2006/relationships/hyperlink" Target="https://carers.org/getting-support-if-you-are-a-young-carer-or-young-adult-carer/getting-support-if-you-are-a-young-carer-or-young-adult-care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ngland.nhs.uk/supporting-our-nhs-people/how-to-guides/supporting-our-working-carers/#support-available-for-carers-who-work-for-the-nhs" TargetMode="External"/><Relationship Id="rId2" Type="http://schemas.openxmlformats.org/officeDocument/2006/relationships/hyperlink" Target="https://efcdigital.org/login/index.php" TargetMode="Externa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34.xml.rels><?xml version="1.0" encoding="UTF-8" standalone="yes"?>
<Relationships xmlns="http://schemas.openxmlformats.org/package/2006/relationships"><Relationship Id="rId3" Type="http://schemas.openxmlformats.org/officeDocument/2006/relationships/hyperlink" Target="https://carers.org/" TargetMode="External"/><Relationship Id="rId2" Type="http://schemas.openxmlformats.org/officeDocument/2006/relationships/hyperlink" Target="https://www.carersuk.org/" TargetMode="Externa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hyperlink" Target="https://www.nice.org.uk/guidance/qs20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ur01.safelinks.protection.outlook.com/?url=https%3A%2F%2Fcarersdigital.org%2F&amp;data=02%7C01%7C%7Ccb969e456d5544ec72e408d5903b989d%7C84df9e7fe9f640afb435aaaaaaaaaaaa%7C1%7C0%7C636573507987853902&amp;sdata=h1L4bM%2BlWlcS%2Fv1cIgroyeDMlFFlBUNanjImuG%2Fbsvk%3D&amp;reserved=0" TargetMode="External"/><Relationship Id="rId2" Type="http://schemas.openxmlformats.org/officeDocument/2006/relationships/hyperlink" Target="https://www.carersleeds.org.uk/home/the-leeds-carers-partnership/professionals-referral-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8.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09C57C-C873-4E8A-97F4-206F3DB6F780}"/>
              </a:ext>
            </a:extLst>
          </p:cNvPr>
          <p:cNvSpPr/>
          <p:nvPr/>
        </p:nvSpPr>
        <p:spPr>
          <a:xfrm>
            <a:off x="236293" y="334106"/>
            <a:ext cx="6724357" cy="61897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Carer Friendly Primary Care</a:t>
            </a:r>
          </a:p>
          <a:p>
            <a:pPr algn="ctr"/>
            <a:r>
              <a:rPr lang="en-GB" sz="4400" b="1" dirty="0">
                <a:solidFill>
                  <a:srgbClr val="002060"/>
                </a:solidFill>
              </a:rPr>
              <a:t>Resource Pack</a:t>
            </a: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r>
              <a:rPr lang="en-GB" sz="3200" b="1" dirty="0">
                <a:solidFill>
                  <a:srgbClr val="002060"/>
                </a:solidFill>
              </a:rPr>
              <a:t>Version 1: July 2022</a:t>
            </a:r>
            <a:endParaRPr lang="en-GB" sz="4000" b="1" dirty="0">
              <a:solidFill>
                <a:srgbClr val="002060"/>
              </a:solidFill>
            </a:endParaRPr>
          </a:p>
        </p:txBody>
      </p:sp>
      <p:pic>
        <p:nvPicPr>
          <p:cNvPr id="8" name="Picture 7">
            <a:extLst>
              <a:ext uri="{FF2B5EF4-FFF2-40B4-BE49-F238E27FC236}">
                <a16:creationId xmlns:a16="http://schemas.microsoft.com/office/drawing/2014/main" id="{B460D18D-4E50-49E3-9A6F-B207B1CA11AD}"/>
              </a:ext>
            </a:extLst>
          </p:cNvPr>
          <p:cNvPicPr>
            <a:picLocks noChangeAspect="1"/>
          </p:cNvPicPr>
          <p:nvPr/>
        </p:nvPicPr>
        <p:blipFill rotWithShape="1">
          <a:blip r:embed="rId2"/>
          <a:srcRect l="25961" t="18446" r="43577" b="6030"/>
          <a:stretch/>
        </p:blipFill>
        <p:spPr>
          <a:xfrm>
            <a:off x="7260000" y="-16914"/>
            <a:ext cx="4932000" cy="6874914"/>
          </a:xfrm>
          <a:prstGeom prst="rect">
            <a:avLst/>
          </a:prstGeom>
        </p:spPr>
      </p:pic>
      <p:pic>
        <p:nvPicPr>
          <p:cNvPr id="9" name="Picture 8">
            <a:extLst>
              <a:ext uri="{FF2B5EF4-FFF2-40B4-BE49-F238E27FC236}">
                <a16:creationId xmlns:a16="http://schemas.microsoft.com/office/drawing/2014/main" id="{E50A4967-C78A-45F2-95E9-93B480A6582D}"/>
              </a:ext>
            </a:extLst>
          </p:cNvPr>
          <p:cNvPicPr>
            <a:picLocks noChangeAspect="1"/>
          </p:cNvPicPr>
          <p:nvPr/>
        </p:nvPicPr>
        <p:blipFill rotWithShape="1">
          <a:blip r:embed="rId3"/>
          <a:srcRect l="23539" t="58031" r="23269" b="11595"/>
          <a:stretch/>
        </p:blipFill>
        <p:spPr>
          <a:xfrm>
            <a:off x="355867" y="2644577"/>
            <a:ext cx="6485207" cy="2082018"/>
          </a:xfrm>
          <a:prstGeom prst="rect">
            <a:avLst/>
          </a:prstGeom>
        </p:spPr>
      </p:pic>
    </p:spTree>
    <p:extLst>
      <p:ext uri="{BB962C8B-B14F-4D97-AF65-F5344CB8AC3E}">
        <p14:creationId xmlns:p14="http://schemas.microsoft.com/office/powerpoint/2010/main" val="404358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Population and diversity of unpaid carers in Leeds</a:t>
            </a:r>
          </a:p>
        </p:txBody>
      </p:sp>
      <p:pic>
        <p:nvPicPr>
          <p:cNvPr id="5" name="Picture 4">
            <a:extLst>
              <a:ext uri="{FF2B5EF4-FFF2-40B4-BE49-F238E27FC236}">
                <a16:creationId xmlns:a16="http://schemas.microsoft.com/office/drawing/2014/main" id="{DDC3C67A-336C-4FAA-BE6E-9635ECA0C86D}"/>
              </a:ext>
            </a:extLst>
          </p:cNvPr>
          <p:cNvPicPr>
            <a:picLocks noChangeAspect="1"/>
          </p:cNvPicPr>
          <p:nvPr/>
        </p:nvPicPr>
        <p:blipFill rotWithShape="1">
          <a:blip r:embed="rId2"/>
          <a:srcRect l="16961" t="22961" r="53154" b="8903"/>
          <a:stretch/>
        </p:blipFill>
        <p:spPr>
          <a:xfrm>
            <a:off x="309489" y="1069145"/>
            <a:ext cx="4381148" cy="5616000"/>
          </a:xfrm>
          <a:prstGeom prst="rect">
            <a:avLst/>
          </a:prstGeom>
        </p:spPr>
      </p:pic>
      <p:sp>
        <p:nvSpPr>
          <p:cNvPr id="6" name="TextBox 5">
            <a:extLst>
              <a:ext uri="{FF2B5EF4-FFF2-40B4-BE49-F238E27FC236}">
                <a16:creationId xmlns:a16="http://schemas.microsoft.com/office/drawing/2014/main" id="{D58B789A-A1E6-4AF7-A9D7-7B982B818AA0}"/>
              </a:ext>
            </a:extLst>
          </p:cNvPr>
          <p:cNvSpPr txBox="1"/>
          <p:nvPr/>
        </p:nvSpPr>
        <p:spPr>
          <a:xfrm>
            <a:off x="4903304" y="1069145"/>
            <a:ext cx="7129669" cy="5139869"/>
          </a:xfrm>
          <a:prstGeom prst="rect">
            <a:avLst/>
          </a:prstGeom>
          <a:noFill/>
        </p:spPr>
        <p:txBody>
          <a:bodyPr wrap="square" rtlCol="0">
            <a:spAutoFit/>
          </a:bodyPr>
          <a:lstStyle/>
          <a:p>
            <a:pPr>
              <a:spcBef>
                <a:spcPts val="600"/>
              </a:spcBef>
              <a:spcAft>
                <a:spcPts val="600"/>
              </a:spcAft>
            </a:pPr>
            <a:r>
              <a:rPr lang="en-GB" sz="2000" b="1" dirty="0">
                <a:solidFill>
                  <a:srgbClr val="002060"/>
                </a:solidFill>
              </a:rPr>
              <a:t>Carers come from all walks of life, all cultures and backgrounds, and can be of any age</a:t>
            </a:r>
            <a:r>
              <a:rPr lang="en-GB" b="1" dirty="0">
                <a:solidFill>
                  <a:srgbClr val="002060"/>
                </a:solidFill>
              </a:rPr>
              <a:t>.</a:t>
            </a:r>
          </a:p>
          <a:p>
            <a:pPr marL="285750" indent="-285750">
              <a:spcBef>
                <a:spcPts val="600"/>
              </a:spcBef>
              <a:spcAft>
                <a:spcPts val="600"/>
              </a:spcAft>
              <a:buFont typeface="Arial" panose="020B0604020202020204" pitchFamily="34" charset="0"/>
              <a:buChar char="•"/>
            </a:pPr>
            <a:r>
              <a:rPr lang="en-GB" dirty="0">
                <a:solidFill>
                  <a:srgbClr val="002060"/>
                </a:solidFill>
                <a:effectLst/>
                <a:ea typeface="Calibri" panose="020F0502020204030204" pitchFamily="34" charset="0"/>
                <a:cs typeface="Calibri" panose="020F0502020204030204" pitchFamily="34" charset="0"/>
              </a:rPr>
              <a:t>The majority (around 76%) of carers in Leeds are working age while around 20% are aged 65 and above. </a:t>
            </a:r>
          </a:p>
          <a:p>
            <a:pPr marL="285750" indent="-285750">
              <a:spcBef>
                <a:spcPts val="600"/>
              </a:spcBef>
              <a:spcAft>
                <a:spcPts val="600"/>
              </a:spcAft>
              <a:buFont typeface="Arial" panose="020B0604020202020204" pitchFamily="34" charset="0"/>
              <a:buChar char="•"/>
            </a:pPr>
            <a:r>
              <a:rPr lang="en-GB" dirty="0">
                <a:solidFill>
                  <a:srgbClr val="002060"/>
                </a:solidFill>
              </a:rPr>
              <a:t>58% of carers in Leeds are female and generally speaking, female carers provide more hours of care per week than male carers</a:t>
            </a:r>
          </a:p>
          <a:p>
            <a:pPr marL="285750" indent="-285750">
              <a:spcBef>
                <a:spcPts val="600"/>
              </a:spcBef>
              <a:spcAft>
                <a:spcPts val="600"/>
              </a:spcAft>
              <a:buFont typeface="Arial" panose="020B0604020202020204" pitchFamily="34" charset="0"/>
              <a:buChar char="•"/>
            </a:pPr>
            <a:r>
              <a:rPr lang="en-GB" dirty="0">
                <a:solidFill>
                  <a:srgbClr val="002060"/>
                </a:solidFill>
                <a:effectLst/>
                <a:ea typeface="Calibri" panose="020F0502020204030204" pitchFamily="34" charset="0"/>
                <a:cs typeface="Times New Roman" panose="02020603050405020304" pitchFamily="18" charset="0"/>
              </a:rPr>
              <a:t>Carers from Black, Asian and minority ethnic (BAME) communities in Leeds tend to provide higher levels of care than carers from white British backgrounds</a:t>
            </a:r>
            <a:endParaRPr lang="en-GB" dirty="0">
              <a:solidFill>
                <a:srgbClr val="002060"/>
              </a:solidFill>
            </a:endParaRPr>
          </a:p>
          <a:p>
            <a:pPr marL="285750" indent="-285750">
              <a:spcBef>
                <a:spcPts val="600"/>
              </a:spcBef>
              <a:spcAft>
                <a:spcPts val="600"/>
              </a:spcAft>
              <a:buFont typeface="Arial" panose="020B0604020202020204" pitchFamily="34" charset="0"/>
              <a:buChar char="•"/>
            </a:pPr>
            <a:r>
              <a:rPr lang="en-GB" dirty="0">
                <a:solidFill>
                  <a:srgbClr val="002060"/>
                </a:solidFill>
                <a:effectLst/>
                <a:ea typeface="Calibri" panose="020F0502020204030204" pitchFamily="34" charset="0"/>
                <a:cs typeface="Times New Roman" panose="02020603050405020304" pitchFamily="18" charset="0"/>
              </a:rPr>
              <a:t>The more hours of care you provide the more likely you are to report bad or very bad health.  13% of carers providing 50 hours or more of care per week report bad or very bad health compared to 5.3% of people with no caring responsibilities</a:t>
            </a:r>
          </a:p>
          <a:p>
            <a:pPr algn="ctr">
              <a:spcBef>
                <a:spcPts val="600"/>
              </a:spcBef>
              <a:spcAft>
                <a:spcPts val="600"/>
              </a:spcAft>
            </a:pPr>
            <a:r>
              <a:rPr lang="en-GB" sz="2000" b="1" dirty="0">
                <a:solidFill>
                  <a:srgbClr val="002060"/>
                </a:solidFill>
              </a:rPr>
              <a:t>We are currently waiting for data from the 2021 Census to be published, after which we will update this information.</a:t>
            </a:r>
          </a:p>
        </p:txBody>
      </p:sp>
      <p:sp>
        <p:nvSpPr>
          <p:cNvPr id="10" name="Action Button: Go Back or Previous 9">
            <a:hlinkClick r:id="rId3" action="ppaction://hlinksldjump" highlightClick="1"/>
            <a:extLst>
              <a:ext uri="{FF2B5EF4-FFF2-40B4-BE49-F238E27FC236}">
                <a16:creationId xmlns:a16="http://schemas.microsoft.com/office/drawing/2014/main" id="{C6490E89-5F7B-441B-938E-1240C6050EAA}"/>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86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The benefits of identifying and supporting unpaid carers</a:t>
            </a:r>
          </a:p>
        </p:txBody>
      </p:sp>
      <p:sp>
        <p:nvSpPr>
          <p:cNvPr id="5" name="TextBox 4">
            <a:extLst>
              <a:ext uri="{FF2B5EF4-FFF2-40B4-BE49-F238E27FC236}">
                <a16:creationId xmlns:a16="http://schemas.microsoft.com/office/drawing/2014/main" id="{BC4CB6B3-5730-4647-BA45-7EC9A26A368B}"/>
              </a:ext>
            </a:extLst>
          </p:cNvPr>
          <p:cNvSpPr txBox="1"/>
          <p:nvPr/>
        </p:nvSpPr>
        <p:spPr>
          <a:xfrm>
            <a:off x="203752" y="1084808"/>
            <a:ext cx="11784495"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rPr>
              <a:t>Identifying and supporting carers</a:t>
            </a:r>
            <a:r>
              <a:rPr lang="en-GB" sz="2000" b="1" dirty="0">
                <a:solidFill>
                  <a:srgbClr val="002060"/>
                </a:solidFill>
                <a:effectLst/>
                <a:ea typeface="Calibri" panose="020F0502020204030204" pitchFamily="34" charset="0"/>
                <a:cs typeface="Arial" panose="020B0604020202020204" pitchFamily="34" charset="0"/>
              </a:rPr>
              <a:t> has long since moved beyond simply being an issue of morality, or being ‘the right thing to do’. It is now widely recognised that we need carers to continue caring.  Effective carer support:</a:t>
            </a:r>
            <a:endParaRPr lang="en-GB" sz="1050" dirty="0">
              <a:solidFill>
                <a:srgbClr val="002060"/>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GB" sz="900" dirty="0">
              <a:solidFill>
                <a:srgbClr val="002060"/>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b="1" dirty="0">
                <a:solidFill>
                  <a:srgbClr val="002060"/>
                </a:solidFill>
                <a:effectLst/>
                <a:ea typeface="Calibri" panose="020F0502020204030204" pitchFamily="34" charset="0"/>
                <a:cs typeface="Times New Roman" panose="02020603050405020304" pitchFamily="18" charset="0"/>
              </a:rPr>
              <a:t>Helps us to manage increasing demand for health and care services</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Times New Roman" panose="02020603050405020304" pitchFamily="18" charset="0"/>
              </a:rPr>
              <a:t>C</a:t>
            </a:r>
            <a:r>
              <a:rPr lang="en-GB" sz="1600" dirty="0">
                <a:solidFill>
                  <a:srgbClr val="002060"/>
                </a:solidFill>
                <a:effectLst/>
                <a:ea typeface="Calibri" panose="020F0502020204030204" pitchFamily="34" charset="0"/>
              </a:rPr>
              <a:t>arers provide the bulk of care in our city and without them the NHS and social services would be overwhelmed </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Arial" panose="020B0604020202020204" pitchFamily="34" charset="0"/>
              </a:rPr>
              <a:t>Carers prevent and delay the point at which the person they care for becomes dependent on health and care services</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Arial" panose="020B0604020202020204" pitchFamily="34" charset="0"/>
              </a:rPr>
              <a:t>We need to prevent carer ‘burn-out’ and/or ‘breakdown’ otherwise both the cared-for person and the carer may become dependent upon health and care services.</a:t>
            </a:r>
            <a:endParaRPr lang="en-GB" sz="1600" dirty="0">
              <a:solidFill>
                <a:srgbClr val="002060"/>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GB" sz="1000" b="1" dirty="0">
              <a:solidFill>
                <a:srgbClr val="002060"/>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b="1" dirty="0">
                <a:solidFill>
                  <a:srgbClr val="002060"/>
                </a:solidFill>
                <a:effectLst/>
                <a:ea typeface="Calibri" panose="020F0502020204030204" pitchFamily="34" charset="0"/>
                <a:cs typeface="Times New Roman" panose="02020603050405020304" pitchFamily="18" charset="0"/>
              </a:rPr>
              <a:t>Can help to break down barriers to carers getting support</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Times New Roman" panose="02020603050405020304" pitchFamily="18" charset="0"/>
              </a:rPr>
              <a:t>Carers often don't recognise themselves as carers and those that do may not know how to find help or even that help exists.  </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Times New Roman" panose="02020603050405020304" pitchFamily="18" charset="0"/>
              </a:rPr>
              <a:t>Some carers don't want other people to know or might think that telling someone might count against them. </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Times New Roman" panose="02020603050405020304" pitchFamily="18" charset="0"/>
              </a:rPr>
              <a:t>The word carer is often used incorrectly to mean paid care-worker</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cs typeface="Times New Roman" panose="02020603050405020304" pitchFamily="18" charset="0"/>
              </a:rPr>
              <a:t>Carers can be isolated and some are simply too tired to ask for help</a:t>
            </a:r>
          </a:p>
          <a:p>
            <a:pPr lvl="1"/>
            <a:endParaRPr lang="en-GB" sz="1000" dirty="0">
              <a:solidFill>
                <a:srgbClr val="002060"/>
              </a:solidFill>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b="1" dirty="0">
                <a:solidFill>
                  <a:srgbClr val="002060"/>
                </a:solidFill>
                <a:ea typeface="Calibri" panose="020F0502020204030204" pitchFamily="34" charset="0"/>
                <a:cs typeface="Times New Roman" panose="02020603050405020304" pitchFamily="18" charset="0"/>
              </a:rPr>
              <a:t>Is good for the economy</a:t>
            </a:r>
          </a:p>
          <a:p>
            <a:pPr marL="800100" lvl="1" indent="-342900">
              <a:buFont typeface="Symbol" panose="05050102010706020507" pitchFamily="18" charset="2"/>
              <a:buChar char=""/>
            </a:pPr>
            <a:r>
              <a:rPr lang="en-GB" sz="1600" dirty="0">
                <a:solidFill>
                  <a:srgbClr val="002060"/>
                </a:solidFill>
                <a:effectLst/>
                <a:ea typeface="Calibri" panose="020F0502020204030204" pitchFamily="34" charset="0"/>
              </a:rPr>
              <a:t>It's estimated that over 1.5 million hours of unpaid care are provided across Leeds every week</a:t>
            </a:r>
          </a:p>
          <a:p>
            <a:pPr marL="800100" lvl="1" indent="-342900">
              <a:buFont typeface="Symbol" panose="05050102010706020507" pitchFamily="18" charset="2"/>
              <a:buChar char=""/>
            </a:pPr>
            <a:r>
              <a:rPr lang="en-GB" sz="1600" dirty="0">
                <a:solidFill>
                  <a:srgbClr val="002060"/>
                </a:solidFill>
                <a:ea typeface="Calibri" panose="020F0502020204030204" pitchFamily="34" charset="0"/>
              </a:rPr>
              <a:t>R</a:t>
            </a:r>
            <a:r>
              <a:rPr lang="en-GB" sz="1600" dirty="0">
                <a:solidFill>
                  <a:srgbClr val="002060"/>
                </a:solidFill>
                <a:effectLst/>
                <a:ea typeface="Calibri" panose="020F0502020204030204" pitchFamily="34" charset="0"/>
              </a:rPr>
              <a:t>esearch published by Carers UK estimates the cost to replace the unpaid care provided by carers in Leeds to be around £1.4billion per year</a:t>
            </a:r>
            <a:endParaRPr lang="en-GB" sz="1600" dirty="0">
              <a:solidFill>
                <a:srgbClr val="002060"/>
              </a:solidFill>
              <a:effectLst/>
              <a:ea typeface="Calibri" panose="020F0502020204030204" pitchFamily="34" charset="0"/>
              <a:cs typeface="Times New Roman" panose="02020603050405020304" pitchFamily="18" charset="0"/>
            </a:endParaRPr>
          </a:p>
        </p:txBody>
      </p:sp>
      <p:sp>
        <p:nvSpPr>
          <p:cNvPr id="6" name="Action Button: Go Back or Previous 5">
            <a:hlinkClick r:id="rId2" action="ppaction://hlinksldjump" highlightClick="1"/>
            <a:extLst>
              <a:ext uri="{FF2B5EF4-FFF2-40B4-BE49-F238E27FC236}">
                <a16:creationId xmlns:a16="http://schemas.microsoft.com/office/drawing/2014/main" id="{847144EC-7FB6-4BAB-AE1B-EB7B26C3C5E5}"/>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432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NHS Carer quality markers</a:t>
            </a:r>
          </a:p>
        </p:txBody>
      </p:sp>
      <p:sp>
        <p:nvSpPr>
          <p:cNvPr id="7" name="TextBox 6">
            <a:extLst>
              <a:ext uri="{FF2B5EF4-FFF2-40B4-BE49-F238E27FC236}">
                <a16:creationId xmlns:a16="http://schemas.microsoft.com/office/drawing/2014/main" id="{0D82BBF7-8771-45B0-8D1E-37710BA6E635}"/>
              </a:ext>
            </a:extLst>
          </p:cNvPr>
          <p:cNvSpPr txBox="1"/>
          <p:nvPr/>
        </p:nvSpPr>
        <p:spPr>
          <a:xfrm>
            <a:off x="434009" y="1408837"/>
            <a:ext cx="6642651" cy="4524315"/>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002060"/>
                </a:solidFill>
                <a:cs typeface="Arial"/>
              </a:rPr>
              <a:t>In 2019, NHS England published a </a:t>
            </a:r>
            <a:r>
              <a:rPr lang="en-GB" sz="2400" b="1" dirty="0">
                <a:solidFill>
                  <a:srgbClr val="002060"/>
                </a:solidFill>
                <a:cs typeface="Arial"/>
              </a:rPr>
              <a:t>Framework of Quality Markers</a:t>
            </a:r>
            <a:r>
              <a:rPr lang="en-GB" sz="2400" dirty="0">
                <a:solidFill>
                  <a:srgbClr val="002060"/>
                </a:solidFill>
                <a:cs typeface="Arial"/>
              </a:rPr>
              <a:t> which </a:t>
            </a:r>
            <a:r>
              <a:rPr lang="en-GB" sz="2400" b="0" i="0" dirty="0">
                <a:solidFill>
                  <a:srgbClr val="002060"/>
                </a:solidFill>
                <a:effectLst/>
              </a:rPr>
              <a:t>offer of practical ideas that have been developed in partnership with carers, primary care teams and other key stakeholders.</a:t>
            </a:r>
          </a:p>
          <a:p>
            <a:r>
              <a:rPr lang="en-GB" sz="2400" b="0" i="0" dirty="0">
                <a:solidFill>
                  <a:srgbClr val="002060"/>
                </a:solidFill>
                <a:effectLst/>
              </a:rPr>
              <a:t> </a:t>
            </a:r>
          </a:p>
          <a:p>
            <a:pPr marL="285750" indent="-285750">
              <a:buFont typeface="Arial" panose="020B0604020202020204" pitchFamily="34" charset="0"/>
              <a:buChar char="•"/>
            </a:pPr>
            <a:r>
              <a:rPr lang="en-GB" sz="2400" b="0" i="0" dirty="0">
                <a:solidFill>
                  <a:srgbClr val="002060"/>
                </a:solidFill>
                <a:effectLst/>
              </a:rPr>
              <a:t>Collectively, these provide a framework for improving how general practice can better identify and support carers of all ages.</a:t>
            </a:r>
            <a:endParaRPr lang="en-GB" sz="2400" dirty="0">
              <a:solidFill>
                <a:srgbClr val="002060"/>
              </a:solidFill>
              <a:cs typeface="Arial"/>
            </a:endParaRPr>
          </a:p>
          <a:p>
            <a:pPr marL="285750" indent="-285750">
              <a:buFont typeface="Arial" panose="020B0604020202020204" pitchFamily="34" charset="0"/>
              <a:buChar char="•"/>
            </a:pPr>
            <a:endParaRPr lang="en-GB" sz="2400" dirty="0">
              <a:solidFill>
                <a:srgbClr val="002060"/>
              </a:solidFill>
              <a:cs typeface="Arial"/>
            </a:endParaRPr>
          </a:p>
          <a:p>
            <a:pPr marL="285750" indent="-285750">
              <a:buFont typeface="Arial" panose="020B0604020202020204" pitchFamily="34" charset="0"/>
              <a:buChar char="•"/>
            </a:pPr>
            <a:r>
              <a:rPr lang="en-GB" sz="2400" dirty="0">
                <a:solidFill>
                  <a:srgbClr val="002060"/>
                </a:solidFill>
                <a:cs typeface="Arial"/>
              </a:rPr>
              <a:t>Click on the image to open the document in a new window</a:t>
            </a:r>
            <a:endParaRPr lang="en-GB" sz="1800" dirty="0">
              <a:solidFill>
                <a:srgbClr val="002060"/>
              </a:solidFill>
              <a:cs typeface="Arial"/>
            </a:endParaRPr>
          </a:p>
        </p:txBody>
      </p:sp>
      <p:pic>
        <p:nvPicPr>
          <p:cNvPr id="4" name="Picture 3">
            <a:hlinkClick r:id="rId2"/>
            <a:extLst>
              <a:ext uri="{FF2B5EF4-FFF2-40B4-BE49-F238E27FC236}">
                <a16:creationId xmlns:a16="http://schemas.microsoft.com/office/drawing/2014/main" id="{2E9464BB-8C50-476F-AB35-7A33E2906F03}"/>
              </a:ext>
            </a:extLst>
          </p:cNvPr>
          <p:cNvPicPr>
            <a:picLocks noChangeAspect="1"/>
          </p:cNvPicPr>
          <p:nvPr/>
        </p:nvPicPr>
        <p:blipFill rotWithShape="1">
          <a:blip r:embed="rId3"/>
          <a:srcRect l="3560" t="22632" r="74762" b="20529"/>
          <a:stretch/>
        </p:blipFill>
        <p:spPr>
          <a:xfrm rot="402192">
            <a:off x="8346813" y="1461845"/>
            <a:ext cx="3003816" cy="4428000"/>
          </a:xfrm>
          <a:prstGeom prst="rect">
            <a:avLst/>
          </a:prstGeom>
          <a:ln w="12700">
            <a:solidFill>
              <a:schemeClr val="tx1"/>
            </a:solidFill>
          </a:ln>
        </p:spPr>
      </p:pic>
      <p:sp>
        <p:nvSpPr>
          <p:cNvPr id="6" name="Action Button: Go Back or Previous 5">
            <a:hlinkClick r:id="rId4" action="ppaction://hlinksldjump" highlightClick="1"/>
            <a:extLst>
              <a:ext uri="{FF2B5EF4-FFF2-40B4-BE49-F238E27FC236}">
                <a16:creationId xmlns:a16="http://schemas.microsoft.com/office/drawing/2014/main" id="{493C2CEC-A638-4F27-917E-04C9F7BFD6A4}"/>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60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Carer awareness training and e-learning</a:t>
            </a:r>
          </a:p>
        </p:txBody>
      </p:sp>
      <p:sp>
        <p:nvSpPr>
          <p:cNvPr id="4" name="TextBox 3">
            <a:extLst>
              <a:ext uri="{FF2B5EF4-FFF2-40B4-BE49-F238E27FC236}">
                <a16:creationId xmlns:a16="http://schemas.microsoft.com/office/drawing/2014/main" id="{14C5EA97-0376-486E-B0A8-5A315ED54440}"/>
              </a:ext>
            </a:extLst>
          </p:cNvPr>
          <p:cNvSpPr txBox="1"/>
          <p:nvPr/>
        </p:nvSpPr>
        <p:spPr>
          <a:xfrm>
            <a:off x="203752" y="1084808"/>
            <a:ext cx="11784495" cy="4801314"/>
          </a:xfrm>
          <a:prstGeom prst="rect">
            <a:avLst/>
          </a:prstGeom>
          <a:noFill/>
        </p:spPr>
        <p:txBody>
          <a:bodyPr wrap="square">
            <a:spAutoFit/>
          </a:bodyPr>
          <a:lstStyle/>
          <a:p>
            <a:r>
              <a:rPr lang="en-GB" sz="1800" b="1" dirty="0">
                <a:solidFill>
                  <a:srgbClr val="002060"/>
                </a:solidFill>
                <a:effectLst/>
                <a:ea typeface="Calibri" panose="020F0502020204030204" pitchFamily="34" charset="0"/>
              </a:rPr>
              <a:t>Carers Leeds have delivered Carer Awareness Training to many GP practices in Leeds over the last few years and developed some great partnerships in the process; including setting up carer support clinics and working together to ensure that carers are identified and supported in a variety of different ways.  We have also developed a Carers Champion Network, ensuring that Carer Champions are kept informed, can share information with each other and feel supported in their role.</a:t>
            </a:r>
          </a:p>
          <a:p>
            <a:r>
              <a:rPr lang="en-GB" sz="1800" dirty="0">
                <a:solidFill>
                  <a:srgbClr val="002060"/>
                </a:solidFill>
                <a:effectLst/>
                <a:ea typeface="Calibri" panose="020F0502020204030204" pitchFamily="34" charset="0"/>
              </a:rPr>
              <a:t> </a:t>
            </a:r>
          </a:p>
          <a:p>
            <a:pPr marL="285750" indent="-285750">
              <a:buFont typeface="Arial" panose="020B0604020202020204" pitchFamily="34" charset="0"/>
              <a:buChar char="•"/>
            </a:pPr>
            <a:r>
              <a:rPr lang="en-GB" sz="1800" dirty="0">
                <a:solidFill>
                  <a:srgbClr val="002060"/>
                </a:solidFill>
                <a:effectLst/>
                <a:ea typeface="Calibri" panose="020F0502020204030204" pitchFamily="34" charset="0"/>
              </a:rPr>
              <a:t>Carers Leeds Carer Awareness Training explains who carers are, what carers do, looks at the impact of caring on a carers health, enables staff to understand the importance of identifying carers in primary care and looks at what primary care can do to support their patients who may also be carers.    The training also includes an overview of the Carers Leeds service.  </a:t>
            </a:r>
          </a:p>
          <a:p>
            <a:pPr marL="285750" indent="-285750">
              <a:buFont typeface="Arial" panose="020B0604020202020204" pitchFamily="34" charset="0"/>
              <a:buChar char="•"/>
            </a:pPr>
            <a:endParaRPr lang="en-GB" sz="1800" dirty="0">
              <a:solidFill>
                <a:srgbClr val="002060"/>
              </a:solidFill>
              <a:effectLst/>
              <a:ea typeface="Calibri" panose="020F0502020204030204" pitchFamily="34" charset="0"/>
            </a:endParaRPr>
          </a:p>
          <a:p>
            <a:pPr marL="285750" indent="-285750">
              <a:buFont typeface="Arial" panose="020B0604020202020204" pitchFamily="34" charset="0"/>
              <a:buChar char="•"/>
            </a:pPr>
            <a:r>
              <a:rPr lang="en-GB" sz="1800" dirty="0">
                <a:solidFill>
                  <a:srgbClr val="002060"/>
                </a:solidFill>
                <a:effectLst/>
                <a:ea typeface="Calibri" panose="020F0502020204030204" pitchFamily="34" charset="0"/>
              </a:rPr>
              <a:t>The training is free and usually takes an hour and can be delivered either online or face to face.  It is suitable for all members of staff.  Contact </a:t>
            </a:r>
            <a:r>
              <a:rPr lang="en-GB" sz="1800" u="sng" dirty="0">
                <a:solidFill>
                  <a:srgbClr val="002060"/>
                </a:solidFill>
                <a:effectLst/>
                <a:ea typeface="Calibri" panose="020F0502020204030204" pitchFamily="34" charset="0"/>
                <a:hlinkClick r:id="rId2">
                  <a:extLst>
                    <a:ext uri="{A12FA001-AC4F-418D-AE19-62706E023703}">
                      <ahyp:hlinkClr xmlns:ahyp="http://schemas.microsoft.com/office/drawing/2018/hyperlinkcolor" val="tx"/>
                    </a:ext>
                  </a:extLst>
                </a:hlinkClick>
              </a:rPr>
              <a:t>Jo.jenner@carersleeds.org.uk</a:t>
            </a:r>
            <a:r>
              <a:rPr lang="en-GB" sz="1800" dirty="0">
                <a:solidFill>
                  <a:srgbClr val="002060"/>
                </a:solidFill>
                <a:effectLst/>
                <a:ea typeface="Calibri" panose="020F0502020204030204" pitchFamily="34" charset="0"/>
              </a:rPr>
              <a:t> 07399 492263 to discuss further or arrange training.</a:t>
            </a:r>
          </a:p>
          <a:p>
            <a:endParaRPr lang="en-GB" dirty="0">
              <a:solidFill>
                <a:srgbClr val="002060"/>
              </a:solidFill>
              <a:ea typeface="Calibri" panose="020F0502020204030204" pitchFamily="34" charset="0"/>
            </a:endParaRPr>
          </a:p>
          <a:p>
            <a:r>
              <a:rPr lang="en-GB" sz="1800" b="1" dirty="0">
                <a:solidFill>
                  <a:srgbClr val="002060"/>
                </a:solidFill>
                <a:effectLst/>
                <a:ea typeface="Calibri" panose="020F0502020204030204" pitchFamily="34" charset="0"/>
                <a:cs typeface="Times New Roman" panose="02020603050405020304" pitchFamily="18" charset="0"/>
              </a:rPr>
              <a:t>The </a:t>
            </a:r>
            <a:r>
              <a:rPr lang="en-GB" b="1" i="0" dirty="0">
                <a:solidFill>
                  <a:srgbClr val="002060"/>
                </a:solidFill>
                <a:effectLst/>
              </a:rPr>
              <a:t>Royal College of General Practitioners (RCGP) and e-Learning for Healthcare (e-</a:t>
            </a:r>
            <a:r>
              <a:rPr lang="en-GB" b="1" i="0" dirty="0" err="1">
                <a:solidFill>
                  <a:srgbClr val="002060"/>
                </a:solidFill>
                <a:effectLst/>
              </a:rPr>
              <a:t>LfH</a:t>
            </a:r>
            <a:r>
              <a:rPr lang="en-GB" b="1" i="0" dirty="0">
                <a:solidFill>
                  <a:srgbClr val="002060"/>
                </a:solidFill>
                <a:effectLst/>
              </a:rPr>
              <a:t>) developed a course for healthcare workers which includes e-learning sessions on identifying carers, organising your practice to support carers, supporting young carers, caring for people with challenging conditions, and providing support for the carers of older people.  The course can be accessed at </a:t>
            </a:r>
            <a:r>
              <a:rPr lang="en-GB" sz="1800" b="1"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e-lfh.org.uk/Component/Details/391231</a:t>
            </a:r>
            <a:r>
              <a:rPr lang="en-GB" sz="1800" b="1" dirty="0">
                <a:solidFill>
                  <a:srgbClr val="002060"/>
                </a:solidFill>
                <a:effectLst/>
                <a:ea typeface="Calibri" panose="020F0502020204030204" pitchFamily="34" charset="0"/>
                <a:cs typeface="Times New Roman" panose="02020603050405020304" pitchFamily="18" charset="0"/>
              </a:rPr>
              <a:t> </a:t>
            </a:r>
            <a:endParaRPr lang="en-GB" dirty="0">
              <a:solidFill>
                <a:srgbClr val="002060"/>
              </a:solidFill>
              <a:effectLst/>
              <a:ea typeface="Calibri" panose="020F0502020204030204" pitchFamily="34" charset="0"/>
              <a:cs typeface="Times New Roman" panose="02020603050405020304" pitchFamily="18" charset="0"/>
            </a:endParaRPr>
          </a:p>
        </p:txBody>
      </p:sp>
      <p:sp>
        <p:nvSpPr>
          <p:cNvPr id="7" name="Action Button: Go Back or Previous 6">
            <a:hlinkClick r:id="rId4" action="ppaction://hlinksldjump" highlightClick="1"/>
            <a:extLst>
              <a:ext uri="{FF2B5EF4-FFF2-40B4-BE49-F238E27FC236}">
                <a16:creationId xmlns:a16="http://schemas.microsoft.com/office/drawing/2014/main" id="{09163849-FEBC-4A46-8DF9-1B8F2762A1E7}"/>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481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Identifying unpaid carers</a:t>
            </a:r>
          </a:p>
        </p:txBody>
      </p:sp>
      <p:graphicFrame>
        <p:nvGraphicFramePr>
          <p:cNvPr id="5" name="Diagram 4">
            <a:extLst>
              <a:ext uri="{FF2B5EF4-FFF2-40B4-BE49-F238E27FC236}">
                <a16:creationId xmlns:a16="http://schemas.microsoft.com/office/drawing/2014/main" id="{7D43399C-60B5-441B-9281-F8F8D0B35285}"/>
              </a:ext>
            </a:extLst>
          </p:cNvPr>
          <p:cNvGraphicFramePr/>
          <p:nvPr>
            <p:extLst>
              <p:ext uri="{D42A27DB-BD31-4B8C-83A1-F6EECF244321}">
                <p14:modId xmlns:p14="http://schemas.microsoft.com/office/powerpoint/2010/main" val="514553000"/>
              </p:ext>
            </p:extLst>
          </p:nvPr>
        </p:nvGraphicFramePr>
        <p:xfrm>
          <a:off x="6096000" y="1358173"/>
          <a:ext cx="5656469" cy="470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IP in Cheshire - Carer Info">
            <a:extLst>
              <a:ext uri="{FF2B5EF4-FFF2-40B4-BE49-F238E27FC236}">
                <a16:creationId xmlns:a16="http://schemas.microsoft.com/office/drawing/2014/main" id="{FFCC4CC1-524F-4C78-A6BF-DA85BB4FA8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429" y="1762865"/>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Go Home 8">
            <a:hlinkClick r:id="rId8" action="ppaction://hlinksldjump" highlightClick="1"/>
            <a:extLst>
              <a:ext uri="{FF2B5EF4-FFF2-40B4-BE49-F238E27FC236}">
                <a16:creationId xmlns:a16="http://schemas.microsoft.com/office/drawing/2014/main" id="{76C0B365-90A4-41C2-BD6C-F75B7D689A26}"/>
              </a:ext>
            </a:extLst>
          </p:cNvPr>
          <p:cNvSpPr/>
          <p:nvPr/>
        </p:nvSpPr>
        <p:spPr>
          <a:xfrm>
            <a:off x="11032469" y="5839474"/>
            <a:ext cx="720000" cy="720000"/>
          </a:xfrm>
          <a:prstGeom prst="actionButtonHo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512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Asking the right questions</a:t>
            </a:r>
          </a:p>
        </p:txBody>
      </p:sp>
      <p:sp>
        <p:nvSpPr>
          <p:cNvPr id="4" name="TextBox 3">
            <a:extLst>
              <a:ext uri="{FF2B5EF4-FFF2-40B4-BE49-F238E27FC236}">
                <a16:creationId xmlns:a16="http://schemas.microsoft.com/office/drawing/2014/main" id="{34107625-231C-4C76-86E4-2B9101632824}"/>
              </a:ext>
            </a:extLst>
          </p:cNvPr>
          <p:cNvSpPr txBox="1"/>
          <p:nvPr/>
        </p:nvSpPr>
        <p:spPr>
          <a:xfrm>
            <a:off x="203752" y="1098060"/>
            <a:ext cx="11784495" cy="509370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effectLst/>
                <a:ea typeface="Calibri" panose="020F0502020204030204" pitchFamily="34" charset="0"/>
                <a:cs typeface="Times New Roman" panose="02020603050405020304" pitchFamily="18" charset="0"/>
              </a:rPr>
              <a:t>It can be difficult to identify carers as anyone can be a carer and people move in and out of caring roles according to their circumstances. Carers do not have any defining features that make them stand out from a crowd, and the person that the carer is caring for may not even be registered with your practice. Identifying carers is an activity in which the whole practice team is involved and staff who are the first point of contact, such as receptionists, are crucial.</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a:solidFill>
                  <a:srgbClr val="002060"/>
                </a:solidFill>
                <a:effectLst/>
                <a:ea typeface="Calibri" panose="020F0502020204030204" pitchFamily="34" charset="0"/>
                <a:cs typeface="Times New Roman" panose="02020603050405020304" pitchFamily="18" charset="0"/>
              </a:rPr>
              <a:t>Many carers don't consider themselves as carers, so rather than asking ‘Are you a carer?’ ask ‘Do you look after a relative or friend who couldn't manage without your help?’ Consider asking about young carers too: ‘Is there a child or young person in the family who helps to provide care or support to another family member?’</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a:solidFill>
                  <a:srgbClr val="002060"/>
                </a:solidFill>
                <a:ea typeface="Calibri" panose="020F0502020204030204" pitchFamily="34" charset="0"/>
                <a:cs typeface="Times New Roman" panose="02020603050405020304" pitchFamily="18" charset="0"/>
              </a:rPr>
              <a:t>Look for the opportunities to open a conversation about their caring role and show an interest –  you could ask how are you?, how are you doing?,  are you managing?, do you need any help or support?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a:solidFill>
                  <a:srgbClr val="002060"/>
                </a:solidFill>
                <a:ea typeface="Calibri" panose="020F0502020204030204" pitchFamily="34" charset="0"/>
                <a:cs typeface="Times New Roman" panose="02020603050405020304" pitchFamily="18" charset="0"/>
              </a:rPr>
              <a:t>Ask carers how they are prioritising their own health and wellbeing and acknowledge its importance</a:t>
            </a:r>
          </a:p>
          <a:p>
            <a:pPr marR="0" lvl="0" algn="ctr" defTabSz="914400" rtl="0" eaLnBrk="1" fontAlgn="auto" latinLnBrk="0" hangingPunct="1">
              <a:lnSpc>
                <a:spcPct val="100000"/>
              </a:lnSpc>
              <a:spcBef>
                <a:spcPts val="1200"/>
              </a:spcBef>
              <a:spcAft>
                <a:spcPts val="600"/>
              </a:spcAft>
              <a:buClrTx/>
              <a:buSzTx/>
              <a:tabLst/>
              <a:defRPr/>
            </a:pPr>
            <a:r>
              <a:rPr lang="en-GB" sz="2000" b="1" dirty="0">
                <a:solidFill>
                  <a:srgbClr val="002060"/>
                </a:solidFill>
                <a:ea typeface="Calibri" panose="020F0502020204030204" pitchFamily="34" charset="0"/>
                <a:cs typeface="Times New Roman" panose="02020603050405020304" pitchFamily="18" charset="0"/>
              </a:rPr>
              <a:t>Engagement with carers is a vital part of good patient care and gaining consent from the cared-for person at the earliest opportunity to share information can ensure that joint working can happen</a:t>
            </a:r>
            <a:r>
              <a:rPr lang="en-GB" sz="2000" dirty="0">
                <a:solidFill>
                  <a:srgbClr val="002060"/>
                </a:solidFill>
                <a:ea typeface="Calibri" panose="020F0502020204030204" pitchFamily="34" charset="0"/>
                <a:cs typeface="Times New Roman" panose="02020603050405020304" pitchFamily="18" charset="0"/>
              </a:rPr>
              <a:t>.  </a:t>
            </a:r>
          </a:p>
        </p:txBody>
      </p:sp>
      <p:sp>
        <p:nvSpPr>
          <p:cNvPr id="5" name="Action Button: Go Back or Previous 4">
            <a:hlinkClick r:id="rId2" action="ppaction://hlinksldjump"/>
            <a:extLst>
              <a:ext uri="{FF2B5EF4-FFF2-40B4-BE49-F238E27FC236}">
                <a16:creationId xmlns:a16="http://schemas.microsoft.com/office/drawing/2014/main" id="{9F558F13-BD25-4C91-B5C3-95B8BB22EBB3}"/>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848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Supporting self identification</a:t>
            </a:r>
          </a:p>
        </p:txBody>
      </p:sp>
      <p:sp>
        <p:nvSpPr>
          <p:cNvPr id="4" name="TextBox 3">
            <a:extLst>
              <a:ext uri="{FF2B5EF4-FFF2-40B4-BE49-F238E27FC236}">
                <a16:creationId xmlns:a16="http://schemas.microsoft.com/office/drawing/2014/main" id="{35680F76-83C0-45ED-9E34-A8F3B81BE672}"/>
              </a:ext>
            </a:extLst>
          </p:cNvPr>
          <p:cNvSpPr txBox="1"/>
          <p:nvPr/>
        </p:nvSpPr>
        <p:spPr>
          <a:xfrm>
            <a:off x="300035" y="1171155"/>
            <a:ext cx="7349986"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effectLst/>
                <a:ea typeface="Calibri" panose="020F0502020204030204" pitchFamily="34" charset="0"/>
                <a:cs typeface="Times New Roman" panose="02020603050405020304" pitchFamily="18" charset="0"/>
              </a:rPr>
              <a:t>Inviting carers to tell you about their caring role can be a useful way to identify carers, particularly if the carer is registered with your practice, but looks after someone registered with another practice.   </a:t>
            </a:r>
            <a:r>
              <a:rPr lang="en-GB" b="1" dirty="0">
                <a:solidFill>
                  <a:srgbClr val="002060"/>
                </a:solidFill>
                <a:effectLst/>
                <a:ea typeface="Calibri" panose="020F0502020204030204" pitchFamily="34" charset="0"/>
              </a:rPr>
              <a:t>Having prompts around the practice are a good reminder to initiate and encourage carers to self-identity.  For example, you could</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ea typeface="Calibri" panose="020F0502020204030204" pitchFamily="34" charset="0"/>
              </a:rPr>
              <a:t>Put p</a:t>
            </a:r>
            <a:r>
              <a:rPr lang="en-GB" dirty="0">
                <a:solidFill>
                  <a:srgbClr val="002060"/>
                </a:solidFill>
                <a:effectLst/>
                <a:ea typeface="Calibri" panose="020F0502020204030204" pitchFamily="34" charset="0"/>
              </a:rPr>
              <a:t>osters in the reception area or on a noticeboard introducing the Carer Champion and inviting carers to come and talk to you</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ea typeface="Calibri" panose="020F0502020204030204" pitchFamily="34" charset="0"/>
              </a:rPr>
              <a:t>Put something in the practice leaflet and/or newsletter and on the practice website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ea typeface="Calibri" panose="020F0502020204030204" pitchFamily="34" charset="0"/>
              </a:rPr>
              <a:t>Include a question on new patient registrations forms and ask everyone who has an NHS annual health checks if they are a carer</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ea typeface="Calibri" panose="020F0502020204030204" pitchFamily="34" charset="0"/>
              </a:rPr>
              <a:t>Use </a:t>
            </a:r>
            <a:r>
              <a:rPr lang="en-GB" dirty="0">
                <a:solidFill>
                  <a:srgbClr val="002060"/>
                </a:solidFill>
                <a:effectLst/>
                <a:ea typeface="Calibri" panose="020F0502020204030204" pitchFamily="34" charset="0"/>
              </a:rPr>
              <a:t>social media to ask people to let you know they are carers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effectLst/>
                <a:ea typeface="Calibri" panose="020F0502020204030204" pitchFamily="34" charset="0"/>
                <a:cs typeface="Times New Roman" panose="02020603050405020304" pitchFamily="18" charset="0"/>
              </a:rPr>
              <a:t>Ask you patients to tell you who their carers are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effectLst/>
                <a:ea typeface="Calibri" panose="020F0502020204030204" pitchFamily="34" charset="0"/>
                <a:cs typeface="Times New Roman" panose="02020603050405020304" pitchFamily="18" charset="0"/>
              </a:rPr>
              <a:t>Consider including information in languages other than English to help identify carers from diverse BAME communities</a:t>
            </a:r>
            <a:endParaRPr lang="en-GB" b="1" dirty="0">
              <a:solidFill>
                <a:srgbClr val="002060"/>
              </a:solidFill>
              <a:effectLst/>
              <a:ea typeface="Calibri" panose="020F0502020204030204" pitchFamily="34" charset="0"/>
              <a:cs typeface="Times New Roman" panose="02020603050405020304" pitchFamily="18" charset="0"/>
            </a:endParaRPr>
          </a:p>
        </p:txBody>
      </p:sp>
      <p:sp>
        <p:nvSpPr>
          <p:cNvPr id="5" name="Action Button: Go Back or Previous 4">
            <a:hlinkClick r:id="rId2" action="ppaction://hlinksldjump"/>
            <a:extLst>
              <a:ext uri="{FF2B5EF4-FFF2-40B4-BE49-F238E27FC236}">
                <a16:creationId xmlns:a16="http://schemas.microsoft.com/office/drawing/2014/main" id="{14DC83CF-BC1B-48DC-A945-45CF4FA600F0}"/>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738EFED-E180-41A2-A58F-B474BEE267C9}"/>
              </a:ext>
            </a:extLst>
          </p:cNvPr>
          <p:cNvPicPr>
            <a:picLocks noChangeAspect="1"/>
          </p:cNvPicPr>
          <p:nvPr/>
        </p:nvPicPr>
        <p:blipFill rotWithShape="1">
          <a:blip r:embed="rId3"/>
          <a:srcRect l="32609" t="10609" r="32500" b="9443"/>
          <a:stretch/>
        </p:blipFill>
        <p:spPr>
          <a:xfrm>
            <a:off x="8216973" y="1171155"/>
            <a:ext cx="3816000" cy="4915957"/>
          </a:xfrm>
          <a:prstGeom prst="rect">
            <a:avLst/>
          </a:prstGeom>
        </p:spPr>
      </p:pic>
    </p:spTree>
    <p:extLst>
      <p:ext uri="{BB962C8B-B14F-4D97-AF65-F5344CB8AC3E}">
        <p14:creationId xmlns:p14="http://schemas.microsoft.com/office/powerpoint/2010/main" val="90625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Coding unpaid carers</a:t>
            </a:r>
          </a:p>
        </p:txBody>
      </p:sp>
      <p:sp>
        <p:nvSpPr>
          <p:cNvPr id="4" name="Action Button: Go Back or Previous 3">
            <a:hlinkClick r:id="rId2" action="ppaction://hlinksldjump"/>
            <a:extLst>
              <a:ext uri="{FF2B5EF4-FFF2-40B4-BE49-F238E27FC236}">
                <a16:creationId xmlns:a16="http://schemas.microsoft.com/office/drawing/2014/main" id="{EF7FB2CF-5BCD-4851-93D7-50C68FA4AE84}"/>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D055C90-BC61-4C87-965B-AFE965222603}"/>
              </a:ext>
            </a:extLst>
          </p:cNvPr>
          <p:cNvSpPr txBox="1"/>
          <p:nvPr/>
        </p:nvSpPr>
        <p:spPr>
          <a:xfrm>
            <a:off x="264332" y="1306390"/>
            <a:ext cx="3366762"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effectLst/>
                <a:ea typeface="Calibri" panose="020F0502020204030204" pitchFamily="34" charset="0"/>
                <a:cs typeface="Times New Roman" panose="02020603050405020304" pitchFamily="18" charset="0"/>
              </a:rPr>
              <a:t>Once a carer is identified it is </a:t>
            </a:r>
            <a:r>
              <a:rPr lang="en-GB" sz="2000" b="1" dirty="0">
                <a:solidFill>
                  <a:srgbClr val="002060"/>
                </a:solidFill>
                <a:ea typeface="Calibri" panose="020F0502020204030204" pitchFamily="34" charset="0"/>
                <a:cs typeface="Times New Roman" panose="02020603050405020304" pitchFamily="18" charset="0"/>
              </a:rPr>
              <a:t>really important to code/record their </a:t>
            </a:r>
            <a:r>
              <a:rPr lang="en-GB" sz="2000" b="1" dirty="0">
                <a:solidFill>
                  <a:srgbClr val="002060"/>
                </a:solidFill>
                <a:effectLst/>
                <a:ea typeface="Calibri" panose="020F0502020204030204" pitchFamily="34" charset="0"/>
                <a:cs typeface="Times New Roman" panose="02020603050405020304" pitchFamily="18" charset="0"/>
              </a:rPr>
              <a:t>caring status in their electronic patient record</a:t>
            </a:r>
            <a:r>
              <a:rPr lang="en-GB" sz="2000" b="1" dirty="0">
                <a:solidFill>
                  <a:srgbClr val="002060"/>
                </a:solidFill>
                <a:ea typeface="Calibri" panose="020F0502020204030204" pitchFamily="34" charset="0"/>
                <a:cs typeface="Times New Roman" panose="02020603050405020304" pitchFamily="18" charset="0"/>
              </a:rPr>
              <a:t> in System1 or EMIS.</a:t>
            </a:r>
            <a:r>
              <a:rPr lang="en-GB" sz="2000" b="1" dirty="0">
                <a:solidFill>
                  <a:srgbClr val="002060"/>
                </a:solidFill>
                <a:effectLs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ea typeface="Calibri" panose="020F0502020204030204" pitchFamily="34" charset="0"/>
                <a:cs typeface="Times New Roman" panose="02020603050405020304" pitchFamily="18" charset="0"/>
              </a:rPr>
              <a:t>Make sure you use the 'Informal Carer' option (the screen is slightly different in EMIS) </a:t>
            </a:r>
            <a:endParaRPr lang="en-GB" sz="2000" b="1" dirty="0">
              <a:solidFill>
                <a:srgbClr val="002060"/>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effectLst/>
                <a:ea typeface="Calibri" panose="020F0502020204030204" pitchFamily="34" charset="0"/>
                <a:cs typeface="Times New Roman" panose="02020603050405020304" pitchFamily="18" charset="0"/>
              </a:rPr>
              <a:t>If the person they care for consents then it is also recommended that the carer is identified and their contact details recorded on their patient record too. </a:t>
            </a:r>
            <a:endParaRPr lang="en-GB" sz="2000" dirty="0">
              <a:solidFill>
                <a:srgbClr val="002060"/>
              </a:solidFill>
              <a:ea typeface="Calibri" panose="020F0502020204030204" pitchFamily="34" charset="0"/>
              <a:cs typeface="Times New Roman" panose="02020603050405020304" pitchFamily="18" charset="0"/>
            </a:endParaRPr>
          </a:p>
        </p:txBody>
      </p:sp>
      <p:pic>
        <p:nvPicPr>
          <p:cNvPr id="1026" name="Picture 3">
            <a:extLst>
              <a:ext uri="{FF2B5EF4-FFF2-40B4-BE49-F238E27FC236}">
                <a16:creationId xmlns:a16="http://schemas.microsoft.com/office/drawing/2014/main" id="{883082BA-6917-4075-A26B-BC06E0B17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51"/>
          <a:stretch/>
        </p:blipFill>
        <p:spPr bwMode="auto">
          <a:xfrm>
            <a:off x="3896973" y="1306390"/>
            <a:ext cx="8136000" cy="47868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2C8FE14-29E8-4FD4-9BA5-F3A95D2BC6E5}"/>
              </a:ext>
            </a:extLst>
          </p:cNvPr>
          <p:cNvSpPr/>
          <p:nvPr/>
        </p:nvSpPr>
        <p:spPr>
          <a:xfrm rot="19093737">
            <a:off x="2618306" y="2749178"/>
            <a:ext cx="1711605" cy="33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65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Using your carers register</a:t>
            </a:r>
          </a:p>
        </p:txBody>
      </p:sp>
      <p:sp>
        <p:nvSpPr>
          <p:cNvPr id="4" name="Action Button: Go Back or Previous 3">
            <a:hlinkClick r:id="rId2" action="ppaction://hlinksldjump"/>
            <a:extLst>
              <a:ext uri="{FF2B5EF4-FFF2-40B4-BE49-F238E27FC236}">
                <a16:creationId xmlns:a16="http://schemas.microsoft.com/office/drawing/2014/main" id="{B38917FA-6589-409D-9D1B-DBA61A0CFF92}"/>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6BB7A60-64E1-47B2-96B5-5121630C981E}"/>
              </a:ext>
            </a:extLst>
          </p:cNvPr>
          <p:cNvSpPr txBox="1"/>
          <p:nvPr/>
        </p:nvSpPr>
        <p:spPr>
          <a:xfrm>
            <a:off x="203752" y="1098060"/>
            <a:ext cx="11784495" cy="4724370"/>
          </a:xfrm>
          <a:prstGeom prst="rect">
            <a:avLst/>
          </a:prstGeom>
          <a:noFill/>
        </p:spPr>
        <p:txBody>
          <a:bodyPr wrap="square">
            <a:spAutoFit/>
          </a:bodyPr>
          <a:lstStyle/>
          <a:p>
            <a:pPr>
              <a:spcBef>
                <a:spcPts val="600"/>
              </a:spcBef>
              <a:spcAft>
                <a:spcPts val="600"/>
              </a:spcAft>
              <a:defRPr/>
            </a:pPr>
            <a:r>
              <a:rPr lang="en-GB" sz="2400" b="1" dirty="0">
                <a:solidFill>
                  <a:srgbClr val="002060"/>
                </a:solidFill>
                <a:effectLst/>
                <a:ea typeface="Calibri" panose="020F0502020204030204" pitchFamily="34" charset="0"/>
                <a:cs typeface="Times New Roman" panose="02020603050405020304" pitchFamily="18" charset="0"/>
              </a:rPr>
              <a:t>Recording carer status in patient records should help you to populate a practice carers register which can then be used to:</a:t>
            </a:r>
          </a:p>
          <a:p>
            <a:pPr marL="457200" indent="-457200">
              <a:spcBef>
                <a:spcPts val="600"/>
              </a:spcBef>
              <a:spcAft>
                <a:spcPts val="600"/>
              </a:spcAft>
              <a:buFont typeface="Arial" panose="020B0604020202020204" pitchFamily="34" charset="0"/>
              <a:buChar char="•"/>
              <a:defRPr/>
            </a:pPr>
            <a:r>
              <a:rPr lang="en-GB" sz="2000" dirty="0">
                <a:solidFill>
                  <a:srgbClr val="002060"/>
                </a:solidFill>
                <a:ea typeface="Calibri" panose="020F0502020204030204" pitchFamily="34" charset="0"/>
                <a:cs typeface="Times New Roman" panose="02020603050405020304" pitchFamily="18" charset="0"/>
              </a:rPr>
              <a:t>H</a:t>
            </a:r>
            <a:r>
              <a:rPr lang="en-GB" sz="2000" dirty="0">
                <a:solidFill>
                  <a:srgbClr val="002060"/>
                </a:solidFill>
                <a:effectLst/>
                <a:ea typeface="Calibri" panose="020F0502020204030204" pitchFamily="34" charset="0"/>
                <a:cs typeface="Times New Roman" panose="02020603050405020304" pitchFamily="18" charset="0"/>
              </a:rPr>
              <a:t>elp you support carer health and wellbeing</a:t>
            </a:r>
          </a:p>
          <a:p>
            <a:pPr marL="457200" indent="-457200">
              <a:spcBef>
                <a:spcPts val="600"/>
              </a:spcBef>
              <a:spcAft>
                <a:spcPts val="600"/>
              </a:spcAft>
              <a:buFont typeface="Arial" panose="020B0604020202020204" pitchFamily="34" charset="0"/>
              <a:buChar char="•"/>
              <a:defRPr/>
            </a:pPr>
            <a:r>
              <a:rPr lang="en-GB" sz="2000" dirty="0">
                <a:solidFill>
                  <a:srgbClr val="002060"/>
                </a:solidFill>
                <a:ea typeface="Calibri" panose="020F0502020204030204" pitchFamily="34" charset="0"/>
                <a:cs typeface="Times New Roman" panose="02020603050405020304" pitchFamily="18" charset="0"/>
              </a:rPr>
              <a:t>I</a:t>
            </a:r>
            <a:r>
              <a:rPr lang="en-GB" sz="2000" dirty="0">
                <a:solidFill>
                  <a:srgbClr val="002060"/>
                </a:solidFill>
                <a:effectLst/>
                <a:ea typeface="Calibri" panose="020F0502020204030204" pitchFamily="34" charset="0"/>
                <a:cs typeface="Times New Roman" panose="02020603050405020304" pitchFamily="18" charset="0"/>
              </a:rPr>
              <a:t>nvolve carers in patient care</a:t>
            </a:r>
          </a:p>
          <a:p>
            <a:pPr marL="457200" indent="-457200">
              <a:spcBef>
                <a:spcPts val="600"/>
              </a:spcBef>
              <a:spcAft>
                <a:spcPts val="600"/>
              </a:spcAft>
              <a:buFont typeface="Arial" panose="020B0604020202020204" pitchFamily="34" charset="0"/>
              <a:buChar char="•"/>
              <a:defRPr/>
            </a:pPr>
            <a:r>
              <a:rPr lang="en-GB" sz="2000" dirty="0">
                <a:solidFill>
                  <a:srgbClr val="002060"/>
                </a:solidFill>
                <a:ea typeface="Calibri" panose="020F0502020204030204" pitchFamily="34" charset="0"/>
                <a:cs typeface="Times New Roman" panose="02020603050405020304" pitchFamily="18" charset="0"/>
              </a:rPr>
              <a:t>P</a:t>
            </a:r>
            <a:r>
              <a:rPr lang="en-GB" sz="2000" dirty="0">
                <a:solidFill>
                  <a:srgbClr val="002060"/>
                </a:solidFill>
                <a:effectLst/>
                <a:ea typeface="Calibri" panose="020F0502020204030204" pitchFamily="34" charset="0"/>
                <a:cs typeface="Times New Roman" panose="02020603050405020304" pitchFamily="18" charset="0"/>
              </a:rPr>
              <a:t>rovide carers with relevant information and advice</a:t>
            </a:r>
          </a:p>
          <a:p>
            <a:pPr marL="457200" indent="-457200">
              <a:spcBef>
                <a:spcPts val="600"/>
              </a:spcBef>
              <a:spcAft>
                <a:spcPts val="600"/>
              </a:spcAft>
              <a:buFont typeface="Arial" panose="020B0604020202020204" pitchFamily="34" charset="0"/>
              <a:buChar char="•"/>
              <a:defRPr/>
            </a:pPr>
            <a:r>
              <a:rPr lang="en-GB" sz="2000" dirty="0">
                <a:solidFill>
                  <a:srgbClr val="002060"/>
                </a:solidFill>
              </a:rPr>
              <a:t>Tell your patients who are carers about the free Digital Resource for Carers - Carers can create an account at </a:t>
            </a:r>
            <a:r>
              <a:rPr lang="en-GB" sz="2000" u="sng" dirty="0">
                <a:solidFill>
                  <a:srgbClr val="FF0000"/>
                </a:solidFill>
                <a:effectLst/>
                <a:ea typeface="Calibri" panose="020F0502020204030204" pitchFamily="34" charset="0"/>
                <a:hlinkClick r:id="rId3"/>
              </a:rPr>
              <a:t>carersdigital.org</a:t>
            </a:r>
            <a:r>
              <a:rPr lang="en-GB" sz="2000" dirty="0">
                <a:solidFill>
                  <a:srgbClr val="002060"/>
                </a:solidFill>
              </a:rPr>
              <a:t> using the Leeds access code </a:t>
            </a:r>
            <a:r>
              <a:rPr lang="en-GB" sz="2000" dirty="0">
                <a:solidFill>
                  <a:srgbClr val="002060"/>
                </a:solidFill>
                <a:effectLst/>
                <a:ea typeface="Calibri" panose="020F0502020204030204" pitchFamily="34" charset="0"/>
              </a:rPr>
              <a:t>DGTL1942</a:t>
            </a:r>
          </a:p>
          <a:p>
            <a:pPr marL="457200" indent="-457200">
              <a:spcBef>
                <a:spcPts val="600"/>
              </a:spcBef>
              <a:spcAft>
                <a:spcPts val="600"/>
              </a:spcAft>
              <a:buFont typeface="Arial" panose="020B0604020202020204" pitchFamily="34" charset="0"/>
              <a:buChar char="•"/>
              <a:defRPr/>
            </a:pPr>
            <a:r>
              <a:rPr lang="en-GB" sz="2000" dirty="0">
                <a:solidFill>
                  <a:srgbClr val="002060"/>
                </a:solidFill>
                <a:ea typeface="Calibri" panose="020F0502020204030204" pitchFamily="34" charset="0"/>
              </a:rPr>
              <a:t>Signpost or refer carers to local and national support organisations</a:t>
            </a:r>
            <a:endParaRPr lang="en-GB" sz="2000" dirty="0">
              <a:solidFill>
                <a:srgbClr val="002060"/>
              </a:solidFill>
              <a:effectLst/>
              <a:ea typeface="Calibri" panose="020F0502020204030204" pitchFamily="34" charset="0"/>
            </a:endParaRPr>
          </a:p>
          <a:p>
            <a:pPr algn="ctr">
              <a:spcBef>
                <a:spcPts val="3600"/>
              </a:spcBef>
              <a:spcAft>
                <a:spcPts val="600"/>
              </a:spcAft>
              <a:defRPr/>
            </a:pPr>
            <a:r>
              <a:rPr lang="en-GB" sz="2400" b="1" dirty="0">
                <a:solidFill>
                  <a:srgbClr val="002060"/>
                </a:solidFill>
                <a:effectLst/>
                <a:ea typeface="Calibri" panose="020F0502020204030204" pitchFamily="34" charset="0"/>
                <a:cs typeface="Times New Roman" panose="02020603050405020304" pitchFamily="18" charset="0"/>
              </a:rPr>
              <a:t>Around 1 in 10 people are carers – this means that a practice with 5,000 patients should have around 500 carers on their carers register</a:t>
            </a:r>
            <a:endParaRPr lang="en-GB" sz="2000"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43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Things you and your practice can do</a:t>
            </a:r>
          </a:p>
        </p:txBody>
      </p:sp>
      <p:graphicFrame>
        <p:nvGraphicFramePr>
          <p:cNvPr id="5" name="Diagram 4">
            <a:extLst>
              <a:ext uri="{FF2B5EF4-FFF2-40B4-BE49-F238E27FC236}">
                <a16:creationId xmlns:a16="http://schemas.microsoft.com/office/drawing/2014/main" id="{7D43399C-60B5-441B-9281-F8F8D0B35285}"/>
              </a:ext>
            </a:extLst>
          </p:cNvPr>
          <p:cNvGraphicFramePr/>
          <p:nvPr>
            <p:extLst>
              <p:ext uri="{D42A27DB-BD31-4B8C-83A1-F6EECF244321}">
                <p14:modId xmlns:p14="http://schemas.microsoft.com/office/powerpoint/2010/main" val="2598891012"/>
              </p:ext>
            </p:extLst>
          </p:nvPr>
        </p:nvGraphicFramePr>
        <p:xfrm>
          <a:off x="6096000" y="1358173"/>
          <a:ext cx="5656469" cy="470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Weve Got this stock illustration. Illustration of morale - 178118738">
            <a:extLst>
              <a:ext uri="{FF2B5EF4-FFF2-40B4-BE49-F238E27FC236}">
                <a16:creationId xmlns:a16="http://schemas.microsoft.com/office/drawing/2014/main" id="{9EB44387-70A5-464F-973E-E7B3911092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643" y="2288433"/>
            <a:ext cx="4273760" cy="2844000"/>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Go Home 8">
            <a:hlinkClick r:id="rId8" action="ppaction://hlinksldjump" highlightClick="1"/>
            <a:extLst>
              <a:ext uri="{FF2B5EF4-FFF2-40B4-BE49-F238E27FC236}">
                <a16:creationId xmlns:a16="http://schemas.microsoft.com/office/drawing/2014/main" id="{ECAD5283-DF47-4AA5-8C96-BBDC3E96C67A}"/>
              </a:ext>
            </a:extLst>
          </p:cNvPr>
          <p:cNvSpPr/>
          <p:nvPr/>
        </p:nvSpPr>
        <p:spPr>
          <a:xfrm>
            <a:off x="11032469" y="5839474"/>
            <a:ext cx="720000" cy="720000"/>
          </a:xfrm>
          <a:prstGeom prst="actionButtonHo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49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What's this pack about?</a:t>
            </a:r>
          </a:p>
        </p:txBody>
      </p:sp>
      <p:sp>
        <p:nvSpPr>
          <p:cNvPr id="4" name="Content Placeholder 3">
            <a:extLst>
              <a:ext uri="{FF2B5EF4-FFF2-40B4-BE49-F238E27FC236}">
                <a16:creationId xmlns:a16="http://schemas.microsoft.com/office/drawing/2014/main" id="{955C0EBA-48BF-4A61-918E-DC495038EF84}"/>
              </a:ext>
            </a:extLst>
          </p:cNvPr>
          <p:cNvSpPr>
            <a:spLocks noGrp="1"/>
          </p:cNvSpPr>
          <p:nvPr>
            <p:ph idx="1"/>
          </p:nvPr>
        </p:nvSpPr>
        <p:spPr>
          <a:xfrm>
            <a:off x="424071" y="1282286"/>
            <a:ext cx="7527234" cy="4283627"/>
          </a:xfrm>
          <a:solidFill>
            <a:schemeClr val="accent4">
              <a:lumMod val="40000"/>
              <a:lumOff val="60000"/>
            </a:schemeClr>
          </a:solidFill>
          <a:ln>
            <a:solidFill>
              <a:schemeClr val="accent4">
                <a:lumMod val="40000"/>
                <a:lumOff val="60000"/>
              </a:schemeClr>
            </a:solidFill>
          </a:ln>
        </p:spPr>
        <p:txBody>
          <a:bodyPr>
            <a:normAutofit lnSpcReduction="10000"/>
          </a:bodyPr>
          <a:lstStyle/>
          <a:p>
            <a:pPr marL="0" indent="0">
              <a:spcBef>
                <a:spcPts val="600"/>
              </a:spcBef>
              <a:spcAft>
                <a:spcPts val="600"/>
              </a:spcAft>
              <a:buNone/>
            </a:pPr>
            <a:endParaRPr lang="en-US" sz="1000" b="1" dirty="0">
              <a:solidFill>
                <a:srgbClr val="002060"/>
              </a:solidFill>
              <a:cs typeface="Arial"/>
            </a:endParaRPr>
          </a:p>
          <a:p>
            <a:pPr marL="0" indent="0">
              <a:spcBef>
                <a:spcPts val="600"/>
              </a:spcBef>
              <a:spcAft>
                <a:spcPts val="600"/>
              </a:spcAft>
              <a:buNone/>
            </a:pPr>
            <a:r>
              <a:rPr lang="en-US" sz="2400" b="1" dirty="0">
                <a:solidFill>
                  <a:srgbClr val="002060"/>
                </a:solidFill>
                <a:cs typeface="Arial"/>
              </a:rPr>
              <a:t>This carer friendly primary care resource pack has been co-produced by staff working in primary care in Leeds, carers and Carers Leeds with support from NHS England and West Yorkshire Health &amp; Care Partnership.  The resource pack aims to:</a:t>
            </a:r>
          </a:p>
          <a:p>
            <a:pPr>
              <a:spcBef>
                <a:spcPts val="600"/>
              </a:spcBef>
              <a:spcAft>
                <a:spcPts val="600"/>
              </a:spcAft>
            </a:pPr>
            <a:r>
              <a:rPr lang="en-US" sz="2000" dirty="0">
                <a:solidFill>
                  <a:srgbClr val="002060"/>
                </a:solidFill>
                <a:cs typeface="Arial"/>
              </a:rPr>
              <a:t>help primary care practices to be the best that they can be at identifying, recording and supporting patients who are providing unpaid care</a:t>
            </a:r>
          </a:p>
          <a:p>
            <a:pPr>
              <a:spcBef>
                <a:spcPts val="600"/>
              </a:spcBef>
              <a:spcAft>
                <a:spcPts val="600"/>
              </a:spcAft>
            </a:pPr>
            <a:r>
              <a:rPr lang="en-GB" sz="2000" dirty="0">
                <a:solidFill>
                  <a:srgbClr val="002060"/>
                </a:solidFill>
              </a:rPr>
              <a:t>provide key messages, practical steps, and links to online resources and information about local and national support</a:t>
            </a:r>
          </a:p>
          <a:p>
            <a:pPr>
              <a:spcBef>
                <a:spcPts val="600"/>
              </a:spcBef>
              <a:spcAft>
                <a:spcPts val="600"/>
              </a:spcAft>
            </a:pPr>
            <a:r>
              <a:rPr lang="en-US" sz="2000" dirty="0">
                <a:solidFill>
                  <a:srgbClr val="002060"/>
                </a:solidFill>
                <a:cs typeface="Arial"/>
              </a:rPr>
              <a:t>support the role of to Carer Champions enabling them to promote a carer friendly culture in primary care</a:t>
            </a:r>
          </a:p>
        </p:txBody>
      </p:sp>
      <p:sp>
        <p:nvSpPr>
          <p:cNvPr id="5" name="Rectangle 4">
            <a:extLst>
              <a:ext uri="{FF2B5EF4-FFF2-40B4-BE49-F238E27FC236}">
                <a16:creationId xmlns:a16="http://schemas.microsoft.com/office/drawing/2014/main" id="{902C6455-EDFC-4C1D-8244-8A9C5D8A9D04}"/>
              </a:ext>
            </a:extLst>
          </p:cNvPr>
          <p:cNvSpPr/>
          <p:nvPr/>
        </p:nvSpPr>
        <p:spPr>
          <a:xfrm>
            <a:off x="8229600" y="4704522"/>
            <a:ext cx="3538329" cy="8613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Dr Gwyn Elias</a:t>
            </a:r>
          </a:p>
          <a:p>
            <a:pPr algn="ctr"/>
            <a:r>
              <a:rPr lang="en-GB" b="1" dirty="0">
                <a:solidFill>
                  <a:srgbClr val="002060"/>
                </a:solidFill>
              </a:rPr>
              <a:t>Clinical Champion – Unpaid Carers</a:t>
            </a:r>
          </a:p>
        </p:txBody>
      </p:sp>
      <p:pic>
        <p:nvPicPr>
          <p:cNvPr id="6" name="Picture 5">
            <a:extLst>
              <a:ext uri="{FF2B5EF4-FFF2-40B4-BE49-F238E27FC236}">
                <a16:creationId xmlns:a16="http://schemas.microsoft.com/office/drawing/2014/main" id="{14858360-1AB3-4EB6-B56F-DCEA9297EC7F}"/>
              </a:ext>
            </a:extLst>
          </p:cNvPr>
          <p:cNvPicPr>
            <a:picLocks noChangeAspect="1"/>
          </p:cNvPicPr>
          <p:nvPr/>
        </p:nvPicPr>
        <p:blipFill>
          <a:blip r:embed="rId2"/>
          <a:stretch>
            <a:fillRect/>
          </a:stretch>
        </p:blipFill>
        <p:spPr>
          <a:xfrm>
            <a:off x="9308007" y="5899081"/>
            <a:ext cx="2556000" cy="792360"/>
          </a:xfrm>
          <a:prstGeom prst="rect">
            <a:avLst/>
          </a:prstGeom>
        </p:spPr>
      </p:pic>
      <p:pic>
        <p:nvPicPr>
          <p:cNvPr id="8" name="Picture 7">
            <a:extLst>
              <a:ext uri="{FF2B5EF4-FFF2-40B4-BE49-F238E27FC236}">
                <a16:creationId xmlns:a16="http://schemas.microsoft.com/office/drawing/2014/main" id="{3556F9F9-1C3C-4FEA-9337-96D167C9B141}"/>
              </a:ext>
            </a:extLst>
          </p:cNvPr>
          <p:cNvPicPr>
            <a:picLocks noChangeAspect="1"/>
          </p:cNvPicPr>
          <p:nvPr/>
        </p:nvPicPr>
        <p:blipFill rotWithShape="1">
          <a:blip r:embed="rId3"/>
          <a:srcRect l="68004" t="49401" r="2724" b="31995"/>
          <a:stretch/>
        </p:blipFill>
        <p:spPr>
          <a:xfrm>
            <a:off x="424071" y="5899081"/>
            <a:ext cx="2216481" cy="792000"/>
          </a:xfrm>
          <a:prstGeom prst="rect">
            <a:avLst/>
          </a:prstGeom>
        </p:spPr>
      </p:pic>
      <p:pic>
        <p:nvPicPr>
          <p:cNvPr id="1026" name="Picture 2" descr="Leeds GP Confederation">
            <a:extLst>
              <a:ext uri="{FF2B5EF4-FFF2-40B4-BE49-F238E27FC236}">
                <a16:creationId xmlns:a16="http://schemas.microsoft.com/office/drawing/2014/main" id="{D3C98775-1F2B-4C69-ACE1-D829C8572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948" y="5899081"/>
            <a:ext cx="2933331" cy="79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C25F7B1-6902-4C88-9268-2B37F924F380}"/>
              </a:ext>
            </a:extLst>
          </p:cNvPr>
          <p:cNvPicPr>
            <a:picLocks noChangeAspect="1"/>
          </p:cNvPicPr>
          <p:nvPr/>
        </p:nvPicPr>
        <p:blipFill rotWithShape="1">
          <a:blip r:embed="rId5"/>
          <a:srcRect l="48709" t="24057" r="20778" b="51735"/>
          <a:stretch/>
        </p:blipFill>
        <p:spPr>
          <a:xfrm>
            <a:off x="6684077" y="5899081"/>
            <a:ext cx="1775569" cy="792000"/>
          </a:xfrm>
          <a:prstGeom prst="rect">
            <a:avLst/>
          </a:prstGeom>
        </p:spPr>
      </p:pic>
      <p:pic>
        <p:nvPicPr>
          <p:cNvPr id="9" name="Picture 8">
            <a:extLst>
              <a:ext uri="{FF2B5EF4-FFF2-40B4-BE49-F238E27FC236}">
                <a16:creationId xmlns:a16="http://schemas.microsoft.com/office/drawing/2014/main" id="{01B792A5-578E-4A34-B271-0A4683C75D45}"/>
              </a:ext>
            </a:extLst>
          </p:cNvPr>
          <p:cNvPicPr>
            <a:picLocks noChangeAspect="1"/>
          </p:cNvPicPr>
          <p:nvPr/>
        </p:nvPicPr>
        <p:blipFill rotWithShape="1">
          <a:blip r:embed="rId6"/>
          <a:srcRect l="45761" t="35355" r="23654" b="13964"/>
          <a:stretch/>
        </p:blipFill>
        <p:spPr>
          <a:xfrm>
            <a:off x="8135164" y="1326151"/>
            <a:ext cx="3528000" cy="3286820"/>
          </a:xfrm>
          <a:prstGeom prst="ellipse">
            <a:avLst/>
          </a:prstGeom>
          <a:ln>
            <a:noFill/>
          </a:ln>
          <a:effectLst>
            <a:softEdge rad="112500"/>
          </a:effectLst>
        </p:spPr>
      </p:pic>
    </p:spTree>
    <p:extLst>
      <p:ext uri="{BB962C8B-B14F-4D97-AF65-F5344CB8AC3E}">
        <p14:creationId xmlns:p14="http://schemas.microsoft.com/office/powerpoint/2010/main" val="341642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Nominate a carers champion</a:t>
            </a:r>
          </a:p>
        </p:txBody>
      </p:sp>
      <p:sp>
        <p:nvSpPr>
          <p:cNvPr id="4" name="TextBox 3">
            <a:extLst>
              <a:ext uri="{FF2B5EF4-FFF2-40B4-BE49-F238E27FC236}">
                <a16:creationId xmlns:a16="http://schemas.microsoft.com/office/drawing/2014/main" id="{F88B262B-791E-457E-AA9E-808B93D2DE67}"/>
              </a:ext>
            </a:extLst>
          </p:cNvPr>
          <p:cNvSpPr txBox="1"/>
          <p:nvPr/>
        </p:nvSpPr>
        <p:spPr>
          <a:xfrm>
            <a:off x="264835" y="1218328"/>
            <a:ext cx="8550965" cy="5001369"/>
          </a:xfrm>
          <a:prstGeom prst="rect">
            <a:avLst/>
          </a:prstGeom>
          <a:noFill/>
        </p:spPr>
        <p:txBody>
          <a:bodyPr wrap="square">
            <a:spAutoFit/>
          </a:bodyPr>
          <a:lstStyle/>
          <a:p>
            <a:pPr>
              <a:spcBef>
                <a:spcPts val="300"/>
              </a:spcBef>
              <a:spcAft>
                <a:spcPts val="300"/>
              </a:spcAft>
            </a:pPr>
            <a:r>
              <a:rPr lang="en-GB" sz="2000" b="1" i="0" dirty="0">
                <a:solidFill>
                  <a:srgbClr val="002060"/>
                </a:solidFill>
                <a:effectLst/>
                <a:latin typeface="Calibri" panose="020F0502020204030204" pitchFamily="34" charset="0"/>
                <a:cs typeface="Calibri" panose="020F0502020204030204" pitchFamily="34" charset="0"/>
              </a:rPr>
              <a:t>A Carer Champion is a member of staff who acts as a key contact for carer information for the practice</a:t>
            </a:r>
            <a:r>
              <a:rPr lang="en-GB" b="1" i="0" dirty="0">
                <a:solidFill>
                  <a:srgbClr val="002060"/>
                </a:solidFill>
                <a:effectLst/>
                <a:latin typeface="Calibri" panose="020F0502020204030204" pitchFamily="34" charset="0"/>
                <a:cs typeface="Calibri" panose="020F0502020204030204" pitchFamily="34" charset="0"/>
              </a:rPr>
              <a:t>.</a:t>
            </a:r>
            <a:endParaRPr lang="en-GB"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While identifying and supporting carers requires a whole team approach, a carers’ champion can provide information for the team and co-ordinate the team effort to provide the 'all-round 'support that carers need.  Specific tasks that a carers’ champion could undertake include:</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Being an in-practice contact point for carers</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Monitoring carer numbers</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Pro-actively exploring ways that the practice might identify more carers</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Developing links with local carers support services (e.g. Carers Leeds &amp; Family Action)</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Sourcing information that the practice could provide for carers</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Developing a practice carer support policy</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Keeping colleagues up to date with local and national carer developments</a:t>
            </a:r>
          </a:p>
          <a:p>
            <a:pPr marL="342900" lvl="0" indent="-342900">
              <a:spcBef>
                <a:spcPts val="300"/>
              </a:spcBef>
              <a:spcAft>
                <a:spcPts val="300"/>
              </a:spcAft>
              <a:buFont typeface="Symbol" panose="05050102010706020507" pitchFamily="18" charset="2"/>
              <a:buChar char=""/>
            </a:pPr>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Seeking feedback from carers about how the practice is currently supporting carers and how it might improve support in the future</a:t>
            </a:r>
          </a:p>
        </p:txBody>
      </p:sp>
      <p:pic>
        <p:nvPicPr>
          <p:cNvPr id="1028" name="Picture 4" descr="Courses and Workshops - Every-One">
            <a:extLst>
              <a:ext uri="{FF2B5EF4-FFF2-40B4-BE49-F238E27FC236}">
                <a16:creationId xmlns:a16="http://schemas.microsoft.com/office/drawing/2014/main" id="{7A2330CD-A137-4470-BD6B-CFA4F309A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0171">
            <a:off x="9083330" y="2840510"/>
            <a:ext cx="2705100" cy="169545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Go Back or Previous 4">
            <a:hlinkClick r:id="rId3" action="ppaction://hlinksldjump"/>
            <a:extLst>
              <a:ext uri="{FF2B5EF4-FFF2-40B4-BE49-F238E27FC236}">
                <a16:creationId xmlns:a16="http://schemas.microsoft.com/office/drawing/2014/main" id="{06837E73-AEDA-49DE-980F-E8B35A7EF9DC}"/>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81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Support carers health and wellbeing</a:t>
            </a:r>
          </a:p>
        </p:txBody>
      </p:sp>
      <p:sp>
        <p:nvSpPr>
          <p:cNvPr id="5" name="Action Button: Go Back or Previous 4">
            <a:hlinkClick r:id="rId2" action="ppaction://hlinksldjump"/>
            <a:extLst>
              <a:ext uri="{FF2B5EF4-FFF2-40B4-BE49-F238E27FC236}">
                <a16:creationId xmlns:a16="http://schemas.microsoft.com/office/drawing/2014/main" id="{25B76767-44F0-43CE-8AAF-9A177F088C4E}"/>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169F87A-F3AF-4FCD-BF6A-B0079B9DB021}"/>
              </a:ext>
            </a:extLst>
          </p:cNvPr>
          <p:cNvSpPr txBox="1"/>
          <p:nvPr/>
        </p:nvSpPr>
        <p:spPr>
          <a:xfrm>
            <a:off x="203752" y="1098060"/>
            <a:ext cx="11784495" cy="4478149"/>
          </a:xfrm>
          <a:prstGeom prst="rect">
            <a:avLst/>
          </a:prstGeom>
          <a:noFill/>
        </p:spPr>
        <p:txBody>
          <a:bodyPr wrap="square">
            <a:spAutoFit/>
          </a:bodyPr>
          <a:lstStyle/>
          <a:p>
            <a:pPr>
              <a:spcAft>
                <a:spcPts val="1200"/>
              </a:spcAft>
            </a:pPr>
            <a:r>
              <a:rPr lang="en-GB" sz="2000" b="1" dirty="0">
                <a:solidFill>
                  <a:srgbClr val="002060"/>
                </a:solidFill>
                <a:cs typeface="Arial" panose="020B0604020202020204" pitchFamily="34" charset="0"/>
              </a:rPr>
              <a:t>Carers tend to neglect their own health. Sometimes this is because of practical reasons, for example they may not be able to leave the home to attend GP or specialist appointments, or for hospital treatment. Sometimes it is because carers focus so much on the care of the people that they are looking after that they simply pay no attention to their own health needs.  Here are some things you can use your carers register to do:</a:t>
            </a:r>
          </a:p>
          <a:p>
            <a:pPr marL="285750" indent="-285750">
              <a:spcBef>
                <a:spcPts val="600"/>
              </a:spcBef>
              <a:spcAft>
                <a:spcPts val="600"/>
              </a:spcAft>
              <a:buFont typeface="Arial" panose="020B0604020202020204" pitchFamily="34" charset="0"/>
              <a:buChar char="•"/>
            </a:pPr>
            <a:r>
              <a:rPr lang="en-GB" sz="2000" dirty="0">
                <a:solidFill>
                  <a:srgbClr val="002060"/>
                </a:solidFill>
                <a:cs typeface="Arial" panose="020B0604020202020204" pitchFamily="34" charset="0"/>
              </a:rPr>
              <a:t>Offer unpaid carers an Annual Health Check.  There is a standard template which is available in the Template Repository in System 1 and EMIS</a:t>
            </a:r>
          </a:p>
          <a:p>
            <a:pPr marL="285750" indent="-285750">
              <a:spcBef>
                <a:spcPts val="600"/>
              </a:spcBef>
              <a:spcAft>
                <a:spcPts val="600"/>
              </a:spcAft>
              <a:buFont typeface="Arial" panose="020B0604020202020204" pitchFamily="34" charset="0"/>
              <a:buChar char="•"/>
            </a:pPr>
            <a:r>
              <a:rPr lang="en-GB" sz="2000" dirty="0">
                <a:solidFill>
                  <a:srgbClr val="002060"/>
                </a:solidFill>
                <a:cs typeface="Arial" panose="020B0604020202020204" pitchFamily="34" charset="0"/>
              </a:rPr>
              <a:t>Invite unpaid carers for annual flu vaccinations and COVID vaccinations/boosters</a:t>
            </a:r>
          </a:p>
          <a:p>
            <a:pPr marL="285750" indent="-285750">
              <a:spcBef>
                <a:spcPts val="600"/>
              </a:spcBef>
              <a:spcAft>
                <a:spcPts val="600"/>
              </a:spcAft>
              <a:buFont typeface="Arial" panose="020B0604020202020204" pitchFamily="34" charset="0"/>
              <a:buChar char="•"/>
            </a:pPr>
            <a:r>
              <a:rPr lang="en-GB" sz="2000" dirty="0">
                <a:solidFill>
                  <a:srgbClr val="002060"/>
                </a:solidFill>
                <a:cs typeface="Arial" panose="020B0604020202020204" pitchFamily="34" charset="0"/>
              </a:rPr>
              <a:t>Provide appointments at times in the day when carers can leave the people that they care for</a:t>
            </a:r>
          </a:p>
          <a:p>
            <a:pPr marL="285750" indent="-285750">
              <a:spcBef>
                <a:spcPts val="600"/>
              </a:spcBef>
              <a:spcAft>
                <a:spcPts val="600"/>
              </a:spcAft>
              <a:buFont typeface="Arial" panose="020B0604020202020204" pitchFamily="34" charset="0"/>
              <a:buChar char="•"/>
            </a:pPr>
            <a:r>
              <a:rPr lang="en-GB" sz="2000" dirty="0">
                <a:solidFill>
                  <a:srgbClr val="002060"/>
                </a:solidFill>
                <a:cs typeface="Arial" panose="020B0604020202020204" pitchFamily="34" charset="0"/>
              </a:rPr>
              <a:t>Provide consecutive appointments for carers before or after the person they care for</a:t>
            </a:r>
          </a:p>
          <a:p>
            <a:pPr marL="285750" indent="-285750">
              <a:spcBef>
                <a:spcPts val="600"/>
              </a:spcBef>
              <a:spcAft>
                <a:spcPts val="600"/>
              </a:spcAft>
              <a:buFont typeface="Arial" panose="020B0604020202020204" pitchFamily="34" charset="0"/>
              <a:buChar char="•"/>
            </a:pPr>
            <a:r>
              <a:rPr lang="en-GB" sz="2000">
                <a:solidFill>
                  <a:srgbClr val="002060"/>
                </a:solidFill>
                <a:cs typeface="Arial" panose="020B0604020202020204" pitchFamily="34" charset="0"/>
              </a:rPr>
              <a:t>Talk to Carers Leeds about a  Carer Support Worker coming to your practice to see carers​</a:t>
            </a:r>
          </a:p>
          <a:p>
            <a:pPr marL="285750" indent="-285750">
              <a:spcBef>
                <a:spcPts val="600"/>
              </a:spcBef>
              <a:spcAft>
                <a:spcPts val="600"/>
              </a:spcAft>
              <a:buFont typeface="Arial" panose="020B0604020202020204" pitchFamily="34" charset="0"/>
              <a:buChar char="•"/>
            </a:pPr>
            <a:r>
              <a:rPr lang="en-GB" sz="2000">
                <a:solidFill>
                  <a:srgbClr val="002060"/>
                </a:solidFill>
                <a:cs typeface="Arial" panose="020B0604020202020204" pitchFamily="34" charset="0"/>
              </a:rPr>
              <a:t>Whenever </a:t>
            </a:r>
            <a:r>
              <a:rPr lang="en-GB" sz="2000" dirty="0">
                <a:solidFill>
                  <a:srgbClr val="002060"/>
                </a:solidFill>
                <a:cs typeface="Arial" panose="020B0604020202020204" pitchFamily="34" charset="0"/>
              </a:rPr>
              <a:t>you see a carer with a patient, it is always worth asking the carer how he or she is</a:t>
            </a:r>
            <a:r>
              <a:rPr lang="en-GB" sz="2000" dirty="0">
                <a:solidFill>
                  <a:srgbClr val="002060"/>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572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Involve carers in patient care</a:t>
            </a:r>
          </a:p>
        </p:txBody>
      </p:sp>
      <p:sp>
        <p:nvSpPr>
          <p:cNvPr id="4" name="Action Button: Go Back or Previous 3">
            <a:hlinkClick r:id="rId2" action="ppaction://hlinksldjump"/>
            <a:extLst>
              <a:ext uri="{FF2B5EF4-FFF2-40B4-BE49-F238E27FC236}">
                <a16:creationId xmlns:a16="http://schemas.microsoft.com/office/drawing/2014/main" id="{69C14024-EAA3-4DFC-BC60-DFBBD7D16CF0}"/>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20D037-B6A7-4528-9E05-C63C941F23EA}"/>
              </a:ext>
            </a:extLst>
          </p:cNvPr>
          <p:cNvSpPr txBox="1"/>
          <p:nvPr/>
        </p:nvSpPr>
        <p:spPr>
          <a:xfrm>
            <a:off x="248478" y="1111312"/>
            <a:ext cx="11784495" cy="4939814"/>
          </a:xfrm>
          <a:prstGeom prst="rect">
            <a:avLst/>
          </a:prstGeom>
          <a:noFill/>
        </p:spPr>
        <p:txBody>
          <a:bodyPr wrap="square">
            <a:spAutoFit/>
          </a:bodyPr>
          <a:lstStyle/>
          <a:p>
            <a:r>
              <a:rPr lang="en-GB" b="1" dirty="0">
                <a:solidFill>
                  <a:srgbClr val="002060"/>
                </a:solidFill>
              </a:rPr>
              <a:t>Carers usually know the people that they care for better than anyone else and this knowledge can be extremely useful in planning and implementing patient care, and also in identification of problems that may require intervention.  However, r</a:t>
            </a:r>
            <a:r>
              <a:rPr lang="en-GB" b="1" i="0" u="none" strike="noStrike" baseline="0" dirty="0">
                <a:solidFill>
                  <a:srgbClr val="002060"/>
                </a:solidFill>
              </a:rPr>
              <a:t>especting the confidentiality of patients can leave us anxious about talking to carers.  Finding ways to share information appropriately can make a critical difference to the ability and confidence of carers in their caring roles</a:t>
            </a:r>
            <a:r>
              <a:rPr lang="en-GB" sz="2000" i="0" u="none" strike="noStrike" baseline="0" dirty="0">
                <a:solidFill>
                  <a:srgbClr val="002060"/>
                </a:solidFill>
              </a:rPr>
              <a:t>.</a:t>
            </a:r>
            <a:endParaRPr lang="en-GB" sz="2000" dirty="0">
              <a:solidFill>
                <a:srgbClr val="002060"/>
              </a:solidFill>
            </a:endParaRPr>
          </a:p>
          <a:p>
            <a:endParaRPr lang="en-GB" sz="1050" dirty="0">
              <a:solidFill>
                <a:srgbClr val="002060"/>
              </a:solidFill>
            </a:endParaRPr>
          </a:p>
          <a:p>
            <a:pPr marL="285750" indent="-285750">
              <a:spcAft>
                <a:spcPts val="600"/>
              </a:spcAft>
              <a:buFont typeface="Arial" panose="020B0604020202020204" pitchFamily="34" charset="0"/>
              <a:buChar char="•"/>
            </a:pPr>
            <a:r>
              <a:rPr lang="en-GB" dirty="0">
                <a:solidFill>
                  <a:srgbClr val="002060"/>
                </a:solidFill>
              </a:rPr>
              <a:t>Talk to patients about information-sharing and seek permission for carers to be given appropriate information about their care and treatment</a:t>
            </a:r>
          </a:p>
          <a:p>
            <a:pPr marL="285750" indent="-285750">
              <a:spcAft>
                <a:spcPts val="600"/>
              </a:spcAft>
              <a:buFont typeface="Arial" panose="020B0604020202020204" pitchFamily="34" charset="0"/>
              <a:buChar char="•"/>
            </a:pPr>
            <a:r>
              <a:rPr lang="en-GB" dirty="0">
                <a:solidFill>
                  <a:srgbClr val="002060"/>
                </a:solidFill>
              </a:rPr>
              <a:t>When care is being planned, ask carers about any problems that they may be having and seek their views about the best course of action to support the patient</a:t>
            </a:r>
          </a:p>
          <a:p>
            <a:pPr marL="285750" indent="-285750">
              <a:spcAft>
                <a:spcPts val="600"/>
              </a:spcAft>
              <a:buFont typeface="Arial" panose="020B0604020202020204" pitchFamily="34" charset="0"/>
              <a:buChar char="•"/>
            </a:pPr>
            <a:r>
              <a:rPr lang="en-GB" dirty="0">
                <a:solidFill>
                  <a:srgbClr val="002060"/>
                </a:solidFill>
              </a:rPr>
              <a:t>Where a patient is reluctant for all information to be shared, talk through the consequences of this decision as there may be some aspects of their condition about which they are comfortable for information to be shared.</a:t>
            </a:r>
          </a:p>
          <a:p>
            <a:pPr marL="285750" indent="-285750">
              <a:spcAft>
                <a:spcPts val="600"/>
              </a:spcAft>
              <a:buFont typeface="Arial" panose="020B0604020202020204" pitchFamily="34" charset="0"/>
              <a:buChar char="•"/>
            </a:pPr>
            <a:r>
              <a:rPr lang="en-GB" dirty="0">
                <a:solidFill>
                  <a:srgbClr val="002060"/>
                </a:solidFill>
              </a:rPr>
              <a:t>Where patients do not want any information given to their carers, ensure that there is general information on relevant health conditions available, for example leaflets on medical conditions or the effects of medication.</a:t>
            </a:r>
          </a:p>
          <a:p>
            <a:pPr marL="285750" indent="-285750">
              <a:spcAft>
                <a:spcPts val="600"/>
              </a:spcAft>
              <a:buFont typeface="Arial" panose="020B0604020202020204" pitchFamily="34" charset="0"/>
              <a:buChar char="•"/>
            </a:pPr>
            <a:r>
              <a:rPr lang="en-GB" dirty="0">
                <a:solidFill>
                  <a:srgbClr val="002060"/>
                </a:solidFill>
              </a:rPr>
              <a:t>Introduce agreements on information sharing to be recorded prominently in the patient’s notes so that other members of the team are also aware of them.</a:t>
            </a:r>
          </a:p>
          <a:p>
            <a:pPr marL="285750" indent="-285750">
              <a:spcAft>
                <a:spcPts val="600"/>
              </a:spcAft>
              <a:buFont typeface="Arial" panose="020B0604020202020204" pitchFamily="34" charset="0"/>
              <a:buChar char="•"/>
            </a:pPr>
            <a:r>
              <a:rPr lang="en-GB" dirty="0">
                <a:solidFill>
                  <a:srgbClr val="002060"/>
                </a:solidFill>
              </a:rPr>
              <a:t>Ask carers to feedback any difficulties encountered once a new care plan has been instituted.</a:t>
            </a:r>
            <a:endParaRPr lang="en-GB" sz="2000"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0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Provide relevant information and advice</a:t>
            </a:r>
          </a:p>
        </p:txBody>
      </p:sp>
      <p:sp>
        <p:nvSpPr>
          <p:cNvPr id="4" name="Action Button: Go Back or Previous 3">
            <a:hlinkClick r:id="rId2" action="ppaction://hlinksldjump"/>
            <a:extLst>
              <a:ext uri="{FF2B5EF4-FFF2-40B4-BE49-F238E27FC236}">
                <a16:creationId xmlns:a16="http://schemas.microsoft.com/office/drawing/2014/main" id="{A15B1578-2CDE-4609-BEB6-0B15761A58EC}"/>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EDE23AB-740A-45F0-8108-B737C6CB8BAD}"/>
              </a:ext>
            </a:extLst>
          </p:cNvPr>
          <p:cNvSpPr txBox="1"/>
          <p:nvPr/>
        </p:nvSpPr>
        <p:spPr>
          <a:xfrm>
            <a:off x="248478" y="1111312"/>
            <a:ext cx="11784495" cy="4708981"/>
          </a:xfrm>
          <a:prstGeom prst="rect">
            <a:avLst/>
          </a:prstGeom>
          <a:noFill/>
        </p:spPr>
        <p:txBody>
          <a:bodyPr wrap="square">
            <a:spAutoFit/>
          </a:bodyPr>
          <a:lstStyle/>
          <a:p>
            <a:pPr>
              <a:spcBef>
                <a:spcPts val="600"/>
              </a:spcBef>
              <a:spcAft>
                <a:spcPts val="1200"/>
              </a:spcAft>
            </a:pPr>
            <a:r>
              <a:rPr lang="en-GB" sz="2000" b="1" dirty="0">
                <a:solidFill>
                  <a:srgbClr val="002060"/>
                </a:solidFill>
                <a:cs typeface="Arial" panose="020B0604020202020204" pitchFamily="34" charset="0"/>
              </a:rPr>
              <a:t>The Carer Champion and the primary care team are unlikely to be able to provide expert advice on all matters that are important to carers, but they can where, they identify issues of concern to carers, signpost carers to appropriate medical, social and voluntary services to support them.</a:t>
            </a:r>
          </a:p>
          <a:p>
            <a:pPr marL="342900" indent="-342900">
              <a:spcBef>
                <a:spcPts val="1200"/>
              </a:spcBef>
              <a:spcAft>
                <a:spcPts val="1200"/>
              </a:spcAft>
              <a:buFont typeface="Arial" panose="020B0604020202020204" pitchFamily="34" charset="0"/>
              <a:buChar char="•"/>
            </a:pPr>
            <a:r>
              <a:rPr lang="en-GB" sz="2000" dirty="0">
                <a:solidFill>
                  <a:srgbClr val="002060"/>
                </a:solidFill>
                <a:cs typeface="Arial" panose="020B0604020202020204" pitchFamily="34" charset="0"/>
              </a:rPr>
              <a:t>Make good links with Carers Leeds and Family Action (Young Carers) and use their leaflets</a:t>
            </a:r>
          </a:p>
          <a:p>
            <a:pPr marL="342900" indent="-342900">
              <a:spcBef>
                <a:spcPts val="1200"/>
              </a:spcBef>
              <a:spcAft>
                <a:spcPts val="1200"/>
              </a:spcAft>
              <a:buFont typeface="Arial" panose="020B0604020202020204" pitchFamily="34" charset="0"/>
              <a:buChar char="•"/>
            </a:pPr>
            <a:r>
              <a:rPr lang="en-GB" sz="2000" dirty="0">
                <a:solidFill>
                  <a:srgbClr val="002060"/>
                </a:solidFill>
                <a:cs typeface="Arial" panose="020B0604020202020204" pitchFamily="34" charset="0"/>
              </a:rPr>
              <a:t>Provide condition specific information and signpost carers to condition-specific organisations such as Stroke Association, Alzheimer's Society, Mind etc</a:t>
            </a:r>
          </a:p>
          <a:p>
            <a:pPr marL="342900" indent="-342900">
              <a:spcBef>
                <a:spcPts val="1200"/>
              </a:spcBef>
              <a:spcAft>
                <a:spcPts val="1200"/>
              </a:spcAft>
              <a:buFont typeface="Arial" panose="020B0604020202020204" pitchFamily="34" charset="0"/>
              <a:buChar char="•"/>
            </a:pPr>
            <a:r>
              <a:rPr lang="en-GB" sz="2000" dirty="0">
                <a:solidFill>
                  <a:srgbClr val="002060"/>
                </a:solidFill>
                <a:cs typeface="Arial" panose="020B0604020202020204" pitchFamily="34" charset="0"/>
              </a:rPr>
              <a:t>There is lots of useful information at </a:t>
            </a:r>
            <a:r>
              <a:rPr lang="en-GB" sz="2000" dirty="0">
                <a:solidFill>
                  <a:srgbClr val="002060"/>
                </a:solidFill>
                <a:hlinkClick r:id="rId3">
                  <a:extLst>
                    <a:ext uri="{A12FA001-AC4F-418D-AE19-62706E023703}">
                      <ahyp:hlinkClr xmlns:ahyp="http://schemas.microsoft.com/office/drawing/2018/hyperlinkcolor" val="tx"/>
                    </a:ext>
                  </a:extLst>
                </a:hlinkClick>
              </a:rPr>
              <a:t>Support and benefits for carers - NHS (www.nhs.uk)</a:t>
            </a:r>
            <a:endParaRPr lang="en-GB" sz="2000" dirty="0">
              <a:solidFill>
                <a:srgbClr val="002060"/>
              </a:solidFill>
            </a:endParaRPr>
          </a:p>
          <a:p>
            <a:pPr marL="342900" indent="-342900">
              <a:spcBef>
                <a:spcPts val="1200"/>
              </a:spcBef>
              <a:spcAft>
                <a:spcPts val="1200"/>
              </a:spcAft>
              <a:buFont typeface="Arial" panose="020B0604020202020204" pitchFamily="34" charset="0"/>
              <a:buChar char="•"/>
            </a:pPr>
            <a:r>
              <a:rPr lang="en-GB" sz="2000" dirty="0">
                <a:solidFill>
                  <a:srgbClr val="002060"/>
                </a:solidFill>
              </a:rPr>
              <a:t>Citizens Advice also have information on </a:t>
            </a:r>
            <a:r>
              <a:rPr lang="en-GB" sz="2000" b="0" i="0" u="none" strike="noStrike" baseline="0" dirty="0">
                <a:solidFill>
                  <a:srgbClr val="002060"/>
                </a:solidFill>
              </a:rPr>
              <a:t>carers issues, welfare benefits, debt and employment issues, both through its website </a:t>
            </a:r>
            <a:r>
              <a:rPr lang="en-GB" sz="2000" dirty="0">
                <a:solidFill>
                  <a:srgbClr val="002060"/>
                </a:solidFill>
                <a:hlinkClick r:id="rId4">
                  <a:extLst>
                    <a:ext uri="{A12FA001-AC4F-418D-AE19-62706E023703}">
                      <ahyp:hlinkClr xmlns:ahyp="http://schemas.microsoft.com/office/drawing/2018/hyperlinkcolor" val="tx"/>
                    </a:ext>
                  </a:extLst>
                </a:hlinkClick>
              </a:rPr>
              <a:t>Carers: help and support - Citizens Advice</a:t>
            </a:r>
            <a:r>
              <a:rPr lang="en-GB" sz="2000" b="0" i="0" u="none" strike="noStrike" baseline="0" dirty="0">
                <a:solidFill>
                  <a:srgbClr val="002060"/>
                </a:solidFill>
              </a:rPr>
              <a:t> and through its local offices</a:t>
            </a:r>
          </a:p>
          <a:p>
            <a:pPr marL="342900" indent="-342900">
              <a:spcBef>
                <a:spcPts val="1200"/>
              </a:spcBef>
              <a:spcAft>
                <a:spcPts val="1200"/>
              </a:spcAft>
              <a:buFont typeface="Arial" panose="020B0604020202020204" pitchFamily="34" charset="0"/>
              <a:buChar char="•"/>
            </a:pPr>
            <a:r>
              <a:rPr lang="en-GB" sz="2000" dirty="0">
                <a:solidFill>
                  <a:srgbClr val="002060"/>
                </a:solidFill>
                <a:ea typeface="Calibri" panose="020F0502020204030204" pitchFamily="34" charset="0"/>
                <a:cs typeface="Times New Roman" panose="02020603050405020304" pitchFamily="18" charset="0"/>
              </a:rPr>
              <a:t>Use social media and </a:t>
            </a:r>
            <a:r>
              <a:rPr lang="en-GB" sz="2000" dirty="0" err="1">
                <a:solidFill>
                  <a:srgbClr val="002060"/>
                </a:solidFill>
                <a:ea typeface="Calibri" panose="020F0502020204030204" pitchFamily="34" charset="0"/>
                <a:cs typeface="Times New Roman" panose="02020603050405020304" pitchFamily="18" charset="0"/>
              </a:rPr>
              <a:t>AccuRX</a:t>
            </a:r>
            <a:r>
              <a:rPr lang="en-GB" sz="2000" dirty="0">
                <a:solidFill>
                  <a:srgbClr val="002060"/>
                </a:solidFill>
                <a:ea typeface="Calibri" panose="020F0502020204030204" pitchFamily="34" charset="0"/>
                <a:cs typeface="Times New Roman" panose="02020603050405020304" pitchFamily="18" charset="0"/>
              </a:rPr>
              <a:t> (if available) to share information and top tips with carers</a:t>
            </a:r>
          </a:p>
        </p:txBody>
      </p:sp>
    </p:spTree>
    <p:extLst>
      <p:ext uri="{BB962C8B-B14F-4D97-AF65-F5344CB8AC3E}">
        <p14:creationId xmlns:p14="http://schemas.microsoft.com/office/powerpoint/2010/main" val="16991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Support that is available for unpaid carers</a:t>
            </a:r>
          </a:p>
        </p:txBody>
      </p:sp>
      <p:graphicFrame>
        <p:nvGraphicFramePr>
          <p:cNvPr id="5" name="Diagram 4">
            <a:extLst>
              <a:ext uri="{FF2B5EF4-FFF2-40B4-BE49-F238E27FC236}">
                <a16:creationId xmlns:a16="http://schemas.microsoft.com/office/drawing/2014/main" id="{7D43399C-60B5-441B-9281-F8F8D0B35285}"/>
              </a:ext>
            </a:extLst>
          </p:cNvPr>
          <p:cNvGraphicFramePr/>
          <p:nvPr>
            <p:extLst>
              <p:ext uri="{D42A27DB-BD31-4B8C-83A1-F6EECF244321}">
                <p14:modId xmlns:p14="http://schemas.microsoft.com/office/powerpoint/2010/main" val="555573052"/>
              </p:ext>
            </p:extLst>
          </p:nvPr>
        </p:nvGraphicFramePr>
        <p:xfrm>
          <a:off x="443003" y="1258964"/>
          <a:ext cx="11309465" cy="379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ction Button: Go Home 7">
            <a:hlinkClick r:id="rId7" action="ppaction://hlinksldjump" highlightClick="1"/>
            <a:extLst>
              <a:ext uri="{FF2B5EF4-FFF2-40B4-BE49-F238E27FC236}">
                <a16:creationId xmlns:a16="http://schemas.microsoft.com/office/drawing/2014/main" id="{8005377E-7152-4985-943E-41F3D7F46192}"/>
              </a:ext>
            </a:extLst>
          </p:cNvPr>
          <p:cNvSpPr/>
          <p:nvPr/>
        </p:nvSpPr>
        <p:spPr>
          <a:xfrm>
            <a:off x="11032469" y="5839474"/>
            <a:ext cx="720000" cy="720000"/>
          </a:xfrm>
          <a:prstGeom prst="actionButtonHo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11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Carers Leeds</a:t>
            </a:r>
          </a:p>
        </p:txBody>
      </p:sp>
      <p:sp>
        <p:nvSpPr>
          <p:cNvPr id="6" name="TextBox 5">
            <a:extLst>
              <a:ext uri="{FF2B5EF4-FFF2-40B4-BE49-F238E27FC236}">
                <a16:creationId xmlns:a16="http://schemas.microsoft.com/office/drawing/2014/main" id="{D9321A50-BE6F-460A-B190-61CBAD9B6821}"/>
              </a:ext>
            </a:extLst>
          </p:cNvPr>
          <p:cNvSpPr txBox="1"/>
          <p:nvPr/>
        </p:nvSpPr>
        <p:spPr>
          <a:xfrm>
            <a:off x="203752" y="1084808"/>
            <a:ext cx="11784495" cy="5763116"/>
          </a:xfrm>
          <a:prstGeom prst="rect">
            <a:avLst/>
          </a:prstGeom>
          <a:noFill/>
        </p:spPr>
        <p:txBody>
          <a:bodyPr wrap="square">
            <a:spAutoFit/>
          </a:bodyPr>
          <a:lstStyle/>
          <a:p>
            <a:pPr>
              <a:spcBef>
                <a:spcPts val="600"/>
              </a:spcBef>
              <a:spcAft>
                <a:spcPts val="600"/>
              </a:spcAft>
              <a:defRPr/>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Carers Leeds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hlinkClick r:id="rId2"/>
              </a:rPr>
              <a:t>Carers Leeds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a Leeds based charity that provides a single point of access for carers aged 16 and over in Leeds.   Their experienced and dedicated staff team provide a comprehensive information, advice and support service tailored to carers individual needs and circumstances.  </a:t>
            </a:r>
          </a:p>
          <a:p>
            <a:pPr>
              <a:spcBef>
                <a:spcPts val="600"/>
              </a:spcBef>
              <a:spcAft>
                <a:spcPts val="600"/>
              </a:spcAft>
              <a:defRPr/>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Carers Leeds: 0113 380 4300</a:t>
            </a: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3"/>
              </a:rPr>
              <a:t>Link to Carers Leeds Advice Line</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4"/>
              </a:rPr>
              <a:t>Link to support for carers of people with dementia</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5"/>
              </a:rPr>
              <a:t>Link to support for carers of people with a learning disability</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6"/>
              </a:rPr>
              <a:t>Link to support for carers of people with mental health issues</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7"/>
              </a:rPr>
              <a:t>Link to support for carers of people with a physical disability</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8"/>
              </a:rPr>
              <a:t>Link to support for people affected by another persons drug and alcohol use</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9"/>
              </a:rPr>
              <a:t>Link to support for p</a:t>
            </a:r>
            <a:r>
              <a:rPr lang="en-GB" b="0" i="0" dirty="0">
                <a:solidFill>
                  <a:srgbClr val="494949"/>
                </a:solidFill>
                <a:effectLst/>
                <a:hlinkClick r:id="rId9"/>
              </a:rPr>
              <a:t>arents or family members caring for a child or young person with additional needs</a:t>
            </a:r>
            <a:endParaRPr lang="en-GB" b="0" i="0" dirty="0">
              <a:solidFill>
                <a:srgbClr val="494949"/>
              </a:solidFill>
              <a:effectLst/>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10"/>
              </a:rPr>
              <a:t>Link to support for young adult carers (age 16-25)</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11"/>
              </a:rPr>
              <a:t>Link to support for bereaved carers</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ea typeface="Calibri" panose="020F0502020204030204" pitchFamily="34" charset="0"/>
                <a:cs typeface="Times New Roman" panose="02020603050405020304" pitchFamily="18" charset="0"/>
                <a:hlinkClick r:id="rId12"/>
              </a:rPr>
              <a:t>Link to befriending support for carers</a:t>
            </a:r>
            <a:endParaRPr lang="en-GB" dirty="0">
              <a:solidFill>
                <a:srgbClr val="002060"/>
              </a:solidFill>
              <a:ea typeface="Calibri" panose="020F0502020204030204" pitchFamily="34" charset="0"/>
              <a:cs typeface="Times New Roman" panose="02020603050405020304" pitchFamily="18" charset="0"/>
            </a:endParaRPr>
          </a:p>
          <a:p>
            <a:pPr>
              <a:spcBef>
                <a:spcPts val="300"/>
              </a:spcBef>
              <a:spcAft>
                <a:spcPts val="300"/>
              </a:spcAft>
              <a:defRPr/>
            </a:pPr>
            <a:r>
              <a:rPr lang="en-GB" dirty="0">
                <a:solidFill>
                  <a:srgbClr val="002060"/>
                </a:solidFill>
                <a:cs typeface="Times New Roman" panose="02020603050405020304" pitchFamily="18" charset="0"/>
                <a:hlinkClick r:id="rId13"/>
              </a:rPr>
              <a:t>Link to resources recommended by Carers Leeds</a:t>
            </a:r>
            <a:endParaRPr lang="en-GB" dirty="0">
              <a:solidFill>
                <a:srgbClr val="002060"/>
              </a:solidFill>
              <a:cs typeface="Times New Roman" panose="02020603050405020304" pitchFamily="18" charset="0"/>
            </a:endParaRPr>
          </a:p>
          <a:p>
            <a:pPr>
              <a:spcBef>
                <a:spcPts val="300"/>
              </a:spcBef>
              <a:spcAft>
                <a:spcPts val="300"/>
              </a:spcAft>
              <a:defRPr/>
            </a:pPr>
            <a:r>
              <a:rPr lang="en-GB" dirty="0">
                <a:solidFill>
                  <a:srgbClr val="002060"/>
                </a:solidFill>
                <a:cs typeface="Times New Roman" panose="02020603050405020304" pitchFamily="18" charset="0"/>
                <a:hlinkClick r:id="rId14"/>
              </a:rPr>
              <a:t>Link to events &amp; support groups</a:t>
            </a:r>
            <a:endParaRPr lang="en-GB" sz="2000" dirty="0">
              <a:solidFill>
                <a:srgbClr val="002060"/>
              </a:solidFill>
            </a:endParaRPr>
          </a:p>
        </p:txBody>
      </p:sp>
      <p:pic>
        <p:nvPicPr>
          <p:cNvPr id="2" name="Picture 1">
            <a:extLst>
              <a:ext uri="{FF2B5EF4-FFF2-40B4-BE49-F238E27FC236}">
                <a16:creationId xmlns:a16="http://schemas.microsoft.com/office/drawing/2014/main" id="{57D7EB25-DB31-48CB-9939-376CFC861021}"/>
              </a:ext>
            </a:extLst>
          </p:cNvPr>
          <p:cNvPicPr>
            <a:picLocks noChangeAspect="1"/>
          </p:cNvPicPr>
          <p:nvPr/>
        </p:nvPicPr>
        <p:blipFill>
          <a:blip r:embed="rId15"/>
          <a:stretch>
            <a:fillRect/>
          </a:stretch>
        </p:blipFill>
        <p:spPr>
          <a:xfrm>
            <a:off x="7802053" y="5383174"/>
            <a:ext cx="3054550" cy="1260000"/>
          </a:xfrm>
          <a:prstGeom prst="rect">
            <a:avLst/>
          </a:prstGeom>
        </p:spPr>
      </p:pic>
      <p:sp>
        <p:nvSpPr>
          <p:cNvPr id="7" name="Action Button: Go Back or Previous 6">
            <a:hlinkClick r:id="rId16" action="ppaction://hlinksldjump"/>
            <a:extLst>
              <a:ext uri="{FF2B5EF4-FFF2-40B4-BE49-F238E27FC236}">
                <a16:creationId xmlns:a16="http://schemas.microsoft.com/office/drawing/2014/main" id="{9C911325-96F4-47FD-A3D0-82639BB6F56C}"/>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873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Social Prescribing</a:t>
            </a:r>
          </a:p>
        </p:txBody>
      </p:sp>
      <p:sp>
        <p:nvSpPr>
          <p:cNvPr id="5" name="Action Button: Go Back or Previous 4">
            <a:hlinkClick r:id="rId2" action="ppaction://hlinksldjump"/>
            <a:extLst>
              <a:ext uri="{FF2B5EF4-FFF2-40B4-BE49-F238E27FC236}">
                <a16:creationId xmlns:a16="http://schemas.microsoft.com/office/drawing/2014/main" id="{CB778BA1-9262-41D5-80CC-6C5970693EDD}"/>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1B4EA03-8487-4870-9965-30F3E469AA7F}"/>
              </a:ext>
            </a:extLst>
          </p:cNvPr>
          <p:cNvSpPr txBox="1"/>
          <p:nvPr/>
        </p:nvSpPr>
        <p:spPr>
          <a:xfrm>
            <a:off x="203752" y="1084808"/>
            <a:ext cx="11784495"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Linking Leeds is the free, city-wide Social Prescribing service for people in Leeds.  Social Prescribing is a way of linking individuals with a range of local community services to improve their social, emotional and mental wellbeing.</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Wellbeing Coordinators are based within GP practices providing one-to-one support over the phone and face to face. Community outreach from GP surgeries and other community locations is undertaken as appropriate.</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There are three ways to access Linking Leeds: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Practice introduction – anyone working in a GP practice can make an appointment with one of the Wellbeing Coordinators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Self-introduction (self-referrals) – carers can visit the Linking Leeds website, or by email or telephoning the Hub</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Partner introduction (other professional)</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Website: </a:t>
            </a:r>
            <a:r>
              <a:rPr lang="en-GB" dirty="0">
                <a:hlinkClick r:id="rId3"/>
              </a:rPr>
              <a:t>Linking Leeds | Community Links (commlinks.co.uk)</a:t>
            </a:r>
            <a:endParaRPr lang="en-GB"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Online referral form: </a:t>
            </a:r>
            <a:r>
              <a:rPr lang="en-GB" b="1" dirty="0">
                <a:solidFill>
                  <a:srgbClr val="002060"/>
                </a:solidFill>
                <a:hlinkClick r:id="rId4"/>
              </a:rPr>
              <a:t>https://linkingleeds.com/referral-form/#gp-form</a:t>
            </a:r>
            <a:r>
              <a:rPr lang="en-GB" b="1" dirty="0">
                <a:solidFill>
                  <a:srgbClr val="002060"/>
                </a:solidFill>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Email:  </a:t>
            </a:r>
            <a:r>
              <a:rPr lang="en-GB" b="1" dirty="0">
                <a:solidFill>
                  <a:srgbClr val="002060"/>
                </a:solidFill>
                <a:hlinkClick r:id="rId5"/>
              </a:rPr>
              <a:t>linking.leeds@nhs.net</a:t>
            </a:r>
            <a:endParaRPr lang="en-GB" b="1" dirty="0">
              <a:solidFill>
                <a:srgbClr val="002060"/>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Telephone</a:t>
            </a:r>
            <a:r>
              <a:rPr lang="en-GB" dirty="0">
                <a:solidFill>
                  <a:srgbClr val="002060"/>
                </a:solidFill>
              </a:rPr>
              <a:t>: 0113 336 7612</a:t>
            </a:r>
            <a:endParaRPr lang="en-GB" b="1" dirty="0">
              <a:solidFill>
                <a:srgbClr val="002060"/>
              </a:solidFill>
            </a:endParaRPr>
          </a:p>
        </p:txBody>
      </p:sp>
    </p:spTree>
    <p:extLst>
      <p:ext uri="{BB962C8B-B14F-4D97-AF65-F5344CB8AC3E}">
        <p14:creationId xmlns:p14="http://schemas.microsoft.com/office/powerpoint/2010/main" val="348584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Money &amp; benefits</a:t>
            </a:r>
          </a:p>
        </p:txBody>
      </p:sp>
      <p:sp>
        <p:nvSpPr>
          <p:cNvPr id="4" name="Content Placeholder 3">
            <a:extLst>
              <a:ext uri="{FF2B5EF4-FFF2-40B4-BE49-F238E27FC236}">
                <a16:creationId xmlns:a16="http://schemas.microsoft.com/office/drawing/2014/main" id="{B0D75EF4-8D82-4319-BE7D-C1562C30B032}"/>
              </a:ext>
            </a:extLst>
          </p:cNvPr>
          <p:cNvSpPr>
            <a:spLocks noGrp="1"/>
          </p:cNvSpPr>
          <p:nvPr>
            <p:ph idx="1"/>
          </p:nvPr>
        </p:nvSpPr>
        <p:spPr>
          <a:xfrm>
            <a:off x="185530" y="1325217"/>
            <a:ext cx="11820939" cy="4293705"/>
          </a:xfrm>
          <a:ln>
            <a:noFill/>
          </a:ln>
        </p:spPr>
        <p:txBody>
          <a:bodyPr>
            <a:normAutofit/>
          </a:bodyPr>
          <a:lstStyle/>
          <a:p>
            <a:pPr marL="0" indent="0">
              <a:spcBef>
                <a:spcPts val="1200"/>
              </a:spcBef>
              <a:spcAft>
                <a:spcPts val="1200"/>
              </a:spcAft>
              <a:buNone/>
            </a:pPr>
            <a:r>
              <a:rPr lang="en-GB" sz="2000" b="1" dirty="0">
                <a:solidFill>
                  <a:srgbClr val="002060"/>
                </a:solidFill>
              </a:rPr>
              <a:t>Unpaid Carers often face financial hardship through a combination of costs of caring and loss of income through leaving work to care.  The following support can help unpaid carers toa access support and advice.</a:t>
            </a:r>
          </a:p>
          <a:p>
            <a:pPr>
              <a:spcBef>
                <a:spcPts val="1200"/>
              </a:spcBef>
              <a:spcAft>
                <a:spcPts val="1200"/>
              </a:spcAft>
            </a:pPr>
            <a:r>
              <a:rPr lang="en-GB" sz="2000" dirty="0">
                <a:solidFill>
                  <a:srgbClr val="002060"/>
                </a:solidFill>
              </a:rPr>
              <a:t>The Money Helper Service </a:t>
            </a:r>
            <a:r>
              <a:rPr lang="en-GB" sz="2000" dirty="0" err="1">
                <a:hlinkClick r:id="rId2"/>
              </a:rPr>
              <a:t>MoneyHelper</a:t>
            </a:r>
            <a:r>
              <a:rPr lang="en-GB" sz="2000" dirty="0">
                <a:solidFill>
                  <a:srgbClr val="002060"/>
                </a:solidFill>
              </a:rPr>
              <a:t> has been set up to provide free and impartial money advice.  Information about the support available for carers, including benefits and tax credits, and how to manage the money of the person being cared-for</a:t>
            </a:r>
          </a:p>
          <a:p>
            <a:pPr>
              <a:spcBef>
                <a:spcPts val="1200"/>
              </a:spcBef>
              <a:spcAft>
                <a:spcPts val="1200"/>
              </a:spcAft>
            </a:pPr>
            <a:r>
              <a:rPr lang="en-GB" sz="2000" dirty="0">
                <a:solidFill>
                  <a:srgbClr val="002060"/>
                </a:solidFill>
              </a:rPr>
              <a:t>Turn2us </a:t>
            </a:r>
            <a:r>
              <a:rPr lang="en-GB" sz="2000" dirty="0">
                <a:hlinkClick r:id="rId3"/>
              </a:rPr>
              <a:t>Fighting UK Poverty - Turn2us</a:t>
            </a:r>
            <a:r>
              <a:rPr lang="en-GB" sz="2000" dirty="0">
                <a:solidFill>
                  <a:srgbClr val="002060"/>
                </a:solidFill>
              </a:rPr>
              <a:t> is a national charity providing practical help to people who are struggling financially and includes a benefits calculator and grant finder.  There is a section specifically for unpaid carers </a:t>
            </a:r>
            <a:r>
              <a:rPr lang="en-GB" sz="2000" dirty="0">
                <a:hlinkClick r:id="rId4"/>
              </a:rPr>
              <a:t>Carer - Turn2us</a:t>
            </a:r>
            <a:endParaRPr lang="en-GB" sz="2000" dirty="0">
              <a:solidFill>
                <a:srgbClr val="002060"/>
              </a:solidFill>
            </a:endParaRPr>
          </a:p>
          <a:p>
            <a:pPr>
              <a:spcBef>
                <a:spcPts val="1200"/>
              </a:spcBef>
              <a:spcAft>
                <a:spcPts val="1200"/>
              </a:spcAft>
            </a:pPr>
            <a:r>
              <a:rPr lang="en-GB" sz="2000" dirty="0">
                <a:solidFill>
                  <a:srgbClr val="002060"/>
                </a:solidFill>
              </a:rPr>
              <a:t>The Leeds Money Information Centre </a:t>
            </a:r>
            <a:r>
              <a:rPr lang="en-GB" sz="2000" dirty="0">
                <a:hlinkClick r:id="rId5"/>
              </a:rPr>
              <a:t>Money Information Centre (leeds.gov.uk)</a:t>
            </a:r>
            <a:r>
              <a:rPr lang="en-GB" sz="2000" dirty="0">
                <a:solidFill>
                  <a:srgbClr val="002060"/>
                </a:solidFill>
              </a:rPr>
              <a:t> provides free, confidential and impartial help and advice on a range of money related matters such as debt, money, energy and utilities.  They can also provide one to one tailored support via digital, telephone and face to face appointments.</a:t>
            </a:r>
          </a:p>
        </p:txBody>
      </p:sp>
      <p:sp>
        <p:nvSpPr>
          <p:cNvPr id="5" name="Action Button: Go Back or Previous 4">
            <a:hlinkClick r:id="rId6" action="ppaction://hlinksldjump"/>
            <a:extLst>
              <a:ext uri="{FF2B5EF4-FFF2-40B4-BE49-F238E27FC236}">
                <a16:creationId xmlns:a16="http://schemas.microsoft.com/office/drawing/2014/main" id="{CB778BA1-9262-41D5-80CC-6C5970693EDD}"/>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1212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Organisations who provide online support for carers</a:t>
            </a:r>
          </a:p>
        </p:txBody>
      </p:sp>
      <p:sp>
        <p:nvSpPr>
          <p:cNvPr id="4" name="Content Placeholder 3">
            <a:extLst>
              <a:ext uri="{FF2B5EF4-FFF2-40B4-BE49-F238E27FC236}">
                <a16:creationId xmlns:a16="http://schemas.microsoft.com/office/drawing/2014/main" id="{B0D75EF4-8D82-4319-BE7D-C1562C30B032}"/>
              </a:ext>
            </a:extLst>
          </p:cNvPr>
          <p:cNvSpPr>
            <a:spLocks noGrp="1"/>
          </p:cNvSpPr>
          <p:nvPr>
            <p:ph idx="1"/>
          </p:nvPr>
        </p:nvSpPr>
        <p:spPr>
          <a:xfrm>
            <a:off x="185530" y="1325217"/>
            <a:ext cx="11820939" cy="5168347"/>
          </a:xfrm>
          <a:ln>
            <a:noFill/>
          </a:ln>
        </p:spPr>
        <p:txBody>
          <a:bodyPr>
            <a:normAutofit/>
          </a:bodyPr>
          <a:lstStyle/>
          <a:p>
            <a:r>
              <a:rPr lang="en-GB" b="1" dirty="0">
                <a:solidFill>
                  <a:srgbClr val="002060"/>
                </a:solidFill>
              </a:rPr>
              <a:t>Carers UK Digital Resource for Carers</a:t>
            </a:r>
          </a:p>
          <a:p>
            <a:pPr lvl="1"/>
            <a:r>
              <a:rPr lang="en-GB" sz="2000" dirty="0">
                <a:solidFill>
                  <a:srgbClr val="002060"/>
                </a:solidFill>
              </a:rPr>
              <a:t>Leeds City Council have teamed up with Carers UK to give carers in Leeds </a:t>
            </a:r>
            <a:r>
              <a:rPr lang="en-GB" sz="2000" b="1" dirty="0">
                <a:solidFill>
                  <a:srgbClr val="002060"/>
                </a:solidFill>
              </a:rPr>
              <a:t>FREE</a:t>
            </a:r>
            <a:r>
              <a:rPr lang="en-GB" sz="2000" dirty="0">
                <a:solidFill>
                  <a:srgbClr val="002060"/>
                </a:solidFill>
              </a:rPr>
              <a:t> access to a wide range of digital tools and essential resources that may help make their caring situation easier.  Carers can create an account at </a:t>
            </a:r>
            <a:r>
              <a:rPr lang="en-GB" sz="2000" dirty="0">
                <a:solidFill>
                  <a:srgbClr val="002060"/>
                </a:solidFill>
                <a:hlinkClick r:id="rId2"/>
              </a:rPr>
              <a:t>www.carersdigital.org</a:t>
            </a:r>
            <a:r>
              <a:rPr lang="en-GB" sz="2000" dirty="0">
                <a:solidFill>
                  <a:srgbClr val="002060"/>
                </a:solidFill>
              </a:rPr>
              <a:t> using the access code DGTL8267</a:t>
            </a:r>
          </a:p>
          <a:p>
            <a:r>
              <a:rPr lang="en-GB" b="1" dirty="0">
                <a:solidFill>
                  <a:srgbClr val="002060"/>
                </a:solidFill>
              </a:rPr>
              <a:t>Mobilise</a:t>
            </a:r>
          </a:p>
          <a:p>
            <a:pPr lvl="1"/>
            <a:r>
              <a:rPr lang="en-GB" sz="2000" dirty="0">
                <a:solidFill>
                  <a:srgbClr val="002060"/>
                </a:solidFill>
              </a:rPr>
              <a:t>Mobilise brings together the collective knowledge and expertise of unpaid carers to provide </a:t>
            </a:r>
            <a:r>
              <a:rPr lang="en-GB" sz="2000" b="1" dirty="0">
                <a:solidFill>
                  <a:srgbClr val="002060"/>
                </a:solidFill>
              </a:rPr>
              <a:t>FREE</a:t>
            </a:r>
            <a:r>
              <a:rPr lang="en-GB" sz="2000" dirty="0">
                <a:solidFill>
                  <a:srgbClr val="002060"/>
                </a:solidFill>
              </a:rPr>
              <a:t> online guides &amp; factsheets covering a wide range of topics.  Carers can </a:t>
            </a:r>
            <a:r>
              <a:rPr lang="en-GB" sz="2000" dirty="0">
                <a:solidFill>
                  <a:srgbClr val="002060"/>
                </a:solidFill>
                <a:hlinkClick r:id="rId3"/>
              </a:rPr>
              <a:t>subscribe to regular email updates</a:t>
            </a:r>
            <a:r>
              <a:rPr lang="en-GB" sz="2000" dirty="0">
                <a:solidFill>
                  <a:srgbClr val="002060"/>
                </a:solidFill>
              </a:rPr>
              <a:t> and even join for a  virtual cuppa and chat. </a:t>
            </a:r>
            <a:endParaRPr lang="en-GB" b="0" i="0" dirty="0">
              <a:solidFill>
                <a:srgbClr val="0F1765"/>
              </a:solidFill>
              <a:effectLst/>
            </a:endParaRPr>
          </a:p>
          <a:p>
            <a:r>
              <a:rPr lang="en-GB" b="1" dirty="0">
                <a:solidFill>
                  <a:srgbClr val="002060"/>
                </a:solidFill>
              </a:rPr>
              <a:t>Bridgit</a:t>
            </a:r>
          </a:p>
          <a:p>
            <a:pPr lvl="1"/>
            <a:r>
              <a:rPr lang="en-GB" sz="2000" dirty="0">
                <a:solidFill>
                  <a:srgbClr val="002060"/>
                </a:solidFill>
              </a:rPr>
              <a:t>Bridgit Care are a Yorkshire based carer-led organisation who provide a range of online resources for carers </a:t>
            </a:r>
            <a:r>
              <a:rPr lang="en-GB" sz="2000" dirty="0">
                <a:hlinkClick r:id="rId4"/>
              </a:rPr>
              <a:t>Resources designed with carers for carers at Bridgit Care</a:t>
            </a:r>
            <a:r>
              <a:rPr lang="en-GB" sz="2000" dirty="0"/>
              <a:t> </a:t>
            </a:r>
            <a:r>
              <a:rPr lang="en-GB" sz="2000" dirty="0">
                <a:solidFill>
                  <a:srgbClr val="002060"/>
                </a:solidFill>
              </a:rPr>
              <a:t>as well as technology solutions</a:t>
            </a:r>
          </a:p>
          <a:p>
            <a:r>
              <a:rPr lang="en-GB" b="1" dirty="0">
                <a:solidFill>
                  <a:srgbClr val="002060"/>
                </a:solidFill>
              </a:rPr>
              <a:t>Carers Leeds Digital Inclusion</a:t>
            </a:r>
          </a:p>
          <a:p>
            <a:pPr lvl="1"/>
            <a:r>
              <a:rPr lang="en-GB" sz="2000" dirty="0">
                <a:solidFill>
                  <a:srgbClr val="002060"/>
                </a:solidFill>
              </a:rPr>
              <a:t>Carers Leeds can offer support for carers who for whatever reason are excluded from using digital equipment.  This may be because they don't know how to use it or because they can't afford it.  </a:t>
            </a: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p:txBody>
      </p:sp>
      <p:sp>
        <p:nvSpPr>
          <p:cNvPr id="5" name="Action Button: Go Back or Previous 4">
            <a:hlinkClick r:id="rId5" action="ppaction://hlinksldjump"/>
            <a:extLst>
              <a:ext uri="{FF2B5EF4-FFF2-40B4-BE49-F238E27FC236}">
                <a16:creationId xmlns:a16="http://schemas.microsoft.com/office/drawing/2014/main" id="{7C8F16F7-1EE9-4483-9E63-740ABCAD8F7C}"/>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0508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Planning for emergencies</a:t>
            </a:r>
          </a:p>
        </p:txBody>
      </p:sp>
      <p:sp>
        <p:nvSpPr>
          <p:cNvPr id="4" name="TextBox 3">
            <a:extLst>
              <a:ext uri="{FF2B5EF4-FFF2-40B4-BE49-F238E27FC236}">
                <a16:creationId xmlns:a16="http://schemas.microsoft.com/office/drawing/2014/main" id="{E713D1C6-3059-47C1-8664-0CE94688A299}"/>
              </a:ext>
            </a:extLst>
          </p:cNvPr>
          <p:cNvSpPr txBox="1"/>
          <p:nvPr/>
        </p:nvSpPr>
        <p:spPr>
          <a:xfrm>
            <a:off x="203752" y="1084808"/>
            <a:ext cx="11784495"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b="1" kern="1200" dirty="0">
                <a:solidFill>
                  <a:srgbClr val="002060"/>
                </a:solidFill>
                <a:effectLst/>
                <a:latin typeface="+mn-lt"/>
                <a:ea typeface="+mn-ea"/>
                <a:cs typeface="+mn-cs"/>
              </a:rPr>
              <a:t>A carers contingency/emergency plan can provide peace of mind that should an emergency occur meaning that an unpaid carer is temporarily unable to look after the person they care for, arrangements are in place which can be activated swiftly to mitigate the impact and ensure that people can continue to be cared-for in their own home rather than being admitted unnecessarily to hospital and/or residential care.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solidFill>
                  <a:srgbClr val="002060"/>
                </a:solidFill>
              </a:rPr>
              <a:t>The 'Carers Emergency Card' is available free of charge from Carers Leeds </a:t>
            </a:r>
            <a:r>
              <a:rPr lang="en-GB" sz="1600" dirty="0">
                <a:hlinkClick r:id="rId2"/>
              </a:rPr>
              <a:t>Carers Leeds Emergency Card</a:t>
            </a:r>
            <a:r>
              <a:rPr lang="en-GB" sz="1600" dirty="0">
                <a:solidFill>
                  <a:srgbClr val="002060"/>
                </a:solidFill>
              </a:rPr>
              <a:t>  Carers are asked to carry it with them at all times and write the contact details of someone they have spoken to and who has agreed to step in and take over caring in an emergency.</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solidFill>
                  <a:srgbClr val="002060"/>
                </a:solidFill>
              </a:rPr>
              <a:t>The 'Carers Emergency Plan' </a:t>
            </a:r>
            <a:r>
              <a:rPr lang="en-GB" sz="1600" kern="1200" dirty="0">
                <a:solidFill>
                  <a:srgbClr val="002060"/>
                </a:solidFill>
                <a:effectLst/>
                <a:ea typeface="+mn-ea"/>
                <a:cs typeface="+mn-cs"/>
              </a:rPr>
              <a:t>Includes information that would help someone to take over caring and includes </a:t>
            </a:r>
            <a:r>
              <a:rPr lang="en-GB" sz="1600" dirty="0">
                <a:solidFill>
                  <a:srgbClr val="002060"/>
                </a:solidFill>
              </a:rPr>
              <a:t>contact details of up to 3 people they have spoken to and who has agreed to step in and take over caring in an emergency.  The Carers Emergency Plan is available from [ADD LINK(S) HERE WHEN AVAILABLE]</a:t>
            </a:r>
          </a:p>
          <a:p>
            <a:pPr marL="342900" indent="-342900">
              <a:spcBef>
                <a:spcPts val="600"/>
              </a:spcBef>
              <a:spcAft>
                <a:spcPts val="600"/>
              </a:spcAft>
              <a:buFont typeface="Arial" panose="020B0604020202020204" pitchFamily="34" charset="0"/>
              <a:buChar char="•"/>
              <a:defRPr/>
            </a:pPr>
            <a:r>
              <a:rPr lang="en-GB" sz="1600" dirty="0">
                <a:solidFill>
                  <a:srgbClr val="002060"/>
                </a:solidFill>
              </a:rPr>
              <a:t>Carers can register their emergency plan with Assisted Living Leeds who will coordinate an emergency response using the information from their emergency plan.  Assisted Living Leeds may also be able to deploy an emergency responder to cover a short gap while emergency care is arranged. [ADD LINK(S) HERE WHEN AVAILABLE]</a:t>
            </a:r>
          </a:p>
          <a:p>
            <a:pPr marL="342900" indent="-342900">
              <a:spcBef>
                <a:spcPts val="600"/>
              </a:spcBef>
              <a:spcAft>
                <a:spcPts val="600"/>
              </a:spcAft>
              <a:buFont typeface="Arial" panose="020B0604020202020204" pitchFamily="34" charset="0"/>
              <a:buChar char="•"/>
              <a:defRPr/>
            </a:pPr>
            <a:r>
              <a:rPr lang="en-GB" sz="1600" dirty="0">
                <a:solidFill>
                  <a:srgbClr val="002060"/>
                </a:solidFill>
              </a:rPr>
              <a:t>Carers UK Digital Resource for Carers, Mobilise and Bridgit all provide alternative options for carers to complete an emergency plan</a:t>
            </a:r>
          </a:p>
          <a:p>
            <a:pPr marL="342900" indent="-342900">
              <a:spcBef>
                <a:spcPts val="600"/>
              </a:spcBef>
              <a:spcAft>
                <a:spcPts val="600"/>
              </a:spcAft>
              <a:buFont typeface="Arial" panose="020B0604020202020204" pitchFamily="34" charset="0"/>
              <a:buChar char="•"/>
              <a:defRPr/>
            </a:pPr>
            <a:r>
              <a:rPr lang="en-GB" sz="1600" dirty="0">
                <a:solidFill>
                  <a:srgbClr val="002060"/>
                </a:solidFill>
                <a:effectLst/>
                <a:ea typeface="Calibri" panose="020F0502020204030204" pitchFamily="34" charset="0"/>
              </a:rPr>
              <a:t>The Lions Association ‘Message in a Bottle’ scheme is a simple but effective way for people to keep their basic personal and medical details where they can be found in an emergency and in a common location – the fridge.  </a:t>
            </a:r>
            <a:r>
              <a:rPr lang="en-GB" sz="1600" dirty="0">
                <a:solidFill>
                  <a:srgbClr val="002060"/>
                </a:solidFill>
                <a:ea typeface="Calibri" panose="020F0502020204030204" pitchFamily="34" charset="0"/>
              </a:rPr>
              <a:t>For more information please contact Carers Leeds or The Lions Association </a:t>
            </a:r>
            <a:r>
              <a:rPr lang="en-GB" sz="1600" dirty="0">
                <a:solidFill>
                  <a:srgbClr val="002060"/>
                </a:solidFill>
                <a:ea typeface="Calibri" panose="020F0502020204030204" pitchFamily="34" charset="0"/>
                <a:hlinkClick r:id="rId3"/>
              </a:rPr>
              <a:t>https://lionsclubs.co/Public/messsage-in-a-bottle/</a:t>
            </a:r>
            <a:r>
              <a:rPr lang="en-GB" sz="1600" dirty="0">
                <a:solidFill>
                  <a:srgbClr val="002060"/>
                </a:solidFill>
                <a:ea typeface="Calibri" panose="020F0502020204030204" pitchFamily="34" charset="0"/>
              </a:rPr>
              <a:t> </a:t>
            </a:r>
            <a:endParaRPr lang="en-GB" b="1" dirty="0">
              <a:solidFill>
                <a:srgbClr val="002060"/>
              </a:solidFill>
            </a:endParaRPr>
          </a:p>
        </p:txBody>
      </p:sp>
      <p:sp>
        <p:nvSpPr>
          <p:cNvPr id="5" name="Action Button: Go Back or Previous 4">
            <a:hlinkClick r:id="rId4" action="ppaction://hlinksldjump"/>
            <a:extLst>
              <a:ext uri="{FF2B5EF4-FFF2-40B4-BE49-F238E27FC236}">
                <a16:creationId xmlns:a16="http://schemas.microsoft.com/office/drawing/2014/main" id="{A9B3692A-EC2A-4E3B-9D27-28E676A8975E}"/>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926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Why is it important for primary care to be carer-friendly?</a:t>
            </a:r>
          </a:p>
        </p:txBody>
      </p:sp>
      <p:sp>
        <p:nvSpPr>
          <p:cNvPr id="4" name="Content Placeholder 3">
            <a:extLst>
              <a:ext uri="{FF2B5EF4-FFF2-40B4-BE49-F238E27FC236}">
                <a16:creationId xmlns:a16="http://schemas.microsoft.com/office/drawing/2014/main" id="{0EF68F1E-4FFD-4700-8854-814F74FF48F8}"/>
              </a:ext>
            </a:extLst>
          </p:cNvPr>
          <p:cNvSpPr>
            <a:spLocks noGrp="1"/>
          </p:cNvSpPr>
          <p:nvPr>
            <p:ph idx="1"/>
          </p:nvPr>
        </p:nvSpPr>
        <p:spPr>
          <a:xfrm>
            <a:off x="185530" y="1325218"/>
            <a:ext cx="11820939" cy="3021496"/>
          </a:xfrm>
          <a:ln>
            <a:noFill/>
          </a:ln>
        </p:spPr>
        <p:txBody>
          <a:bodyPr>
            <a:normAutofit lnSpcReduction="10000"/>
          </a:bodyPr>
          <a:lstStyle/>
          <a:p>
            <a:pPr>
              <a:lnSpc>
                <a:spcPct val="100000"/>
              </a:lnSpc>
            </a:pPr>
            <a:r>
              <a:rPr lang="en-GB" sz="2400" b="1" dirty="0">
                <a:solidFill>
                  <a:srgbClr val="002060"/>
                </a:solidFill>
              </a:rPr>
              <a:t>Estimates suggest that 95% of carers will access primary care either for themselves or with the person they care for  </a:t>
            </a:r>
          </a:p>
          <a:p>
            <a:pPr>
              <a:lnSpc>
                <a:spcPct val="100000"/>
              </a:lnSpc>
            </a:pPr>
            <a:r>
              <a:rPr lang="en-GB" sz="2400" b="1" dirty="0">
                <a:solidFill>
                  <a:srgbClr val="002060"/>
                </a:solidFill>
                <a:effectLst/>
                <a:ea typeface="Calibri" panose="020F0502020204030204" pitchFamily="34" charset="0"/>
                <a:cs typeface="Times New Roman" panose="02020603050405020304" pitchFamily="18" charset="0"/>
              </a:rPr>
              <a:t>We believe that more than 80% of carers have seen their GP in the past six months. </a:t>
            </a:r>
          </a:p>
          <a:p>
            <a:pPr>
              <a:lnSpc>
                <a:spcPct val="100000"/>
              </a:lnSpc>
            </a:pPr>
            <a:r>
              <a:rPr lang="en-GB" sz="2400" b="1" dirty="0">
                <a:solidFill>
                  <a:srgbClr val="002060"/>
                </a:solidFill>
                <a:effectLst/>
                <a:ea typeface="Calibri" panose="020F0502020204030204" pitchFamily="34" charset="0"/>
                <a:cs typeface="Times New Roman" panose="02020603050405020304" pitchFamily="18" charset="0"/>
              </a:rPr>
              <a:t>Carers are more likely to have seen their GP than any other health or social care professional</a:t>
            </a:r>
          </a:p>
          <a:p>
            <a:pPr>
              <a:lnSpc>
                <a:spcPct val="100000"/>
              </a:lnSpc>
            </a:pPr>
            <a:r>
              <a:rPr lang="en-GB" sz="2400" b="1" dirty="0">
                <a:solidFill>
                  <a:srgbClr val="002060"/>
                </a:solidFill>
                <a:effectLst/>
                <a:ea typeface="Calibri" panose="020F0502020204030204" pitchFamily="34" charset="0"/>
                <a:cs typeface="Times New Roman" panose="02020603050405020304" pitchFamily="18" charset="0"/>
              </a:rPr>
              <a:t>Carers often  </a:t>
            </a:r>
            <a:r>
              <a:rPr lang="en-GB" sz="2400" b="1" dirty="0">
                <a:solidFill>
                  <a:srgbClr val="002060"/>
                </a:solidFill>
                <a:ea typeface="Calibri" panose="020F0502020204030204" pitchFamily="34" charset="0"/>
                <a:cs typeface="Times New Roman" panose="02020603050405020304" pitchFamily="18" charset="0"/>
              </a:rPr>
              <a:t>consider </a:t>
            </a:r>
            <a:r>
              <a:rPr lang="en-GB" sz="2400" b="1" dirty="0">
                <a:solidFill>
                  <a:srgbClr val="002060"/>
                </a:solidFill>
                <a:effectLst/>
                <a:ea typeface="Calibri" panose="020F0502020204030204" pitchFamily="34" charset="0"/>
                <a:cs typeface="Times New Roman" panose="02020603050405020304" pitchFamily="18" charset="0"/>
              </a:rPr>
              <a:t>their GP to be their access point to all services and support</a:t>
            </a:r>
            <a:r>
              <a:rPr lang="en-GB" sz="2400" b="1" dirty="0">
                <a:solidFill>
                  <a:srgbClr val="002060"/>
                </a:solidFill>
                <a:ea typeface="Calibri" panose="020F0502020204030204" pitchFamily="34" charset="0"/>
                <a:cs typeface="Times New Roman" panose="02020603050405020304" pitchFamily="18" charset="0"/>
              </a:rPr>
              <a:t> – both for themselves and the people they care for</a:t>
            </a:r>
            <a:endParaRPr lang="en-GB" dirty="0">
              <a:solidFill>
                <a:srgbClr val="002060"/>
              </a:solidFill>
            </a:endParaRPr>
          </a:p>
        </p:txBody>
      </p:sp>
      <p:sp>
        <p:nvSpPr>
          <p:cNvPr id="5" name="TextBox 4">
            <a:extLst>
              <a:ext uri="{FF2B5EF4-FFF2-40B4-BE49-F238E27FC236}">
                <a16:creationId xmlns:a16="http://schemas.microsoft.com/office/drawing/2014/main" id="{3ABBA4AA-0A0A-4201-8CC9-67FBBD125B7C}"/>
              </a:ext>
            </a:extLst>
          </p:cNvPr>
          <p:cNvSpPr txBox="1"/>
          <p:nvPr/>
        </p:nvSpPr>
        <p:spPr>
          <a:xfrm>
            <a:off x="940903" y="4794118"/>
            <a:ext cx="10310192" cy="1200329"/>
          </a:xfrm>
          <a:prstGeom prst="rect">
            <a:avLst/>
          </a:prstGeom>
          <a:solidFill>
            <a:schemeClr val="accent4">
              <a:lumMod val="40000"/>
              <a:lumOff val="60000"/>
            </a:schemeClr>
          </a:solidFill>
          <a:ln w="38100">
            <a:solidFill>
              <a:srgbClr val="002060"/>
            </a:solidFill>
          </a:ln>
        </p:spPr>
        <p:txBody>
          <a:bodyPr wrap="square" rtlCol="0">
            <a:spAutoFit/>
          </a:bodyPr>
          <a:lstStyle/>
          <a:p>
            <a:pPr algn="ctr"/>
            <a:r>
              <a:rPr lang="en-GB" sz="3600" b="1" dirty="0">
                <a:solidFill>
                  <a:srgbClr val="002060"/>
                </a:solidFill>
              </a:rPr>
              <a:t>This means that primary care services are ideally placed to identify and support carers!</a:t>
            </a:r>
            <a:endParaRPr lang="en-GB" dirty="0">
              <a:solidFill>
                <a:srgbClr val="002060"/>
              </a:solidFill>
            </a:endParaRPr>
          </a:p>
        </p:txBody>
      </p:sp>
    </p:spTree>
    <p:extLst>
      <p:ext uri="{BB962C8B-B14F-4D97-AF65-F5344CB8AC3E}">
        <p14:creationId xmlns:p14="http://schemas.microsoft.com/office/powerpoint/2010/main" val="261478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Carers assessment</a:t>
            </a:r>
          </a:p>
        </p:txBody>
      </p:sp>
      <p:sp>
        <p:nvSpPr>
          <p:cNvPr id="5" name="TextBox 4">
            <a:extLst>
              <a:ext uri="{FF2B5EF4-FFF2-40B4-BE49-F238E27FC236}">
                <a16:creationId xmlns:a16="http://schemas.microsoft.com/office/drawing/2014/main" id="{D954FFC9-B6ED-4FE2-AA53-7159E0721E89}"/>
              </a:ext>
            </a:extLst>
          </p:cNvPr>
          <p:cNvSpPr txBox="1"/>
          <p:nvPr/>
        </p:nvSpPr>
        <p:spPr>
          <a:xfrm>
            <a:off x="203752" y="1084808"/>
            <a:ext cx="11784495"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rPr>
              <a:t>Local Authorities must undertake a carers assessment wh</a:t>
            </a:r>
            <a:r>
              <a:rPr lang="en-GB" sz="2000" b="1" i="0" kern="1200" dirty="0">
                <a:solidFill>
                  <a:srgbClr val="002060"/>
                </a:solidFill>
                <a:effectLst/>
                <a:latin typeface="+mn-lt"/>
                <a:ea typeface="+mn-ea"/>
                <a:cs typeface="+mn-cs"/>
              </a:rPr>
              <a:t>ere an individual provides or intends to provide care for another adult and it appears that they may have any level of needs for support.  The Local Authority must also meet a carers need for support where the carer meets the national eligibility criteria, and draw up a support plan setting how needs will be met.</a:t>
            </a:r>
          </a:p>
          <a:p>
            <a:pPr marL="285750" indent="-285750">
              <a:spcBef>
                <a:spcPts val="600"/>
              </a:spcBef>
              <a:spcAft>
                <a:spcPts val="600"/>
              </a:spcAft>
              <a:buFont typeface="Arial" panose="020B0604020202020204" pitchFamily="34" charset="0"/>
              <a:buChar char="•"/>
            </a:pPr>
            <a:r>
              <a:rPr lang="en-GB" sz="2000" dirty="0">
                <a:solidFill>
                  <a:srgbClr val="002060"/>
                </a:solidFill>
                <a:effectLst/>
                <a:ea typeface="Calibri" panose="020F0502020204030204" pitchFamily="34" charset="0"/>
                <a:cs typeface="Calibri" panose="020F0502020204030204" pitchFamily="34" charset="0"/>
              </a:rPr>
              <a:t>A carers assessment is simply the way professional workers from Health or Social Care organisations find out what the caring situation is, and what would help carers to continue caring.  It is not a ‘test’ of how well carers are providing care!</a:t>
            </a:r>
          </a:p>
          <a:p>
            <a:pPr marL="285750" indent="-285750">
              <a:spcBef>
                <a:spcPts val="600"/>
              </a:spcBef>
              <a:spcAft>
                <a:spcPts val="600"/>
              </a:spcAft>
              <a:buFont typeface="Arial" panose="020B0604020202020204" pitchFamily="34" charset="0"/>
              <a:buChar char="•"/>
            </a:pPr>
            <a:r>
              <a:rPr lang="en-GB" sz="2000" dirty="0">
                <a:solidFill>
                  <a:srgbClr val="002060"/>
                </a:solidFill>
              </a:rPr>
              <a:t>A Carers Assessment is different to a Needs Assessment which is the assessment of someone with care and support needs.  However, it is possible and sometimes makes sense, for the two assessments to be combined and carried out at the same time</a:t>
            </a:r>
            <a:endParaRPr lang="en-GB" sz="2000" b="0" i="0" dirty="0">
              <a:solidFill>
                <a:srgbClr val="002060"/>
              </a:solidFill>
              <a:effectLst/>
            </a:endParaRPr>
          </a:p>
          <a:p>
            <a:pPr marL="285750" indent="-285750">
              <a:spcBef>
                <a:spcPts val="600"/>
              </a:spcBef>
              <a:spcAft>
                <a:spcPts val="600"/>
              </a:spcAft>
              <a:buFont typeface="Arial" panose="020B0604020202020204" pitchFamily="34" charset="0"/>
              <a:buChar char="•"/>
            </a:pPr>
            <a:r>
              <a:rPr lang="en-GB" sz="2000" b="0" i="0" dirty="0">
                <a:solidFill>
                  <a:srgbClr val="002060"/>
                </a:solidFill>
                <a:effectLst/>
              </a:rPr>
              <a:t>The NHS website has a detailed section on Carers Assessment at </a:t>
            </a:r>
            <a:r>
              <a:rPr lang="en-GB" sz="2000" dirty="0">
                <a:hlinkClick r:id="rId2"/>
              </a:rPr>
              <a:t>Carer's assessments - NHS (www.nhs.uk)</a:t>
            </a:r>
            <a:r>
              <a:rPr lang="en-GB" sz="2000" dirty="0">
                <a:solidFill>
                  <a:srgbClr val="002060"/>
                </a:solidFill>
                <a:ea typeface="Calibri" panose="020F0502020204030204" pitchFamily="34" charset="0"/>
                <a:cs typeface="Calibri" panose="020F0502020204030204" pitchFamily="34" charset="0"/>
              </a:rPr>
              <a:t> </a:t>
            </a:r>
          </a:p>
          <a:p>
            <a:pPr marL="285750" indent="-285750">
              <a:spcBef>
                <a:spcPts val="600"/>
              </a:spcBef>
              <a:spcAft>
                <a:spcPts val="600"/>
              </a:spcAft>
              <a:buFont typeface="Arial" panose="020B0604020202020204" pitchFamily="34" charset="0"/>
              <a:buChar char="•"/>
            </a:pPr>
            <a:r>
              <a:rPr lang="en-GB" sz="2000" dirty="0">
                <a:solidFill>
                  <a:srgbClr val="002060"/>
                </a:solidFill>
                <a:ea typeface="Calibri" panose="020F0502020204030204" pitchFamily="34" charset="0"/>
                <a:cs typeface="Calibri" panose="020F0502020204030204" pitchFamily="34" charset="0"/>
              </a:rPr>
              <a:t>Leeds Adult Social Care can arrange a carers assessment and can be contacted on </a:t>
            </a:r>
            <a:r>
              <a:rPr lang="en-GB" sz="2000" b="0" i="0" dirty="0">
                <a:solidFill>
                  <a:srgbClr val="002060"/>
                </a:solidFill>
                <a:effectLst/>
              </a:rPr>
              <a:t>0113 222 4401 (weekdays 9am to 5pm, except Wednesdays from 10am)</a:t>
            </a:r>
          </a:p>
        </p:txBody>
      </p:sp>
      <p:sp>
        <p:nvSpPr>
          <p:cNvPr id="4" name="Action Button: Go Back or Previous 3">
            <a:hlinkClick r:id="rId3" action="ppaction://hlinksldjump"/>
            <a:extLst>
              <a:ext uri="{FF2B5EF4-FFF2-40B4-BE49-F238E27FC236}">
                <a16:creationId xmlns:a16="http://schemas.microsoft.com/office/drawing/2014/main" id="{68F90730-C011-4EC6-80CA-BF46AE21C4DE}"/>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0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Short breaks and respite care</a:t>
            </a:r>
          </a:p>
        </p:txBody>
      </p:sp>
      <p:sp>
        <p:nvSpPr>
          <p:cNvPr id="4" name="TextBox 3">
            <a:extLst>
              <a:ext uri="{FF2B5EF4-FFF2-40B4-BE49-F238E27FC236}">
                <a16:creationId xmlns:a16="http://schemas.microsoft.com/office/drawing/2014/main" id="{5E3A5C2E-2BAB-4C24-AA55-4F0D7432767C}"/>
              </a:ext>
            </a:extLst>
          </p:cNvPr>
          <p:cNvSpPr txBox="1"/>
          <p:nvPr/>
        </p:nvSpPr>
        <p:spPr>
          <a:xfrm>
            <a:off x="203752" y="1084808"/>
            <a:ext cx="11784495" cy="564770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A short break is anything that means that a carer has some time off from their caring responsibility, and in most cases, this will involve someone else taking over their caring role.  This can range from</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A family member or friend taking over caring for a short time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Local support for example Neighbourhood Networks, Dementia Cafes, Community Centre, Faith Groups etc – The Leeds Directory </a:t>
            </a:r>
            <a:r>
              <a:rPr lang="en-GB" dirty="0">
                <a:hlinkClick r:id="rId2"/>
              </a:rPr>
              <a:t>Leeds Directory In Your Community </a:t>
            </a:r>
            <a:r>
              <a:rPr lang="en-GB" dirty="0">
                <a:solidFill>
                  <a:srgbClr val="002060"/>
                </a:solidFill>
              </a:rPr>
              <a:t>has lots of information about community facilities, getting out and about, and activities and events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The Time for Carers Grant </a:t>
            </a:r>
            <a:r>
              <a:rPr lang="en-GB" dirty="0">
                <a:hlinkClick r:id="rId3"/>
              </a:rPr>
              <a:t>Time for carers – Carers Leeds </a:t>
            </a:r>
            <a:r>
              <a:rPr lang="en-GB" dirty="0"/>
              <a:t> </a:t>
            </a:r>
            <a:r>
              <a:rPr lang="en-GB" dirty="0">
                <a:solidFill>
                  <a:srgbClr val="002060"/>
                </a:solidFill>
              </a:rPr>
              <a:t>can provide an unpaid carer with a payment of up to £250 so that they can have a break from caring.  The scheme is funded by Leeds City Council and administered by Carers Leeds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Carefree </a:t>
            </a:r>
            <a:r>
              <a:rPr lang="en-GB" dirty="0" err="1">
                <a:hlinkClick r:id="rId4"/>
              </a:rPr>
              <a:t>Carefree</a:t>
            </a:r>
            <a:r>
              <a:rPr lang="en-GB" dirty="0">
                <a:hlinkClick r:id="rId4"/>
              </a:rPr>
              <a:t> - A New Kind of Charity (carefreespace.org)</a:t>
            </a:r>
            <a:r>
              <a:rPr lang="en-GB" dirty="0">
                <a:solidFill>
                  <a:srgbClr val="002060"/>
                </a:solidFill>
              </a:rPr>
              <a:t> is a charity that aims to provide low-cost short breaks for carers by matching them to spare hotel or holiday cottage accommodation.  Carers Leeds act as an agent and refer carers to the Carefree charity</a:t>
            </a: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GB" dirty="0">
                <a:solidFill>
                  <a:srgbClr val="002060"/>
                </a:solidFill>
              </a:rPr>
              <a:t>Social care support arranged by Leeds City Council’s Adults and Health Directorate which could include:</a:t>
            </a:r>
          </a:p>
          <a:p>
            <a:pPr marL="742950" lvl="1" indent="-285750">
              <a:buFont typeface="Arial" panose="020B0604020202020204" pitchFamily="34" charset="0"/>
              <a:buChar char="•"/>
              <a:defRPr/>
            </a:pPr>
            <a:r>
              <a:rPr lang="en-GB" dirty="0">
                <a:solidFill>
                  <a:srgbClr val="002060"/>
                </a:solidFill>
              </a:rPr>
              <a:t>Home based short breaks service provided by a care agency</a:t>
            </a:r>
          </a:p>
          <a:p>
            <a:pPr marL="742950" lvl="1" indent="-285750">
              <a:buFont typeface="Arial" panose="020B0604020202020204" pitchFamily="34" charset="0"/>
              <a:buChar char="•"/>
              <a:defRPr/>
            </a:pPr>
            <a:r>
              <a:rPr lang="en-GB" dirty="0">
                <a:solidFill>
                  <a:srgbClr val="002060"/>
                </a:solidFill>
              </a:rPr>
              <a:t>Attendance at a day service</a:t>
            </a:r>
          </a:p>
          <a:p>
            <a:pPr marL="742950" lvl="1" indent="-285750">
              <a:buFont typeface="Arial" panose="020B0604020202020204" pitchFamily="34" charset="0"/>
              <a:buChar char="•"/>
              <a:defRPr/>
            </a:pPr>
            <a:r>
              <a:rPr lang="en-GB" dirty="0">
                <a:solidFill>
                  <a:srgbClr val="002060"/>
                </a:solidFill>
              </a:rPr>
              <a:t>Shared Lives service</a:t>
            </a:r>
          </a:p>
          <a:p>
            <a:pPr marL="742950" lvl="1" indent="-285750">
              <a:buFont typeface="Arial" panose="020B0604020202020204" pitchFamily="34" charset="0"/>
              <a:buChar char="•"/>
              <a:defRPr/>
            </a:pPr>
            <a:r>
              <a:rPr lang="en-GB" dirty="0">
                <a:solidFill>
                  <a:srgbClr val="002060"/>
                </a:solidFill>
              </a:rPr>
              <a:t>Respite in a residential care home</a:t>
            </a:r>
          </a:p>
          <a:p>
            <a:pPr>
              <a:spcBef>
                <a:spcPts val="300"/>
              </a:spcBef>
              <a:spcAft>
                <a:spcPts val="300"/>
              </a:spcAft>
              <a:defRPr/>
            </a:pPr>
            <a:r>
              <a:rPr lang="en-GB" dirty="0">
                <a:solidFill>
                  <a:srgbClr val="002060"/>
                </a:solidFill>
              </a:rPr>
              <a:t>(please note that Social Care services may incur a charge to the person with care and support needs)</a:t>
            </a:r>
          </a:p>
        </p:txBody>
      </p:sp>
      <p:sp>
        <p:nvSpPr>
          <p:cNvPr id="5" name="Action Button: Go Back or Previous 4">
            <a:hlinkClick r:id="rId5" action="ppaction://hlinksldjump"/>
            <a:extLst>
              <a:ext uri="{FF2B5EF4-FFF2-40B4-BE49-F238E27FC236}">
                <a16:creationId xmlns:a16="http://schemas.microsoft.com/office/drawing/2014/main" id="{B9D976CD-BBDB-4EEA-8FF0-8626A3E4E6D6}"/>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8814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Support for young carers</a:t>
            </a:r>
          </a:p>
        </p:txBody>
      </p:sp>
      <p:sp>
        <p:nvSpPr>
          <p:cNvPr id="4" name="TextBox 3">
            <a:extLst>
              <a:ext uri="{FF2B5EF4-FFF2-40B4-BE49-F238E27FC236}">
                <a16:creationId xmlns:a16="http://schemas.microsoft.com/office/drawing/2014/main" id="{4360BC0B-6446-42A5-BF38-7FB8A1D2E60A}"/>
              </a:ext>
            </a:extLst>
          </p:cNvPr>
          <p:cNvSpPr txBox="1"/>
          <p:nvPr/>
        </p:nvSpPr>
        <p:spPr>
          <a:xfrm>
            <a:off x="203752" y="952288"/>
            <a:ext cx="11784495" cy="560153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700" b="1" i="0" dirty="0">
                <a:solidFill>
                  <a:srgbClr val="002060"/>
                </a:solidFill>
                <a:effectLst/>
              </a:rPr>
              <a:t>We know that caring can impact on a young person’s health, social life, education, and self-confidence. COVID-19 has added additional challenges</a:t>
            </a:r>
            <a:r>
              <a:rPr lang="en-GB" sz="1700" i="0" dirty="0">
                <a:solidFill>
                  <a:srgbClr val="002060"/>
                </a:solidFill>
                <a:effectLst/>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700" b="1" dirty="0">
                <a:solidFill>
                  <a:srgbClr val="002060"/>
                </a:solidFill>
              </a:rPr>
              <a:t>Family Action </a:t>
            </a:r>
            <a:r>
              <a:rPr lang="en-GB" sz="1700" dirty="0">
                <a:solidFill>
                  <a:srgbClr val="002060"/>
                </a:solidFill>
              </a:rPr>
              <a:t>provide specialist information, advice and support for young carers, their families and the organisations and staff working with them </a:t>
            </a:r>
            <a:r>
              <a:rPr lang="en-GB" sz="1700" dirty="0">
                <a:solidFill>
                  <a:srgbClr val="002060"/>
                </a:solidFill>
                <a:hlinkClick r:id="rId2">
                  <a:extLst>
                    <a:ext uri="{A12FA001-AC4F-418D-AE19-62706E023703}">
                      <ahyp:hlinkClr xmlns:ahyp="http://schemas.microsoft.com/office/drawing/2018/hyperlinkcolor" val="tx"/>
                    </a:ext>
                  </a:extLst>
                </a:hlinkClick>
              </a:rPr>
              <a:t>Leeds Young Carers Support Service</a:t>
            </a:r>
            <a:r>
              <a:rPr lang="en-GB" sz="1700" dirty="0">
                <a:solidFill>
                  <a:srgbClr val="002060"/>
                </a:solidFill>
              </a:rPr>
              <a:t>  Family Actions team of </a:t>
            </a:r>
            <a:r>
              <a:rPr lang="en-GB" sz="1700" b="0" i="0" dirty="0">
                <a:solidFill>
                  <a:srgbClr val="002060"/>
                </a:solidFill>
                <a:effectLst/>
              </a:rPr>
              <a:t>Community Engagement Practitioners can deliver training to local organisations to help them identify young carers, break down barriers, assess their needs, offer support and promote services and activities available to them in their local community.  The service also includes specialist support for young carers whose needs cannot be met through universal support or early help.  </a:t>
            </a:r>
            <a:r>
              <a:rPr lang="en-GB" sz="1700" b="1" dirty="0">
                <a:solidFill>
                  <a:srgbClr val="002060"/>
                </a:solidFill>
              </a:rPr>
              <a:t>Telephone: 0113 733 9126: E-mail: Leedsyoungcarers@family-action.org.uk</a:t>
            </a:r>
          </a:p>
          <a:p>
            <a:pPr fontAlgn="base">
              <a:spcBef>
                <a:spcPts val="600"/>
              </a:spcBef>
              <a:spcAft>
                <a:spcPts val="600"/>
              </a:spcAft>
            </a:pPr>
            <a:r>
              <a:rPr lang="en-GB" sz="1700" b="0" i="0" dirty="0">
                <a:solidFill>
                  <a:srgbClr val="002060"/>
                </a:solidFill>
                <a:effectLst/>
              </a:rPr>
              <a:t>Young carers can be referred into </a:t>
            </a:r>
            <a:r>
              <a:rPr lang="en-GB" sz="1700" b="1" i="0" dirty="0">
                <a:solidFill>
                  <a:srgbClr val="002060"/>
                </a:solidFill>
                <a:effectLst/>
                <a:hlinkClick r:id="rId3">
                  <a:extLst>
                    <a:ext uri="{A12FA001-AC4F-418D-AE19-62706E023703}">
                      <ahyp:hlinkClr xmlns:ahyp="http://schemas.microsoft.com/office/drawing/2018/hyperlinkcolor" val="tx"/>
                    </a:ext>
                  </a:extLst>
                </a:hlinkClick>
              </a:rPr>
              <a:t>0-19 Public Health Integrated Nursing Service </a:t>
            </a:r>
            <a:r>
              <a:rPr lang="en-GB" sz="1700" b="0" i="0" dirty="0">
                <a:solidFill>
                  <a:srgbClr val="002060"/>
                </a:solidFill>
                <a:effectLst/>
              </a:rPr>
              <a:t>who will undertake a health needs assessment and work on a support plan with a young carer to ensure their health and social neds are met. To refer in please call 0113 8435683</a:t>
            </a:r>
          </a:p>
          <a:p>
            <a:pPr fontAlgn="base">
              <a:spcBef>
                <a:spcPts val="600"/>
              </a:spcBef>
              <a:spcAft>
                <a:spcPts val="600"/>
              </a:spcAft>
            </a:pPr>
            <a:r>
              <a:rPr lang="en-GB" sz="1700" dirty="0">
                <a:solidFill>
                  <a:srgbClr val="002060"/>
                </a:solidFill>
              </a:rPr>
              <a:t>West Yorkshire Health and Care Partnership launched a Young Carers Support App which is free and available to download on both </a:t>
            </a:r>
            <a:r>
              <a:rPr lang="en-GB" sz="1700" u="sng" dirty="0">
                <a:solidFill>
                  <a:srgbClr val="002060"/>
                </a:solidFill>
                <a:hlinkClick r:id="rId4">
                  <a:extLst>
                    <a:ext uri="{A12FA001-AC4F-418D-AE19-62706E023703}">
                      <ahyp:hlinkClr xmlns:ahyp="http://schemas.microsoft.com/office/drawing/2018/hyperlinkcolor" val="tx"/>
                    </a:ext>
                  </a:extLst>
                </a:hlinkClick>
              </a:rPr>
              <a:t>Android</a:t>
            </a:r>
            <a:r>
              <a:rPr lang="en-GB" sz="1700" dirty="0">
                <a:solidFill>
                  <a:srgbClr val="002060"/>
                </a:solidFill>
              </a:rPr>
              <a:t> and </a:t>
            </a:r>
            <a:r>
              <a:rPr lang="en-GB" sz="1700" u="sng" dirty="0">
                <a:solidFill>
                  <a:srgbClr val="002060"/>
                </a:solidFill>
                <a:hlinkClick r:id="rId5">
                  <a:extLst>
                    <a:ext uri="{A12FA001-AC4F-418D-AE19-62706E023703}">
                      <ahyp:hlinkClr xmlns:ahyp="http://schemas.microsoft.com/office/drawing/2018/hyperlinkcolor" val="tx"/>
                    </a:ext>
                  </a:extLst>
                </a:hlinkClick>
              </a:rPr>
              <a:t>IOS</a:t>
            </a:r>
            <a:r>
              <a:rPr lang="en-GB" sz="1700" dirty="0">
                <a:solidFill>
                  <a:srgbClr val="002060"/>
                </a:solidFill>
              </a:rPr>
              <a:t>  The App is a comprehensive resource not just for young carers but also for any professional working with young carers and young people.  The Partnership's </a:t>
            </a:r>
            <a:r>
              <a:rPr lang="en-GB" sz="1700" dirty="0">
                <a:solidFill>
                  <a:srgbClr val="002060"/>
                </a:solidFill>
                <a:hlinkClick r:id="rId6">
                  <a:extLst>
                    <a:ext uri="{A12FA001-AC4F-418D-AE19-62706E023703}">
                      <ahyp:hlinkClr xmlns:ahyp="http://schemas.microsoft.com/office/drawing/2018/hyperlinkcolor" val="tx"/>
                    </a:ext>
                  </a:extLst>
                </a:hlinkClick>
              </a:rPr>
              <a:t>Bitesize Website </a:t>
            </a:r>
            <a:r>
              <a:rPr lang="en-GB" sz="1700" dirty="0">
                <a:solidFill>
                  <a:srgbClr val="002060"/>
                </a:solidFill>
              </a:rPr>
              <a:t>also provides </a:t>
            </a:r>
            <a:r>
              <a:rPr lang="en-GB" sz="1700" dirty="0">
                <a:solidFill>
                  <a:srgbClr val="002060"/>
                </a:solidFill>
                <a:ea typeface="Calibri" panose="020F0502020204030204" pitchFamily="34" charset="0"/>
              </a:rPr>
              <a:t>resources for those who work with children and young people enabling them to be able to identify and support young carers</a:t>
            </a:r>
            <a:endParaRPr lang="en-GB" sz="1700" dirty="0">
              <a:solidFill>
                <a:srgbClr val="002060"/>
              </a:solidFill>
            </a:endParaRPr>
          </a:p>
          <a:p>
            <a:pPr algn="l" fontAlgn="base">
              <a:spcBef>
                <a:spcPts val="600"/>
              </a:spcBef>
              <a:spcAft>
                <a:spcPts val="600"/>
              </a:spcAft>
            </a:pPr>
            <a:r>
              <a:rPr lang="en-GB" sz="1700" dirty="0" err="1">
                <a:solidFill>
                  <a:srgbClr val="0563C1"/>
                </a:solidFill>
                <a:hlinkClick r:id="rId7">
                  <a:extLst>
                    <a:ext uri="{A12FA001-AC4F-418D-AE19-62706E023703}">
                      <ahyp:hlinkClr xmlns:ahyp="http://schemas.microsoft.com/office/drawing/2018/hyperlinkcolor" val="tx"/>
                    </a:ext>
                  </a:extLst>
                </a:hlinkClick>
              </a:rPr>
              <a:t>MindMate</a:t>
            </a:r>
            <a:r>
              <a:rPr lang="en-GB" sz="1700" dirty="0">
                <a:solidFill>
                  <a:srgbClr val="002060"/>
                </a:solidFill>
                <a:hlinkClick r:id="rId7">
                  <a:extLst>
                    <a:ext uri="{A12FA001-AC4F-418D-AE19-62706E023703}">
                      <ahyp:hlinkClr xmlns:ahyp="http://schemas.microsoft.com/office/drawing/2018/hyperlinkcolor" val="tx"/>
                    </a:ext>
                  </a:extLst>
                </a:hlinkClick>
              </a:rPr>
              <a:t> </a:t>
            </a:r>
            <a:r>
              <a:rPr lang="en-GB" sz="1700" b="0" i="0" dirty="0">
                <a:solidFill>
                  <a:srgbClr val="002060"/>
                </a:solidFill>
                <a:effectLst/>
              </a:rPr>
              <a:t>is a Leeds-based website for young people, their families and the professionals who support them to explore emotional wellbeing and mental health issues and offer information about where support is available.</a:t>
            </a:r>
          </a:p>
          <a:p>
            <a:pPr>
              <a:spcBef>
                <a:spcPts val="600"/>
              </a:spcBef>
              <a:spcAft>
                <a:spcPts val="600"/>
              </a:spcAft>
              <a:defRPr/>
            </a:pPr>
            <a:r>
              <a:rPr lang="en-GB" sz="1700" dirty="0">
                <a:solidFill>
                  <a:srgbClr val="002060"/>
                </a:solidFill>
                <a:cs typeface="Arial"/>
              </a:rPr>
              <a:t>Both the Children's Society </a:t>
            </a:r>
            <a:r>
              <a:rPr lang="en-GB" sz="1700" dirty="0">
                <a:solidFill>
                  <a:srgbClr val="002060"/>
                </a:solidFill>
                <a:hlinkClick r:id="rId8">
                  <a:extLst>
                    <a:ext uri="{A12FA001-AC4F-418D-AE19-62706E023703}">
                      <ahyp:hlinkClr xmlns:ahyp="http://schemas.microsoft.com/office/drawing/2018/hyperlinkcolor" val="tx"/>
                    </a:ext>
                  </a:extLst>
                </a:hlinkClick>
              </a:rPr>
              <a:t>Supporting Young Carers | The Children's Society</a:t>
            </a:r>
            <a:r>
              <a:rPr lang="en-GB" sz="1700" dirty="0">
                <a:solidFill>
                  <a:srgbClr val="002060"/>
                </a:solidFill>
              </a:rPr>
              <a:t> and Carers Trust </a:t>
            </a:r>
            <a:r>
              <a:rPr lang="en-GB" sz="1700" dirty="0">
                <a:solidFill>
                  <a:srgbClr val="002060"/>
                </a:solidFill>
                <a:hlinkClick r:id="rId9">
                  <a:extLst>
                    <a:ext uri="{A12FA001-AC4F-418D-AE19-62706E023703}">
                      <ahyp:hlinkClr xmlns:ahyp="http://schemas.microsoft.com/office/drawing/2018/hyperlinkcolor" val="tx"/>
                    </a:ext>
                  </a:extLst>
                </a:hlinkClick>
              </a:rPr>
              <a:t>Young Carers - Help &amp; Support | Carers Trust</a:t>
            </a:r>
            <a:r>
              <a:rPr lang="en-GB" sz="1700" dirty="0">
                <a:solidFill>
                  <a:srgbClr val="002060"/>
                </a:solidFill>
              </a:rPr>
              <a:t> websites also include good information and advice for young carers</a:t>
            </a:r>
            <a:r>
              <a:rPr lang="en-GB" sz="1700" dirty="0"/>
              <a:t>.</a:t>
            </a:r>
            <a:endParaRPr lang="en-GB" sz="1700" b="1" dirty="0">
              <a:solidFill>
                <a:srgbClr val="002060"/>
              </a:solidFill>
            </a:endParaRPr>
          </a:p>
        </p:txBody>
      </p:sp>
      <p:sp>
        <p:nvSpPr>
          <p:cNvPr id="5" name="Action Button: Go Back or Previous 4">
            <a:hlinkClick r:id="rId10" action="ppaction://hlinksldjump"/>
            <a:extLst>
              <a:ext uri="{FF2B5EF4-FFF2-40B4-BE49-F238E27FC236}">
                <a16:creationId xmlns:a16="http://schemas.microsoft.com/office/drawing/2014/main" id="{68C7E476-5D06-4C0E-BAE4-1114DD86F56C}"/>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907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Support for working carers</a:t>
            </a:r>
          </a:p>
        </p:txBody>
      </p:sp>
      <p:sp>
        <p:nvSpPr>
          <p:cNvPr id="4" name="TextBox 3">
            <a:extLst>
              <a:ext uri="{FF2B5EF4-FFF2-40B4-BE49-F238E27FC236}">
                <a16:creationId xmlns:a16="http://schemas.microsoft.com/office/drawing/2014/main" id="{0BB94C12-BE51-4505-A78F-2C3B750D64A7}"/>
              </a:ext>
            </a:extLst>
          </p:cNvPr>
          <p:cNvSpPr txBox="1"/>
          <p:nvPr/>
        </p:nvSpPr>
        <p:spPr>
          <a:xfrm>
            <a:off x="203752" y="1084808"/>
            <a:ext cx="11784495" cy="560153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b="1" dirty="0">
                <a:solidFill>
                  <a:srgbClr val="002060"/>
                </a:solidFill>
              </a:rPr>
              <a:t>Working Carers are people who balance their unpaid caring role with full or part time employment, which for some can be challenging.  Working carers can bring a wealth of skills and experience gained through caring and should have the same opportunities as anyone else in terms of recruitment, access to support, development, and progression.  Working carers who are experiencing challenges balancing work and caring can be signposted or referred to Carers Leeds.</a:t>
            </a:r>
            <a:endParaRPr lang="en-GB" dirty="0">
              <a:solidFill>
                <a:srgbClr val="002060"/>
              </a:solidFill>
            </a:endParaRPr>
          </a:p>
          <a:p>
            <a:pPr marR="0" lvl="0" algn="l" defTabSz="914400" rtl="0" eaLnBrk="1" fontAlgn="auto" latinLnBrk="0" hangingPunct="1">
              <a:lnSpc>
                <a:spcPct val="100000"/>
              </a:lnSpc>
              <a:spcBef>
                <a:spcPts val="600"/>
              </a:spcBef>
              <a:spcAft>
                <a:spcPts val="600"/>
              </a:spcAft>
              <a:buClrTx/>
              <a:buSzTx/>
              <a:tabLst/>
              <a:defRPr/>
            </a:pPr>
            <a:r>
              <a:rPr lang="en-GB" b="1" dirty="0">
                <a:solidFill>
                  <a:srgbClr val="002060"/>
                </a:solidFill>
              </a:rPr>
              <a:t>It is estimated that as many as 1 in 5 employees are balancing work and care.  That means that some of the your Primary Care workforce are themselves working carers!  Here are some thing you can do to support them:</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Register your practice with Employers for Carers which includes access to case studies, legislation and model policies, good practice, e-Learning and essential guides for employers, line managers and working carers.  Membership is free through Leeds City Council's umbrella membership model.  Visit </a:t>
            </a:r>
            <a:r>
              <a:rPr lang="en-GB" dirty="0" err="1">
                <a:solidFill>
                  <a:schemeClr val="accent5">
                    <a:lumMod val="75000"/>
                  </a:schemeClr>
                </a:solidFill>
                <a:hlinkClick r:id="rId2">
                  <a:extLst>
                    <a:ext uri="{A12FA001-AC4F-418D-AE19-62706E023703}">
                      <ahyp:hlinkClr xmlns:ahyp="http://schemas.microsoft.com/office/drawing/2018/hyperlinkcolor" val="tx"/>
                    </a:ext>
                  </a:extLst>
                </a:hlinkClick>
              </a:rPr>
              <a:t>EfC</a:t>
            </a:r>
            <a:r>
              <a:rPr lang="en-GB" dirty="0">
                <a:solidFill>
                  <a:schemeClr val="accent5">
                    <a:lumMod val="75000"/>
                  </a:schemeClr>
                </a:solidFill>
                <a:hlinkClick r:id="rId2">
                  <a:extLst>
                    <a:ext uri="{A12FA001-AC4F-418D-AE19-62706E023703}">
                      <ahyp:hlinkClr xmlns:ahyp="http://schemas.microsoft.com/office/drawing/2018/hyperlinkcolor" val="tx"/>
                    </a:ext>
                  </a:extLst>
                </a:hlinkClick>
              </a:rPr>
              <a:t> Digital</a:t>
            </a:r>
            <a:r>
              <a:rPr lang="en-GB" dirty="0">
                <a:solidFill>
                  <a:schemeClr val="accent5">
                    <a:lumMod val="75000"/>
                  </a:schemeClr>
                </a:solidFill>
              </a:rPr>
              <a:t> </a:t>
            </a:r>
            <a:r>
              <a:rPr lang="en-GB" dirty="0">
                <a:solidFill>
                  <a:srgbClr val="002060"/>
                </a:solidFill>
              </a:rPr>
              <a:t>and use the membership code #EFC1942 to create a new account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Contact Carers Leeds and join their Working Carers Employers Forum</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Roll out working carer e-learning module to all line-managers and promote ‘Carer Aware’ e-learning to all staff (e-learning is available within Employers for Carers)</a:t>
            </a:r>
          </a:p>
          <a:p>
            <a:pPr marL="342900" indent="-342900">
              <a:spcBef>
                <a:spcPts val="600"/>
              </a:spcBef>
              <a:spcAft>
                <a:spcPts val="600"/>
              </a:spcAft>
              <a:buFont typeface="Arial" panose="020B0604020202020204" pitchFamily="34" charset="0"/>
              <a:buChar char="•"/>
              <a:defRPr/>
            </a:pPr>
            <a:r>
              <a:rPr lang="en-GB" dirty="0">
                <a:solidFill>
                  <a:srgbClr val="002060"/>
                </a:solidFill>
              </a:rPr>
              <a:t>Encourage staff to declare they are a working carer and record it on electronic staff records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dirty="0">
                <a:solidFill>
                  <a:srgbClr val="002060"/>
                </a:solidFill>
              </a:rPr>
              <a:t>More information about supporting working carers in the NHS, including introducing a working carer passport scheme, is available at </a:t>
            </a:r>
            <a:r>
              <a:rPr lang="en-GB" dirty="0">
                <a:hlinkClick r:id="rId3"/>
              </a:rPr>
              <a:t>NHS England » Supporting our working carers</a:t>
            </a:r>
            <a:endParaRPr lang="en-GB" dirty="0">
              <a:solidFill>
                <a:srgbClr val="002060"/>
              </a:solidFill>
            </a:endParaRPr>
          </a:p>
        </p:txBody>
      </p:sp>
      <p:sp>
        <p:nvSpPr>
          <p:cNvPr id="5" name="Action Button: Go Back or Previous 4">
            <a:hlinkClick r:id="rId4" action="ppaction://hlinksldjump"/>
            <a:extLst>
              <a:ext uri="{FF2B5EF4-FFF2-40B4-BE49-F238E27FC236}">
                <a16:creationId xmlns:a16="http://schemas.microsoft.com/office/drawing/2014/main" id="{E9B29F46-1BD5-4EC1-A3F5-EE528C419EBD}"/>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6030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National organisations</a:t>
            </a:r>
          </a:p>
        </p:txBody>
      </p:sp>
      <p:sp>
        <p:nvSpPr>
          <p:cNvPr id="4" name="TextBox 3">
            <a:extLst>
              <a:ext uri="{FF2B5EF4-FFF2-40B4-BE49-F238E27FC236}">
                <a16:creationId xmlns:a16="http://schemas.microsoft.com/office/drawing/2014/main" id="{BD80C5AE-529B-4EEC-B429-E11DDEDFC3B1}"/>
              </a:ext>
            </a:extLst>
          </p:cNvPr>
          <p:cNvSpPr txBox="1"/>
          <p:nvPr/>
        </p:nvSpPr>
        <p:spPr>
          <a:xfrm>
            <a:off x="203752" y="1084808"/>
            <a:ext cx="11784495"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rPr>
              <a:t>Carers UK </a:t>
            </a:r>
            <a:r>
              <a:rPr lang="en-GB" sz="2000" dirty="0">
                <a:solidFill>
                  <a:srgbClr val="002060"/>
                </a:solidFill>
              </a:rPr>
              <a:t>are the UK's only national membership charity for carers and provide a wide range of information for carers as well as campaigning for better recognition and support of carers.  Carers UK have a national helpline which can be contacted by phone at 0808 808 7777 or by emailing advice@carersuk.org .  Carer UK website </a:t>
            </a:r>
            <a:r>
              <a:rPr lang="en-GB" sz="2000" dirty="0">
                <a:hlinkClick r:id="rId2"/>
              </a:rPr>
              <a:t>Homepage - Carers UK</a:t>
            </a:r>
            <a:r>
              <a:rPr lang="en-GB" sz="2000" dirty="0"/>
              <a:t> </a:t>
            </a:r>
            <a:r>
              <a:rPr lang="en-GB" sz="2000" dirty="0">
                <a:solidFill>
                  <a:srgbClr val="002060"/>
                </a:solidFill>
              </a:rPr>
              <a:t>includes a wide range of information, advice and resources for carers and people who work with carers.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dirty="0">
                <a:solidFill>
                  <a:srgbClr val="002060"/>
                </a:solidFill>
              </a:rPr>
              <a:t>Carers Trust </a:t>
            </a:r>
            <a:r>
              <a:rPr lang="en-GB" sz="2000" dirty="0">
                <a:solidFill>
                  <a:srgbClr val="002060"/>
                </a:solidFill>
              </a:rPr>
              <a:t>is also a charity for, with and about carers. Carers Trust work to improve support, services and recognition for anyone living with the challenges of caring, unpaid, for a family member or friend who is ill, frail, disabled or has mental health or addiction problems.  Carers Trust website </a:t>
            </a:r>
            <a:r>
              <a:rPr lang="en-GB" sz="2000" dirty="0">
                <a:solidFill>
                  <a:srgbClr val="0563C1"/>
                </a:solidFill>
                <a:hlinkClick r:id="rId3">
                  <a:extLst>
                    <a:ext uri="{A12FA001-AC4F-418D-AE19-62706E023703}">
                      <ahyp:hlinkClr xmlns:ahyp="http://schemas.microsoft.com/office/drawing/2018/hyperlinkcolor" val="tx"/>
                    </a:ext>
                  </a:extLst>
                </a:hlinkClick>
              </a:rPr>
              <a:t>Homepage - Carers </a:t>
            </a:r>
            <a:r>
              <a:rPr lang="en-GB" sz="2000" dirty="0">
                <a:solidFill>
                  <a:srgbClr val="002060"/>
                </a:solidFill>
                <a:hlinkClick r:id="rId3">
                  <a:extLst>
                    <a:ext uri="{A12FA001-AC4F-418D-AE19-62706E023703}">
                      <ahyp:hlinkClr xmlns:ahyp="http://schemas.microsoft.com/office/drawing/2018/hyperlinkcolor" val="tx"/>
                    </a:ext>
                  </a:extLst>
                </a:hlinkClick>
              </a:rPr>
              <a:t>Trust</a:t>
            </a:r>
            <a:r>
              <a:rPr lang="en-GB" sz="2000" dirty="0">
                <a:solidFill>
                  <a:srgbClr val="002060"/>
                </a:solidFill>
              </a:rPr>
              <a:t> includes a wide range of information, advice and resources for carers and people who work with carers</a:t>
            </a:r>
          </a:p>
          <a:p>
            <a:pPr>
              <a:spcBef>
                <a:spcPts val="600"/>
              </a:spcBef>
              <a:spcAft>
                <a:spcPts val="600"/>
              </a:spcAft>
              <a:defRPr/>
            </a:pPr>
            <a:r>
              <a:rPr lang="en-GB" sz="2000" b="1" dirty="0">
                <a:solidFill>
                  <a:srgbClr val="002060"/>
                </a:solidFill>
              </a:rPr>
              <a:t>National Institute for Health and Care Excellence </a:t>
            </a:r>
            <a:r>
              <a:rPr lang="en-GB" sz="2000" dirty="0">
                <a:solidFill>
                  <a:srgbClr val="002060"/>
                </a:solidFill>
              </a:rPr>
              <a:t>(NICE) published a quality standard </a:t>
            </a:r>
            <a:r>
              <a:rPr lang="en-GB" sz="2000" dirty="0">
                <a:hlinkClick r:id="rId4"/>
              </a:rPr>
              <a:t>Supporting adult carers | Quality standards | NICE</a:t>
            </a:r>
            <a:r>
              <a:rPr lang="en-GB" sz="2000" dirty="0">
                <a:solidFill>
                  <a:srgbClr val="002060"/>
                </a:solidFill>
              </a:rPr>
              <a:t>  which covers the provision of support for adults aged 18 or over who provide unpaid care for 1 or more people aged 16 or over with health and social care needs. It describes high-quality care in priority areas for improvement and supports delivery of the NHS outcomes framework and Long Term Plan.</a:t>
            </a:r>
            <a:endParaRPr lang="en-GB" sz="2000" b="1" dirty="0">
              <a:solidFill>
                <a:srgbClr val="002060"/>
              </a:solidFill>
            </a:endParaRPr>
          </a:p>
        </p:txBody>
      </p:sp>
      <p:sp>
        <p:nvSpPr>
          <p:cNvPr id="5" name="Action Button: Go Back or Previous 4">
            <a:hlinkClick r:id="rId5" action="ppaction://hlinksldjump"/>
            <a:extLst>
              <a:ext uri="{FF2B5EF4-FFF2-40B4-BE49-F238E27FC236}">
                <a16:creationId xmlns:a16="http://schemas.microsoft.com/office/drawing/2014/main" id="{32DCCCAB-C22A-493C-9916-3AC463640113}"/>
              </a:ext>
            </a:extLst>
          </p:cNvPr>
          <p:cNvSpPr/>
          <p:nvPr/>
        </p:nvSpPr>
        <p:spPr>
          <a:xfrm>
            <a:off x="11492973" y="6209014"/>
            <a:ext cx="540000" cy="54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39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6 carer-friendly actions to get you started</a:t>
            </a:r>
          </a:p>
        </p:txBody>
      </p:sp>
      <p:sp>
        <p:nvSpPr>
          <p:cNvPr id="4" name="Content Placeholder 3">
            <a:extLst>
              <a:ext uri="{FF2B5EF4-FFF2-40B4-BE49-F238E27FC236}">
                <a16:creationId xmlns:a16="http://schemas.microsoft.com/office/drawing/2014/main" id="{955C0EBA-48BF-4A61-918E-DC495038EF84}"/>
              </a:ext>
            </a:extLst>
          </p:cNvPr>
          <p:cNvSpPr>
            <a:spLocks noGrp="1"/>
          </p:cNvSpPr>
          <p:nvPr>
            <p:ph idx="1"/>
          </p:nvPr>
        </p:nvSpPr>
        <p:spPr>
          <a:xfrm>
            <a:off x="185530" y="1325217"/>
            <a:ext cx="11820939" cy="5168347"/>
          </a:xfrm>
          <a:ln>
            <a:noFill/>
          </a:ln>
        </p:spPr>
        <p:txBody>
          <a:bodyPr>
            <a:normAutofit/>
          </a:bodyPr>
          <a:lstStyle/>
          <a:p>
            <a:pPr>
              <a:spcBef>
                <a:spcPts val="0"/>
              </a:spcBef>
            </a:pPr>
            <a:r>
              <a:rPr lang="en-GB" sz="2400" b="1" dirty="0">
                <a:solidFill>
                  <a:srgbClr val="002060"/>
                </a:solidFill>
              </a:rPr>
              <a:t>Nominate a practice Carer Champion</a:t>
            </a:r>
          </a:p>
          <a:p>
            <a:pPr lvl="1">
              <a:spcBef>
                <a:spcPts val="0"/>
              </a:spcBef>
            </a:pPr>
            <a:r>
              <a:rPr lang="en-GB" sz="2000" dirty="0">
                <a:solidFill>
                  <a:srgbClr val="002060"/>
                </a:solidFill>
                <a:effectLst/>
                <a:ea typeface="Calibri" panose="020F0502020204030204" pitchFamily="34" charset="0"/>
                <a:cs typeface="Times New Roman" panose="02020603050405020304" pitchFamily="18" charset="0"/>
              </a:rPr>
              <a:t>Someone to co-ordinate the teams effort to provide the 'all-round 'support that carers need</a:t>
            </a:r>
          </a:p>
          <a:p>
            <a:pPr>
              <a:spcBef>
                <a:spcPts val="1800"/>
              </a:spcBef>
            </a:pPr>
            <a:r>
              <a:rPr lang="en-GB" sz="2400" b="1" dirty="0">
                <a:solidFill>
                  <a:srgbClr val="002060"/>
                </a:solidFill>
              </a:rPr>
              <a:t>Create a carers register by coding carers in the Electronic Patient Record</a:t>
            </a:r>
          </a:p>
          <a:p>
            <a:pPr lvl="1">
              <a:spcBef>
                <a:spcPts val="0"/>
              </a:spcBef>
            </a:pPr>
            <a:r>
              <a:rPr lang="en-GB" sz="2000" dirty="0">
                <a:solidFill>
                  <a:srgbClr val="002060"/>
                </a:solidFill>
              </a:rPr>
              <a:t>There are specific codes for recording that a patient is a carer</a:t>
            </a:r>
          </a:p>
          <a:p>
            <a:pPr>
              <a:spcBef>
                <a:spcPts val="1800"/>
              </a:spcBef>
            </a:pPr>
            <a:r>
              <a:rPr lang="en-GB" sz="2400" b="1" dirty="0">
                <a:solidFill>
                  <a:srgbClr val="002060"/>
                </a:solidFill>
              </a:rPr>
              <a:t>Ask your patients if they look after someone who depends on their support</a:t>
            </a:r>
          </a:p>
          <a:p>
            <a:pPr lvl="1">
              <a:spcBef>
                <a:spcPts val="0"/>
              </a:spcBef>
            </a:pPr>
            <a:r>
              <a:rPr lang="en-GB" sz="2000" dirty="0">
                <a:solidFill>
                  <a:srgbClr val="002060"/>
                </a:solidFill>
              </a:rPr>
              <a:t>Use your carers register, ask at new patient registrations and at all NHS annual health checks</a:t>
            </a:r>
          </a:p>
          <a:p>
            <a:pPr>
              <a:spcBef>
                <a:spcPts val="1800"/>
              </a:spcBef>
            </a:pPr>
            <a:r>
              <a:rPr lang="en-GB" sz="2400" b="1" dirty="0">
                <a:solidFill>
                  <a:srgbClr val="002060"/>
                </a:solidFill>
              </a:rPr>
              <a:t>Ask your carers if you can refer them to Carers Leeds</a:t>
            </a:r>
          </a:p>
          <a:p>
            <a:pPr lvl="1">
              <a:spcBef>
                <a:spcPts val="0"/>
              </a:spcBef>
            </a:pPr>
            <a:r>
              <a:rPr lang="en-GB" sz="2000" dirty="0">
                <a:solidFill>
                  <a:srgbClr val="002060"/>
                </a:solidFill>
              </a:rPr>
              <a:t>You can use the Yellow Card Scheme or refer online at </a:t>
            </a:r>
            <a:r>
              <a:rPr lang="en-GB" sz="2000" dirty="0">
                <a:hlinkClick r:id="rId2"/>
              </a:rPr>
              <a:t>Professionals Referral Form – Carers Leeds</a:t>
            </a:r>
            <a:endParaRPr lang="en-GB" sz="2000" dirty="0"/>
          </a:p>
          <a:p>
            <a:pPr>
              <a:spcBef>
                <a:spcPts val="1800"/>
              </a:spcBef>
            </a:pPr>
            <a:r>
              <a:rPr lang="en-GB" sz="2400" b="1" dirty="0">
                <a:solidFill>
                  <a:srgbClr val="002060"/>
                </a:solidFill>
              </a:rPr>
              <a:t>Signpost or refer your carers to Linking Leeds Social Prescribing service</a:t>
            </a:r>
          </a:p>
          <a:p>
            <a:pPr lvl="1">
              <a:spcBef>
                <a:spcPts val="0"/>
              </a:spcBef>
            </a:pPr>
            <a:r>
              <a:rPr lang="en-GB" sz="2000" dirty="0">
                <a:solidFill>
                  <a:srgbClr val="002060"/>
                </a:solidFill>
                <a:effectLst/>
                <a:latin typeface="Calibri" panose="020F0502020204030204" pitchFamily="34" charset="0"/>
                <a:ea typeface="Times New Roman" panose="02020603050405020304" pitchFamily="18" charset="0"/>
              </a:rPr>
              <a:t>You can book an appointment </a:t>
            </a:r>
            <a:r>
              <a:rPr lang="en-GB" sz="2000">
                <a:solidFill>
                  <a:srgbClr val="002060"/>
                </a:solidFill>
                <a:effectLst/>
                <a:latin typeface="Calibri" panose="020F0502020204030204" pitchFamily="34" charset="0"/>
                <a:ea typeface="Times New Roman" panose="02020603050405020304" pitchFamily="18" charset="0"/>
              </a:rPr>
              <a:t>directly using </a:t>
            </a:r>
            <a:r>
              <a:rPr lang="en-GB" sz="2000" dirty="0">
                <a:solidFill>
                  <a:srgbClr val="002060"/>
                </a:solidFill>
                <a:effectLst/>
                <a:latin typeface="Calibri" panose="020F0502020204030204" pitchFamily="34" charset="0"/>
                <a:ea typeface="Times New Roman" panose="02020603050405020304" pitchFamily="18" charset="0"/>
              </a:rPr>
              <a:t>the practice clinical systems</a:t>
            </a:r>
            <a:endParaRPr lang="en-GB" sz="2000" dirty="0">
              <a:solidFill>
                <a:srgbClr val="002060"/>
              </a:solidFill>
              <a:effectLst/>
              <a:latin typeface="Calibri" panose="020F0502020204030204" pitchFamily="34" charset="0"/>
              <a:ea typeface="Calibri" panose="020F0502020204030204" pitchFamily="34" charset="0"/>
            </a:endParaRPr>
          </a:p>
          <a:p>
            <a:pPr>
              <a:spcBef>
                <a:spcPts val="1800"/>
              </a:spcBef>
            </a:pPr>
            <a:r>
              <a:rPr lang="en-GB" sz="2400" b="1" dirty="0">
                <a:solidFill>
                  <a:srgbClr val="002060"/>
                </a:solidFill>
              </a:rPr>
              <a:t>Tell your patients who are carers about the free Digital Resource for Carers</a:t>
            </a:r>
          </a:p>
          <a:p>
            <a:pPr lvl="1">
              <a:spcBef>
                <a:spcPts val="0"/>
              </a:spcBef>
            </a:pPr>
            <a:r>
              <a:rPr lang="en-GB" sz="2000" dirty="0">
                <a:solidFill>
                  <a:srgbClr val="002060"/>
                </a:solidFill>
              </a:rPr>
              <a:t>Carers can create an account at </a:t>
            </a:r>
            <a:r>
              <a:rPr lang="en-GB" sz="2000" u="sng" dirty="0">
                <a:solidFill>
                  <a:srgbClr val="FF0000"/>
                </a:solidFill>
                <a:effectLst/>
                <a:ea typeface="Calibri" panose="020F0502020204030204" pitchFamily="34" charset="0"/>
                <a:hlinkClick r:id="rId3"/>
              </a:rPr>
              <a:t>carersdigital.org</a:t>
            </a:r>
            <a:r>
              <a:rPr lang="en-GB" sz="2000" dirty="0">
                <a:solidFill>
                  <a:srgbClr val="002060"/>
                </a:solidFill>
              </a:rPr>
              <a:t> using the Leeds access code </a:t>
            </a:r>
            <a:r>
              <a:rPr lang="en-GB" sz="2000" dirty="0">
                <a:solidFill>
                  <a:srgbClr val="002060"/>
                </a:solidFill>
                <a:effectLst/>
                <a:ea typeface="Calibri" panose="020F0502020204030204" pitchFamily="34" charset="0"/>
              </a:rPr>
              <a:t>DGTL1942</a:t>
            </a:r>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310941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What unpaid carers in Leeds say are important to them:</a:t>
            </a:r>
          </a:p>
        </p:txBody>
      </p:sp>
      <p:sp>
        <p:nvSpPr>
          <p:cNvPr id="4" name="Content Placeholder 3">
            <a:extLst>
              <a:ext uri="{FF2B5EF4-FFF2-40B4-BE49-F238E27FC236}">
                <a16:creationId xmlns:a16="http://schemas.microsoft.com/office/drawing/2014/main" id="{955C0EBA-48BF-4A61-918E-DC495038EF84}"/>
              </a:ext>
            </a:extLst>
          </p:cNvPr>
          <p:cNvSpPr>
            <a:spLocks noGrp="1"/>
          </p:cNvSpPr>
          <p:nvPr>
            <p:ph idx="1"/>
          </p:nvPr>
        </p:nvSpPr>
        <p:spPr>
          <a:xfrm>
            <a:off x="185530" y="1124346"/>
            <a:ext cx="11820939" cy="1113183"/>
          </a:xfrm>
          <a:solidFill>
            <a:schemeClr val="accent4">
              <a:lumMod val="40000"/>
              <a:lumOff val="60000"/>
            </a:schemeClr>
          </a:solidFill>
          <a:ln>
            <a:solidFill>
              <a:schemeClr val="accent4">
                <a:lumMod val="40000"/>
                <a:lumOff val="60000"/>
              </a:schemeClr>
            </a:solidFill>
          </a:ln>
        </p:spPr>
        <p:txBody>
          <a:bodyPr anchor="ctr">
            <a:normAutofit/>
          </a:bodyPr>
          <a:lstStyle/>
          <a:p>
            <a:pPr marL="0" indent="0" algn="ctr">
              <a:buNone/>
            </a:pPr>
            <a:r>
              <a:rPr lang="en-GB" sz="2200" b="1" i="0" u="none" strike="noStrike" baseline="0" dirty="0">
                <a:solidFill>
                  <a:srgbClr val="002060"/>
                </a:solidFill>
                <a:latin typeface="HelveticaNeueLTStd-Md"/>
              </a:rPr>
              <a:t>The Leeds Carers Partnership Strategy includes eleven carer ‘I-statements’ which are based on what carers themselves have said is important to them</a:t>
            </a:r>
            <a:endParaRPr lang="en-GB" sz="2200" dirty="0"/>
          </a:p>
        </p:txBody>
      </p:sp>
      <p:pic>
        <p:nvPicPr>
          <p:cNvPr id="6" name="Picture 5">
            <a:extLst>
              <a:ext uri="{FF2B5EF4-FFF2-40B4-BE49-F238E27FC236}">
                <a16:creationId xmlns:a16="http://schemas.microsoft.com/office/drawing/2014/main" id="{09A94896-6EA0-4F00-B22C-24C276CDE5DA}"/>
              </a:ext>
            </a:extLst>
          </p:cNvPr>
          <p:cNvPicPr>
            <a:picLocks noChangeAspect="1"/>
          </p:cNvPicPr>
          <p:nvPr/>
        </p:nvPicPr>
        <p:blipFill rotWithShape="1">
          <a:blip r:embed="rId2"/>
          <a:srcRect l="10000" t="57850" r="28151" b="5824"/>
          <a:stretch/>
        </p:blipFill>
        <p:spPr>
          <a:xfrm>
            <a:off x="6000" y="2500485"/>
            <a:ext cx="12186000" cy="4024034"/>
          </a:xfrm>
          <a:prstGeom prst="rect">
            <a:avLst/>
          </a:prstGeom>
        </p:spPr>
      </p:pic>
    </p:spTree>
    <p:extLst>
      <p:ext uri="{BB962C8B-B14F-4D97-AF65-F5344CB8AC3E}">
        <p14:creationId xmlns:p14="http://schemas.microsoft.com/office/powerpoint/2010/main" val="335432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7610C-F54C-4602-90FC-62CD0066597D}"/>
              </a:ext>
            </a:extLst>
          </p:cNvPr>
          <p:cNvSpPr/>
          <p:nvPr/>
        </p:nvSpPr>
        <p:spPr>
          <a:xfrm>
            <a:off x="3819217" y="471419"/>
            <a:ext cx="7920000" cy="684000"/>
          </a:xfrm>
          <a:prstGeom prst="rect">
            <a:avLst/>
          </a:prstGeom>
          <a:solidFill>
            <a:schemeClr val="tx2">
              <a:lumMod val="20000"/>
              <a:lumOff val="8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ea typeface="Calibri" panose="020F0502020204030204" pitchFamily="34" charset="0"/>
                <a:cs typeface="Times New Roman" panose="02020603050405020304" pitchFamily="18" charset="0"/>
              </a:rPr>
              <a:t>Becoming a carer friendly primary care practice starts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ea typeface="Calibri" panose="020F0502020204030204" pitchFamily="34" charset="0"/>
                <a:cs typeface="Times New Roman" panose="02020603050405020304" pitchFamily="18" charset="0"/>
              </a:rPr>
              <a:t>recognising and valuing the role and contribution of unpaid carers</a:t>
            </a:r>
            <a:endParaRPr lang="en-GB" sz="2000" dirty="0"/>
          </a:p>
        </p:txBody>
      </p:sp>
      <p:sp>
        <p:nvSpPr>
          <p:cNvPr id="6" name="Rectangle 5">
            <a:extLst>
              <a:ext uri="{FF2B5EF4-FFF2-40B4-BE49-F238E27FC236}">
                <a16:creationId xmlns:a16="http://schemas.microsoft.com/office/drawing/2014/main" id="{42FD1506-1654-4DA0-94A0-C2548E67C49B}"/>
              </a:ext>
            </a:extLst>
          </p:cNvPr>
          <p:cNvSpPr/>
          <p:nvPr/>
        </p:nvSpPr>
        <p:spPr>
          <a:xfrm>
            <a:off x="3819217" y="2252762"/>
            <a:ext cx="7920000" cy="720000"/>
          </a:xfrm>
          <a:prstGeom prst="rect">
            <a:avLst/>
          </a:prstGeom>
          <a:solidFill>
            <a:schemeClr val="tx2">
              <a:lumMod val="20000"/>
              <a:lumOff val="8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effectLst/>
                <a:ea typeface="Calibri" panose="020F0502020204030204" pitchFamily="34" charset="0"/>
                <a:cs typeface="Times New Roman" panose="02020603050405020304" pitchFamily="18" charset="0"/>
              </a:rPr>
              <a:t>Identify more unpaid carers including those who may not identify as unpaid carers (e.g. carers from diverse BAME communities)</a:t>
            </a:r>
            <a:endParaRPr lang="en-GB" sz="2000" dirty="0"/>
          </a:p>
        </p:txBody>
      </p:sp>
      <p:sp>
        <p:nvSpPr>
          <p:cNvPr id="7" name="Rectangle 6">
            <a:extLst>
              <a:ext uri="{FF2B5EF4-FFF2-40B4-BE49-F238E27FC236}">
                <a16:creationId xmlns:a16="http://schemas.microsoft.com/office/drawing/2014/main" id="{2C427F4F-BE11-4D15-B9E0-B7867C464067}"/>
              </a:ext>
            </a:extLst>
          </p:cNvPr>
          <p:cNvSpPr/>
          <p:nvPr/>
        </p:nvSpPr>
        <p:spPr>
          <a:xfrm>
            <a:off x="5889217" y="5050776"/>
            <a:ext cx="3780000"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AS WELL AS…</a:t>
            </a:r>
          </a:p>
        </p:txBody>
      </p:sp>
      <p:sp>
        <p:nvSpPr>
          <p:cNvPr id="8" name="Rectangle 7">
            <a:extLst>
              <a:ext uri="{FF2B5EF4-FFF2-40B4-BE49-F238E27FC236}">
                <a16:creationId xmlns:a16="http://schemas.microsoft.com/office/drawing/2014/main" id="{1AAF1498-ED65-420E-BA8C-615E7C964363}"/>
              </a:ext>
            </a:extLst>
          </p:cNvPr>
          <p:cNvSpPr/>
          <p:nvPr/>
        </p:nvSpPr>
        <p:spPr>
          <a:xfrm>
            <a:off x="5889217" y="3233433"/>
            <a:ext cx="3780000"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THEN YOU NEED TO…</a:t>
            </a:r>
          </a:p>
        </p:txBody>
      </p:sp>
      <p:sp>
        <p:nvSpPr>
          <p:cNvPr id="9" name="Rectangle 8">
            <a:extLst>
              <a:ext uri="{FF2B5EF4-FFF2-40B4-BE49-F238E27FC236}">
                <a16:creationId xmlns:a16="http://schemas.microsoft.com/office/drawing/2014/main" id="{E4A72D68-BE9D-437D-A3AC-3C4B69903DE5}"/>
              </a:ext>
            </a:extLst>
          </p:cNvPr>
          <p:cNvSpPr/>
          <p:nvPr/>
        </p:nvSpPr>
        <p:spPr>
          <a:xfrm>
            <a:off x="3819217" y="5887448"/>
            <a:ext cx="7920000" cy="720000"/>
          </a:xfrm>
          <a:prstGeom prst="rect">
            <a:avLst/>
          </a:prstGeom>
          <a:solidFill>
            <a:schemeClr val="tx2">
              <a:lumMod val="20000"/>
              <a:lumOff val="8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ea typeface="Calibri" panose="020F0502020204030204" pitchFamily="34" charset="0"/>
                <a:cs typeface="Times New Roman" panose="02020603050405020304" pitchFamily="18" charset="0"/>
              </a:rPr>
              <a:t>Being aware of the </a:t>
            </a:r>
            <a:r>
              <a:rPr lang="en-GB" sz="2000" b="1" dirty="0">
                <a:solidFill>
                  <a:srgbClr val="002060"/>
                </a:solidFill>
                <a:effectLst/>
                <a:ea typeface="Calibri" panose="020F0502020204030204" pitchFamily="34" charset="0"/>
                <a:cs typeface="Times New Roman" panose="02020603050405020304" pitchFamily="18" charset="0"/>
              </a:rPr>
              <a:t>support that is available for unpaid carers and signpost or refer people to it (local and national)</a:t>
            </a:r>
            <a:endParaRPr lang="en-GB" sz="2000" dirty="0"/>
          </a:p>
        </p:txBody>
      </p:sp>
      <p:sp>
        <p:nvSpPr>
          <p:cNvPr id="10" name="Rectangle 9">
            <a:extLst>
              <a:ext uri="{FF2B5EF4-FFF2-40B4-BE49-F238E27FC236}">
                <a16:creationId xmlns:a16="http://schemas.microsoft.com/office/drawing/2014/main" id="{B6CE2AF5-3A77-4073-B77F-8DA117FC270D}"/>
              </a:ext>
            </a:extLst>
          </p:cNvPr>
          <p:cNvSpPr/>
          <p:nvPr/>
        </p:nvSpPr>
        <p:spPr>
          <a:xfrm>
            <a:off x="3819217" y="4070105"/>
            <a:ext cx="7920000" cy="720000"/>
          </a:xfrm>
          <a:prstGeom prst="rect">
            <a:avLst/>
          </a:prstGeom>
          <a:solidFill>
            <a:schemeClr val="tx2">
              <a:lumMod val="20000"/>
              <a:lumOff val="8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ea typeface="Calibri" panose="020F0502020204030204" pitchFamily="34" charset="0"/>
                <a:cs typeface="Times New Roman" panose="02020603050405020304" pitchFamily="18" charset="0"/>
              </a:rPr>
              <a:t>Do the things that you can do in our own roles, teams and organisations to support unpaid carers</a:t>
            </a:r>
          </a:p>
        </p:txBody>
      </p:sp>
      <p:sp>
        <p:nvSpPr>
          <p:cNvPr id="11" name="Rectangle 10">
            <a:extLst>
              <a:ext uri="{FF2B5EF4-FFF2-40B4-BE49-F238E27FC236}">
                <a16:creationId xmlns:a16="http://schemas.microsoft.com/office/drawing/2014/main" id="{AF2F914A-2FAB-4B72-B1A7-9C38E3809445}"/>
              </a:ext>
            </a:extLst>
          </p:cNvPr>
          <p:cNvSpPr/>
          <p:nvPr/>
        </p:nvSpPr>
        <p:spPr>
          <a:xfrm>
            <a:off x="5889217" y="1416090"/>
            <a:ext cx="3780000"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WHICH WILL HELP YOU TO…</a:t>
            </a:r>
          </a:p>
        </p:txBody>
      </p:sp>
      <p:sp>
        <p:nvSpPr>
          <p:cNvPr id="12" name="Content Placeholder 3">
            <a:extLst>
              <a:ext uri="{FF2B5EF4-FFF2-40B4-BE49-F238E27FC236}">
                <a16:creationId xmlns:a16="http://schemas.microsoft.com/office/drawing/2014/main" id="{45857827-5349-44AA-8429-6700AB668C82}"/>
              </a:ext>
            </a:extLst>
          </p:cNvPr>
          <p:cNvSpPr txBox="1">
            <a:spLocks/>
          </p:cNvSpPr>
          <p:nvPr/>
        </p:nvSpPr>
        <p:spPr>
          <a:xfrm>
            <a:off x="304801" y="471419"/>
            <a:ext cx="2968486" cy="6136029"/>
          </a:xfrm>
          <a:prstGeom prst="rect">
            <a:avLst/>
          </a:prstGeom>
          <a:solidFill>
            <a:schemeClr val="accent4">
              <a:lumMod val="40000"/>
              <a:lumOff val="60000"/>
            </a:schemeClr>
          </a:solidFill>
          <a:ln>
            <a:solidFill>
              <a:schemeClr val="accent4">
                <a:lumMod val="40000"/>
                <a:lumOff val="60000"/>
              </a:schemeClr>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4800" b="1" dirty="0">
                <a:solidFill>
                  <a:srgbClr val="002060"/>
                </a:solidFill>
                <a:cs typeface="Arial"/>
              </a:rPr>
              <a:t>Becoming a carer friendly primary care practice</a:t>
            </a:r>
          </a:p>
        </p:txBody>
      </p:sp>
    </p:spTree>
    <p:extLst>
      <p:ext uri="{BB962C8B-B14F-4D97-AF65-F5344CB8AC3E}">
        <p14:creationId xmlns:p14="http://schemas.microsoft.com/office/powerpoint/2010/main" val="209981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9C86D2-643D-4AA6-B9C5-51D4B719168A}"/>
              </a:ext>
            </a:extLst>
          </p:cNvPr>
          <p:cNvSpPr>
            <a:spLocks noGrp="1"/>
          </p:cNvSpPr>
          <p:nvPr>
            <p:ph type="title"/>
          </p:nvPr>
        </p:nvSpPr>
        <p:spPr>
          <a:xfrm>
            <a:off x="0" y="1"/>
            <a:ext cx="12192000" cy="959370"/>
          </a:xfrm>
          <a:solidFill>
            <a:srgbClr val="002060"/>
          </a:solidFill>
          <a:ln>
            <a:solidFill>
              <a:srgbClr val="002060"/>
            </a:solidFill>
          </a:ln>
        </p:spPr>
        <p:txBody>
          <a:bodyPr/>
          <a:lstStyle/>
          <a:p>
            <a:r>
              <a:rPr lang="en-GB" b="1" dirty="0">
                <a:solidFill>
                  <a:schemeClr val="bg1"/>
                </a:solidFill>
                <a:latin typeface="+mn-lt"/>
              </a:rPr>
              <a:t>A common dilemma: opening the can of worms</a:t>
            </a:r>
          </a:p>
        </p:txBody>
      </p:sp>
      <p:pic>
        <p:nvPicPr>
          <p:cNvPr id="9" name="Graphic 8" descr="Doctor female with solid fill">
            <a:extLst>
              <a:ext uri="{FF2B5EF4-FFF2-40B4-BE49-F238E27FC236}">
                <a16:creationId xmlns:a16="http://schemas.microsoft.com/office/drawing/2014/main" id="{C35ECD09-122E-4D63-B5B1-B15637E243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184" y="1423197"/>
            <a:ext cx="1080000" cy="1080000"/>
          </a:xfrm>
          <a:prstGeom prst="rect">
            <a:avLst/>
          </a:prstGeom>
        </p:spPr>
      </p:pic>
      <p:pic>
        <p:nvPicPr>
          <p:cNvPr id="11" name="Graphic 10" descr="Hero Male outline">
            <a:extLst>
              <a:ext uri="{FF2B5EF4-FFF2-40B4-BE49-F238E27FC236}">
                <a16:creationId xmlns:a16="http://schemas.microsoft.com/office/drawing/2014/main" id="{F924C200-2945-4F57-B1F3-1AA39A68AF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4705" y="1423197"/>
            <a:ext cx="1080000" cy="1080000"/>
          </a:xfrm>
          <a:prstGeom prst="rect">
            <a:avLst/>
          </a:prstGeom>
        </p:spPr>
      </p:pic>
      <p:pic>
        <p:nvPicPr>
          <p:cNvPr id="13" name="Picture 12">
            <a:extLst>
              <a:ext uri="{FF2B5EF4-FFF2-40B4-BE49-F238E27FC236}">
                <a16:creationId xmlns:a16="http://schemas.microsoft.com/office/drawing/2014/main" id="{D32D41F3-750A-4093-82A7-871A030124FE}"/>
              </a:ext>
            </a:extLst>
          </p:cNvPr>
          <p:cNvPicPr>
            <a:picLocks noChangeAspect="1"/>
          </p:cNvPicPr>
          <p:nvPr/>
        </p:nvPicPr>
        <p:blipFill rotWithShape="1">
          <a:blip r:embed="rId6"/>
          <a:srcRect l="39221" t="25890" r="30779" b="15284"/>
          <a:stretch/>
        </p:blipFill>
        <p:spPr>
          <a:xfrm>
            <a:off x="4905377" y="2864345"/>
            <a:ext cx="2381247" cy="2625226"/>
          </a:xfrm>
          <a:prstGeom prst="ellipse">
            <a:avLst/>
          </a:prstGeom>
          <a:ln>
            <a:noFill/>
          </a:ln>
          <a:effectLst>
            <a:softEdge rad="112500"/>
          </a:effectLst>
        </p:spPr>
      </p:pic>
      <p:sp>
        <p:nvSpPr>
          <p:cNvPr id="14" name="Rectangle 13">
            <a:extLst>
              <a:ext uri="{FF2B5EF4-FFF2-40B4-BE49-F238E27FC236}">
                <a16:creationId xmlns:a16="http://schemas.microsoft.com/office/drawing/2014/main" id="{1603250D-3C35-4017-B7CE-CA32870FBFA0}"/>
              </a:ext>
            </a:extLst>
          </p:cNvPr>
          <p:cNvSpPr/>
          <p:nvPr/>
        </p:nvSpPr>
        <p:spPr>
          <a:xfrm>
            <a:off x="172277" y="2670166"/>
            <a:ext cx="4426226" cy="36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sz="2000" b="1" dirty="0">
                <a:solidFill>
                  <a:srgbClr val="002060"/>
                </a:solidFill>
              </a:rPr>
              <a:t>I can see they're struggling – but what can I do in 10 minutes?</a:t>
            </a:r>
          </a:p>
          <a:p>
            <a:pPr marL="285750" indent="-285750">
              <a:spcBef>
                <a:spcPts val="600"/>
              </a:spcBef>
              <a:spcAft>
                <a:spcPts val="600"/>
              </a:spcAft>
              <a:buFont typeface="Arial" panose="020B0604020202020204" pitchFamily="34" charset="0"/>
              <a:buChar char="•"/>
            </a:pPr>
            <a:r>
              <a:rPr lang="en-GB" sz="2000" b="1" dirty="0">
                <a:solidFill>
                  <a:srgbClr val="002060"/>
                </a:solidFill>
              </a:rPr>
              <a:t>I don't know about the resources that might help them – and I don't have time to look</a:t>
            </a:r>
          </a:p>
          <a:p>
            <a:pPr marL="285750" indent="-285750">
              <a:spcBef>
                <a:spcPts val="600"/>
              </a:spcBef>
              <a:spcAft>
                <a:spcPts val="600"/>
              </a:spcAft>
              <a:buFont typeface="Arial" panose="020B0604020202020204" pitchFamily="34" charset="0"/>
              <a:buChar char="•"/>
            </a:pPr>
            <a:r>
              <a:rPr lang="en-GB" sz="2000" b="1" dirty="0">
                <a:solidFill>
                  <a:srgbClr val="002060"/>
                </a:solidFill>
              </a:rPr>
              <a:t>I need to know there are people out there who can help them</a:t>
            </a:r>
          </a:p>
          <a:p>
            <a:pPr marL="285750" indent="-285750">
              <a:spcBef>
                <a:spcPts val="600"/>
              </a:spcBef>
              <a:spcAft>
                <a:spcPts val="600"/>
              </a:spcAft>
              <a:buFont typeface="Arial" panose="020B0604020202020204" pitchFamily="34" charset="0"/>
              <a:buChar char="•"/>
            </a:pPr>
            <a:r>
              <a:rPr lang="en-GB" sz="2000" b="1" dirty="0">
                <a:solidFill>
                  <a:srgbClr val="002060"/>
                </a:solidFill>
              </a:rPr>
              <a:t>And once it all comes out, how will I get it back in the can?</a:t>
            </a:r>
            <a:endParaRPr lang="en-GB" dirty="0">
              <a:solidFill>
                <a:srgbClr val="002060"/>
              </a:solidFill>
            </a:endParaRPr>
          </a:p>
        </p:txBody>
      </p:sp>
      <p:sp>
        <p:nvSpPr>
          <p:cNvPr id="15" name="Rectangle 14">
            <a:extLst>
              <a:ext uri="{FF2B5EF4-FFF2-40B4-BE49-F238E27FC236}">
                <a16:creationId xmlns:a16="http://schemas.microsoft.com/office/drawing/2014/main" id="{2C49337F-4F62-42C3-9814-3D3CF1C84F39}"/>
              </a:ext>
            </a:extLst>
          </p:cNvPr>
          <p:cNvSpPr/>
          <p:nvPr/>
        </p:nvSpPr>
        <p:spPr>
          <a:xfrm>
            <a:off x="1469744" y="1725226"/>
            <a:ext cx="2756452" cy="66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rPr>
              <a:t>The 'professional'</a:t>
            </a:r>
          </a:p>
        </p:txBody>
      </p:sp>
      <p:sp>
        <p:nvSpPr>
          <p:cNvPr id="16" name="Rectangle 15">
            <a:extLst>
              <a:ext uri="{FF2B5EF4-FFF2-40B4-BE49-F238E27FC236}">
                <a16:creationId xmlns:a16="http://schemas.microsoft.com/office/drawing/2014/main" id="{B24B5E79-E32F-4B74-84F9-D66B98C55B60}"/>
              </a:ext>
            </a:extLst>
          </p:cNvPr>
          <p:cNvSpPr/>
          <p:nvPr/>
        </p:nvSpPr>
        <p:spPr>
          <a:xfrm>
            <a:off x="7593498" y="2670166"/>
            <a:ext cx="4426226" cy="36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sz="2000" b="1" dirty="0">
                <a:solidFill>
                  <a:srgbClr val="002060"/>
                </a:solidFill>
              </a:rPr>
              <a:t>We both know I'm struggling – but how can I admit that I am?</a:t>
            </a:r>
          </a:p>
          <a:p>
            <a:pPr marL="285750" indent="-285750">
              <a:spcBef>
                <a:spcPts val="600"/>
              </a:spcBef>
              <a:spcAft>
                <a:spcPts val="600"/>
              </a:spcAft>
              <a:buFont typeface="Arial" panose="020B0604020202020204" pitchFamily="34" charset="0"/>
              <a:buChar char="•"/>
            </a:pPr>
            <a:r>
              <a:rPr lang="en-GB" sz="2000" b="1" dirty="0">
                <a:solidFill>
                  <a:srgbClr val="002060"/>
                </a:solidFill>
              </a:rPr>
              <a:t>There probably isn't any support anyway – and if there is I wouldn't know where to look</a:t>
            </a:r>
          </a:p>
          <a:p>
            <a:pPr marL="285750" indent="-285750">
              <a:spcBef>
                <a:spcPts val="600"/>
              </a:spcBef>
              <a:spcAft>
                <a:spcPts val="600"/>
              </a:spcAft>
              <a:buFont typeface="Arial" panose="020B0604020202020204" pitchFamily="34" charset="0"/>
              <a:buChar char="•"/>
            </a:pPr>
            <a:r>
              <a:rPr lang="en-GB" sz="2000" b="1" dirty="0">
                <a:solidFill>
                  <a:srgbClr val="002060"/>
                </a:solidFill>
              </a:rPr>
              <a:t>What can they do – they're busy people</a:t>
            </a:r>
          </a:p>
          <a:p>
            <a:pPr marL="285750" indent="-285750">
              <a:spcBef>
                <a:spcPts val="600"/>
              </a:spcBef>
              <a:spcAft>
                <a:spcPts val="600"/>
              </a:spcAft>
              <a:buFont typeface="Arial" panose="020B0604020202020204" pitchFamily="34" charset="0"/>
              <a:buChar char="•"/>
            </a:pPr>
            <a:r>
              <a:rPr lang="en-GB" sz="2000" b="1" dirty="0">
                <a:solidFill>
                  <a:srgbClr val="002060"/>
                </a:solidFill>
              </a:rPr>
              <a:t>And once it comes out, how will I get it back in the can</a:t>
            </a:r>
            <a:endParaRPr lang="en-GB" sz="2000" dirty="0">
              <a:solidFill>
                <a:srgbClr val="002060"/>
              </a:solidFill>
            </a:endParaRPr>
          </a:p>
        </p:txBody>
      </p:sp>
      <p:sp>
        <p:nvSpPr>
          <p:cNvPr id="17" name="Rectangle 16">
            <a:extLst>
              <a:ext uri="{FF2B5EF4-FFF2-40B4-BE49-F238E27FC236}">
                <a16:creationId xmlns:a16="http://schemas.microsoft.com/office/drawing/2014/main" id="{6B6E8878-D295-4872-98D5-1DEA88DEEA6D}"/>
              </a:ext>
            </a:extLst>
          </p:cNvPr>
          <p:cNvSpPr/>
          <p:nvPr/>
        </p:nvSpPr>
        <p:spPr>
          <a:xfrm>
            <a:off x="8864705" y="1725226"/>
            <a:ext cx="2756452" cy="66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rPr>
              <a:t>The 'unpaid carer'</a:t>
            </a:r>
          </a:p>
        </p:txBody>
      </p:sp>
    </p:spTree>
    <p:extLst>
      <p:ext uri="{BB962C8B-B14F-4D97-AF65-F5344CB8AC3E}">
        <p14:creationId xmlns:p14="http://schemas.microsoft.com/office/powerpoint/2010/main" val="321336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6626" y="-13253"/>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Carer Friendly Primary Care Resource Pack</a:t>
            </a:r>
          </a:p>
        </p:txBody>
      </p:sp>
      <p:graphicFrame>
        <p:nvGraphicFramePr>
          <p:cNvPr id="5" name="Diagram 4">
            <a:extLst>
              <a:ext uri="{FF2B5EF4-FFF2-40B4-BE49-F238E27FC236}">
                <a16:creationId xmlns:a16="http://schemas.microsoft.com/office/drawing/2014/main" id="{C1799AAA-2D24-4A71-88AC-AD623F32B9BC}"/>
              </a:ext>
            </a:extLst>
          </p:cNvPr>
          <p:cNvGraphicFramePr/>
          <p:nvPr>
            <p:extLst>
              <p:ext uri="{D42A27DB-BD31-4B8C-83A1-F6EECF244321}">
                <p14:modId xmlns:p14="http://schemas.microsoft.com/office/powerpoint/2010/main" val="1030657306"/>
              </p:ext>
            </p:extLst>
          </p:nvPr>
        </p:nvGraphicFramePr>
        <p:xfrm>
          <a:off x="4119834" y="1517373"/>
          <a:ext cx="8365304" cy="453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E7D8A30-950F-44AA-B882-247964D6C974}"/>
              </a:ext>
            </a:extLst>
          </p:cNvPr>
          <p:cNvSpPr txBox="1"/>
          <p:nvPr/>
        </p:nvSpPr>
        <p:spPr>
          <a:xfrm>
            <a:off x="319446" y="1464365"/>
            <a:ext cx="4027267" cy="4739759"/>
          </a:xfrm>
          <a:prstGeom prst="rect">
            <a:avLst/>
          </a:prstGeom>
          <a:solidFill>
            <a:schemeClr val="bg1"/>
          </a:solidFill>
          <a:ln w="38100">
            <a:solidFill>
              <a:srgbClr val="002060"/>
            </a:solidFill>
          </a:ln>
        </p:spPr>
        <p:txBody>
          <a:bodyPr wrap="square" rtlCol="0">
            <a:spAutoFit/>
          </a:bodyPr>
          <a:lstStyle/>
          <a:p>
            <a:r>
              <a:rPr lang="en-GB" sz="2400" b="1" dirty="0">
                <a:solidFill>
                  <a:srgbClr val="002060"/>
                </a:solidFill>
              </a:rPr>
              <a:t>Navigation:</a:t>
            </a:r>
          </a:p>
          <a:p>
            <a:pPr algn="ctr"/>
            <a:endParaRPr lang="en-GB" dirty="0">
              <a:solidFill>
                <a:srgbClr val="002060"/>
              </a:solidFill>
            </a:endParaRPr>
          </a:p>
          <a:p>
            <a:r>
              <a:rPr lang="en-GB" sz="2000" dirty="0">
                <a:solidFill>
                  <a:srgbClr val="002060"/>
                </a:solidFill>
              </a:rPr>
              <a:t>Clicking  on any gold box will take you to a new slide with more information</a:t>
            </a:r>
          </a:p>
          <a:p>
            <a:endParaRPr lang="en-GB" sz="2000" dirty="0">
              <a:solidFill>
                <a:srgbClr val="002060"/>
              </a:solidFill>
            </a:endParaRPr>
          </a:p>
          <a:p>
            <a:r>
              <a:rPr lang="en-GB" sz="2000" dirty="0">
                <a:solidFill>
                  <a:srgbClr val="002060"/>
                </a:solidFill>
              </a:rPr>
              <a:t>Clicking on the  XX  symbol will bring you back to this slide</a:t>
            </a:r>
          </a:p>
          <a:p>
            <a:endParaRPr lang="en-GB" sz="2000" dirty="0">
              <a:solidFill>
                <a:srgbClr val="002060"/>
              </a:solidFill>
            </a:endParaRPr>
          </a:p>
          <a:p>
            <a:r>
              <a:rPr lang="en-GB" sz="2000" dirty="0">
                <a:solidFill>
                  <a:srgbClr val="002060"/>
                </a:solidFill>
              </a:rPr>
              <a:t>Clicking on the         symbol will take you back to the relevant theme</a:t>
            </a:r>
          </a:p>
          <a:p>
            <a:endParaRPr lang="en-GB" sz="2000" dirty="0">
              <a:solidFill>
                <a:srgbClr val="002060"/>
              </a:solidFill>
            </a:endParaRPr>
          </a:p>
          <a:p>
            <a:r>
              <a:rPr lang="en-GB" sz="2000" dirty="0">
                <a:solidFill>
                  <a:srgbClr val="002060"/>
                </a:solidFill>
              </a:rPr>
              <a:t>You can exit the slideshow from any slide by right-clicking and choosing End Show </a:t>
            </a:r>
          </a:p>
        </p:txBody>
      </p:sp>
      <p:sp>
        <p:nvSpPr>
          <p:cNvPr id="10" name="Action Button: Go Home 9">
            <a:hlinkClick r:id="" action="ppaction://hlinkshowjump?jump=firstslide" highlightClick="1"/>
            <a:extLst>
              <a:ext uri="{FF2B5EF4-FFF2-40B4-BE49-F238E27FC236}">
                <a16:creationId xmlns:a16="http://schemas.microsoft.com/office/drawing/2014/main" id="{EF2A3CE1-4858-4597-8A09-AA38636878BF}"/>
              </a:ext>
            </a:extLst>
          </p:cNvPr>
          <p:cNvSpPr/>
          <p:nvPr/>
        </p:nvSpPr>
        <p:spPr>
          <a:xfrm>
            <a:off x="1981101" y="3317548"/>
            <a:ext cx="360000" cy="360000"/>
          </a:xfrm>
          <a:prstGeom prst="actionButtonHo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Go Back or Previous 10">
            <a:hlinkClick r:id="" action="ppaction://noaction" highlightClick="1"/>
            <a:extLst>
              <a:ext uri="{FF2B5EF4-FFF2-40B4-BE49-F238E27FC236}">
                <a16:creationId xmlns:a16="http://schemas.microsoft.com/office/drawing/2014/main" id="{1684AB13-BDBD-426F-B097-23886ED8620C}"/>
              </a:ext>
            </a:extLst>
          </p:cNvPr>
          <p:cNvSpPr/>
          <p:nvPr/>
        </p:nvSpPr>
        <p:spPr>
          <a:xfrm>
            <a:off x="1981101" y="4211089"/>
            <a:ext cx="360000" cy="360000"/>
          </a:xfrm>
          <a:prstGeom prst="actionButtonBackPreviou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48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1F8A-1FE3-4ABE-BB25-EC47360783B6}"/>
              </a:ext>
            </a:extLst>
          </p:cNvPr>
          <p:cNvSpPr>
            <a:spLocks noGrp="1"/>
          </p:cNvSpPr>
          <p:nvPr>
            <p:ph type="title"/>
          </p:nvPr>
        </p:nvSpPr>
        <p:spPr>
          <a:xfrm>
            <a:off x="1" y="0"/>
            <a:ext cx="12191999" cy="861391"/>
          </a:xfrm>
          <a:solidFill>
            <a:srgbClr val="002060"/>
          </a:solidFill>
          <a:ln>
            <a:solidFill>
              <a:srgbClr val="002060"/>
            </a:solidFill>
          </a:ln>
        </p:spPr>
        <p:txBody>
          <a:bodyPr>
            <a:normAutofit/>
          </a:bodyPr>
          <a:lstStyle/>
          <a:p>
            <a:r>
              <a:rPr lang="en-GB" sz="3600" b="1" dirty="0">
                <a:solidFill>
                  <a:schemeClr val="accent4">
                    <a:lumMod val="60000"/>
                    <a:lumOff val="40000"/>
                  </a:schemeClr>
                </a:solidFill>
                <a:latin typeface="+mn-lt"/>
              </a:rPr>
              <a:t>Recognising and valuing the role of unpaid carers</a:t>
            </a:r>
          </a:p>
        </p:txBody>
      </p:sp>
      <p:graphicFrame>
        <p:nvGraphicFramePr>
          <p:cNvPr id="5" name="Diagram 4">
            <a:extLst>
              <a:ext uri="{FF2B5EF4-FFF2-40B4-BE49-F238E27FC236}">
                <a16:creationId xmlns:a16="http://schemas.microsoft.com/office/drawing/2014/main" id="{7D43399C-60B5-441B-9281-F8F8D0B35285}"/>
              </a:ext>
            </a:extLst>
          </p:cNvPr>
          <p:cNvGraphicFramePr/>
          <p:nvPr>
            <p:extLst>
              <p:ext uri="{D42A27DB-BD31-4B8C-83A1-F6EECF244321}">
                <p14:modId xmlns:p14="http://schemas.microsoft.com/office/powerpoint/2010/main" val="1281889868"/>
              </p:ext>
            </p:extLst>
          </p:nvPr>
        </p:nvGraphicFramePr>
        <p:xfrm>
          <a:off x="6096000" y="1358172"/>
          <a:ext cx="5656469" cy="470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1FD7E7F-EE24-4994-9CE8-FA84477C5E86}"/>
              </a:ext>
            </a:extLst>
          </p:cNvPr>
          <p:cNvSpPr txBox="1"/>
          <p:nvPr/>
        </p:nvSpPr>
        <p:spPr>
          <a:xfrm>
            <a:off x="198782" y="978916"/>
            <a:ext cx="5479958" cy="5293757"/>
          </a:xfrm>
          <a:prstGeom prst="rect">
            <a:avLst/>
          </a:prstGeom>
          <a:noFill/>
        </p:spPr>
        <p:txBody>
          <a:bodyPr wrap="square">
            <a:spAutoFit/>
          </a:bodyPr>
          <a:lstStyle/>
          <a:p>
            <a:r>
              <a:rPr lang="en-GB" sz="4800" b="1" dirty="0">
                <a:solidFill>
                  <a:schemeClr val="accent5">
                    <a:lumMod val="75000"/>
                  </a:schemeClr>
                </a:solidFill>
              </a:rPr>
              <a:t>Carer</a:t>
            </a:r>
            <a:r>
              <a:rPr lang="en-GB" sz="4000" b="1" dirty="0">
                <a:solidFill>
                  <a:schemeClr val="accent5">
                    <a:lumMod val="75000"/>
                  </a:schemeClr>
                </a:solidFill>
              </a:rPr>
              <a:t> </a:t>
            </a:r>
            <a:r>
              <a:rPr lang="en-GB" sz="2400" b="1" dirty="0">
                <a:solidFill>
                  <a:schemeClr val="accent5">
                    <a:lumMod val="75000"/>
                  </a:schemeClr>
                </a:solidFill>
              </a:rPr>
              <a:t>[noun]</a:t>
            </a:r>
          </a:p>
          <a:p>
            <a:endParaRPr lang="en-GB" sz="600" dirty="0">
              <a:solidFill>
                <a:srgbClr val="002060"/>
              </a:solidFill>
            </a:endParaRPr>
          </a:p>
          <a:p>
            <a:r>
              <a:rPr lang="en-GB" sz="2400" dirty="0">
                <a:solidFill>
                  <a:srgbClr val="002060"/>
                </a:solidFill>
              </a:rPr>
              <a:t>/’</a:t>
            </a:r>
            <a:r>
              <a:rPr lang="en-GB" sz="2400" dirty="0" err="1">
                <a:solidFill>
                  <a:srgbClr val="002060"/>
                </a:solidFill>
              </a:rPr>
              <a:t>keərə</a:t>
            </a:r>
            <a:r>
              <a:rPr lang="en-GB" sz="2400" dirty="0">
                <a:solidFill>
                  <a:srgbClr val="002060"/>
                </a:solidFill>
              </a:rPr>
              <a:t>(r)</a:t>
            </a:r>
          </a:p>
          <a:p>
            <a:endParaRPr lang="en-GB" sz="1400" dirty="0">
              <a:solidFill>
                <a:srgbClr val="002060"/>
              </a:solidFill>
            </a:endParaRPr>
          </a:p>
          <a:p>
            <a:pPr marL="342900" indent="-342900">
              <a:buAutoNum type="arabicPeriod"/>
            </a:pPr>
            <a:r>
              <a:rPr lang="en-GB" dirty="0">
                <a:solidFill>
                  <a:srgbClr val="002060"/>
                </a:solidFill>
              </a:rPr>
              <a:t>Looks after family or friends who have a disability, illness or who need support in later life: </a:t>
            </a:r>
          </a:p>
          <a:p>
            <a:pPr marL="342000" lvl="1"/>
            <a:r>
              <a:rPr lang="en-GB" dirty="0">
                <a:solidFill>
                  <a:schemeClr val="accent5">
                    <a:lumMod val="75000"/>
                  </a:schemeClr>
                </a:solidFill>
              </a:rPr>
              <a:t>Washing them. And their laundry. And their dishes. </a:t>
            </a:r>
          </a:p>
          <a:p>
            <a:pPr marL="342000" lvl="1"/>
            <a:r>
              <a:rPr lang="en-GB" dirty="0">
                <a:solidFill>
                  <a:schemeClr val="accent5">
                    <a:lumMod val="75000"/>
                  </a:schemeClr>
                </a:solidFill>
              </a:rPr>
              <a:t>Keeping appointments. And records. And tempers. </a:t>
            </a:r>
          </a:p>
          <a:p>
            <a:pPr marL="342000" lvl="1"/>
            <a:r>
              <a:rPr lang="en-GB" dirty="0">
                <a:solidFill>
                  <a:schemeClr val="accent5">
                    <a:lumMod val="75000"/>
                  </a:schemeClr>
                </a:solidFill>
              </a:rPr>
              <a:t>Giving medicine. And time. And hugs. </a:t>
            </a:r>
          </a:p>
          <a:p>
            <a:pPr marL="342000" lvl="1"/>
            <a:r>
              <a:rPr lang="en-GB" dirty="0">
                <a:solidFill>
                  <a:schemeClr val="accent5">
                    <a:lumMod val="75000"/>
                  </a:schemeClr>
                </a:solidFill>
              </a:rPr>
              <a:t>Filling forms. And fridges. And silences. </a:t>
            </a:r>
          </a:p>
          <a:p>
            <a:pPr marL="342000" lvl="1"/>
            <a:r>
              <a:rPr lang="en-GB" dirty="0">
                <a:solidFill>
                  <a:schemeClr val="accent5">
                    <a:lumMod val="75000"/>
                  </a:schemeClr>
                </a:solidFill>
              </a:rPr>
              <a:t>Dealing with doctors. And nurses. And pharmacists. </a:t>
            </a:r>
          </a:p>
          <a:p>
            <a:pPr marL="342000" lvl="1"/>
            <a:r>
              <a:rPr lang="en-GB" dirty="0">
                <a:solidFill>
                  <a:schemeClr val="accent5">
                    <a:lumMod val="75000"/>
                  </a:schemeClr>
                </a:solidFill>
              </a:rPr>
              <a:t>And social workers. And benefits agencies. </a:t>
            </a:r>
          </a:p>
          <a:p>
            <a:pPr marL="342000" lvl="1"/>
            <a:r>
              <a:rPr lang="en-GB" dirty="0">
                <a:solidFill>
                  <a:schemeClr val="accent5">
                    <a:lumMod val="75000"/>
                  </a:schemeClr>
                </a:solidFill>
              </a:rPr>
              <a:t>And care workers. And a lack of sleep.</a:t>
            </a:r>
          </a:p>
          <a:p>
            <a:endParaRPr lang="en-GB" sz="500" dirty="0"/>
          </a:p>
          <a:p>
            <a:pPr marL="342900" indent="-342900">
              <a:spcBef>
                <a:spcPts val="600"/>
              </a:spcBef>
              <a:spcAft>
                <a:spcPts val="600"/>
              </a:spcAft>
              <a:buAutoNum type="arabicPeriod" startAt="2"/>
            </a:pPr>
            <a:r>
              <a:rPr lang="en-GB" dirty="0">
                <a:solidFill>
                  <a:srgbClr val="002060"/>
                </a:solidFill>
              </a:rPr>
              <a:t>Doesn't get paid</a:t>
            </a:r>
          </a:p>
          <a:p>
            <a:pPr marL="342900" indent="-342900">
              <a:spcBef>
                <a:spcPts val="600"/>
              </a:spcBef>
              <a:spcAft>
                <a:spcPts val="600"/>
              </a:spcAft>
              <a:buAutoNum type="arabicPeriod" startAt="2"/>
            </a:pPr>
            <a:r>
              <a:rPr lang="en-GB" dirty="0">
                <a:solidFill>
                  <a:srgbClr val="002060"/>
                </a:solidFill>
              </a:rPr>
              <a:t>May need support to balance life, work and caring</a:t>
            </a:r>
          </a:p>
          <a:p>
            <a:pPr marL="342900" indent="-342900">
              <a:spcBef>
                <a:spcPts val="600"/>
              </a:spcBef>
              <a:spcAft>
                <a:spcPts val="600"/>
              </a:spcAft>
              <a:buAutoNum type="arabicPeriod" startAt="2"/>
            </a:pPr>
            <a:r>
              <a:rPr lang="en-GB" dirty="0">
                <a:solidFill>
                  <a:srgbClr val="002060"/>
                </a:solidFill>
              </a:rPr>
              <a:t>Might be one of your colleagues</a:t>
            </a:r>
          </a:p>
        </p:txBody>
      </p:sp>
      <p:sp>
        <p:nvSpPr>
          <p:cNvPr id="9" name="Action Button: Go Home 8">
            <a:hlinkClick r:id="rId7" action="ppaction://hlinksldjump" highlightClick="1"/>
            <a:extLst>
              <a:ext uri="{FF2B5EF4-FFF2-40B4-BE49-F238E27FC236}">
                <a16:creationId xmlns:a16="http://schemas.microsoft.com/office/drawing/2014/main" id="{F112F1C7-EB89-4BAA-A776-97B7167FAD78}"/>
              </a:ext>
            </a:extLst>
          </p:cNvPr>
          <p:cNvSpPr/>
          <p:nvPr/>
        </p:nvSpPr>
        <p:spPr>
          <a:xfrm>
            <a:off x="11032469" y="5839474"/>
            <a:ext cx="720000" cy="720000"/>
          </a:xfrm>
          <a:prstGeom prst="actionButtonHo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820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4559</TotalTime>
  <Words>5450</Words>
  <Application>Microsoft Office PowerPoint</Application>
  <PresentationFormat>Widescreen</PresentationFormat>
  <Paragraphs>301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HelveticaNeueLTStd-Md</vt:lpstr>
      <vt:lpstr>Symbol</vt:lpstr>
      <vt:lpstr>Office Theme</vt:lpstr>
      <vt:lpstr>PowerPoint Presentation</vt:lpstr>
      <vt:lpstr>What's this pack about?</vt:lpstr>
      <vt:lpstr>Why is it important for primary care to be carer-friendly?</vt:lpstr>
      <vt:lpstr>6 carer-friendly actions to get you started</vt:lpstr>
      <vt:lpstr>What unpaid carers in Leeds say are important to them:</vt:lpstr>
      <vt:lpstr>PowerPoint Presentation</vt:lpstr>
      <vt:lpstr>A common dilemma: opening the can of worms</vt:lpstr>
      <vt:lpstr>Carer Friendly Primary Care Resource Pack</vt:lpstr>
      <vt:lpstr>Recognising and valuing the role of unpaid carers</vt:lpstr>
      <vt:lpstr>Population and diversity of unpaid carers in Leeds</vt:lpstr>
      <vt:lpstr>The benefits of identifying and supporting unpaid carers</vt:lpstr>
      <vt:lpstr>NHS Carer quality markers</vt:lpstr>
      <vt:lpstr>Carer awareness training and e-learning</vt:lpstr>
      <vt:lpstr>Identifying unpaid carers</vt:lpstr>
      <vt:lpstr>Asking the right questions</vt:lpstr>
      <vt:lpstr>Supporting self identification</vt:lpstr>
      <vt:lpstr>Coding unpaid carers</vt:lpstr>
      <vt:lpstr>Using your carers register</vt:lpstr>
      <vt:lpstr>Things you and your practice can do</vt:lpstr>
      <vt:lpstr>Nominate a carers champion</vt:lpstr>
      <vt:lpstr>Support carers health and wellbeing</vt:lpstr>
      <vt:lpstr>Involve carers in patient care</vt:lpstr>
      <vt:lpstr>Provide relevant information and advice</vt:lpstr>
      <vt:lpstr>Support that is available for unpaid carers</vt:lpstr>
      <vt:lpstr>Carers Leeds</vt:lpstr>
      <vt:lpstr>Social Prescribing</vt:lpstr>
      <vt:lpstr>Money &amp; benefits</vt:lpstr>
      <vt:lpstr>Organisations who provide online support for carers</vt:lpstr>
      <vt:lpstr>Planning for emergencies</vt:lpstr>
      <vt:lpstr>Carers assessment</vt:lpstr>
      <vt:lpstr>Short breaks and respite care</vt:lpstr>
      <vt:lpstr>Support for young carers</vt:lpstr>
      <vt:lpstr>Support for working carers</vt:lpstr>
      <vt:lpstr>National organisations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Brooke-Mawson, Ian</dc:creator>
  <cp:lastModifiedBy>Brooke-Mawson, Ian</cp:lastModifiedBy>
  <cp:revision>125</cp:revision>
  <dcterms:created xsi:type="dcterms:W3CDTF">2022-02-08T14:00:23Z</dcterms:created>
  <dcterms:modified xsi:type="dcterms:W3CDTF">2022-09-06T09:59:34Z</dcterms:modified>
</cp:coreProperties>
</file>