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7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9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87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18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61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58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3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4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4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06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2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2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6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54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2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0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E710-5A80-4D07-B220-DA62B185D31E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E75624-FE43-4A12-8944-566B9DCE8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19DtEsc8Y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4.bin"/><Relationship Id="rId3" Type="http://schemas.openxmlformats.org/officeDocument/2006/relationships/hyperlink" Target="https://www.ls2526pcn.co.uk/" TargetMode="Externa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3.bin"/><Relationship Id="rId5" Type="http://schemas.openxmlformats.org/officeDocument/2006/relationships/hyperlink" Target="https://www.facebook.com/LS2526PCN/" TargetMode="External"/><Relationship Id="rId10" Type="http://schemas.openxmlformats.org/officeDocument/2006/relationships/image" Target="../media/image3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north-east-yorkshire/our-work/meet-your-general-practice-tea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D5F0E3A-78D2-41BC-8F0E-C320266DB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672440"/>
            <a:ext cx="8460741" cy="3696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300F5-D1B6-4944-B5CC-39E5BB870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4571999"/>
            <a:ext cx="7673801" cy="1087656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/>
              <a:t>PPG PCN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5E1D2-F619-4A69-A13F-2F5DC7FB8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795" y="5659655"/>
            <a:ext cx="7599205" cy="611896"/>
          </a:xfrm>
        </p:spPr>
        <p:txBody>
          <a:bodyPr>
            <a:normAutofit/>
          </a:bodyPr>
          <a:lstStyle/>
          <a:p>
            <a:pPr algn="ctr"/>
            <a:r>
              <a:rPr lang="en-GB" sz="2400"/>
              <a:t>29</a:t>
            </a:r>
            <a:r>
              <a:rPr lang="en-GB" sz="2400" baseline="30000"/>
              <a:t>th</a:t>
            </a:r>
            <a:r>
              <a:rPr lang="en-GB" sz="2400"/>
              <a:t> September </a:t>
            </a:r>
            <a:r>
              <a:rPr lang="en-GB" sz="240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50418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6AB1-6BC1-4E5B-A1EB-09E29602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What is a PCN?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72D5-7C36-4974-9735-587CE87C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Link 	</a:t>
            </a:r>
            <a:r>
              <a:rPr lang="en-GB" dirty="0">
                <a:hlinkClick r:id="rId2"/>
              </a:rPr>
              <a:t>Primary Care Networks Animation - YouTube</a:t>
            </a:r>
            <a:r>
              <a:rPr lang="en-GB" dirty="0">
                <a:solidFill>
                  <a:schemeClr val="tx1"/>
                </a:solidFill>
                <a:highlight>
                  <a:srgbClr val="FFFF00"/>
                </a:highlight>
              </a:rPr>
              <a:t>	</a:t>
            </a:r>
          </a:p>
          <a:p>
            <a:r>
              <a:rPr lang="en-GB" sz="1800" dirty="0">
                <a:effectLst/>
                <a:latin typeface="Trebuchet MS" panose="020B0603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Board members – Lead GP &amp; Practice Manager from each practice</a:t>
            </a:r>
          </a:p>
          <a:p>
            <a:r>
              <a:rPr lang="en-GB" sz="1800" dirty="0">
                <a:effectLst/>
                <a:latin typeface="Trebuchet MS" panose="020B0603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Our PCN Priorities for 2022/23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Healthier communities by tackling issues like smoking, obesity etc. </a:t>
            </a:r>
            <a:endParaRPr lang="en-GB" dirty="0">
              <a:effectLst/>
              <a:latin typeface="Trebuchet MS" panose="020B0603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Well managed long-term conditions and consistent patient care</a:t>
            </a:r>
            <a:endParaRPr lang="en-GB" dirty="0">
              <a:effectLst/>
              <a:latin typeface="Trebuchet MS" panose="020B0603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Easy to access services – right person first time, locally and in a timely manner</a:t>
            </a:r>
            <a:endParaRPr lang="en-GB" dirty="0">
              <a:effectLst/>
              <a:latin typeface="Trebuchet MS" panose="020B0603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Sustainability and resilience of primary care</a:t>
            </a:r>
            <a:r>
              <a:rPr lang="en-GB" baseline="300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endParaRPr lang="en-GB" dirty="0">
              <a:effectLst/>
              <a:latin typeface="Trebuchet MS" panose="020B0603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Integrated working </a:t>
            </a:r>
            <a:endParaRPr lang="en-GB" dirty="0">
              <a:effectLst/>
              <a:latin typeface="Trebuchet MS" panose="020B0603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Finding innovative estate solutions</a:t>
            </a:r>
            <a:endParaRPr lang="en-GB" dirty="0">
              <a:effectLst/>
              <a:latin typeface="Trebuchet MS" panose="020B0603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Delivery of PCN DES Specifications &amp; Targets</a:t>
            </a:r>
            <a:endParaRPr lang="en-GB" dirty="0">
              <a:effectLst/>
              <a:latin typeface="Trebuchet MS" panose="020B0603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3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6AB1-6BC1-4E5B-A1EB-09E29602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72D5-7C36-4974-9735-587CE87C8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0701"/>
            <a:ext cx="8596668" cy="42506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One of the PCN Specifications is a requirement to recruit from a list of roles</a:t>
            </a:r>
          </a:p>
          <a:p>
            <a:r>
              <a:rPr lang="en-GB" dirty="0">
                <a:solidFill>
                  <a:schemeClr val="tx1"/>
                </a:solidFill>
              </a:rPr>
              <a:t>Current in LS25/26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Nurse Associate, Social Prescriber, Physician Associate, Clinical Pharmacist, Pharmacy Technician, Care Coordinator, Paramedic, First Contact Physiotherapist, Occupational Therapist, Health &amp; Wellbeing Coach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Also Care Coordinators focusing on Dementia (Admiral Nurse) &amp; Planning Ahead </a:t>
            </a:r>
          </a:p>
          <a:p>
            <a:r>
              <a:rPr lang="en-GB" dirty="0">
                <a:solidFill>
                  <a:schemeClr val="tx1"/>
                </a:solidFill>
              </a:rPr>
              <a:t>Other available roles (not </a:t>
            </a:r>
            <a:r>
              <a:rPr lang="en-GB" dirty="0" err="1">
                <a:solidFill>
                  <a:schemeClr val="tx1"/>
                </a:solidFill>
              </a:rPr>
              <a:t>currentin</a:t>
            </a:r>
            <a:r>
              <a:rPr lang="en-GB" dirty="0">
                <a:solidFill>
                  <a:schemeClr val="tx1"/>
                </a:solidFill>
              </a:rPr>
              <a:t> LS25/26)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Podiatrist, Dietician, Mental Health Practitioner &amp; Trainee Nurse Associate</a:t>
            </a:r>
          </a:p>
          <a:p>
            <a:r>
              <a:rPr lang="en-GB" dirty="0">
                <a:solidFill>
                  <a:schemeClr val="tx1"/>
                </a:solidFill>
              </a:rPr>
              <a:t>Planned in LS25/26 (depends on recruitment)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More: Care Coordinator, Physio, Pharmacist, Social Prescriber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New: Mental Health Practitioner</a:t>
            </a:r>
          </a:p>
        </p:txBody>
      </p:sp>
    </p:spTree>
    <p:extLst>
      <p:ext uri="{BB962C8B-B14F-4D97-AF65-F5344CB8AC3E}">
        <p14:creationId xmlns:p14="http://schemas.microsoft.com/office/powerpoint/2010/main" val="1334698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6AB1-6BC1-4E5B-A1EB-09E29602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Other work of PCN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72D5-7C36-4974-9735-587CE87C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0C46D0-7EC7-4001-B032-2D82E3182009}"/>
              </a:ext>
            </a:extLst>
          </p:cNvPr>
          <p:cNvSpPr txBox="1">
            <a:spLocks/>
          </p:cNvSpPr>
          <p:nvPr/>
        </p:nvSpPr>
        <p:spPr>
          <a:xfrm>
            <a:off x="829734" y="1628775"/>
            <a:ext cx="8596668" cy="4564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Nationally set: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Specifications the practices &amp; PCN have to deliver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Annual targets – payment based on achievement </a:t>
            </a:r>
          </a:p>
          <a:p>
            <a:r>
              <a:rPr lang="en-GB" dirty="0">
                <a:solidFill>
                  <a:schemeClr val="tx1"/>
                </a:solidFill>
              </a:rPr>
              <a:t>Services &amp; projects agreed as a PCN e.g.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Enhanced hours (out of hours – Sat / Sun &amp; weekday evenings)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Covid vaccinations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Leg Clubs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Spirometry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Diabetes prevention programme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Research projects – FIND-AF</a:t>
            </a:r>
          </a:p>
          <a:p>
            <a:r>
              <a:rPr lang="en-GB" dirty="0">
                <a:solidFill>
                  <a:schemeClr val="tx1"/>
                </a:solidFill>
              </a:rPr>
              <a:t>Sharing best practise across practices </a:t>
            </a:r>
          </a:p>
          <a:p>
            <a:r>
              <a:rPr lang="en-GB" dirty="0">
                <a:solidFill>
                  <a:schemeClr val="tx1"/>
                </a:solidFill>
              </a:rPr>
              <a:t>Shared and common services (</a:t>
            </a:r>
            <a:r>
              <a:rPr lang="en-GB" dirty="0" err="1">
                <a:solidFill>
                  <a:schemeClr val="tx1"/>
                </a:solidFill>
              </a:rPr>
              <a:t>TeamNet</a:t>
            </a:r>
            <a:r>
              <a:rPr lang="en-GB" dirty="0">
                <a:solidFill>
                  <a:schemeClr val="tx1"/>
                </a:solidFill>
              </a:rPr>
              <a:t>, Practice Index &amp; Ardens)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31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6AB1-6BC1-4E5B-A1EB-09E29602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Patient Communication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72D5-7C36-4974-9735-587CE87C8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055"/>
            <a:ext cx="8596668" cy="44513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Quarterly newsletters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Patient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Practice &amp; Partners (has more detail) </a:t>
            </a:r>
          </a:p>
          <a:p>
            <a:r>
              <a:rPr lang="en-GB" dirty="0">
                <a:solidFill>
                  <a:schemeClr val="tx1"/>
                </a:solidFill>
              </a:rPr>
              <a:t>Website</a:t>
            </a:r>
          </a:p>
          <a:p>
            <a:r>
              <a:rPr lang="en-GB" dirty="0">
                <a:solidFill>
                  <a:schemeClr val="tx1"/>
                </a:solidFill>
              </a:rPr>
              <a:t>Facebook </a:t>
            </a:r>
          </a:p>
          <a:p>
            <a:r>
              <a:rPr lang="en-GB" dirty="0">
                <a:solidFill>
                  <a:schemeClr val="tx1"/>
                </a:solidFill>
              </a:rPr>
              <a:t>Staffing structure </a:t>
            </a:r>
          </a:p>
          <a:p>
            <a:r>
              <a:rPr lang="en-GB" dirty="0">
                <a:solidFill>
                  <a:schemeClr val="tx1"/>
                </a:solidFill>
              </a:rPr>
              <a:t>Role descriptions – patient poster </a:t>
            </a:r>
          </a:p>
          <a:p>
            <a:r>
              <a:rPr lang="en-GB" dirty="0">
                <a:solidFill>
                  <a:schemeClr val="tx1"/>
                </a:solidFill>
              </a:rPr>
              <a:t>Podcasts (planned)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B9841CF-566A-4FA0-8655-C68A482371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4" y="2804788"/>
            <a:ext cx="285115" cy="31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35F9331E-F29A-43F0-B6FF-CC8284EC9DE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82" y="3231030"/>
            <a:ext cx="583565" cy="3116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1D4D1D5-EEB8-4CE6-98E4-C9EBA9EFB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34552"/>
              </p:ext>
            </p:extLst>
          </p:nvPr>
        </p:nvGraphicFramePr>
        <p:xfrm>
          <a:off x="3100185" y="34290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Acrobat Document" showAsIcon="1" r:id="rId7" imgW="914597" imgH="806311" progId="AcroExch.Document.DC">
                  <p:embed/>
                </p:oleObj>
              </mc:Choice>
              <mc:Fallback>
                <p:oleObj name="Acrobat Document" showAsIcon="1" r:id="rId7" imgW="914597" imgH="80631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0185" y="34290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91A1DF3-5ACD-4B4A-BBBA-0BFAD33A1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785978"/>
              </p:ext>
            </p:extLst>
          </p:nvPr>
        </p:nvGraphicFramePr>
        <p:xfrm>
          <a:off x="3100185" y="180172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Acrobat Document" showAsIcon="1" r:id="rId9" imgW="914597" imgH="806311" progId="AcroExch.Document.DC">
                  <p:embed/>
                </p:oleObj>
              </mc:Choice>
              <mc:Fallback>
                <p:oleObj name="Acrobat Document" showAsIcon="1" r:id="rId9" imgW="914597" imgH="80631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00185" y="180172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E4BAD3B-59F0-4A56-A2C3-05EE5CF1C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038194"/>
              </p:ext>
            </p:extLst>
          </p:nvPr>
        </p:nvGraphicFramePr>
        <p:xfrm>
          <a:off x="4975668" y="2232884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Acrobat Document" showAsIcon="1" r:id="rId11" imgW="914597" imgH="806311" progId="AcroExch.Document.DC">
                  <p:embed/>
                </p:oleObj>
              </mc:Choice>
              <mc:Fallback>
                <p:oleObj name="Acrobat Document" showAsIcon="1" r:id="rId11" imgW="914597" imgH="80631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75668" y="2232884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7BE0D66-7094-4DFA-B2CD-66D0555FD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284375"/>
              </p:ext>
            </p:extLst>
          </p:nvPr>
        </p:nvGraphicFramePr>
        <p:xfrm>
          <a:off x="4518468" y="4019789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Acrobat Document" showAsIcon="1" r:id="rId13" imgW="914597" imgH="806311" progId="AcroExch.Document.DC">
                  <p:embed/>
                </p:oleObj>
              </mc:Choice>
              <mc:Fallback>
                <p:oleObj name="Acrobat Document" showAsIcon="1" r:id="rId13" imgW="914597" imgH="80631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18468" y="4019789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10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6AB1-6BC1-4E5B-A1EB-09E29602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Patient Communication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72D5-7C36-4974-9735-587CE87C8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0175"/>
            <a:ext cx="8596668" cy="502920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Articles in local papers – quarterly (Kippax Matters &amp; Rothwell Record)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Overview of a PCN	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PCN Role update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"Health" message / update e.g. Blood Pressure Monitors (Know your score)</a:t>
            </a:r>
          </a:p>
          <a:p>
            <a:r>
              <a:rPr lang="en-GB" dirty="0">
                <a:solidFill>
                  <a:schemeClr val="tx1"/>
                </a:solidFill>
              </a:rPr>
              <a:t>Our PCN was part of a regional campaign: </a:t>
            </a:r>
          </a:p>
          <a:p>
            <a:pPr lvl="1"/>
            <a:r>
              <a:rPr lang="en-GB" dirty="0">
                <a:hlinkClick r:id="rId3"/>
              </a:rPr>
              <a:t>NHS England — North East and Yorkshire » Meet your General Practice Team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"Get the right care from the right health professional"</a:t>
            </a:r>
          </a:p>
          <a:p>
            <a:r>
              <a:rPr lang="en-GB" dirty="0">
                <a:solidFill>
                  <a:schemeClr val="tx1"/>
                </a:solidFill>
              </a:rPr>
              <a:t>Promoting services where patients can refer in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Health &amp; Wellbeing coach  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Planning Ahead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Occupational Therapists	</a:t>
            </a:r>
          </a:p>
          <a:p>
            <a:r>
              <a:rPr lang="en-GB" dirty="0">
                <a:solidFill>
                  <a:schemeClr val="tx1"/>
                </a:solidFill>
              </a:rPr>
              <a:t>Attending community events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Garforth NET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Blackburn Hall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Others?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3463EE2-D7BB-4826-8CAA-BF4E996D1C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030425"/>
              </p:ext>
            </p:extLst>
          </p:nvPr>
        </p:nvGraphicFramePr>
        <p:xfrm>
          <a:off x="3990975" y="1738313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showAsIcon="1" r:id="rId4" imgW="914597" imgH="806311" progId="Word.Document.12">
                  <p:embed/>
                </p:oleObj>
              </mc:Choice>
              <mc:Fallback>
                <p:oleObj name="Document" showAsIcon="1" r:id="rId4" imgW="914597" imgH="806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0975" y="1738313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73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6AB1-6BC1-4E5B-A1EB-09E29602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Working with our PPGs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72D5-7C36-4974-9735-587CE87C8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5451"/>
            <a:ext cx="8596668" cy="43459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Some ideas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Sharing information on roles and services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Support at Community events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Promoting digital e.g. digital champions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Share best practise and ideas across our PPGs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Reviewing and giving feedback on patient communication materials and resources e.g. website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Setting up groups and peer support</a:t>
            </a:r>
          </a:p>
        </p:txBody>
      </p:sp>
    </p:spTree>
    <p:extLst>
      <p:ext uri="{BB962C8B-B14F-4D97-AF65-F5344CB8AC3E}">
        <p14:creationId xmlns:p14="http://schemas.microsoft.com/office/powerpoint/2010/main" val="68967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Custom 8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3366"/>
      </a:accent1>
      <a:accent2>
        <a:srgbClr val="E5CC63"/>
      </a:accent2>
      <a:accent3>
        <a:srgbClr val="002245"/>
      </a:accent3>
      <a:accent4>
        <a:srgbClr val="E5CC63"/>
      </a:accent4>
      <a:accent5>
        <a:srgbClr val="EBD888"/>
      </a:accent5>
      <a:accent6>
        <a:srgbClr val="00458A"/>
      </a:accent6>
      <a:hlink>
        <a:srgbClr val="A5A5A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1464</TotalTime>
  <Words>450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Acrobat Document</vt:lpstr>
      <vt:lpstr>Document</vt:lpstr>
      <vt:lpstr>PPG PCN Update</vt:lpstr>
      <vt:lpstr>What is a PCN? </vt:lpstr>
      <vt:lpstr>Roles</vt:lpstr>
      <vt:lpstr>Other work of PCN</vt:lpstr>
      <vt:lpstr>Patient Communication </vt:lpstr>
      <vt:lpstr>Patient Communication </vt:lpstr>
      <vt:lpstr>Working with our PPGs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Robson, Sonia (NHS LEEDS CCG)</dc:creator>
  <cp:lastModifiedBy>WALLACE, Catherine (THE GARDEN SURGERY)</cp:lastModifiedBy>
  <cp:revision>23</cp:revision>
  <dcterms:created xsi:type="dcterms:W3CDTF">2022-06-20T13:41:33Z</dcterms:created>
  <dcterms:modified xsi:type="dcterms:W3CDTF">2022-09-29T07:44:16Z</dcterms:modified>
</cp:coreProperties>
</file>