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8" r:id="rId3"/>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p:cViewPr>
        <p:scale>
          <a:sx n="95" d="100"/>
          <a:sy n="95" d="100"/>
        </p:scale>
        <p:origin x="66" y="1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3AAA8D6-2A56-4A9A-B1E0-873592A4CBB0}" type="datetimeFigureOut">
              <a:rPr lang="en-GB" smtClean="0"/>
              <a:t>25/08/2023</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2CE0EC7B-EB83-464C-B380-41372C34330B}" type="slidenum">
              <a:rPr lang="en-GB" smtClean="0"/>
              <a:t>‹#›</a:t>
            </a:fld>
            <a:endParaRPr lang="en-GB"/>
          </a:p>
        </p:txBody>
      </p:sp>
    </p:spTree>
    <p:extLst>
      <p:ext uri="{BB962C8B-B14F-4D97-AF65-F5344CB8AC3E}">
        <p14:creationId xmlns:p14="http://schemas.microsoft.com/office/powerpoint/2010/main" val="426838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rid of MIG branding add city council branding</a:t>
            </a:r>
          </a:p>
          <a:p>
            <a:r>
              <a:rPr lang="en-GB" dirty="0"/>
              <a:t>Email nnicb-nn.igteam@nhs.net??</a:t>
            </a:r>
          </a:p>
          <a:p>
            <a:r>
              <a:rPr lang="en-GB" dirty="0"/>
              <a:t>We need to think more clearly about opting out of using the Notts Care Record – see Loretta’s point. Might impact who we suggest the individual contact’s. Or could still send initial request to the ICB, who then forward to the pertinent organisation?</a:t>
            </a:r>
          </a:p>
        </p:txBody>
      </p:sp>
      <p:sp>
        <p:nvSpPr>
          <p:cNvPr id="4" name="Slide Number Placeholder 3"/>
          <p:cNvSpPr>
            <a:spLocks noGrp="1"/>
          </p:cNvSpPr>
          <p:nvPr>
            <p:ph type="sldNum" sz="quarter" idx="5"/>
          </p:nvPr>
        </p:nvSpPr>
        <p:spPr/>
        <p:txBody>
          <a:bodyPr/>
          <a:lstStyle/>
          <a:p>
            <a:fld id="{2CE0EC7B-EB83-464C-B380-41372C34330B}" type="slidenum">
              <a:rPr lang="en-GB" smtClean="0"/>
              <a:t>2</a:t>
            </a:fld>
            <a:endParaRPr lang="en-GB"/>
          </a:p>
        </p:txBody>
      </p:sp>
    </p:spTree>
    <p:extLst>
      <p:ext uri="{BB962C8B-B14F-4D97-AF65-F5344CB8AC3E}">
        <p14:creationId xmlns:p14="http://schemas.microsoft.com/office/powerpoint/2010/main" val="342081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28002" y="2141918"/>
            <a:ext cx="3564001" cy="277039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046993" y="2210871"/>
            <a:ext cx="3605860" cy="2494354"/>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3456000" y="2141918"/>
            <a:ext cx="3672001" cy="2770390"/>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0"/>
            <a:ext cx="3564254" cy="6563359"/>
          </a:xfrm>
          <a:custGeom>
            <a:avLst/>
            <a:gdLst/>
            <a:ahLst/>
            <a:cxnLst/>
            <a:rect l="l" t="t" r="r" b="b"/>
            <a:pathLst>
              <a:path w="3564254" h="6563359">
                <a:moveTo>
                  <a:pt x="3564001" y="0"/>
                </a:moveTo>
                <a:lnTo>
                  <a:pt x="0" y="0"/>
                </a:lnTo>
                <a:lnTo>
                  <a:pt x="0" y="6562801"/>
                </a:lnTo>
                <a:lnTo>
                  <a:pt x="3564001" y="6562801"/>
                </a:lnTo>
                <a:lnTo>
                  <a:pt x="3564001" y="0"/>
                </a:lnTo>
                <a:close/>
              </a:path>
            </a:pathLst>
          </a:custGeom>
          <a:solidFill>
            <a:srgbClr val="0069AE"/>
          </a:solidFill>
        </p:spPr>
        <p:txBody>
          <a:bodyPr wrap="square" lIns="0" tIns="0" rIns="0" bIns="0" rtlCol="0"/>
          <a:lstStyle/>
          <a:p>
            <a:endParaRPr/>
          </a:p>
        </p:txBody>
      </p:sp>
      <p:sp>
        <p:nvSpPr>
          <p:cNvPr id="20" name="bk object 20"/>
          <p:cNvSpPr/>
          <p:nvPr/>
        </p:nvSpPr>
        <p:spPr>
          <a:xfrm>
            <a:off x="0" y="6562800"/>
            <a:ext cx="3564254" cy="997585"/>
          </a:xfrm>
          <a:custGeom>
            <a:avLst/>
            <a:gdLst/>
            <a:ahLst/>
            <a:cxnLst/>
            <a:rect l="l" t="t" r="r" b="b"/>
            <a:pathLst>
              <a:path w="3564254" h="997584">
                <a:moveTo>
                  <a:pt x="3564001" y="0"/>
                </a:moveTo>
                <a:lnTo>
                  <a:pt x="0" y="0"/>
                </a:lnTo>
                <a:lnTo>
                  <a:pt x="0" y="997203"/>
                </a:lnTo>
                <a:lnTo>
                  <a:pt x="3564001" y="997203"/>
                </a:lnTo>
                <a:lnTo>
                  <a:pt x="3564001" y="0"/>
                </a:lnTo>
                <a:close/>
              </a:path>
            </a:pathLst>
          </a:custGeom>
          <a:solidFill>
            <a:srgbClr val="90C960"/>
          </a:solidFill>
        </p:spPr>
        <p:txBody>
          <a:bodyPr wrap="square" lIns="0" tIns="0" rIns="0" bIns="0" rtlCol="0"/>
          <a:lstStyle/>
          <a:p>
            <a:endParaRPr/>
          </a:p>
        </p:txBody>
      </p:sp>
      <p:sp>
        <p:nvSpPr>
          <p:cNvPr id="21" name="bk object 21"/>
          <p:cNvSpPr/>
          <p:nvPr/>
        </p:nvSpPr>
        <p:spPr>
          <a:xfrm>
            <a:off x="3564001" y="4957305"/>
            <a:ext cx="7128509" cy="1524000"/>
          </a:xfrm>
          <a:custGeom>
            <a:avLst/>
            <a:gdLst/>
            <a:ahLst/>
            <a:cxnLst/>
            <a:rect l="l" t="t" r="r" b="b"/>
            <a:pathLst>
              <a:path w="7128509" h="1524000">
                <a:moveTo>
                  <a:pt x="0" y="1523733"/>
                </a:moveTo>
                <a:lnTo>
                  <a:pt x="7128002" y="1523733"/>
                </a:lnTo>
                <a:lnTo>
                  <a:pt x="7128002" y="0"/>
                </a:lnTo>
                <a:lnTo>
                  <a:pt x="0" y="0"/>
                </a:lnTo>
                <a:lnTo>
                  <a:pt x="0" y="1523733"/>
                </a:lnTo>
                <a:close/>
              </a:path>
            </a:pathLst>
          </a:custGeom>
          <a:solidFill>
            <a:srgbClr val="0069AE"/>
          </a:solidFill>
        </p:spPr>
        <p:txBody>
          <a:bodyPr wrap="square" lIns="0" tIns="0" rIns="0" bIns="0" rtlCol="0"/>
          <a:lstStyle/>
          <a:p>
            <a:endParaRPr/>
          </a:p>
        </p:txBody>
      </p:sp>
      <p:sp>
        <p:nvSpPr>
          <p:cNvPr id="22" name="bk object 22"/>
          <p:cNvSpPr/>
          <p:nvPr/>
        </p:nvSpPr>
        <p:spPr>
          <a:xfrm>
            <a:off x="3564001" y="6481038"/>
            <a:ext cx="7128509" cy="1079500"/>
          </a:xfrm>
          <a:custGeom>
            <a:avLst/>
            <a:gdLst/>
            <a:ahLst/>
            <a:cxnLst/>
            <a:rect l="l" t="t" r="r" b="b"/>
            <a:pathLst>
              <a:path w="7128509" h="1079500">
                <a:moveTo>
                  <a:pt x="0" y="1078966"/>
                </a:moveTo>
                <a:lnTo>
                  <a:pt x="7128002" y="1078966"/>
                </a:lnTo>
                <a:lnTo>
                  <a:pt x="7128002" y="0"/>
                </a:lnTo>
                <a:lnTo>
                  <a:pt x="0" y="0"/>
                </a:lnTo>
                <a:lnTo>
                  <a:pt x="0" y="1078966"/>
                </a:lnTo>
                <a:close/>
              </a:path>
            </a:pathLst>
          </a:custGeom>
          <a:solidFill>
            <a:srgbClr val="0069A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3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1" i="0">
                <a:solidFill>
                  <a:schemeClr val="bg1"/>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5300" y="522679"/>
            <a:ext cx="10142799" cy="1366520"/>
          </a:xfrm>
          <a:prstGeom prst="rect">
            <a:avLst/>
          </a:prstGeom>
        </p:spPr>
        <p:txBody>
          <a:bodyPr wrap="square" lIns="0" tIns="0" rIns="0" bIns="0">
            <a:spAutoFit/>
          </a:bodyPr>
          <a:lstStyle>
            <a:lvl1pPr>
              <a:defRPr sz="2300" b="1" i="0">
                <a:solidFill>
                  <a:schemeClr val="bg1"/>
                </a:solidFill>
                <a:latin typeface="Arial"/>
                <a:cs typeface="Arial"/>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digitalnotts.nhs.uk/shared-care-record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9300" y="5859460"/>
            <a:ext cx="3006725" cy="674287"/>
          </a:xfrm>
          <a:prstGeom prst="rect">
            <a:avLst/>
          </a:prstGeom>
        </p:spPr>
        <p:txBody>
          <a:bodyPr vert="horz" wrap="square" lIns="0" tIns="50800" rIns="0" bIns="0" rtlCol="0">
            <a:spAutoFit/>
          </a:bodyPr>
          <a:lstStyle/>
          <a:p>
            <a:pPr marL="12700">
              <a:lnSpc>
                <a:spcPct val="100000"/>
              </a:lnSpc>
              <a:spcBef>
                <a:spcPts val="400"/>
              </a:spcBef>
            </a:pPr>
            <a:r>
              <a:rPr sz="1200" b="1" spc="-45" dirty="0">
                <a:solidFill>
                  <a:srgbClr val="90C960"/>
                </a:solidFill>
                <a:latin typeface="Arial"/>
                <a:cs typeface="Arial"/>
              </a:rPr>
              <a:t>For </a:t>
            </a:r>
            <a:r>
              <a:rPr sz="1200" b="1" spc="-10" dirty="0">
                <a:solidFill>
                  <a:srgbClr val="90C960"/>
                </a:solidFill>
                <a:latin typeface="Arial"/>
                <a:cs typeface="Arial"/>
              </a:rPr>
              <a:t>more</a:t>
            </a:r>
            <a:r>
              <a:rPr sz="1200" b="1" spc="40" dirty="0">
                <a:solidFill>
                  <a:srgbClr val="90C960"/>
                </a:solidFill>
                <a:latin typeface="Arial"/>
                <a:cs typeface="Arial"/>
              </a:rPr>
              <a:t> </a:t>
            </a:r>
            <a:r>
              <a:rPr sz="1200" b="1" spc="10" dirty="0">
                <a:solidFill>
                  <a:srgbClr val="90C960"/>
                </a:solidFill>
                <a:latin typeface="Arial"/>
                <a:cs typeface="Arial"/>
              </a:rPr>
              <a:t>information</a:t>
            </a:r>
            <a:endParaRPr sz="1200" dirty="0">
              <a:latin typeface="Arial"/>
              <a:cs typeface="Arial"/>
            </a:endParaRPr>
          </a:p>
          <a:p>
            <a:pPr marL="12700" marR="5080">
              <a:lnSpc>
                <a:spcPct val="114599"/>
              </a:lnSpc>
              <a:spcBef>
                <a:spcPts val="65"/>
              </a:spcBef>
            </a:pPr>
            <a:r>
              <a:rPr sz="800" spc="40" dirty="0">
                <a:solidFill>
                  <a:srgbClr val="FFFFFF"/>
                </a:solidFill>
                <a:latin typeface="Arial"/>
                <a:cs typeface="Arial"/>
              </a:rPr>
              <a:t>If</a:t>
            </a:r>
            <a:r>
              <a:rPr sz="800" dirty="0">
                <a:solidFill>
                  <a:srgbClr val="FFFFFF"/>
                </a:solidFill>
                <a:latin typeface="Arial"/>
                <a:cs typeface="Arial"/>
              </a:rPr>
              <a:t> </a:t>
            </a:r>
            <a:r>
              <a:rPr sz="800" spc="25" dirty="0">
                <a:solidFill>
                  <a:srgbClr val="FFFFFF"/>
                </a:solidFill>
                <a:latin typeface="Arial"/>
                <a:cs typeface="Arial"/>
              </a:rPr>
              <a:t>you</a:t>
            </a:r>
            <a:r>
              <a:rPr sz="800" spc="5" dirty="0">
                <a:solidFill>
                  <a:srgbClr val="FFFFFF"/>
                </a:solidFill>
                <a:latin typeface="Arial"/>
                <a:cs typeface="Arial"/>
              </a:rPr>
              <a:t> </a:t>
            </a:r>
            <a:r>
              <a:rPr sz="800" spc="10" dirty="0">
                <a:solidFill>
                  <a:srgbClr val="FFFFFF"/>
                </a:solidFill>
                <a:latin typeface="Arial"/>
                <a:cs typeface="Arial"/>
              </a:rPr>
              <a:t>have</a:t>
            </a:r>
            <a:r>
              <a:rPr sz="800" spc="5" dirty="0">
                <a:solidFill>
                  <a:srgbClr val="FFFFFF"/>
                </a:solidFill>
                <a:latin typeface="Arial"/>
                <a:cs typeface="Arial"/>
              </a:rPr>
              <a:t> </a:t>
            </a:r>
            <a:r>
              <a:rPr sz="800" spc="10" dirty="0">
                <a:solidFill>
                  <a:srgbClr val="FFFFFF"/>
                </a:solidFill>
                <a:latin typeface="Arial"/>
                <a:cs typeface="Arial"/>
              </a:rPr>
              <a:t>questions</a:t>
            </a:r>
            <a:r>
              <a:rPr sz="800" spc="5" dirty="0">
                <a:solidFill>
                  <a:srgbClr val="FFFFFF"/>
                </a:solidFill>
                <a:latin typeface="Arial"/>
                <a:cs typeface="Arial"/>
              </a:rPr>
              <a:t> </a:t>
            </a:r>
            <a:r>
              <a:rPr sz="800" spc="40" dirty="0">
                <a:solidFill>
                  <a:srgbClr val="FFFFFF"/>
                </a:solidFill>
                <a:latin typeface="Arial"/>
                <a:cs typeface="Arial"/>
              </a:rPr>
              <a:t>or</a:t>
            </a:r>
            <a:r>
              <a:rPr sz="800" spc="5" dirty="0">
                <a:solidFill>
                  <a:srgbClr val="FFFFFF"/>
                </a:solidFill>
                <a:latin typeface="Arial"/>
                <a:cs typeface="Arial"/>
              </a:rPr>
              <a:t> </a:t>
            </a:r>
            <a:r>
              <a:rPr sz="800" spc="50" dirty="0">
                <a:solidFill>
                  <a:srgbClr val="FFFFFF"/>
                </a:solidFill>
                <a:latin typeface="Arial"/>
                <a:cs typeface="Arial"/>
              </a:rPr>
              <a:t>would</a:t>
            </a:r>
            <a:r>
              <a:rPr sz="800" spc="5" dirty="0">
                <a:solidFill>
                  <a:srgbClr val="FFFFFF"/>
                </a:solidFill>
                <a:latin typeface="Arial"/>
                <a:cs typeface="Arial"/>
              </a:rPr>
              <a:t> </a:t>
            </a:r>
            <a:r>
              <a:rPr sz="800" spc="30" dirty="0">
                <a:solidFill>
                  <a:srgbClr val="FFFFFF"/>
                </a:solidFill>
                <a:latin typeface="Arial"/>
                <a:cs typeface="Arial"/>
              </a:rPr>
              <a:t>like</a:t>
            </a:r>
            <a:r>
              <a:rPr sz="800" spc="5" dirty="0">
                <a:solidFill>
                  <a:srgbClr val="FFFFFF"/>
                </a:solidFill>
                <a:latin typeface="Arial"/>
                <a:cs typeface="Arial"/>
              </a:rPr>
              <a:t> </a:t>
            </a:r>
            <a:r>
              <a:rPr sz="800" spc="65" dirty="0">
                <a:solidFill>
                  <a:srgbClr val="FFFFFF"/>
                </a:solidFill>
                <a:latin typeface="Arial"/>
                <a:cs typeface="Arial"/>
              </a:rPr>
              <a:t>to</a:t>
            </a:r>
            <a:r>
              <a:rPr sz="800" dirty="0">
                <a:solidFill>
                  <a:srgbClr val="FFFFFF"/>
                </a:solidFill>
                <a:latin typeface="Arial"/>
                <a:cs typeface="Arial"/>
              </a:rPr>
              <a:t> </a:t>
            </a:r>
            <a:r>
              <a:rPr sz="800" spc="55" dirty="0">
                <a:solidFill>
                  <a:srgbClr val="FFFFFF"/>
                </a:solidFill>
                <a:latin typeface="Arial"/>
                <a:cs typeface="Arial"/>
              </a:rPr>
              <a:t>know</a:t>
            </a:r>
            <a:r>
              <a:rPr sz="800" spc="5" dirty="0">
                <a:solidFill>
                  <a:srgbClr val="FFFFFF"/>
                </a:solidFill>
                <a:latin typeface="Arial"/>
                <a:cs typeface="Arial"/>
              </a:rPr>
              <a:t> </a:t>
            </a:r>
            <a:r>
              <a:rPr sz="800" spc="25" dirty="0">
                <a:solidFill>
                  <a:srgbClr val="FFFFFF"/>
                </a:solidFill>
                <a:latin typeface="Arial"/>
                <a:cs typeface="Arial"/>
              </a:rPr>
              <a:t>more,</a:t>
            </a:r>
            <a:r>
              <a:rPr sz="800" spc="5" dirty="0">
                <a:solidFill>
                  <a:srgbClr val="FFFFFF"/>
                </a:solidFill>
                <a:latin typeface="Arial"/>
                <a:cs typeface="Arial"/>
              </a:rPr>
              <a:t> </a:t>
            </a:r>
            <a:r>
              <a:rPr sz="800" spc="-5" dirty="0">
                <a:solidFill>
                  <a:srgbClr val="FFFFFF"/>
                </a:solidFill>
                <a:latin typeface="Arial"/>
                <a:cs typeface="Arial"/>
              </a:rPr>
              <a:t>please</a:t>
            </a:r>
            <a:r>
              <a:rPr sz="800" spc="5" dirty="0">
                <a:solidFill>
                  <a:srgbClr val="FFFFFF"/>
                </a:solidFill>
                <a:latin typeface="Arial"/>
                <a:cs typeface="Arial"/>
              </a:rPr>
              <a:t> </a:t>
            </a:r>
            <a:r>
              <a:rPr sz="800" spc="-15" dirty="0">
                <a:solidFill>
                  <a:srgbClr val="FFFFFF"/>
                </a:solidFill>
                <a:latin typeface="Arial"/>
                <a:cs typeface="Arial"/>
              </a:rPr>
              <a:t>ask</a:t>
            </a:r>
            <a:r>
              <a:rPr sz="800" spc="5" dirty="0">
                <a:solidFill>
                  <a:srgbClr val="FFFFFF"/>
                </a:solidFill>
                <a:latin typeface="Arial"/>
                <a:cs typeface="Arial"/>
              </a:rPr>
              <a:t> </a:t>
            </a:r>
            <a:r>
              <a:rPr sz="800" spc="-5" dirty="0">
                <a:solidFill>
                  <a:srgbClr val="FFFFFF"/>
                </a:solidFill>
                <a:latin typeface="Arial"/>
                <a:cs typeface="Arial"/>
              </a:rPr>
              <a:t>a  </a:t>
            </a:r>
            <a:r>
              <a:rPr sz="800" spc="25" dirty="0">
                <a:solidFill>
                  <a:srgbClr val="FFFFFF"/>
                </a:solidFill>
                <a:latin typeface="Arial"/>
                <a:cs typeface="Arial"/>
              </a:rPr>
              <a:t>member </a:t>
            </a:r>
            <a:r>
              <a:rPr sz="800" spc="65" dirty="0">
                <a:solidFill>
                  <a:srgbClr val="FFFFFF"/>
                </a:solidFill>
                <a:latin typeface="Arial"/>
                <a:cs typeface="Arial"/>
              </a:rPr>
              <a:t>of </a:t>
            </a:r>
            <a:r>
              <a:rPr sz="800" spc="40" dirty="0">
                <a:solidFill>
                  <a:srgbClr val="FFFFFF"/>
                </a:solidFill>
                <a:latin typeface="Arial"/>
                <a:cs typeface="Arial"/>
              </a:rPr>
              <a:t>the </a:t>
            </a:r>
            <a:r>
              <a:rPr sz="800" spc="30" dirty="0">
                <a:solidFill>
                  <a:srgbClr val="FFFFFF"/>
                </a:solidFill>
                <a:latin typeface="Arial"/>
                <a:cs typeface="Arial"/>
              </a:rPr>
              <a:t>team </a:t>
            </a:r>
            <a:r>
              <a:rPr sz="800" spc="20" dirty="0">
                <a:solidFill>
                  <a:srgbClr val="FFFFFF"/>
                </a:solidFill>
                <a:latin typeface="Arial"/>
                <a:cs typeface="Arial"/>
              </a:rPr>
              <a:t>here </a:t>
            </a:r>
            <a:r>
              <a:rPr sz="800" spc="40" dirty="0">
                <a:solidFill>
                  <a:srgbClr val="FFFFFF"/>
                </a:solidFill>
                <a:latin typeface="Arial"/>
                <a:cs typeface="Arial"/>
              </a:rPr>
              <a:t>or go </a:t>
            </a:r>
            <a:r>
              <a:rPr sz="800" spc="35" dirty="0">
                <a:solidFill>
                  <a:srgbClr val="FFFFFF"/>
                </a:solidFill>
                <a:latin typeface="Arial"/>
                <a:cs typeface="Arial"/>
              </a:rPr>
              <a:t>online </a:t>
            </a:r>
            <a:r>
              <a:rPr sz="800" spc="25" dirty="0">
                <a:solidFill>
                  <a:srgbClr val="FFFFFF"/>
                </a:solidFill>
                <a:latin typeface="Arial"/>
                <a:cs typeface="Arial"/>
              </a:rPr>
              <a:t>and </a:t>
            </a:r>
            <a:r>
              <a:rPr sz="800" spc="55" dirty="0">
                <a:solidFill>
                  <a:srgbClr val="FFFFFF"/>
                </a:solidFill>
                <a:latin typeface="Arial"/>
                <a:cs typeface="Arial"/>
              </a:rPr>
              <a:t>find out </a:t>
            </a:r>
            <a:r>
              <a:rPr sz="800" spc="30" dirty="0">
                <a:solidFill>
                  <a:srgbClr val="FFFFFF"/>
                </a:solidFill>
                <a:latin typeface="Arial"/>
                <a:cs typeface="Arial"/>
              </a:rPr>
              <a:t>more </a:t>
            </a:r>
            <a:r>
              <a:rPr sz="800" spc="40" dirty="0">
                <a:solidFill>
                  <a:srgbClr val="FFFFFF"/>
                </a:solidFill>
                <a:latin typeface="Arial"/>
                <a:cs typeface="Arial"/>
              </a:rPr>
              <a:t>at</a:t>
            </a:r>
            <a:endParaRPr lang="en-GB" sz="800" spc="40" dirty="0">
              <a:solidFill>
                <a:srgbClr val="FFFFFF"/>
              </a:solidFill>
              <a:latin typeface="Arial"/>
              <a:cs typeface="Arial"/>
            </a:endParaRPr>
          </a:p>
          <a:p>
            <a:pPr marL="12700" marR="5080">
              <a:lnSpc>
                <a:spcPct val="114599"/>
              </a:lnSpc>
              <a:spcBef>
                <a:spcPts val="65"/>
              </a:spcBef>
            </a:pPr>
            <a:r>
              <a:rPr lang="en-GB" sz="800" dirty="0">
                <a:latin typeface="Arial"/>
                <a:cs typeface="Arial"/>
                <a:hlinkClick r:id="rId2"/>
              </a:rPr>
              <a:t>https://digitalnotts.nhs.uk/shared-care-records/</a:t>
            </a:r>
            <a:r>
              <a:rPr lang="en-GB" sz="800" dirty="0">
                <a:latin typeface="Arial"/>
                <a:cs typeface="Arial"/>
              </a:rPr>
              <a:t> </a:t>
            </a:r>
            <a:endParaRPr sz="800" dirty="0">
              <a:latin typeface="Arial"/>
              <a:cs typeface="Arial"/>
            </a:endParaRPr>
          </a:p>
        </p:txBody>
      </p:sp>
      <p:sp>
        <p:nvSpPr>
          <p:cNvPr id="3" name="object 3"/>
          <p:cNvSpPr txBox="1"/>
          <p:nvPr/>
        </p:nvSpPr>
        <p:spPr>
          <a:xfrm>
            <a:off x="7451101" y="6388754"/>
            <a:ext cx="2948940" cy="891540"/>
          </a:xfrm>
          <a:prstGeom prst="rect">
            <a:avLst/>
          </a:prstGeom>
        </p:spPr>
        <p:txBody>
          <a:bodyPr vert="horz" wrap="square" lIns="0" tIns="91440" rIns="0" bIns="0" rtlCol="0">
            <a:spAutoFit/>
          </a:bodyPr>
          <a:lstStyle/>
          <a:p>
            <a:pPr marL="12700" marR="7620" algn="ctr">
              <a:lnSpc>
                <a:spcPts val="3100"/>
              </a:lnSpc>
              <a:spcBef>
                <a:spcPts val="720"/>
              </a:spcBef>
            </a:pPr>
            <a:r>
              <a:rPr sz="3100" b="1" spc="-165" dirty="0">
                <a:solidFill>
                  <a:srgbClr val="90C960"/>
                </a:solidFill>
                <a:latin typeface="Arial"/>
                <a:cs typeface="Arial"/>
              </a:rPr>
              <a:t>Your </a:t>
            </a:r>
            <a:r>
              <a:rPr sz="3100" b="1" spc="-105" dirty="0">
                <a:solidFill>
                  <a:srgbClr val="90C960"/>
                </a:solidFill>
                <a:latin typeface="Arial"/>
                <a:cs typeface="Arial"/>
              </a:rPr>
              <a:t>health,  </a:t>
            </a:r>
            <a:r>
              <a:rPr sz="3100" b="1" spc="-95" dirty="0">
                <a:solidFill>
                  <a:srgbClr val="90C960"/>
                </a:solidFill>
                <a:latin typeface="Arial"/>
                <a:cs typeface="Arial"/>
              </a:rPr>
              <a:t>your</a:t>
            </a:r>
            <a:r>
              <a:rPr sz="3100" b="1" spc="-325" dirty="0">
                <a:solidFill>
                  <a:srgbClr val="90C960"/>
                </a:solidFill>
                <a:latin typeface="Arial"/>
                <a:cs typeface="Arial"/>
              </a:rPr>
              <a:t> </a:t>
            </a:r>
            <a:r>
              <a:rPr sz="3100" b="1" spc="-95" dirty="0">
                <a:solidFill>
                  <a:srgbClr val="90C960"/>
                </a:solidFill>
                <a:latin typeface="Arial"/>
                <a:cs typeface="Arial"/>
              </a:rPr>
              <a:t>information</a:t>
            </a:r>
            <a:endParaRPr sz="3100" dirty="0">
              <a:latin typeface="Arial"/>
              <a:cs typeface="Arial"/>
            </a:endParaRPr>
          </a:p>
        </p:txBody>
      </p:sp>
      <p:sp>
        <p:nvSpPr>
          <p:cNvPr id="4" name="object 4"/>
          <p:cNvSpPr/>
          <p:nvPr/>
        </p:nvSpPr>
        <p:spPr>
          <a:xfrm>
            <a:off x="7128002" y="2123922"/>
            <a:ext cx="3564254" cy="36195"/>
          </a:xfrm>
          <a:custGeom>
            <a:avLst/>
            <a:gdLst/>
            <a:ahLst/>
            <a:cxnLst/>
            <a:rect l="l" t="t" r="r" b="b"/>
            <a:pathLst>
              <a:path w="3564254" h="36194">
                <a:moveTo>
                  <a:pt x="3564001" y="0"/>
                </a:moveTo>
                <a:lnTo>
                  <a:pt x="0" y="0"/>
                </a:lnTo>
                <a:lnTo>
                  <a:pt x="0" y="36004"/>
                </a:lnTo>
                <a:lnTo>
                  <a:pt x="3564001" y="36004"/>
                </a:lnTo>
                <a:lnTo>
                  <a:pt x="3564001" y="0"/>
                </a:lnTo>
                <a:close/>
              </a:path>
            </a:pathLst>
          </a:custGeom>
          <a:solidFill>
            <a:srgbClr val="90C960"/>
          </a:solidFill>
        </p:spPr>
        <p:txBody>
          <a:bodyPr wrap="square" lIns="0" tIns="0" rIns="0" bIns="0" rtlCol="0"/>
          <a:lstStyle/>
          <a:p>
            <a:endParaRPr/>
          </a:p>
        </p:txBody>
      </p:sp>
      <p:sp>
        <p:nvSpPr>
          <p:cNvPr id="5" name="object 5"/>
          <p:cNvSpPr/>
          <p:nvPr/>
        </p:nvSpPr>
        <p:spPr>
          <a:xfrm>
            <a:off x="3564001" y="2123909"/>
            <a:ext cx="3564254" cy="36195"/>
          </a:xfrm>
          <a:custGeom>
            <a:avLst/>
            <a:gdLst/>
            <a:ahLst/>
            <a:cxnLst/>
            <a:rect l="l" t="t" r="r" b="b"/>
            <a:pathLst>
              <a:path w="3564254" h="36194">
                <a:moveTo>
                  <a:pt x="3564001" y="0"/>
                </a:moveTo>
                <a:lnTo>
                  <a:pt x="0" y="0"/>
                </a:lnTo>
                <a:lnTo>
                  <a:pt x="0" y="36004"/>
                </a:lnTo>
                <a:lnTo>
                  <a:pt x="3564001" y="36004"/>
                </a:lnTo>
                <a:lnTo>
                  <a:pt x="3564001" y="0"/>
                </a:lnTo>
                <a:close/>
              </a:path>
            </a:pathLst>
          </a:custGeom>
          <a:solidFill>
            <a:srgbClr val="90C960"/>
          </a:solidFill>
        </p:spPr>
        <p:txBody>
          <a:bodyPr wrap="square" lIns="0" tIns="0" rIns="0" bIns="0" rtlCol="0"/>
          <a:lstStyle/>
          <a:p>
            <a:endParaRPr/>
          </a:p>
        </p:txBody>
      </p:sp>
      <p:sp>
        <p:nvSpPr>
          <p:cNvPr id="6" name="object 6"/>
          <p:cNvSpPr/>
          <p:nvPr/>
        </p:nvSpPr>
        <p:spPr>
          <a:xfrm>
            <a:off x="0" y="2123922"/>
            <a:ext cx="3564254" cy="36195"/>
          </a:xfrm>
          <a:custGeom>
            <a:avLst/>
            <a:gdLst/>
            <a:ahLst/>
            <a:cxnLst/>
            <a:rect l="l" t="t" r="r" b="b"/>
            <a:pathLst>
              <a:path w="3564254" h="36194">
                <a:moveTo>
                  <a:pt x="3564001" y="0"/>
                </a:moveTo>
                <a:lnTo>
                  <a:pt x="0" y="0"/>
                </a:lnTo>
                <a:lnTo>
                  <a:pt x="0" y="36004"/>
                </a:lnTo>
                <a:lnTo>
                  <a:pt x="3564001" y="36004"/>
                </a:lnTo>
                <a:lnTo>
                  <a:pt x="3564001" y="0"/>
                </a:lnTo>
                <a:close/>
              </a:path>
            </a:pathLst>
          </a:custGeom>
          <a:solidFill>
            <a:srgbClr val="90C960"/>
          </a:solidFill>
        </p:spPr>
        <p:txBody>
          <a:bodyPr wrap="square" lIns="0" tIns="0" rIns="0" bIns="0" rtlCol="0"/>
          <a:lstStyle/>
          <a:p>
            <a:endParaRPr/>
          </a:p>
        </p:txBody>
      </p:sp>
      <p:sp>
        <p:nvSpPr>
          <p:cNvPr id="7" name="object 7"/>
          <p:cNvSpPr/>
          <p:nvPr/>
        </p:nvSpPr>
        <p:spPr>
          <a:xfrm>
            <a:off x="7435050" y="4789055"/>
            <a:ext cx="2950210" cy="1430769"/>
          </a:xfrm>
          <a:custGeom>
            <a:avLst/>
            <a:gdLst/>
            <a:ahLst/>
            <a:cxnLst/>
            <a:rect l="l" t="t" r="r" b="b"/>
            <a:pathLst>
              <a:path w="2950209" h="1692275">
                <a:moveTo>
                  <a:pt x="2949905" y="0"/>
                </a:moveTo>
                <a:lnTo>
                  <a:pt x="0" y="0"/>
                </a:lnTo>
                <a:lnTo>
                  <a:pt x="0" y="1691982"/>
                </a:lnTo>
                <a:lnTo>
                  <a:pt x="2949905" y="1691982"/>
                </a:lnTo>
                <a:close/>
              </a:path>
            </a:pathLst>
          </a:custGeom>
          <a:solidFill>
            <a:srgbClr val="90C960"/>
          </a:solidFill>
        </p:spPr>
        <p:txBody>
          <a:bodyPr wrap="square" lIns="0" tIns="0" rIns="0" bIns="0" rtlCol="0"/>
          <a:lstStyle/>
          <a:p>
            <a:endParaRPr/>
          </a:p>
        </p:txBody>
      </p:sp>
      <p:sp>
        <p:nvSpPr>
          <p:cNvPr id="9" name="object 9"/>
          <p:cNvSpPr txBox="1"/>
          <p:nvPr/>
        </p:nvSpPr>
        <p:spPr>
          <a:xfrm>
            <a:off x="7564711" y="4922196"/>
            <a:ext cx="2756535" cy="1164486"/>
          </a:xfrm>
          <a:prstGeom prst="rect">
            <a:avLst/>
          </a:prstGeom>
        </p:spPr>
        <p:txBody>
          <a:bodyPr vert="horz" wrap="square" lIns="0" tIns="63500" rIns="0" bIns="0" rtlCol="0">
            <a:spAutoFit/>
          </a:bodyPr>
          <a:lstStyle/>
          <a:p>
            <a:pPr marL="12700" marR="25400">
              <a:lnSpc>
                <a:spcPct val="111100"/>
              </a:lnSpc>
              <a:spcBef>
                <a:spcPts val="285"/>
              </a:spcBef>
            </a:pPr>
            <a:r>
              <a:rPr lang="en-GB" sz="1050" spc="-40" dirty="0">
                <a:solidFill>
                  <a:srgbClr val="FFFFFF"/>
                </a:solidFill>
                <a:latin typeface="Arial"/>
                <a:cs typeface="Arial"/>
              </a:rPr>
              <a:t>The Notts Care Record will </a:t>
            </a:r>
            <a:r>
              <a:rPr sz="1050" spc="25" dirty="0">
                <a:solidFill>
                  <a:srgbClr val="FFFFFF"/>
                </a:solidFill>
                <a:latin typeface="Arial"/>
                <a:cs typeface="Arial"/>
              </a:rPr>
              <a:t>help</a:t>
            </a:r>
            <a:r>
              <a:rPr sz="1050" spc="-20" dirty="0">
                <a:solidFill>
                  <a:srgbClr val="FFFFFF"/>
                </a:solidFill>
                <a:latin typeface="Arial"/>
                <a:cs typeface="Arial"/>
              </a:rPr>
              <a:t> </a:t>
            </a:r>
            <a:r>
              <a:rPr lang="en-GB" sz="1050" spc="-35" dirty="0">
                <a:solidFill>
                  <a:srgbClr val="FFFFFF"/>
                </a:solidFill>
                <a:latin typeface="Arial"/>
                <a:cs typeface="Arial"/>
              </a:rPr>
              <a:t>your health and care providers</a:t>
            </a:r>
            <a:r>
              <a:rPr sz="1050" spc="-25" dirty="0">
                <a:solidFill>
                  <a:srgbClr val="FFFFFF"/>
                </a:solidFill>
                <a:latin typeface="Arial"/>
                <a:cs typeface="Arial"/>
              </a:rPr>
              <a:t> </a:t>
            </a:r>
            <a:r>
              <a:rPr sz="1050" spc="15" dirty="0">
                <a:solidFill>
                  <a:srgbClr val="FFFFFF"/>
                </a:solidFill>
                <a:latin typeface="Arial"/>
                <a:cs typeface="Arial"/>
              </a:rPr>
              <a:t>make</a:t>
            </a:r>
            <a:r>
              <a:rPr sz="1050" spc="-20" dirty="0">
                <a:solidFill>
                  <a:srgbClr val="FFFFFF"/>
                </a:solidFill>
                <a:latin typeface="Arial"/>
                <a:cs typeface="Arial"/>
              </a:rPr>
              <a:t> </a:t>
            </a:r>
            <a:r>
              <a:rPr sz="1050" spc="40" dirty="0">
                <a:solidFill>
                  <a:srgbClr val="FFFFFF"/>
                </a:solidFill>
                <a:latin typeface="Arial" panose="020B0604020202020204" pitchFamily="34" charset="0"/>
                <a:cs typeface="Arial" panose="020B0604020202020204" pitchFamily="34" charset="0"/>
              </a:rPr>
              <a:t>better</a:t>
            </a:r>
            <a:r>
              <a:rPr sz="1050" spc="-20" dirty="0">
                <a:solidFill>
                  <a:srgbClr val="FFFFFF"/>
                </a:solidFill>
                <a:latin typeface="Arial" panose="020B0604020202020204" pitchFamily="34" charset="0"/>
                <a:cs typeface="Arial" panose="020B0604020202020204" pitchFamily="34" charset="0"/>
              </a:rPr>
              <a:t> </a:t>
            </a:r>
            <a:r>
              <a:rPr sz="1050" spc="-10" dirty="0">
                <a:solidFill>
                  <a:srgbClr val="FFFFFF"/>
                </a:solidFill>
                <a:latin typeface="Arial" panose="020B0604020202020204" pitchFamily="34" charset="0"/>
                <a:cs typeface="Arial" panose="020B0604020202020204" pitchFamily="34" charset="0"/>
              </a:rPr>
              <a:t>decisions</a:t>
            </a:r>
            <a:r>
              <a:rPr lang="en-GB" sz="1050" spc="-10" dirty="0">
                <a:solidFill>
                  <a:srgbClr val="FFFFFF"/>
                </a:solidFill>
                <a:latin typeface="Arial" panose="020B0604020202020204" pitchFamily="34" charset="0"/>
                <a:cs typeface="Arial" panose="020B0604020202020204" pitchFamily="34" charset="0"/>
              </a:rPr>
              <a:t> about your care</a:t>
            </a:r>
            <a:r>
              <a:rPr sz="1050" spc="-25" dirty="0">
                <a:solidFill>
                  <a:srgbClr val="FFFFFF"/>
                </a:solidFill>
                <a:latin typeface="Arial" panose="020B0604020202020204" pitchFamily="34" charset="0"/>
                <a:cs typeface="Arial" panose="020B0604020202020204" pitchFamily="34" charset="0"/>
              </a:rPr>
              <a:t> </a:t>
            </a:r>
            <a:r>
              <a:rPr sz="1050" spc="25" dirty="0">
                <a:solidFill>
                  <a:srgbClr val="FFFFFF"/>
                </a:solidFill>
                <a:latin typeface="Arial" panose="020B0604020202020204" pitchFamily="34" charset="0"/>
                <a:cs typeface="Arial" panose="020B0604020202020204" pitchFamily="34" charset="0"/>
              </a:rPr>
              <a:t>together</a:t>
            </a:r>
            <a:r>
              <a:rPr lang="en-GB" sz="1050" spc="25" dirty="0">
                <a:solidFill>
                  <a:srgbClr val="FFFFFF"/>
                </a:solidFill>
                <a:latin typeface="Arial" panose="020B0604020202020204" pitchFamily="34" charset="0"/>
                <a:cs typeface="Arial" panose="020B0604020202020204" pitchFamily="34" charset="0"/>
              </a:rPr>
              <a:t>.</a:t>
            </a:r>
            <a:r>
              <a:rPr sz="1050" spc="-20" dirty="0">
                <a:solidFill>
                  <a:srgbClr val="FFFFFF"/>
                </a:solidFill>
                <a:latin typeface="Arial" panose="020B0604020202020204" pitchFamily="34" charset="0"/>
                <a:cs typeface="Arial" panose="020B0604020202020204" pitchFamily="34" charset="0"/>
              </a:rPr>
              <a:t> </a:t>
            </a:r>
            <a:endParaRPr lang="en-GB" sz="1050" spc="-20" dirty="0">
              <a:solidFill>
                <a:srgbClr val="FFFFFF"/>
              </a:solidFill>
              <a:latin typeface="Arial" panose="020B0604020202020204" pitchFamily="34" charset="0"/>
              <a:cs typeface="Arial" panose="020B0604020202020204" pitchFamily="34" charset="0"/>
            </a:endParaRPr>
          </a:p>
          <a:p>
            <a:pPr marL="12700" marR="25400">
              <a:lnSpc>
                <a:spcPct val="111100"/>
              </a:lnSpc>
              <a:spcBef>
                <a:spcPts val="285"/>
              </a:spcBef>
            </a:pPr>
            <a:r>
              <a:rPr sz="1050" spc="-10" dirty="0">
                <a:solidFill>
                  <a:srgbClr val="FFFFFF"/>
                </a:solidFill>
                <a:latin typeface="Arial"/>
                <a:cs typeface="Arial"/>
              </a:rPr>
              <a:t>It’s</a:t>
            </a:r>
            <a:r>
              <a:rPr sz="1050" spc="-25" dirty="0">
                <a:solidFill>
                  <a:srgbClr val="FFFFFF"/>
                </a:solidFill>
                <a:latin typeface="Arial"/>
                <a:cs typeface="Arial"/>
              </a:rPr>
              <a:t> </a:t>
            </a:r>
            <a:r>
              <a:rPr sz="1050" spc="-10" dirty="0">
                <a:solidFill>
                  <a:srgbClr val="FFFFFF"/>
                </a:solidFill>
                <a:latin typeface="Arial"/>
                <a:cs typeface="Arial"/>
              </a:rPr>
              <a:t>safe,</a:t>
            </a:r>
            <a:r>
              <a:rPr sz="1050" spc="-25" dirty="0">
                <a:solidFill>
                  <a:srgbClr val="FFFFFF"/>
                </a:solidFill>
                <a:latin typeface="Arial"/>
                <a:cs typeface="Arial"/>
              </a:rPr>
              <a:t> </a:t>
            </a:r>
            <a:r>
              <a:rPr sz="1050" spc="30" dirty="0">
                <a:solidFill>
                  <a:srgbClr val="FFFFFF"/>
                </a:solidFill>
                <a:latin typeface="Arial"/>
                <a:cs typeface="Arial"/>
              </a:rPr>
              <a:t>confidential</a:t>
            </a:r>
            <a:r>
              <a:rPr sz="1050" spc="-25" dirty="0">
                <a:solidFill>
                  <a:srgbClr val="FFFFFF"/>
                </a:solidFill>
                <a:latin typeface="Arial"/>
                <a:cs typeface="Arial"/>
              </a:rPr>
              <a:t> </a:t>
            </a:r>
            <a:r>
              <a:rPr sz="1050" spc="25" dirty="0">
                <a:solidFill>
                  <a:srgbClr val="FFFFFF"/>
                </a:solidFill>
                <a:latin typeface="Arial"/>
                <a:cs typeface="Arial"/>
              </a:rPr>
              <a:t>and</a:t>
            </a:r>
            <a:r>
              <a:rPr sz="1050" spc="-20" dirty="0">
                <a:solidFill>
                  <a:srgbClr val="FFFFFF"/>
                </a:solidFill>
                <a:latin typeface="Arial"/>
                <a:cs typeface="Arial"/>
              </a:rPr>
              <a:t> </a:t>
            </a:r>
            <a:r>
              <a:rPr sz="1050" spc="25" dirty="0">
                <a:solidFill>
                  <a:srgbClr val="FFFFFF"/>
                </a:solidFill>
                <a:latin typeface="Arial"/>
                <a:cs typeface="Arial"/>
              </a:rPr>
              <a:t>only</a:t>
            </a:r>
            <a:r>
              <a:rPr sz="1050" spc="-25" dirty="0">
                <a:solidFill>
                  <a:srgbClr val="FFFFFF"/>
                </a:solidFill>
                <a:latin typeface="Arial"/>
                <a:cs typeface="Arial"/>
              </a:rPr>
              <a:t> </a:t>
            </a:r>
            <a:r>
              <a:rPr sz="1050" spc="40" dirty="0">
                <a:solidFill>
                  <a:srgbClr val="FFFFFF"/>
                </a:solidFill>
                <a:latin typeface="Arial"/>
                <a:cs typeface="Arial"/>
              </a:rPr>
              <a:t>the</a:t>
            </a:r>
            <a:r>
              <a:rPr sz="1050" spc="-25" dirty="0">
                <a:solidFill>
                  <a:srgbClr val="FFFFFF"/>
                </a:solidFill>
                <a:latin typeface="Arial"/>
                <a:cs typeface="Arial"/>
              </a:rPr>
              <a:t> </a:t>
            </a:r>
            <a:r>
              <a:rPr sz="1050" dirty="0">
                <a:solidFill>
                  <a:srgbClr val="FFFFFF"/>
                </a:solidFill>
                <a:latin typeface="Arial"/>
                <a:cs typeface="Arial"/>
              </a:rPr>
              <a:t>professionals</a:t>
            </a:r>
            <a:r>
              <a:rPr sz="1050" spc="-20" dirty="0">
                <a:solidFill>
                  <a:srgbClr val="FFFFFF"/>
                </a:solidFill>
                <a:latin typeface="Arial"/>
                <a:cs typeface="Arial"/>
              </a:rPr>
              <a:t> </a:t>
            </a:r>
            <a:r>
              <a:rPr sz="1050" spc="55" dirty="0">
                <a:solidFill>
                  <a:srgbClr val="FFFFFF"/>
                </a:solidFill>
                <a:latin typeface="Arial"/>
                <a:cs typeface="Arial"/>
              </a:rPr>
              <a:t>who  </a:t>
            </a:r>
            <a:r>
              <a:rPr sz="1050" spc="15" dirty="0">
                <a:solidFill>
                  <a:srgbClr val="FFFFFF"/>
                </a:solidFill>
                <a:latin typeface="Arial"/>
                <a:cs typeface="Arial"/>
              </a:rPr>
              <a:t>need </a:t>
            </a:r>
            <a:r>
              <a:rPr sz="1050" spc="65" dirty="0">
                <a:solidFill>
                  <a:srgbClr val="FFFFFF"/>
                </a:solidFill>
                <a:latin typeface="Arial"/>
                <a:cs typeface="Arial"/>
              </a:rPr>
              <a:t>to </a:t>
            </a:r>
            <a:r>
              <a:rPr sz="1050" spc="-45" dirty="0">
                <a:solidFill>
                  <a:srgbClr val="FFFFFF"/>
                </a:solidFill>
                <a:latin typeface="Arial"/>
                <a:cs typeface="Arial"/>
              </a:rPr>
              <a:t>see </a:t>
            </a:r>
            <a:r>
              <a:rPr sz="1050" spc="25" dirty="0">
                <a:solidFill>
                  <a:srgbClr val="FFFFFF"/>
                </a:solidFill>
                <a:latin typeface="Arial"/>
                <a:cs typeface="Arial"/>
              </a:rPr>
              <a:t>your </a:t>
            </a:r>
            <a:r>
              <a:rPr sz="1050" spc="15" dirty="0">
                <a:solidFill>
                  <a:srgbClr val="FFFFFF"/>
                </a:solidFill>
                <a:latin typeface="Arial"/>
                <a:cs typeface="Arial"/>
              </a:rPr>
              <a:t>record </a:t>
            </a:r>
            <a:r>
              <a:rPr sz="1050" spc="55" dirty="0">
                <a:solidFill>
                  <a:srgbClr val="FFFFFF"/>
                </a:solidFill>
                <a:latin typeface="Arial"/>
                <a:cs typeface="Arial"/>
              </a:rPr>
              <a:t>will </a:t>
            </a:r>
            <a:r>
              <a:rPr sz="1050" spc="-45" dirty="0">
                <a:solidFill>
                  <a:srgbClr val="FFFFFF"/>
                </a:solidFill>
                <a:latin typeface="Arial"/>
                <a:cs typeface="Arial"/>
              </a:rPr>
              <a:t>see </a:t>
            </a:r>
            <a:r>
              <a:rPr sz="1050" spc="40" dirty="0">
                <a:solidFill>
                  <a:srgbClr val="FFFFFF"/>
                </a:solidFill>
                <a:latin typeface="Arial"/>
                <a:cs typeface="Arial"/>
              </a:rPr>
              <a:t>it. </a:t>
            </a:r>
            <a:endParaRPr sz="1050" dirty="0">
              <a:latin typeface="Arial"/>
              <a:cs typeface="Arial"/>
            </a:endParaRPr>
          </a:p>
        </p:txBody>
      </p:sp>
      <p:sp>
        <p:nvSpPr>
          <p:cNvPr id="10" name="object 10"/>
          <p:cNvSpPr/>
          <p:nvPr/>
        </p:nvSpPr>
        <p:spPr>
          <a:xfrm>
            <a:off x="7435050" y="4789056"/>
            <a:ext cx="2950210" cy="1430770"/>
          </a:xfrm>
          <a:custGeom>
            <a:avLst/>
            <a:gdLst/>
            <a:ahLst/>
            <a:cxnLst/>
            <a:rect l="l" t="t" r="r" b="b"/>
            <a:pathLst>
              <a:path w="2950209" h="1692275">
                <a:moveTo>
                  <a:pt x="0" y="19050"/>
                </a:moveTo>
                <a:lnTo>
                  <a:pt x="0" y="1672932"/>
                </a:lnTo>
                <a:lnTo>
                  <a:pt x="0" y="1691982"/>
                </a:lnTo>
                <a:lnTo>
                  <a:pt x="19050" y="1691982"/>
                </a:lnTo>
                <a:lnTo>
                  <a:pt x="2930855" y="1691982"/>
                </a:lnTo>
                <a:lnTo>
                  <a:pt x="2949905" y="1691982"/>
                </a:lnTo>
                <a:lnTo>
                  <a:pt x="2949905" y="1672932"/>
                </a:lnTo>
                <a:lnTo>
                  <a:pt x="2949905" y="19050"/>
                </a:lnTo>
                <a:lnTo>
                  <a:pt x="2949905" y="0"/>
                </a:lnTo>
                <a:lnTo>
                  <a:pt x="2930855" y="0"/>
                </a:lnTo>
                <a:lnTo>
                  <a:pt x="19050" y="0"/>
                </a:lnTo>
                <a:lnTo>
                  <a:pt x="0" y="0"/>
                </a:lnTo>
                <a:lnTo>
                  <a:pt x="0" y="19050"/>
                </a:lnTo>
                <a:close/>
              </a:path>
            </a:pathLst>
          </a:custGeom>
          <a:ln w="38099">
            <a:solidFill>
              <a:srgbClr val="FFFFFF"/>
            </a:solidFill>
          </a:ln>
        </p:spPr>
        <p:txBody>
          <a:bodyPr wrap="square" lIns="0" tIns="0" rIns="0" bIns="0" rtlCol="0"/>
          <a:lstStyle/>
          <a:p>
            <a:endParaRPr/>
          </a:p>
        </p:txBody>
      </p:sp>
      <p:sp>
        <p:nvSpPr>
          <p:cNvPr id="15" name="object 15"/>
          <p:cNvSpPr txBox="1">
            <a:spLocks noGrp="1"/>
          </p:cNvSpPr>
          <p:nvPr>
            <p:ph type="title"/>
          </p:nvPr>
        </p:nvSpPr>
        <p:spPr>
          <a:xfrm>
            <a:off x="275300" y="522679"/>
            <a:ext cx="2437130" cy="707886"/>
          </a:xfrm>
          <a:prstGeom prst="rect">
            <a:avLst/>
          </a:prstGeom>
        </p:spPr>
        <p:txBody>
          <a:bodyPr vert="horz" wrap="square" lIns="0" tIns="40640" rIns="0" bIns="0" rtlCol="0">
            <a:spAutoFit/>
          </a:bodyPr>
          <a:lstStyle/>
          <a:p>
            <a:pPr marL="12700" marR="5080">
              <a:lnSpc>
                <a:spcPts val="2600"/>
              </a:lnSpc>
              <a:spcBef>
                <a:spcPts val="320"/>
              </a:spcBef>
            </a:pPr>
            <a:r>
              <a:rPr spc="25" dirty="0"/>
              <a:t>What </a:t>
            </a:r>
            <a:r>
              <a:rPr spc="-180" dirty="0"/>
              <a:t>is  </a:t>
            </a:r>
            <a:r>
              <a:rPr lang="en-GB" spc="-180" dirty="0"/>
              <a:t>the Notts </a:t>
            </a:r>
            <a:br>
              <a:rPr lang="en-GB" spc="-180" dirty="0"/>
            </a:br>
            <a:r>
              <a:rPr lang="en-GB" spc="-180" dirty="0"/>
              <a:t>Care Record (NCR)</a:t>
            </a:r>
            <a:r>
              <a:rPr spc="-105" dirty="0"/>
              <a:t>?</a:t>
            </a:r>
          </a:p>
        </p:txBody>
      </p:sp>
      <p:sp>
        <p:nvSpPr>
          <p:cNvPr id="16" name="object 16"/>
          <p:cNvSpPr txBox="1"/>
          <p:nvPr/>
        </p:nvSpPr>
        <p:spPr>
          <a:xfrm>
            <a:off x="275300" y="2302880"/>
            <a:ext cx="3011170" cy="1092200"/>
          </a:xfrm>
          <a:prstGeom prst="rect">
            <a:avLst/>
          </a:prstGeom>
        </p:spPr>
        <p:txBody>
          <a:bodyPr vert="horz" wrap="square" lIns="0" tIns="12700" rIns="0" bIns="0" rtlCol="0">
            <a:spAutoFit/>
          </a:bodyPr>
          <a:lstStyle/>
          <a:p>
            <a:pPr marL="12700" marR="5080">
              <a:lnSpc>
                <a:spcPct val="116700"/>
              </a:lnSpc>
              <a:spcBef>
                <a:spcPts val="100"/>
              </a:spcBef>
            </a:pPr>
            <a:r>
              <a:rPr lang="en-GB" sz="1000" spc="60" dirty="0">
                <a:solidFill>
                  <a:srgbClr val="FFFFFF"/>
                </a:solidFill>
                <a:latin typeface="Arial"/>
                <a:cs typeface="Arial"/>
              </a:rPr>
              <a:t>All </a:t>
            </a:r>
            <a:r>
              <a:rPr sz="1000" spc="15" dirty="0">
                <a:solidFill>
                  <a:srgbClr val="FFFFFF"/>
                </a:solidFill>
                <a:latin typeface="Arial"/>
                <a:cs typeface="Arial"/>
              </a:rPr>
              <a:t>health </a:t>
            </a:r>
            <a:r>
              <a:rPr sz="1000" spc="10" dirty="0">
                <a:solidFill>
                  <a:srgbClr val="FFFFFF"/>
                </a:solidFill>
                <a:latin typeface="Arial"/>
                <a:cs typeface="Arial"/>
              </a:rPr>
              <a:t>and </a:t>
            </a:r>
            <a:r>
              <a:rPr sz="1000" spc="-25" dirty="0">
                <a:solidFill>
                  <a:srgbClr val="FFFFFF"/>
                </a:solidFill>
                <a:latin typeface="Arial"/>
                <a:cs typeface="Arial"/>
              </a:rPr>
              <a:t>care </a:t>
            </a:r>
            <a:r>
              <a:rPr sz="1000" spc="-5" dirty="0">
                <a:solidFill>
                  <a:srgbClr val="FFFFFF"/>
                </a:solidFill>
                <a:latin typeface="Arial"/>
                <a:cs typeface="Arial"/>
              </a:rPr>
              <a:t>providers </a:t>
            </a:r>
            <a:r>
              <a:rPr sz="1000" spc="-60" dirty="0">
                <a:solidFill>
                  <a:srgbClr val="FFFFFF"/>
                </a:solidFill>
                <a:latin typeface="Arial"/>
                <a:cs typeface="Arial"/>
              </a:rPr>
              <a:t>across  </a:t>
            </a:r>
            <a:r>
              <a:rPr sz="1000" spc="10" dirty="0">
                <a:solidFill>
                  <a:srgbClr val="FFFFFF"/>
                </a:solidFill>
                <a:latin typeface="Arial"/>
                <a:cs typeface="Arial"/>
              </a:rPr>
              <a:t>Nottinghamshire</a:t>
            </a:r>
            <a:r>
              <a:rPr sz="1000" spc="-55" dirty="0">
                <a:solidFill>
                  <a:srgbClr val="FFFFFF"/>
                </a:solidFill>
                <a:latin typeface="Arial"/>
                <a:cs typeface="Arial"/>
              </a:rPr>
              <a:t> </a:t>
            </a:r>
            <a:r>
              <a:rPr sz="1000" spc="25" dirty="0">
                <a:solidFill>
                  <a:srgbClr val="FFFFFF"/>
                </a:solidFill>
                <a:latin typeface="Arial"/>
                <a:cs typeface="Arial"/>
              </a:rPr>
              <a:t>hold</a:t>
            </a:r>
            <a:r>
              <a:rPr sz="1000" spc="-55" dirty="0">
                <a:solidFill>
                  <a:srgbClr val="FFFFFF"/>
                </a:solidFill>
                <a:latin typeface="Arial"/>
                <a:cs typeface="Arial"/>
              </a:rPr>
              <a:t> </a:t>
            </a:r>
            <a:r>
              <a:rPr sz="1000" spc="15" dirty="0">
                <a:solidFill>
                  <a:srgbClr val="FFFFFF"/>
                </a:solidFill>
                <a:latin typeface="Arial"/>
                <a:cs typeface="Arial"/>
              </a:rPr>
              <a:t>individual</a:t>
            </a:r>
            <a:r>
              <a:rPr sz="1000" spc="-55" dirty="0">
                <a:solidFill>
                  <a:srgbClr val="FFFFFF"/>
                </a:solidFill>
                <a:latin typeface="Arial"/>
                <a:cs typeface="Arial"/>
              </a:rPr>
              <a:t> </a:t>
            </a:r>
            <a:r>
              <a:rPr sz="1000" spc="5" dirty="0">
                <a:solidFill>
                  <a:srgbClr val="FFFFFF"/>
                </a:solidFill>
                <a:latin typeface="Arial"/>
                <a:cs typeface="Arial"/>
              </a:rPr>
              <a:t>paper</a:t>
            </a:r>
            <a:r>
              <a:rPr sz="1000" spc="-55" dirty="0">
                <a:solidFill>
                  <a:srgbClr val="FFFFFF"/>
                </a:solidFill>
                <a:latin typeface="Arial"/>
                <a:cs typeface="Arial"/>
              </a:rPr>
              <a:t> </a:t>
            </a:r>
            <a:r>
              <a:rPr sz="1000" spc="10" dirty="0">
                <a:solidFill>
                  <a:srgbClr val="FFFFFF"/>
                </a:solidFill>
                <a:latin typeface="Arial"/>
                <a:cs typeface="Arial"/>
              </a:rPr>
              <a:t>and</a:t>
            </a:r>
            <a:r>
              <a:rPr sz="1000" spc="-55" dirty="0">
                <a:solidFill>
                  <a:srgbClr val="FFFFFF"/>
                </a:solidFill>
                <a:latin typeface="Arial"/>
                <a:cs typeface="Arial"/>
              </a:rPr>
              <a:t> </a:t>
            </a:r>
            <a:r>
              <a:rPr sz="1000" spc="-5" dirty="0">
                <a:solidFill>
                  <a:srgbClr val="FFFFFF"/>
                </a:solidFill>
                <a:latin typeface="Arial"/>
                <a:cs typeface="Arial"/>
              </a:rPr>
              <a:t>electronic </a:t>
            </a:r>
            <a:r>
              <a:rPr sz="1000" spc="-20" dirty="0">
                <a:solidFill>
                  <a:srgbClr val="FFFFFF"/>
                </a:solidFill>
                <a:latin typeface="Arial"/>
                <a:cs typeface="Arial"/>
              </a:rPr>
              <a:t>records </a:t>
            </a:r>
            <a:r>
              <a:rPr sz="1000" spc="25" dirty="0">
                <a:solidFill>
                  <a:srgbClr val="FFFFFF"/>
                </a:solidFill>
                <a:latin typeface="Arial"/>
                <a:cs typeface="Arial"/>
              </a:rPr>
              <a:t>about</a:t>
            </a:r>
            <a:r>
              <a:rPr lang="en-GB" sz="1000" spc="25" dirty="0">
                <a:solidFill>
                  <a:srgbClr val="FFFFFF"/>
                </a:solidFill>
                <a:latin typeface="Arial"/>
                <a:cs typeface="Arial"/>
              </a:rPr>
              <a:t> </a:t>
            </a:r>
            <a:r>
              <a:rPr sz="1000" dirty="0">
                <a:solidFill>
                  <a:srgbClr val="FFFFFF"/>
                </a:solidFill>
                <a:latin typeface="Arial"/>
                <a:cs typeface="Arial"/>
              </a:rPr>
              <a:t>you. </a:t>
            </a:r>
            <a:r>
              <a:rPr sz="1000" spc="-40" dirty="0">
                <a:solidFill>
                  <a:srgbClr val="FFFFFF"/>
                </a:solidFill>
                <a:latin typeface="Arial"/>
                <a:cs typeface="Arial"/>
              </a:rPr>
              <a:t>This </a:t>
            </a:r>
            <a:r>
              <a:rPr sz="1000" spc="-10" dirty="0">
                <a:solidFill>
                  <a:srgbClr val="FFFFFF"/>
                </a:solidFill>
                <a:latin typeface="Arial"/>
                <a:cs typeface="Arial"/>
              </a:rPr>
              <a:t>may </a:t>
            </a:r>
            <a:r>
              <a:rPr sz="1000" spc="-5" dirty="0">
                <a:solidFill>
                  <a:srgbClr val="FFFFFF"/>
                </a:solidFill>
                <a:latin typeface="Arial"/>
                <a:cs typeface="Arial"/>
              </a:rPr>
              <a:t>mean </a:t>
            </a:r>
            <a:r>
              <a:rPr sz="1000" spc="40" dirty="0">
                <a:solidFill>
                  <a:srgbClr val="FFFFFF"/>
                </a:solidFill>
                <a:latin typeface="Arial"/>
                <a:cs typeface="Arial"/>
              </a:rPr>
              <a:t>that </a:t>
            </a:r>
            <a:r>
              <a:rPr sz="1000" spc="10" dirty="0">
                <a:solidFill>
                  <a:srgbClr val="FFFFFF"/>
                </a:solidFill>
                <a:latin typeface="Arial"/>
                <a:cs typeface="Arial"/>
              </a:rPr>
              <a:t>your </a:t>
            </a:r>
            <a:r>
              <a:rPr sz="1000" spc="30" dirty="0">
                <a:solidFill>
                  <a:srgbClr val="FFFFFF"/>
                </a:solidFill>
                <a:latin typeface="Arial"/>
                <a:cs typeface="Arial"/>
              </a:rPr>
              <a:t>information </a:t>
            </a:r>
            <a:r>
              <a:rPr sz="1000" spc="-10" dirty="0">
                <a:solidFill>
                  <a:srgbClr val="FFFFFF"/>
                </a:solidFill>
                <a:latin typeface="Arial"/>
                <a:cs typeface="Arial"/>
              </a:rPr>
              <a:t>may </a:t>
            </a:r>
            <a:r>
              <a:rPr sz="1000" spc="45" dirty="0">
                <a:solidFill>
                  <a:srgbClr val="FFFFFF"/>
                </a:solidFill>
                <a:latin typeface="Arial"/>
                <a:cs typeface="Arial"/>
              </a:rPr>
              <a:t>not </a:t>
            </a:r>
            <a:r>
              <a:rPr sz="1000" spc="5" dirty="0">
                <a:solidFill>
                  <a:srgbClr val="FFFFFF"/>
                </a:solidFill>
                <a:latin typeface="Arial"/>
                <a:cs typeface="Arial"/>
              </a:rPr>
              <a:t>be </a:t>
            </a:r>
            <a:r>
              <a:rPr sz="1000" spc="-5" dirty="0">
                <a:solidFill>
                  <a:srgbClr val="FFFFFF"/>
                </a:solidFill>
                <a:latin typeface="Arial"/>
                <a:cs typeface="Arial"/>
              </a:rPr>
              <a:t>available </a:t>
            </a:r>
            <a:r>
              <a:rPr sz="1000" spc="25" dirty="0">
                <a:solidFill>
                  <a:srgbClr val="FFFFFF"/>
                </a:solidFill>
                <a:latin typeface="Arial"/>
                <a:cs typeface="Arial"/>
              </a:rPr>
              <a:t>when </a:t>
            </a:r>
            <a:r>
              <a:rPr sz="1000" spc="10" dirty="0">
                <a:solidFill>
                  <a:srgbClr val="FFFFFF"/>
                </a:solidFill>
                <a:latin typeface="Arial"/>
                <a:cs typeface="Arial"/>
              </a:rPr>
              <a:t>and where you </a:t>
            </a:r>
            <a:r>
              <a:rPr sz="1000" dirty="0">
                <a:solidFill>
                  <a:srgbClr val="FFFFFF"/>
                </a:solidFill>
                <a:latin typeface="Arial"/>
                <a:cs typeface="Arial"/>
              </a:rPr>
              <a:t>need </a:t>
            </a:r>
            <a:r>
              <a:rPr sz="1000" spc="65" dirty="0">
                <a:solidFill>
                  <a:srgbClr val="FFFFFF"/>
                </a:solidFill>
                <a:latin typeface="Arial"/>
                <a:cs typeface="Arial"/>
              </a:rPr>
              <a:t>it </a:t>
            </a:r>
            <a:r>
              <a:rPr sz="1000" spc="60" dirty="0">
                <a:solidFill>
                  <a:srgbClr val="FFFFFF"/>
                </a:solidFill>
                <a:latin typeface="Arial"/>
                <a:cs typeface="Arial"/>
              </a:rPr>
              <a:t>to </a:t>
            </a:r>
            <a:r>
              <a:rPr sz="1000" spc="-5" dirty="0">
                <a:solidFill>
                  <a:srgbClr val="FFFFFF"/>
                </a:solidFill>
                <a:latin typeface="Arial"/>
                <a:cs typeface="Arial"/>
              </a:rPr>
              <a:t>be, </a:t>
            </a:r>
            <a:r>
              <a:rPr sz="1000" spc="10" dirty="0">
                <a:solidFill>
                  <a:srgbClr val="FFFFFF"/>
                </a:solidFill>
                <a:latin typeface="Arial"/>
                <a:cs typeface="Arial"/>
              </a:rPr>
              <a:t>and you </a:t>
            </a:r>
            <a:r>
              <a:rPr sz="1000" spc="-10" dirty="0">
                <a:solidFill>
                  <a:srgbClr val="FFFFFF"/>
                </a:solidFill>
                <a:latin typeface="Arial"/>
                <a:cs typeface="Arial"/>
              </a:rPr>
              <a:t>may </a:t>
            </a:r>
            <a:r>
              <a:rPr sz="1000" spc="10" dirty="0">
                <a:solidFill>
                  <a:srgbClr val="FFFFFF"/>
                </a:solidFill>
                <a:latin typeface="Arial"/>
                <a:cs typeface="Arial"/>
              </a:rPr>
              <a:t>end </a:t>
            </a:r>
            <a:r>
              <a:rPr sz="1000" spc="30" dirty="0">
                <a:solidFill>
                  <a:srgbClr val="FFFFFF"/>
                </a:solidFill>
                <a:latin typeface="Arial"/>
                <a:cs typeface="Arial"/>
              </a:rPr>
              <a:t>up </a:t>
            </a:r>
            <a:r>
              <a:rPr sz="1000" spc="10" dirty="0">
                <a:solidFill>
                  <a:srgbClr val="FFFFFF"/>
                </a:solidFill>
                <a:latin typeface="Arial"/>
                <a:cs typeface="Arial"/>
              </a:rPr>
              <a:t>repeating </a:t>
            </a:r>
            <a:r>
              <a:rPr sz="1000" dirty="0">
                <a:solidFill>
                  <a:srgbClr val="FFFFFF"/>
                </a:solidFill>
                <a:latin typeface="Arial"/>
                <a:cs typeface="Arial"/>
              </a:rPr>
              <a:t>yourself</a:t>
            </a:r>
            <a:r>
              <a:rPr sz="1000" spc="-50" dirty="0">
                <a:solidFill>
                  <a:srgbClr val="FFFFFF"/>
                </a:solidFill>
                <a:latin typeface="Arial"/>
                <a:cs typeface="Arial"/>
              </a:rPr>
              <a:t> </a:t>
            </a:r>
            <a:r>
              <a:rPr sz="1000" spc="25" dirty="0">
                <a:solidFill>
                  <a:srgbClr val="FFFFFF"/>
                </a:solidFill>
                <a:latin typeface="Arial"/>
                <a:cs typeface="Arial"/>
              </a:rPr>
              <a:t>when</a:t>
            </a:r>
            <a:r>
              <a:rPr sz="1000" spc="-45" dirty="0">
                <a:solidFill>
                  <a:srgbClr val="FFFFFF"/>
                </a:solidFill>
                <a:latin typeface="Arial"/>
                <a:cs typeface="Arial"/>
              </a:rPr>
              <a:t> </a:t>
            </a:r>
            <a:r>
              <a:rPr sz="1000" spc="20" dirty="0">
                <a:solidFill>
                  <a:srgbClr val="FFFFFF"/>
                </a:solidFill>
                <a:latin typeface="Arial"/>
                <a:cs typeface="Arial"/>
              </a:rPr>
              <a:t>treated</a:t>
            </a:r>
            <a:r>
              <a:rPr sz="1000" spc="-45" dirty="0">
                <a:solidFill>
                  <a:srgbClr val="FFFFFF"/>
                </a:solidFill>
                <a:latin typeface="Arial"/>
                <a:cs typeface="Arial"/>
              </a:rPr>
              <a:t> </a:t>
            </a:r>
            <a:r>
              <a:rPr sz="1000" spc="5" dirty="0">
                <a:solidFill>
                  <a:srgbClr val="FFFFFF"/>
                </a:solidFill>
                <a:latin typeface="Arial"/>
                <a:cs typeface="Arial"/>
              </a:rPr>
              <a:t>by</a:t>
            </a:r>
            <a:r>
              <a:rPr sz="1000" spc="-45" dirty="0">
                <a:solidFill>
                  <a:srgbClr val="FFFFFF"/>
                </a:solidFill>
                <a:latin typeface="Arial"/>
                <a:cs typeface="Arial"/>
              </a:rPr>
              <a:t> </a:t>
            </a:r>
            <a:r>
              <a:rPr sz="1000" spc="30" dirty="0">
                <a:solidFill>
                  <a:srgbClr val="FFFFFF"/>
                </a:solidFill>
                <a:latin typeface="Arial"/>
                <a:cs typeface="Arial"/>
              </a:rPr>
              <a:t>different</a:t>
            </a:r>
            <a:r>
              <a:rPr sz="1000" spc="-50" dirty="0">
                <a:solidFill>
                  <a:srgbClr val="FFFFFF"/>
                </a:solidFill>
                <a:latin typeface="Arial"/>
                <a:cs typeface="Arial"/>
              </a:rPr>
              <a:t> services.</a:t>
            </a:r>
            <a:endParaRPr sz="1000" dirty="0">
              <a:latin typeface="Arial"/>
              <a:cs typeface="Arial"/>
            </a:endParaRPr>
          </a:p>
        </p:txBody>
      </p:sp>
      <p:sp>
        <p:nvSpPr>
          <p:cNvPr id="17" name="object 17"/>
          <p:cNvSpPr txBox="1"/>
          <p:nvPr/>
        </p:nvSpPr>
        <p:spPr>
          <a:xfrm>
            <a:off x="275300" y="3477630"/>
            <a:ext cx="2943860" cy="1617430"/>
          </a:xfrm>
          <a:prstGeom prst="rect">
            <a:avLst/>
          </a:prstGeom>
        </p:spPr>
        <p:txBody>
          <a:bodyPr vert="horz" wrap="square" lIns="0" tIns="12700" rIns="0" bIns="0" rtlCol="0">
            <a:spAutoFit/>
          </a:bodyPr>
          <a:lstStyle/>
          <a:p>
            <a:pPr marL="12700" marR="5080">
              <a:lnSpc>
                <a:spcPct val="116700"/>
              </a:lnSpc>
              <a:spcBef>
                <a:spcPts val="100"/>
              </a:spcBef>
            </a:pPr>
            <a:r>
              <a:rPr sz="1000" spc="-25" dirty="0">
                <a:solidFill>
                  <a:srgbClr val="FFFFFF"/>
                </a:solidFill>
                <a:latin typeface="Arial"/>
                <a:cs typeface="Arial"/>
              </a:rPr>
              <a:t>The </a:t>
            </a:r>
            <a:r>
              <a:rPr lang="en-GB" sz="1000" spc="10" dirty="0">
                <a:solidFill>
                  <a:srgbClr val="FFFFFF"/>
                </a:solidFill>
                <a:latin typeface="Arial"/>
                <a:cs typeface="Arial"/>
              </a:rPr>
              <a:t>Notts Care Record </a:t>
            </a:r>
            <a:r>
              <a:rPr sz="1000" spc="-45" dirty="0">
                <a:solidFill>
                  <a:srgbClr val="FFFFFF"/>
                </a:solidFill>
                <a:latin typeface="Arial"/>
                <a:cs typeface="Arial"/>
              </a:rPr>
              <a:t>is </a:t>
            </a:r>
            <a:r>
              <a:rPr sz="1000" spc="-15" dirty="0">
                <a:solidFill>
                  <a:srgbClr val="FFFFFF"/>
                </a:solidFill>
                <a:latin typeface="Arial"/>
                <a:cs typeface="Arial"/>
              </a:rPr>
              <a:t>a  </a:t>
            </a:r>
            <a:r>
              <a:rPr sz="1000" spc="-40" dirty="0">
                <a:solidFill>
                  <a:srgbClr val="FFFFFF"/>
                </a:solidFill>
                <a:latin typeface="Arial"/>
                <a:cs typeface="Arial"/>
              </a:rPr>
              <a:t>secure </a:t>
            </a:r>
            <a:r>
              <a:rPr sz="1000" spc="10" dirty="0">
                <a:solidFill>
                  <a:srgbClr val="FFFFFF"/>
                </a:solidFill>
                <a:latin typeface="Arial"/>
                <a:cs typeface="Arial"/>
              </a:rPr>
              <a:t>and </a:t>
            </a:r>
            <a:r>
              <a:rPr sz="1000" spc="20" dirty="0">
                <a:solidFill>
                  <a:srgbClr val="FFFFFF"/>
                </a:solidFill>
                <a:latin typeface="Arial"/>
                <a:cs typeface="Arial"/>
              </a:rPr>
              <a:t>confidential </a:t>
            </a:r>
            <a:r>
              <a:rPr sz="1000" spc="-40" dirty="0">
                <a:solidFill>
                  <a:srgbClr val="FFFFFF"/>
                </a:solidFill>
                <a:latin typeface="Arial"/>
                <a:cs typeface="Arial"/>
              </a:rPr>
              <a:t>system </a:t>
            </a:r>
            <a:r>
              <a:rPr sz="1000" spc="40" dirty="0">
                <a:solidFill>
                  <a:srgbClr val="FFFFFF"/>
                </a:solidFill>
                <a:latin typeface="Arial"/>
                <a:cs typeface="Arial"/>
              </a:rPr>
              <a:t>that </a:t>
            </a:r>
            <a:r>
              <a:rPr sz="1000" spc="30" dirty="0">
                <a:solidFill>
                  <a:srgbClr val="FFFFFF"/>
                </a:solidFill>
                <a:latin typeface="Arial"/>
                <a:cs typeface="Arial"/>
              </a:rPr>
              <a:t>will</a:t>
            </a:r>
            <a:r>
              <a:rPr lang="en-GB" sz="1000" spc="30" dirty="0">
                <a:solidFill>
                  <a:srgbClr val="FFFFFF"/>
                </a:solidFill>
                <a:latin typeface="Arial"/>
                <a:cs typeface="Arial"/>
              </a:rPr>
              <a:t> </a:t>
            </a:r>
            <a:r>
              <a:rPr lang="en-GB" sz="1000" spc="15" dirty="0">
                <a:solidFill>
                  <a:srgbClr val="FFFFFF"/>
                </a:solidFill>
                <a:latin typeface="Arial"/>
                <a:cs typeface="Arial"/>
              </a:rPr>
              <a:t>enable the viewing of information about </a:t>
            </a:r>
            <a:r>
              <a:rPr sz="1000" spc="15" dirty="0">
                <a:solidFill>
                  <a:srgbClr val="FFFFFF"/>
                </a:solidFill>
                <a:latin typeface="Arial"/>
                <a:cs typeface="Arial"/>
              </a:rPr>
              <a:t>your health </a:t>
            </a:r>
            <a:r>
              <a:rPr sz="1000" spc="10" dirty="0">
                <a:solidFill>
                  <a:srgbClr val="FFFFFF"/>
                </a:solidFill>
                <a:latin typeface="Arial"/>
                <a:cs typeface="Arial"/>
              </a:rPr>
              <a:t>and </a:t>
            </a:r>
            <a:r>
              <a:rPr sz="1000" spc="-25" dirty="0">
                <a:solidFill>
                  <a:srgbClr val="FFFFFF"/>
                </a:solidFill>
                <a:latin typeface="Arial"/>
                <a:cs typeface="Arial"/>
              </a:rPr>
              <a:t>care </a:t>
            </a:r>
            <a:r>
              <a:rPr sz="1000" spc="-60" dirty="0">
                <a:solidFill>
                  <a:srgbClr val="FFFFFF"/>
                </a:solidFill>
                <a:latin typeface="Arial"/>
                <a:cs typeface="Arial"/>
              </a:rPr>
              <a:t>so  </a:t>
            </a:r>
            <a:r>
              <a:rPr sz="1000" spc="40" dirty="0">
                <a:solidFill>
                  <a:srgbClr val="FFFFFF"/>
                </a:solidFill>
                <a:latin typeface="Arial"/>
                <a:cs typeface="Arial"/>
              </a:rPr>
              <a:t>that</a:t>
            </a:r>
            <a:r>
              <a:rPr sz="1000" spc="-45" dirty="0">
                <a:solidFill>
                  <a:srgbClr val="FFFFFF"/>
                </a:solidFill>
                <a:latin typeface="Arial"/>
                <a:cs typeface="Arial"/>
              </a:rPr>
              <a:t> </a:t>
            </a:r>
            <a:r>
              <a:rPr sz="1000" spc="30" dirty="0">
                <a:solidFill>
                  <a:srgbClr val="FFFFFF"/>
                </a:solidFill>
                <a:latin typeface="Arial"/>
                <a:cs typeface="Arial"/>
              </a:rPr>
              <a:t>information</a:t>
            </a:r>
            <a:r>
              <a:rPr sz="1000" spc="-40" dirty="0">
                <a:solidFill>
                  <a:srgbClr val="FFFFFF"/>
                </a:solidFill>
                <a:latin typeface="Arial"/>
                <a:cs typeface="Arial"/>
              </a:rPr>
              <a:t> </a:t>
            </a:r>
            <a:r>
              <a:rPr sz="1000" spc="-45" dirty="0">
                <a:solidFill>
                  <a:srgbClr val="FFFFFF"/>
                </a:solidFill>
                <a:latin typeface="Arial"/>
                <a:cs typeface="Arial"/>
              </a:rPr>
              <a:t>is </a:t>
            </a:r>
            <a:r>
              <a:rPr sz="1000" spc="-5" dirty="0">
                <a:solidFill>
                  <a:srgbClr val="FFFFFF"/>
                </a:solidFill>
                <a:latin typeface="Arial"/>
                <a:cs typeface="Arial"/>
              </a:rPr>
              <a:t>available</a:t>
            </a:r>
            <a:r>
              <a:rPr sz="1000" spc="-40" dirty="0">
                <a:solidFill>
                  <a:srgbClr val="FFFFFF"/>
                </a:solidFill>
                <a:latin typeface="Arial"/>
                <a:cs typeface="Arial"/>
              </a:rPr>
              <a:t> </a:t>
            </a:r>
            <a:r>
              <a:rPr sz="1000" spc="60" dirty="0">
                <a:solidFill>
                  <a:srgbClr val="FFFFFF"/>
                </a:solidFill>
                <a:latin typeface="Arial"/>
                <a:cs typeface="Arial"/>
              </a:rPr>
              <a:t>to</a:t>
            </a:r>
            <a:r>
              <a:rPr sz="1000" spc="-45" dirty="0">
                <a:solidFill>
                  <a:srgbClr val="FFFFFF"/>
                </a:solidFill>
                <a:latin typeface="Arial"/>
                <a:cs typeface="Arial"/>
              </a:rPr>
              <a:t> </a:t>
            </a:r>
            <a:r>
              <a:rPr sz="1000" spc="30" dirty="0">
                <a:solidFill>
                  <a:srgbClr val="FFFFFF"/>
                </a:solidFill>
                <a:latin typeface="Arial"/>
                <a:cs typeface="Arial"/>
              </a:rPr>
              <a:t>the</a:t>
            </a:r>
            <a:r>
              <a:rPr sz="1000" spc="-40" dirty="0">
                <a:solidFill>
                  <a:srgbClr val="FFFFFF"/>
                </a:solidFill>
                <a:latin typeface="Arial"/>
                <a:cs typeface="Arial"/>
              </a:rPr>
              <a:t> </a:t>
            </a:r>
            <a:r>
              <a:rPr sz="1000" spc="40" dirty="0">
                <a:solidFill>
                  <a:srgbClr val="FFFFFF"/>
                </a:solidFill>
                <a:latin typeface="Arial"/>
                <a:cs typeface="Arial"/>
              </a:rPr>
              <a:t>right</a:t>
            </a:r>
            <a:r>
              <a:rPr sz="1000" spc="-45" dirty="0">
                <a:solidFill>
                  <a:srgbClr val="FFFFFF"/>
                </a:solidFill>
                <a:latin typeface="Arial"/>
                <a:cs typeface="Arial"/>
              </a:rPr>
              <a:t> </a:t>
            </a:r>
            <a:r>
              <a:rPr lang="en-GB" sz="1000" spc="15" dirty="0">
                <a:solidFill>
                  <a:srgbClr val="FFFFFF"/>
                </a:solidFill>
                <a:latin typeface="Arial"/>
                <a:cs typeface="Arial"/>
              </a:rPr>
              <a:t>health and care</a:t>
            </a:r>
            <a:r>
              <a:rPr lang="en-GB" sz="1000" dirty="0">
                <a:solidFill>
                  <a:srgbClr val="FFFFFF"/>
                </a:solidFill>
                <a:latin typeface="Arial"/>
                <a:cs typeface="Arial"/>
              </a:rPr>
              <a:t> </a:t>
            </a:r>
            <a:r>
              <a:rPr sz="1000" spc="15" dirty="0">
                <a:solidFill>
                  <a:srgbClr val="FFFFFF"/>
                </a:solidFill>
                <a:latin typeface="Arial"/>
                <a:cs typeface="Arial"/>
              </a:rPr>
              <a:t>staff</a:t>
            </a:r>
            <a:r>
              <a:rPr sz="1000" spc="-50" dirty="0">
                <a:solidFill>
                  <a:srgbClr val="FFFFFF"/>
                </a:solidFill>
                <a:latin typeface="Arial"/>
                <a:cs typeface="Arial"/>
              </a:rPr>
              <a:t> </a:t>
            </a:r>
            <a:r>
              <a:rPr sz="1000" spc="35" dirty="0">
                <a:solidFill>
                  <a:srgbClr val="FFFFFF"/>
                </a:solidFill>
                <a:latin typeface="Arial"/>
                <a:cs typeface="Arial"/>
              </a:rPr>
              <a:t>at</a:t>
            </a:r>
            <a:r>
              <a:rPr sz="1000" spc="-50" dirty="0">
                <a:solidFill>
                  <a:srgbClr val="FFFFFF"/>
                </a:solidFill>
                <a:latin typeface="Arial"/>
                <a:cs typeface="Arial"/>
              </a:rPr>
              <a:t> </a:t>
            </a:r>
            <a:r>
              <a:rPr sz="1000" spc="30" dirty="0">
                <a:solidFill>
                  <a:srgbClr val="FFFFFF"/>
                </a:solidFill>
                <a:latin typeface="Arial"/>
                <a:cs typeface="Arial"/>
              </a:rPr>
              <a:t>the</a:t>
            </a:r>
            <a:r>
              <a:rPr sz="1000" spc="-50" dirty="0">
                <a:solidFill>
                  <a:srgbClr val="FFFFFF"/>
                </a:solidFill>
                <a:latin typeface="Arial"/>
                <a:cs typeface="Arial"/>
              </a:rPr>
              <a:t> </a:t>
            </a:r>
            <a:r>
              <a:rPr sz="1000" spc="40" dirty="0">
                <a:solidFill>
                  <a:srgbClr val="FFFFFF"/>
                </a:solidFill>
                <a:latin typeface="Arial"/>
                <a:cs typeface="Arial"/>
              </a:rPr>
              <a:t>right</a:t>
            </a:r>
            <a:r>
              <a:rPr sz="1000" spc="-45" dirty="0">
                <a:solidFill>
                  <a:srgbClr val="FFFFFF"/>
                </a:solidFill>
                <a:latin typeface="Arial"/>
                <a:cs typeface="Arial"/>
              </a:rPr>
              <a:t> </a:t>
            </a:r>
            <a:r>
              <a:rPr sz="1000" spc="30" dirty="0">
                <a:solidFill>
                  <a:srgbClr val="FFFFFF"/>
                </a:solidFill>
                <a:latin typeface="Arial"/>
                <a:cs typeface="Arial"/>
              </a:rPr>
              <a:t>time</a:t>
            </a:r>
            <a:r>
              <a:rPr sz="1000" spc="-50" dirty="0">
                <a:solidFill>
                  <a:srgbClr val="FFFFFF"/>
                </a:solidFill>
                <a:latin typeface="Arial"/>
                <a:cs typeface="Arial"/>
              </a:rPr>
              <a:t> </a:t>
            </a:r>
            <a:r>
              <a:rPr sz="1000" spc="60" dirty="0">
                <a:solidFill>
                  <a:srgbClr val="FFFFFF"/>
                </a:solidFill>
                <a:latin typeface="Arial"/>
                <a:cs typeface="Arial"/>
              </a:rPr>
              <a:t>to</a:t>
            </a:r>
            <a:r>
              <a:rPr sz="1000" spc="-50" dirty="0">
                <a:solidFill>
                  <a:srgbClr val="FFFFFF"/>
                </a:solidFill>
                <a:latin typeface="Arial"/>
                <a:cs typeface="Arial"/>
              </a:rPr>
              <a:t> </a:t>
            </a:r>
            <a:r>
              <a:rPr sz="1000" spc="10" dirty="0">
                <a:solidFill>
                  <a:srgbClr val="FFFFFF"/>
                </a:solidFill>
                <a:latin typeface="Arial"/>
                <a:cs typeface="Arial"/>
              </a:rPr>
              <a:t>support</a:t>
            </a:r>
            <a:r>
              <a:rPr sz="1000" spc="-50" dirty="0">
                <a:solidFill>
                  <a:srgbClr val="FFFFFF"/>
                </a:solidFill>
                <a:latin typeface="Arial"/>
                <a:cs typeface="Arial"/>
              </a:rPr>
              <a:t> </a:t>
            </a:r>
            <a:r>
              <a:rPr sz="1000" spc="30" dirty="0">
                <a:solidFill>
                  <a:srgbClr val="FFFFFF"/>
                </a:solidFill>
                <a:latin typeface="Arial"/>
                <a:cs typeface="Arial"/>
              </a:rPr>
              <a:t>the</a:t>
            </a:r>
            <a:r>
              <a:rPr sz="1000" spc="-50" dirty="0">
                <a:solidFill>
                  <a:srgbClr val="FFFFFF"/>
                </a:solidFill>
                <a:latin typeface="Arial"/>
                <a:cs typeface="Arial"/>
              </a:rPr>
              <a:t> </a:t>
            </a:r>
            <a:r>
              <a:rPr sz="1000" dirty="0">
                <a:solidFill>
                  <a:srgbClr val="FFFFFF"/>
                </a:solidFill>
                <a:latin typeface="Arial"/>
                <a:cs typeface="Arial"/>
              </a:rPr>
              <a:t>delivery</a:t>
            </a:r>
            <a:r>
              <a:rPr sz="1000" spc="-45" dirty="0">
                <a:solidFill>
                  <a:srgbClr val="FFFFFF"/>
                </a:solidFill>
                <a:latin typeface="Arial"/>
                <a:cs typeface="Arial"/>
              </a:rPr>
              <a:t> </a:t>
            </a:r>
            <a:r>
              <a:rPr sz="1000" spc="50" dirty="0">
                <a:solidFill>
                  <a:srgbClr val="FFFFFF"/>
                </a:solidFill>
                <a:latin typeface="Arial"/>
                <a:cs typeface="Arial"/>
              </a:rPr>
              <a:t>of  </a:t>
            </a:r>
            <a:r>
              <a:rPr sz="1000" spc="15" dirty="0">
                <a:solidFill>
                  <a:srgbClr val="FFFFFF"/>
                </a:solidFill>
                <a:latin typeface="Arial"/>
                <a:cs typeface="Arial"/>
              </a:rPr>
              <a:t>your</a:t>
            </a:r>
            <a:r>
              <a:rPr sz="1000" spc="-40" dirty="0">
                <a:solidFill>
                  <a:srgbClr val="FFFFFF"/>
                </a:solidFill>
                <a:latin typeface="Arial"/>
                <a:cs typeface="Arial"/>
              </a:rPr>
              <a:t> </a:t>
            </a:r>
            <a:r>
              <a:rPr sz="1000" spc="-25" dirty="0">
                <a:solidFill>
                  <a:srgbClr val="FFFFFF"/>
                </a:solidFill>
                <a:latin typeface="Arial"/>
                <a:cs typeface="Arial"/>
              </a:rPr>
              <a:t>care.</a:t>
            </a:r>
            <a:r>
              <a:rPr sz="1000" spc="-40" dirty="0">
                <a:solidFill>
                  <a:srgbClr val="FFFFFF"/>
                </a:solidFill>
                <a:latin typeface="Arial"/>
                <a:cs typeface="Arial"/>
              </a:rPr>
              <a:t> </a:t>
            </a:r>
            <a:r>
              <a:rPr sz="1000" spc="-5" dirty="0">
                <a:solidFill>
                  <a:srgbClr val="FFFFFF"/>
                </a:solidFill>
                <a:latin typeface="Arial"/>
                <a:cs typeface="Arial"/>
              </a:rPr>
              <a:t>Having</a:t>
            </a:r>
            <a:r>
              <a:rPr sz="1000" spc="-40" dirty="0">
                <a:solidFill>
                  <a:srgbClr val="FFFFFF"/>
                </a:solidFill>
                <a:latin typeface="Arial"/>
                <a:cs typeface="Arial"/>
              </a:rPr>
              <a:t> </a:t>
            </a:r>
            <a:r>
              <a:rPr sz="1000" spc="-15" dirty="0">
                <a:solidFill>
                  <a:srgbClr val="FFFFFF"/>
                </a:solidFill>
                <a:latin typeface="Arial"/>
                <a:cs typeface="Arial"/>
              </a:rPr>
              <a:t>a</a:t>
            </a:r>
            <a:r>
              <a:rPr sz="1000" spc="-40" dirty="0">
                <a:solidFill>
                  <a:srgbClr val="FFFFFF"/>
                </a:solidFill>
                <a:latin typeface="Arial"/>
                <a:cs typeface="Arial"/>
              </a:rPr>
              <a:t> </a:t>
            </a:r>
            <a:r>
              <a:rPr sz="1000" spc="10" dirty="0">
                <a:solidFill>
                  <a:srgbClr val="FFFFFF"/>
                </a:solidFill>
                <a:latin typeface="Arial"/>
                <a:cs typeface="Arial"/>
              </a:rPr>
              <a:t>more</a:t>
            </a:r>
            <a:r>
              <a:rPr sz="1000" spc="-40" dirty="0">
                <a:solidFill>
                  <a:srgbClr val="FFFFFF"/>
                </a:solidFill>
                <a:latin typeface="Arial"/>
                <a:cs typeface="Arial"/>
              </a:rPr>
              <a:t> </a:t>
            </a:r>
            <a:r>
              <a:rPr sz="1000" spc="15" dirty="0">
                <a:solidFill>
                  <a:srgbClr val="FFFFFF"/>
                </a:solidFill>
                <a:latin typeface="Arial"/>
                <a:cs typeface="Arial"/>
              </a:rPr>
              <a:t>joined</a:t>
            </a:r>
            <a:r>
              <a:rPr sz="1000" spc="-40" dirty="0">
                <a:solidFill>
                  <a:srgbClr val="FFFFFF"/>
                </a:solidFill>
                <a:latin typeface="Arial"/>
                <a:cs typeface="Arial"/>
              </a:rPr>
              <a:t> </a:t>
            </a:r>
            <a:r>
              <a:rPr sz="1000" spc="30" dirty="0">
                <a:solidFill>
                  <a:srgbClr val="FFFFFF"/>
                </a:solidFill>
                <a:latin typeface="Arial"/>
                <a:cs typeface="Arial"/>
              </a:rPr>
              <a:t>up</a:t>
            </a:r>
            <a:r>
              <a:rPr sz="1000" spc="-40" dirty="0">
                <a:solidFill>
                  <a:srgbClr val="FFFFFF"/>
                </a:solidFill>
                <a:latin typeface="Arial"/>
                <a:cs typeface="Arial"/>
              </a:rPr>
              <a:t> </a:t>
            </a:r>
            <a:r>
              <a:rPr sz="1000" spc="10" dirty="0">
                <a:solidFill>
                  <a:srgbClr val="FFFFFF"/>
                </a:solidFill>
                <a:latin typeface="Arial"/>
                <a:cs typeface="Arial"/>
              </a:rPr>
              <a:t>and</a:t>
            </a:r>
            <a:r>
              <a:rPr sz="1000" spc="-40" dirty="0">
                <a:solidFill>
                  <a:srgbClr val="FFFFFF"/>
                </a:solidFill>
                <a:latin typeface="Arial"/>
                <a:cs typeface="Arial"/>
              </a:rPr>
              <a:t> </a:t>
            </a:r>
            <a:r>
              <a:rPr sz="1000" spc="5" dirty="0">
                <a:solidFill>
                  <a:srgbClr val="FFFFFF"/>
                </a:solidFill>
                <a:latin typeface="Arial"/>
                <a:cs typeface="Arial"/>
              </a:rPr>
              <a:t>coordinated  </a:t>
            </a:r>
            <a:r>
              <a:rPr sz="1000" dirty="0">
                <a:solidFill>
                  <a:srgbClr val="FFFFFF"/>
                </a:solidFill>
                <a:latin typeface="Arial"/>
                <a:cs typeface="Arial"/>
              </a:rPr>
              <a:t>record</a:t>
            </a:r>
            <a:r>
              <a:rPr sz="1000" spc="-50" dirty="0">
                <a:solidFill>
                  <a:srgbClr val="FFFFFF"/>
                </a:solidFill>
                <a:latin typeface="Arial"/>
                <a:cs typeface="Arial"/>
              </a:rPr>
              <a:t> </a:t>
            </a:r>
            <a:r>
              <a:rPr sz="1000" spc="45" dirty="0">
                <a:solidFill>
                  <a:srgbClr val="FFFFFF"/>
                </a:solidFill>
                <a:latin typeface="Arial"/>
                <a:cs typeface="Arial"/>
              </a:rPr>
              <a:t>will</a:t>
            </a:r>
            <a:r>
              <a:rPr sz="1000" spc="-50" dirty="0">
                <a:solidFill>
                  <a:srgbClr val="FFFFFF"/>
                </a:solidFill>
                <a:latin typeface="Arial"/>
                <a:cs typeface="Arial"/>
              </a:rPr>
              <a:t> </a:t>
            </a:r>
            <a:r>
              <a:rPr sz="1000" spc="10" dirty="0">
                <a:solidFill>
                  <a:srgbClr val="FFFFFF"/>
                </a:solidFill>
                <a:latin typeface="Arial"/>
                <a:cs typeface="Arial"/>
              </a:rPr>
              <a:t>improve</a:t>
            </a:r>
            <a:r>
              <a:rPr sz="1000" spc="-50" dirty="0">
                <a:solidFill>
                  <a:srgbClr val="FFFFFF"/>
                </a:solidFill>
                <a:latin typeface="Arial"/>
                <a:cs typeface="Arial"/>
              </a:rPr>
              <a:t> </a:t>
            </a:r>
            <a:r>
              <a:rPr sz="1000" spc="30" dirty="0">
                <a:solidFill>
                  <a:srgbClr val="FFFFFF"/>
                </a:solidFill>
                <a:latin typeface="Arial"/>
                <a:cs typeface="Arial"/>
              </a:rPr>
              <a:t>the</a:t>
            </a:r>
            <a:r>
              <a:rPr sz="1000" spc="-45" dirty="0">
                <a:solidFill>
                  <a:srgbClr val="FFFFFF"/>
                </a:solidFill>
                <a:latin typeface="Arial"/>
                <a:cs typeface="Arial"/>
              </a:rPr>
              <a:t> </a:t>
            </a:r>
            <a:r>
              <a:rPr sz="1000" spc="10" dirty="0">
                <a:solidFill>
                  <a:srgbClr val="FFFFFF"/>
                </a:solidFill>
                <a:latin typeface="Arial"/>
                <a:cs typeface="Arial"/>
              </a:rPr>
              <a:t>way</a:t>
            </a:r>
            <a:r>
              <a:rPr sz="1000" spc="-50" dirty="0">
                <a:solidFill>
                  <a:srgbClr val="FFFFFF"/>
                </a:solidFill>
                <a:latin typeface="Arial"/>
                <a:cs typeface="Arial"/>
              </a:rPr>
              <a:t> </a:t>
            </a:r>
            <a:r>
              <a:rPr sz="1000" spc="30" dirty="0">
                <a:solidFill>
                  <a:srgbClr val="FFFFFF"/>
                </a:solidFill>
                <a:latin typeface="Arial"/>
                <a:cs typeface="Arial"/>
              </a:rPr>
              <a:t>information</a:t>
            </a:r>
            <a:r>
              <a:rPr sz="1000" spc="-50" dirty="0">
                <a:solidFill>
                  <a:srgbClr val="FFFFFF"/>
                </a:solidFill>
                <a:latin typeface="Arial"/>
                <a:cs typeface="Arial"/>
              </a:rPr>
              <a:t> </a:t>
            </a:r>
            <a:r>
              <a:rPr sz="1000" spc="25" dirty="0">
                <a:solidFill>
                  <a:srgbClr val="FFFFFF"/>
                </a:solidFill>
                <a:latin typeface="Arial"/>
                <a:cs typeface="Arial"/>
              </a:rPr>
              <a:t>about</a:t>
            </a:r>
            <a:r>
              <a:rPr sz="1000" spc="-50" dirty="0">
                <a:solidFill>
                  <a:srgbClr val="FFFFFF"/>
                </a:solidFill>
                <a:latin typeface="Arial"/>
                <a:cs typeface="Arial"/>
              </a:rPr>
              <a:t> </a:t>
            </a:r>
            <a:r>
              <a:rPr sz="1000" spc="5" dirty="0">
                <a:solidFill>
                  <a:srgbClr val="FFFFFF"/>
                </a:solidFill>
                <a:latin typeface="Arial"/>
                <a:cs typeface="Arial"/>
              </a:rPr>
              <a:t>you  </a:t>
            </a:r>
            <a:r>
              <a:rPr sz="1000" spc="-45" dirty="0">
                <a:solidFill>
                  <a:srgbClr val="FFFFFF"/>
                </a:solidFill>
                <a:latin typeface="Arial"/>
                <a:cs typeface="Arial"/>
              </a:rPr>
              <a:t>is </a:t>
            </a:r>
            <a:r>
              <a:rPr sz="1000" spc="-20" dirty="0">
                <a:solidFill>
                  <a:srgbClr val="FFFFFF"/>
                </a:solidFill>
                <a:latin typeface="Arial"/>
                <a:cs typeface="Arial"/>
              </a:rPr>
              <a:t>shared </a:t>
            </a:r>
            <a:r>
              <a:rPr sz="1000" spc="35" dirty="0">
                <a:solidFill>
                  <a:srgbClr val="FFFFFF"/>
                </a:solidFill>
                <a:latin typeface="Arial"/>
                <a:cs typeface="Arial"/>
              </a:rPr>
              <a:t>in </a:t>
            </a:r>
            <a:r>
              <a:rPr sz="1000" spc="15" dirty="0">
                <a:solidFill>
                  <a:srgbClr val="FFFFFF"/>
                </a:solidFill>
                <a:latin typeface="Arial"/>
                <a:cs typeface="Arial"/>
              </a:rPr>
              <a:t>order </a:t>
            </a:r>
            <a:r>
              <a:rPr sz="1000" spc="60" dirty="0">
                <a:solidFill>
                  <a:srgbClr val="FFFFFF"/>
                </a:solidFill>
                <a:latin typeface="Arial"/>
                <a:cs typeface="Arial"/>
              </a:rPr>
              <a:t>to </a:t>
            </a:r>
            <a:r>
              <a:rPr sz="1000" spc="5" dirty="0">
                <a:solidFill>
                  <a:srgbClr val="FFFFFF"/>
                </a:solidFill>
                <a:latin typeface="Arial"/>
                <a:cs typeface="Arial"/>
              </a:rPr>
              <a:t>deliver </a:t>
            </a:r>
            <a:r>
              <a:rPr sz="1000" spc="25" dirty="0">
                <a:solidFill>
                  <a:srgbClr val="FFFFFF"/>
                </a:solidFill>
                <a:latin typeface="Arial"/>
                <a:cs typeface="Arial"/>
              </a:rPr>
              <a:t>better </a:t>
            </a:r>
            <a:r>
              <a:rPr sz="1000" spc="-25" dirty="0">
                <a:solidFill>
                  <a:srgbClr val="FFFFFF"/>
                </a:solidFill>
                <a:latin typeface="Arial"/>
                <a:cs typeface="Arial"/>
              </a:rPr>
              <a:t>care </a:t>
            </a:r>
            <a:r>
              <a:rPr sz="1000" spc="10" dirty="0">
                <a:solidFill>
                  <a:srgbClr val="FFFFFF"/>
                </a:solidFill>
                <a:latin typeface="Arial"/>
                <a:cs typeface="Arial"/>
              </a:rPr>
              <a:t>and </a:t>
            </a:r>
            <a:r>
              <a:rPr sz="1000" spc="-5" dirty="0">
                <a:solidFill>
                  <a:srgbClr val="FFFFFF"/>
                </a:solidFill>
                <a:latin typeface="Arial"/>
                <a:cs typeface="Arial"/>
              </a:rPr>
              <a:t>make  </a:t>
            </a:r>
            <a:r>
              <a:rPr sz="1000" spc="-30" dirty="0">
                <a:solidFill>
                  <a:srgbClr val="FFFFFF"/>
                </a:solidFill>
                <a:latin typeface="Arial"/>
                <a:cs typeface="Arial"/>
              </a:rPr>
              <a:t>decisions </a:t>
            </a:r>
            <a:r>
              <a:rPr sz="1000" spc="10" dirty="0">
                <a:solidFill>
                  <a:srgbClr val="FFFFFF"/>
                </a:solidFill>
                <a:latin typeface="Arial"/>
                <a:cs typeface="Arial"/>
              </a:rPr>
              <a:t>more</a:t>
            </a:r>
            <a:r>
              <a:rPr sz="1000" spc="-65" dirty="0">
                <a:solidFill>
                  <a:srgbClr val="FFFFFF"/>
                </a:solidFill>
                <a:latin typeface="Arial"/>
                <a:cs typeface="Arial"/>
              </a:rPr>
              <a:t> </a:t>
            </a:r>
            <a:r>
              <a:rPr sz="1000" spc="-5" dirty="0">
                <a:solidFill>
                  <a:srgbClr val="FFFFFF"/>
                </a:solidFill>
                <a:latin typeface="Arial"/>
                <a:cs typeface="Arial"/>
              </a:rPr>
              <a:t>effectively.</a:t>
            </a:r>
            <a:endParaRPr sz="1000" dirty="0">
              <a:latin typeface="Arial"/>
              <a:cs typeface="Arial"/>
            </a:endParaRPr>
          </a:p>
        </p:txBody>
      </p:sp>
      <p:sp>
        <p:nvSpPr>
          <p:cNvPr id="18" name="object 18"/>
          <p:cNvSpPr txBox="1"/>
          <p:nvPr/>
        </p:nvSpPr>
        <p:spPr>
          <a:xfrm>
            <a:off x="275300" y="5185781"/>
            <a:ext cx="2749550" cy="717184"/>
          </a:xfrm>
          <a:prstGeom prst="rect">
            <a:avLst/>
          </a:prstGeom>
        </p:spPr>
        <p:txBody>
          <a:bodyPr vert="horz" wrap="square" lIns="0" tIns="12700" rIns="0" bIns="0" rtlCol="0">
            <a:spAutoFit/>
          </a:bodyPr>
          <a:lstStyle/>
          <a:p>
            <a:pPr marL="12700" marR="5080">
              <a:lnSpc>
                <a:spcPct val="116700"/>
              </a:lnSpc>
              <a:spcBef>
                <a:spcPts val="100"/>
              </a:spcBef>
            </a:pPr>
            <a:r>
              <a:rPr sz="1000" spc="-25" dirty="0">
                <a:solidFill>
                  <a:srgbClr val="FFFFFF"/>
                </a:solidFill>
                <a:latin typeface="Arial"/>
                <a:cs typeface="Arial"/>
              </a:rPr>
              <a:t>The </a:t>
            </a:r>
            <a:r>
              <a:rPr lang="en-GB" sz="1000" spc="10" dirty="0">
                <a:solidFill>
                  <a:srgbClr val="FFFFFF"/>
                </a:solidFill>
                <a:latin typeface="Arial"/>
                <a:cs typeface="Arial"/>
              </a:rPr>
              <a:t>Notts Care Record </a:t>
            </a:r>
            <a:r>
              <a:rPr sz="1000" spc="-45" dirty="0">
                <a:solidFill>
                  <a:srgbClr val="FFFFFF"/>
                </a:solidFill>
                <a:latin typeface="Arial"/>
                <a:cs typeface="Arial"/>
              </a:rPr>
              <a:t>is </a:t>
            </a:r>
            <a:r>
              <a:rPr sz="1000" spc="-15" dirty="0">
                <a:solidFill>
                  <a:srgbClr val="FFFFFF"/>
                </a:solidFill>
                <a:latin typeface="Arial"/>
                <a:cs typeface="Arial"/>
              </a:rPr>
              <a:t>a  </a:t>
            </a:r>
            <a:r>
              <a:rPr sz="1000" spc="10" dirty="0">
                <a:solidFill>
                  <a:srgbClr val="FFFFFF"/>
                </a:solidFill>
                <a:latin typeface="Arial"/>
                <a:cs typeface="Arial"/>
              </a:rPr>
              <a:t>collaboration </a:t>
            </a:r>
            <a:r>
              <a:rPr sz="1000" spc="15" dirty="0">
                <a:solidFill>
                  <a:srgbClr val="FFFFFF"/>
                </a:solidFill>
                <a:latin typeface="Arial"/>
                <a:cs typeface="Arial"/>
              </a:rPr>
              <a:t>between </a:t>
            </a:r>
            <a:r>
              <a:rPr sz="1000" spc="-125" dirty="0">
                <a:solidFill>
                  <a:srgbClr val="FFFFFF"/>
                </a:solidFill>
                <a:latin typeface="Arial"/>
                <a:cs typeface="Arial"/>
              </a:rPr>
              <a:t>GP, </a:t>
            </a:r>
            <a:r>
              <a:rPr lang="en-GB" sz="1000" spc="-125" dirty="0">
                <a:solidFill>
                  <a:srgbClr val="FFFFFF"/>
                </a:solidFill>
                <a:latin typeface="Arial"/>
                <a:cs typeface="Arial"/>
              </a:rPr>
              <a:t> </a:t>
            </a:r>
            <a:r>
              <a:rPr sz="1000" dirty="0">
                <a:solidFill>
                  <a:srgbClr val="FFFFFF"/>
                </a:solidFill>
                <a:latin typeface="Arial"/>
                <a:cs typeface="Arial"/>
              </a:rPr>
              <a:t>hospital,</a:t>
            </a:r>
            <a:r>
              <a:rPr lang="en-GB" sz="1000" dirty="0">
                <a:solidFill>
                  <a:srgbClr val="FFFFFF"/>
                </a:solidFill>
                <a:latin typeface="Arial"/>
                <a:cs typeface="Arial"/>
              </a:rPr>
              <a:t> </a:t>
            </a:r>
            <a:r>
              <a:rPr sz="1000" dirty="0">
                <a:solidFill>
                  <a:srgbClr val="FFFFFF"/>
                </a:solidFill>
                <a:latin typeface="Arial"/>
                <a:cs typeface="Arial"/>
              </a:rPr>
              <a:t>community,  </a:t>
            </a:r>
            <a:r>
              <a:rPr sz="1000" spc="15" dirty="0">
                <a:solidFill>
                  <a:srgbClr val="FFFFFF"/>
                </a:solidFill>
                <a:latin typeface="Arial"/>
                <a:cs typeface="Arial"/>
              </a:rPr>
              <a:t>mental health </a:t>
            </a:r>
            <a:r>
              <a:rPr sz="1000" spc="10" dirty="0">
                <a:solidFill>
                  <a:srgbClr val="FFFFFF"/>
                </a:solidFill>
                <a:latin typeface="Arial"/>
                <a:cs typeface="Arial"/>
              </a:rPr>
              <a:t>and </a:t>
            </a:r>
            <a:r>
              <a:rPr sz="1000" spc="-30" dirty="0">
                <a:solidFill>
                  <a:srgbClr val="FFFFFF"/>
                </a:solidFill>
                <a:latin typeface="Arial"/>
                <a:cs typeface="Arial"/>
              </a:rPr>
              <a:t>social </a:t>
            </a:r>
            <a:r>
              <a:rPr sz="1000" spc="-25" dirty="0">
                <a:solidFill>
                  <a:srgbClr val="FFFFFF"/>
                </a:solidFill>
                <a:latin typeface="Arial"/>
                <a:cs typeface="Arial"/>
              </a:rPr>
              <a:t>care </a:t>
            </a:r>
            <a:r>
              <a:rPr sz="1000" spc="-50" dirty="0">
                <a:solidFill>
                  <a:srgbClr val="FFFFFF"/>
                </a:solidFill>
                <a:latin typeface="Arial"/>
                <a:cs typeface="Arial"/>
              </a:rPr>
              <a:t>services </a:t>
            </a:r>
            <a:r>
              <a:rPr sz="1000" spc="-60" dirty="0">
                <a:solidFill>
                  <a:srgbClr val="FFFFFF"/>
                </a:solidFill>
                <a:latin typeface="Arial"/>
                <a:cs typeface="Arial"/>
              </a:rPr>
              <a:t>across </a:t>
            </a:r>
            <a:r>
              <a:rPr lang="en-GB" sz="1000" spc="-60" dirty="0">
                <a:solidFill>
                  <a:srgbClr val="FFFFFF"/>
                </a:solidFill>
                <a:latin typeface="Arial"/>
                <a:cs typeface="Arial"/>
              </a:rPr>
              <a:t>Nottingham and</a:t>
            </a:r>
            <a:r>
              <a:rPr sz="1000" spc="-60" dirty="0">
                <a:solidFill>
                  <a:srgbClr val="FFFFFF"/>
                </a:solidFill>
                <a:latin typeface="Arial"/>
                <a:cs typeface="Arial"/>
              </a:rPr>
              <a:t> </a:t>
            </a:r>
            <a:r>
              <a:rPr sz="1000" spc="5" dirty="0">
                <a:solidFill>
                  <a:srgbClr val="FFFFFF"/>
                </a:solidFill>
                <a:latin typeface="Arial"/>
                <a:cs typeface="Arial"/>
              </a:rPr>
              <a:t>Nottinghamshire.</a:t>
            </a:r>
            <a:endParaRPr sz="1000" dirty="0">
              <a:latin typeface="Arial"/>
              <a:cs typeface="Arial"/>
            </a:endParaRPr>
          </a:p>
        </p:txBody>
      </p:sp>
      <p:sp>
        <p:nvSpPr>
          <p:cNvPr id="20" name="object 20"/>
          <p:cNvSpPr/>
          <p:nvPr/>
        </p:nvSpPr>
        <p:spPr>
          <a:xfrm>
            <a:off x="4201705" y="210427"/>
            <a:ext cx="2605065" cy="346128"/>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9613221" y="2046498"/>
            <a:ext cx="708025" cy="708025"/>
          </a:xfrm>
          <a:custGeom>
            <a:avLst/>
            <a:gdLst/>
            <a:ahLst/>
            <a:cxnLst/>
            <a:rect l="l" t="t" r="r" b="b"/>
            <a:pathLst>
              <a:path w="708025" h="708025">
                <a:moveTo>
                  <a:pt x="353822" y="0"/>
                </a:moveTo>
                <a:lnTo>
                  <a:pt x="305809" y="3229"/>
                </a:lnTo>
                <a:lnTo>
                  <a:pt x="259760" y="12638"/>
                </a:lnTo>
                <a:lnTo>
                  <a:pt x="216096" y="27804"/>
                </a:lnTo>
                <a:lnTo>
                  <a:pt x="175239" y="48305"/>
                </a:lnTo>
                <a:lnTo>
                  <a:pt x="137610" y="73721"/>
                </a:lnTo>
                <a:lnTo>
                  <a:pt x="103630" y="103628"/>
                </a:lnTo>
                <a:lnTo>
                  <a:pt x="73721" y="137607"/>
                </a:lnTo>
                <a:lnTo>
                  <a:pt x="48306" y="175235"/>
                </a:lnTo>
                <a:lnTo>
                  <a:pt x="27804" y="216091"/>
                </a:lnTo>
                <a:lnTo>
                  <a:pt x="12638" y="259753"/>
                </a:lnTo>
                <a:lnTo>
                  <a:pt x="3229" y="305799"/>
                </a:lnTo>
                <a:lnTo>
                  <a:pt x="0" y="353809"/>
                </a:lnTo>
                <a:lnTo>
                  <a:pt x="3229" y="401821"/>
                </a:lnTo>
                <a:lnTo>
                  <a:pt x="12638" y="447870"/>
                </a:lnTo>
                <a:lnTo>
                  <a:pt x="27804" y="491534"/>
                </a:lnTo>
                <a:lnTo>
                  <a:pt x="48306" y="532391"/>
                </a:lnTo>
                <a:lnTo>
                  <a:pt x="73721" y="570021"/>
                </a:lnTo>
                <a:lnTo>
                  <a:pt x="103630" y="604000"/>
                </a:lnTo>
                <a:lnTo>
                  <a:pt x="137610" y="633909"/>
                </a:lnTo>
                <a:lnTo>
                  <a:pt x="175239" y="659325"/>
                </a:lnTo>
                <a:lnTo>
                  <a:pt x="216096" y="679826"/>
                </a:lnTo>
                <a:lnTo>
                  <a:pt x="259760" y="694992"/>
                </a:lnTo>
                <a:lnTo>
                  <a:pt x="305809" y="704401"/>
                </a:lnTo>
                <a:lnTo>
                  <a:pt x="353822" y="707631"/>
                </a:lnTo>
                <a:lnTo>
                  <a:pt x="401831" y="704401"/>
                </a:lnTo>
                <a:lnTo>
                  <a:pt x="447879" y="694992"/>
                </a:lnTo>
                <a:lnTo>
                  <a:pt x="491541" y="679826"/>
                </a:lnTo>
                <a:lnTo>
                  <a:pt x="532399" y="659325"/>
                </a:lnTo>
                <a:lnTo>
                  <a:pt x="570028" y="633909"/>
                </a:lnTo>
                <a:lnTo>
                  <a:pt x="604008" y="604000"/>
                </a:lnTo>
                <a:lnTo>
                  <a:pt x="633918" y="570021"/>
                </a:lnTo>
                <a:lnTo>
                  <a:pt x="659335" y="532391"/>
                </a:lnTo>
                <a:lnTo>
                  <a:pt x="679837" y="491534"/>
                </a:lnTo>
                <a:lnTo>
                  <a:pt x="695004" y="447870"/>
                </a:lnTo>
                <a:lnTo>
                  <a:pt x="704413" y="401821"/>
                </a:lnTo>
                <a:lnTo>
                  <a:pt x="707644" y="353809"/>
                </a:lnTo>
                <a:lnTo>
                  <a:pt x="704413" y="305799"/>
                </a:lnTo>
                <a:lnTo>
                  <a:pt x="695004" y="259753"/>
                </a:lnTo>
                <a:lnTo>
                  <a:pt x="679837" y="216091"/>
                </a:lnTo>
                <a:lnTo>
                  <a:pt x="659335" y="175235"/>
                </a:lnTo>
                <a:lnTo>
                  <a:pt x="633918" y="137607"/>
                </a:lnTo>
                <a:lnTo>
                  <a:pt x="604008" y="103628"/>
                </a:lnTo>
                <a:lnTo>
                  <a:pt x="570028" y="73721"/>
                </a:lnTo>
                <a:lnTo>
                  <a:pt x="532399" y="48305"/>
                </a:lnTo>
                <a:lnTo>
                  <a:pt x="491541" y="27804"/>
                </a:lnTo>
                <a:lnTo>
                  <a:pt x="447879" y="12638"/>
                </a:lnTo>
                <a:lnTo>
                  <a:pt x="401831" y="3229"/>
                </a:lnTo>
                <a:lnTo>
                  <a:pt x="353822" y="0"/>
                </a:lnTo>
                <a:close/>
              </a:path>
            </a:pathLst>
          </a:custGeom>
          <a:solidFill>
            <a:srgbClr val="0069AE"/>
          </a:solidFill>
        </p:spPr>
        <p:txBody>
          <a:bodyPr wrap="square" lIns="0" tIns="0" rIns="0" bIns="0" rtlCol="0"/>
          <a:lstStyle/>
          <a:p>
            <a:endParaRPr/>
          </a:p>
        </p:txBody>
      </p:sp>
      <p:sp>
        <p:nvSpPr>
          <p:cNvPr id="22" name="object 22"/>
          <p:cNvSpPr/>
          <p:nvPr/>
        </p:nvSpPr>
        <p:spPr>
          <a:xfrm>
            <a:off x="9613221" y="2046498"/>
            <a:ext cx="708025" cy="708025"/>
          </a:xfrm>
          <a:custGeom>
            <a:avLst/>
            <a:gdLst/>
            <a:ahLst/>
            <a:cxnLst/>
            <a:rect l="l" t="t" r="r" b="b"/>
            <a:pathLst>
              <a:path w="708025" h="708025">
                <a:moveTo>
                  <a:pt x="353822" y="707631"/>
                </a:moveTo>
                <a:lnTo>
                  <a:pt x="401831" y="704401"/>
                </a:lnTo>
                <a:lnTo>
                  <a:pt x="447879" y="694992"/>
                </a:lnTo>
                <a:lnTo>
                  <a:pt x="491541" y="679826"/>
                </a:lnTo>
                <a:lnTo>
                  <a:pt x="532399" y="659325"/>
                </a:lnTo>
                <a:lnTo>
                  <a:pt x="570028" y="633909"/>
                </a:lnTo>
                <a:lnTo>
                  <a:pt x="604008" y="604000"/>
                </a:lnTo>
                <a:lnTo>
                  <a:pt x="633918" y="570021"/>
                </a:lnTo>
                <a:lnTo>
                  <a:pt x="659335" y="532391"/>
                </a:lnTo>
                <a:lnTo>
                  <a:pt x="679837" y="491534"/>
                </a:lnTo>
                <a:lnTo>
                  <a:pt x="695004" y="447870"/>
                </a:lnTo>
                <a:lnTo>
                  <a:pt x="704413" y="401821"/>
                </a:lnTo>
                <a:lnTo>
                  <a:pt x="707644" y="353809"/>
                </a:lnTo>
                <a:lnTo>
                  <a:pt x="704413" y="305799"/>
                </a:lnTo>
                <a:lnTo>
                  <a:pt x="695004" y="259753"/>
                </a:lnTo>
                <a:lnTo>
                  <a:pt x="679837" y="216091"/>
                </a:lnTo>
                <a:lnTo>
                  <a:pt x="659335" y="175235"/>
                </a:lnTo>
                <a:lnTo>
                  <a:pt x="633918" y="137607"/>
                </a:lnTo>
                <a:lnTo>
                  <a:pt x="604008" y="103628"/>
                </a:lnTo>
                <a:lnTo>
                  <a:pt x="570028" y="73721"/>
                </a:lnTo>
                <a:lnTo>
                  <a:pt x="532399" y="48305"/>
                </a:lnTo>
                <a:lnTo>
                  <a:pt x="491541" y="27804"/>
                </a:lnTo>
                <a:lnTo>
                  <a:pt x="447879" y="12638"/>
                </a:lnTo>
                <a:lnTo>
                  <a:pt x="401831" y="3229"/>
                </a:lnTo>
                <a:lnTo>
                  <a:pt x="353822" y="0"/>
                </a:lnTo>
                <a:lnTo>
                  <a:pt x="305809" y="3229"/>
                </a:lnTo>
                <a:lnTo>
                  <a:pt x="259760" y="12638"/>
                </a:lnTo>
                <a:lnTo>
                  <a:pt x="216096" y="27804"/>
                </a:lnTo>
                <a:lnTo>
                  <a:pt x="175239" y="48305"/>
                </a:lnTo>
                <a:lnTo>
                  <a:pt x="137610" y="73721"/>
                </a:lnTo>
                <a:lnTo>
                  <a:pt x="103630" y="103628"/>
                </a:lnTo>
                <a:lnTo>
                  <a:pt x="73721" y="137607"/>
                </a:lnTo>
                <a:lnTo>
                  <a:pt x="48306" y="175235"/>
                </a:lnTo>
                <a:lnTo>
                  <a:pt x="27804" y="216091"/>
                </a:lnTo>
                <a:lnTo>
                  <a:pt x="12638" y="259753"/>
                </a:lnTo>
                <a:lnTo>
                  <a:pt x="3229" y="305799"/>
                </a:lnTo>
                <a:lnTo>
                  <a:pt x="0" y="353809"/>
                </a:lnTo>
                <a:lnTo>
                  <a:pt x="3229" y="401821"/>
                </a:lnTo>
                <a:lnTo>
                  <a:pt x="12638" y="447870"/>
                </a:lnTo>
                <a:lnTo>
                  <a:pt x="27804" y="491534"/>
                </a:lnTo>
                <a:lnTo>
                  <a:pt x="48306" y="532391"/>
                </a:lnTo>
                <a:lnTo>
                  <a:pt x="73721" y="570021"/>
                </a:lnTo>
                <a:lnTo>
                  <a:pt x="103630" y="604000"/>
                </a:lnTo>
                <a:lnTo>
                  <a:pt x="137610" y="633909"/>
                </a:lnTo>
                <a:lnTo>
                  <a:pt x="175239" y="659325"/>
                </a:lnTo>
                <a:lnTo>
                  <a:pt x="216096" y="679826"/>
                </a:lnTo>
                <a:lnTo>
                  <a:pt x="259760" y="694992"/>
                </a:lnTo>
                <a:lnTo>
                  <a:pt x="305809" y="704401"/>
                </a:lnTo>
                <a:lnTo>
                  <a:pt x="353822" y="707631"/>
                </a:lnTo>
                <a:close/>
              </a:path>
            </a:pathLst>
          </a:custGeom>
          <a:ln w="14173">
            <a:solidFill>
              <a:srgbClr val="90C960"/>
            </a:solidFill>
          </a:ln>
        </p:spPr>
        <p:txBody>
          <a:bodyPr wrap="square" lIns="0" tIns="0" rIns="0" bIns="0" rtlCol="0"/>
          <a:lstStyle/>
          <a:p>
            <a:endParaRPr/>
          </a:p>
        </p:txBody>
      </p:sp>
      <p:sp>
        <p:nvSpPr>
          <p:cNvPr id="23" name="object 23"/>
          <p:cNvSpPr/>
          <p:nvPr/>
        </p:nvSpPr>
        <p:spPr>
          <a:xfrm>
            <a:off x="9816604" y="2186025"/>
            <a:ext cx="300990" cy="121920"/>
          </a:xfrm>
          <a:custGeom>
            <a:avLst/>
            <a:gdLst/>
            <a:ahLst/>
            <a:cxnLst/>
            <a:rect l="l" t="t" r="r" b="b"/>
            <a:pathLst>
              <a:path w="300990" h="121919">
                <a:moveTo>
                  <a:pt x="300888" y="0"/>
                </a:moveTo>
                <a:lnTo>
                  <a:pt x="0" y="0"/>
                </a:lnTo>
                <a:lnTo>
                  <a:pt x="0" y="121742"/>
                </a:lnTo>
                <a:lnTo>
                  <a:pt x="300888" y="121742"/>
                </a:lnTo>
                <a:lnTo>
                  <a:pt x="300888" y="0"/>
                </a:lnTo>
                <a:close/>
              </a:path>
            </a:pathLst>
          </a:custGeom>
          <a:solidFill>
            <a:srgbClr val="FFFFFF"/>
          </a:solidFill>
        </p:spPr>
        <p:txBody>
          <a:bodyPr wrap="square" lIns="0" tIns="0" rIns="0" bIns="0" rtlCol="0"/>
          <a:lstStyle/>
          <a:p>
            <a:endParaRPr/>
          </a:p>
        </p:txBody>
      </p:sp>
      <p:sp>
        <p:nvSpPr>
          <p:cNvPr id="24" name="object 24"/>
          <p:cNvSpPr/>
          <p:nvPr/>
        </p:nvSpPr>
        <p:spPr>
          <a:xfrm>
            <a:off x="9825015" y="2195943"/>
            <a:ext cx="283465" cy="101269"/>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9730643" y="2342415"/>
            <a:ext cx="439420" cy="278765"/>
          </a:xfrm>
          <a:custGeom>
            <a:avLst/>
            <a:gdLst/>
            <a:ahLst/>
            <a:cxnLst/>
            <a:rect l="l" t="t" r="r" b="b"/>
            <a:pathLst>
              <a:path w="439420" h="278764">
                <a:moveTo>
                  <a:pt x="130886" y="63449"/>
                </a:moveTo>
                <a:lnTo>
                  <a:pt x="75018" y="63449"/>
                </a:lnTo>
                <a:lnTo>
                  <a:pt x="75018" y="278536"/>
                </a:lnTo>
                <a:lnTo>
                  <a:pt x="130886" y="278536"/>
                </a:lnTo>
                <a:lnTo>
                  <a:pt x="130886" y="63449"/>
                </a:lnTo>
                <a:close/>
              </a:path>
              <a:path w="439420" h="278764">
                <a:moveTo>
                  <a:pt x="130886" y="0"/>
                </a:moveTo>
                <a:lnTo>
                  <a:pt x="81407" y="0"/>
                </a:lnTo>
                <a:lnTo>
                  <a:pt x="0" y="65443"/>
                </a:lnTo>
                <a:lnTo>
                  <a:pt x="27940" y="101752"/>
                </a:lnTo>
                <a:lnTo>
                  <a:pt x="75018" y="63449"/>
                </a:lnTo>
                <a:lnTo>
                  <a:pt x="130886" y="63449"/>
                </a:lnTo>
                <a:lnTo>
                  <a:pt x="130886" y="0"/>
                </a:lnTo>
                <a:close/>
              </a:path>
              <a:path w="439420" h="278764">
                <a:moveTo>
                  <a:pt x="284924" y="63449"/>
                </a:moveTo>
                <a:lnTo>
                  <a:pt x="229057" y="63449"/>
                </a:lnTo>
                <a:lnTo>
                  <a:pt x="229057" y="278536"/>
                </a:lnTo>
                <a:lnTo>
                  <a:pt x="284924" y="278536"/>
                </a:lnTo>
                <a:lnTo>
                  <a:pt x="284924" y="63449"/>
                </a:lnTo>
                <a:close/>
              </a:path>
              <a:path w="439420" h="278764">
                <a:moveTo>
                  <a:pt x="284924" y="0"/>
                </a:moveTo>
                <a:lnTo>
                  <a:pt x="235445" y="0"/>
                </a:lnTo>
                <a:lnTo>
                  <a:pt x="154038" y="65443"/>
                </a:lnTo>
                <a:lnTo>
                  <a:pt x="181965" y="101752"/>
                </a:lnTo>
                <a:lnTo>
                  <a:pt x="229057" y="63449"/>
                </a:lnTo>
                <a:lnTo>
                  <a:pt x="284924" y="63449"/>
                </a:lnTo>
                <a:lnTo>
                  <a:pt x="284924" y="0"/>
                </a:lnTo>
                <a:close/>
              </a:path>
              <a:path w="439420" h="278764">
                <a:moveTo>
                  <a:pt x="438962" y="63449"/>
                </a:moveTo>
                <a:lnTo>
                  <a:pt x="383095" y="63449"/>
                </a:lnTo>
                <a:lnTo>
                  <a:pt x="383095" y="278536"/>
                </a:lnTo>
                <a:lnTo>
                  <a:pt x="438962" y="278536"/>
                </a:lnTo>
                <a:lnTo>
                  <a:pt x="438962" y="63449"/>
                </a:lnTo>
                <a:close/>
              </a:path>
              <a:path w="439420" h="278764">
                <a:moveTo>
                  <a:pt x="438962" y="0"/>
                </a:moveTo>
                <a:lnTo>
                  <a:pt x="389483" y="0"/>
                </a:lnTo>
                <a:lnTo>
                  <a:pt x="308076" y="65443"/>
                </a:lnTo>
                <a:lnTo>
                  <a:pt x="336003" y="101752"/>
                </a:lnTo>
                <a:lnTo>
                  <a:pt x="383095" y="63449"/>
                </a:lnTo>
                <a:lnTo>
                  <a:pt x="438962" y="63449"/>
                </a:lnTo>
                <a:lnTo>
                  <a:pt x="438962" y="0"/>
                </a:lnTo>
                <a:close/>
              </a:path>
            </a:pathLst>
          </a:custGeom>
          <a:solidFill>
            <a:srgbClr val="FFFFFF"/>
          </a:solidFill>
        </p:spPr>
        <p:txBody>
          <a:bodyPr wrap="square" lIns="0" tIns="0" rIns="0" bIns="0" rtlCol="0"/>
          <a:lstStyle/>
          <a:p>
            <a:endParaRPr/>
          </a:p>
        </p:txBody>
      </p:sp>
      <p:sp>
        <p:nvSpPr>
          <p:cNvPr id="26" name="object 26"/>
          <p:cNvSpPr/>
          <p:nvPr/>
        </p:nvSpPr>
        <p:spPr>
          <a:xfrm>
            <a:off x="8283896" y="2086286"/>
            <a:ext cx="708025" cy="708025"/>
          </a:xfrm>
          <a:custGeom>
            <a:avLst/>
            <a:gdLst/>
            <a:ahLst/>
            <a:cxnLst/>
            <a:rect l="l" t="t" r="r" b="b"/>
            <a:pathLst>
              <a:path w="708025" h="708025">
                <a:moveTo>
                  <a:pt x="353822" y="0"/>
                </a:moveTo>
                <a:lnTo>
                  <a:pt x="305809" y="3229"/>
                </a:lnTo>
                <a:lnTo>
                  <a:pt x="259760" y="12638"/>
                </a:lnTo>
                <a:lnTo>
                  <a:pt x="216096" y="27804"/>
                </a:lnTo>
                <a:lnTo>
                  <a:pt x="175239" y="48305"/>
                </a:lnTo>
                <a:lnTo>
                  <a:pt x="137610" y="73721"/>
                </a:lnTo>
                <a:lnTo>
                  <a:pt x="103630" y="103628"/>
                </a:lnTo>
                <a:lnTo>
                  <a:pt x="73721" y="137607"/>
                </a:lnTo>
                <a:lnTo>
                  <a:pt x="48306" y="175235"/>
                </a:lnTo>
                <a:lnTo>
                  <a:pt x="27804" y="216091"/>
                </a:lnTo>
                <a:lnTo>
                  <a:pt x="12638" y="259753"/>
                </a:lnTo>
                <a:lnTo>
                  <a:pt x="3229" y="305799"/>
                </a:lnTo>
                <a:lnTo>
                  <a:pt x="0" y="353809"/>
                </a:lnTo>
                <a:lnTo>
                  <a:pt x="3229" y="401821"/>
                </a:lnTo>
                <a:lnTo>
                  <a:pt x="12638" y="447870"/>
                </a:lnTo>
                <a:lnTo>
                  <a:pt x="27804" y="491534"/>
                </a:lnTo>
                <a:lnTo>
                  <a:pt x="48306" y="532391"/>
                </a:lnTo>
                <a:lnTo>
                  <a:pt x="73721" y="570021"/>
                </a:lnTo>
                <a:lnTo>
                  <a:pt x="103630" y="604000"/>
                </a:lnTo>
                <a:lnTo>
                  <a:pt x="137610" y="633909"/>
                </a:lnTo>
                <a:lnTo>
                  <a:pt x="175239" y="659325"/>
                </a:lnTo>
                <a:lnTo>
                  <a:pt x="216096" y="679826"/>
                </a:lnTo>
                <a:lnTo>
                  <a:pt x="259760" y="694992"/>
                </a:lnTo>
                <a:lnTo>
                  <a:pt x="305809" y="704401"/>
                </a:lnTo>
                <a:lnTo>
                  <a:pt x="353822" y="707631"/>
                </a:lnTo>
                <a:lnTo>
                  <a:pt x="401831" y="704401"/>
                </a:lnTo>
                <a:lnTo>
                  <a:pt x="447879" y="694992"/>
                </a:lnTo>
                <a:lnTo>
                  <a:pt x="491541" y="679826"/>
                </a:lnTo>
                <a:lnTo>
                  <a:pt x="532399" y="659325"/>
                </a:lnTo>
                <a:lnTo>
                  <a:pt x="570028" y="633909"/>
                </a:lnTo>
                <a:lnTo>
                  <a:pt x="604008" y="604000"/>
                </a:lnTo>
                <a:lnTo>
                  <a:pt x="633918" y="570021"/>
                </a:lnTo>
                <a:lnTo>
                  <a:pt x="659335" y="532391"/>
                </a:lnTo>
                <a:lnTo>
                  <a:pt x="679837" y="491534"/>
                </a:lnTo>
                <a:lnTo>
                  <a:pt x="695004" y="447870"/>
                </a:lnTo>
                <a:lnTo>
                  <a:pt x="704413" y="401821"/>
                </a:lnTo>
                <a:lnTo>
                  <a:pt x="707644" y="353809"/>
                </a:lnTo>
                <a:lnTo>
                  <a:pt x="704413" y="305799"/>
                </a:lnTo>
                <a:lnTo>
                  <a:pt x="695004" y="259753"/>
                </a:lnTo>
                <a:lnTo>
                  <a:pt x="679837" y="216091"/>
                </a:lnTo>
                <a:lnTo>
                  <a:pt x="659335" y="175235"/>
                </a:lnTo>
                <a:lnTo>
                  <a:pt x="633918" y="137607"/>
                </a:lnTo>
                <a:lnTo>
                  <a:pt x="604008" y="103628"/>
                </a:lnTo>
                <a:lnTo>
                  <a:pt x="570028" y="73721"/>
                </a:lnTo>
                <a:lnTo>
                  <a:pt x="532399" y="48305"/>
                </a:lnTo>
                <a:lnTo>
                  <a:pt x="491541" y="27804"/>
                </a:lnTo>
                <a:lnTo>
                  <a:pt x="447879" y="12638"/>
                </a:lnTo>
                <a:lnTo>
                  <a:pt x="401831" y="3229"/>
                </a:lnTo>
                <a:lnTo>
                  <a:pt x="353822" y="0"/>
                </a:lnTo>
                <a:close/>
              </a:path>
            </a:pathLst>
          </a:custGeom>
          <a:solidFill>
            <a:srgbClr val="0069AE"/>
          </a:solidFill>
        </p:spPr>
        <p:txBody>
          <a:bodyPr wrap="square" lIns="0" tIns="0" rIns="0" bIns="0" rtlCol="0"/>
          <a:lstStyle/>
          <a:p>
            <a:endParaRPr/>
          </a:p>
        </p:txBody>
      </p:sp>
      <p:sp>
        <p:nvSpPr>
          <p:cNvPr id="27" name="object 27"/>
          <p:cNvSpPr/>
          <p:nvPr/>
        </p:nvSpPr>
        <p:spPr>
          <a:xfrm>
            <a:off x="8283896" y="2086286"/>
            <a:ext cx="708025" cy="708025"/>
          </a:xfrm>
          <a:custGeom>
            <a:avLst/>
            <a:gdLst/>
            <a:ahLst/>
            <a:cxnLst/>
            <a:rect l="l" t="t" r="r" b="b"/>
            <a:pathLst>
              <a:path w="708025" h="708025">
                <a:moveTo>
                  <a:pt x="353822" y="707631"/>
                </a:moveTo>
                <a:lnTo>
                  <a:pt x="401831" y="704401"/>
                </a:lnTo>
                <a:lnTo>
                  <a:pt x="447879" y="694992"/>
                </a:lnTo>
                <a:lnTo>
                  <a:pt x="491541" y="679826"/>
                </a:lnTo>
                <a:lnTo>
                  <a:pt x="532399" y="659325"/>
                </a:lnTo>
                <a:lnTo>
                  <a:pt x="570028" y="633909"/>
                </a:lnTo>
                <a:lnTo>
                  <a:pt x="604008" y="604000"/>
                </a:lnTo>
                <a:lnTo>
                  <a:pt x="633918" y="570021"/>
                </a:lnTo>
                <a:lnTo>
                  <a:pt x="659335" y="532391"/>
                </a:lnTo>
                <a:lnTo>
                  <a:pt x="679837" y="491534"/>
                </a:lnTo>
                <a:lnTo>
                  <a:pt x="695004" y="447870"/>
                </a:lnTo>
                <a:lnTo>
                  <a:pt x="704413" y="401821"/>
                </a:lnTo>
                <a:lnTo>
                  <a:pt x="707644" y="353809"/>
                </a:lnTo>
                <a:lnTo>
                  <a:pt x="704413" y="305799"/>
                </a:lnTo>
                <a:lnTo>
                  <a:pt x="695004" y="259753"/>
                </a:lnTo>
                <a:lnTo>
                  <a:pt x="679837" y="216091"/>
                </a:lnTo>
                <a:lnTo>
                  <a:pt x="659335" y="175235"/>
                </a:lnTo>
                <a:lnTo>
                  <a:pt x="633918" y="137607"/>
                </a:lnTo>
                <a:lnTo>
                  <a:pt x="604008" y="103628"/>
                </a:lnTo>
                <a:lnTo>
                  <a:pt x="570028" y="73721"/>
                </a:lnTo>
                <a:lnTo>
                  <a:pt x="532399" y="48305"/>
                </a:lnTo>
                <a:lnTo>
                  <a:pt x="491541" y="27804"/>
                </a:lnTo>
                <a:lnTo>
                  <a:pt x="447879" y="12638"/>
                </a:lnTo>
                <a:lnTo>
                  <a:pt x="401831" y="3229"/>
                </a:lnTo>
                <a:lnTo>
                  <a:pt x="353822" y="0"/>
                </a:lnTo>
                <a:lnTo>
                  <a:pt x="305809" y="3229"/>
                </a:lnTo>
                <a:lnTo>
                  <a:pt x="259760" y="12638"/>
                </a:lnTo>
                <a:lnTo>
                  <a:pt x="216096" y="27804"/>
                </a:lnTo>
                <a:lnTo>
                  <a:pt x="175239" y="48305"/>
                </a:lnTo>
                <a:lnTo>
                  <a:pt x="137610" y="73721"/>
                </a:lnTo>
                <a:lnTo>
                  <a:pt x="103630" y="103628"/>
                </a:lnTo>
                <a:lnTo>
                  <a:pt x="73721" y="137607"/>
                </a:lnTo>
                <a:lnTo>
                  <a:pt x="48306" y="175235"/>
                </a:lnTo>
                <a:lnTo>
                  <a:pt x="27804" y="216091"/>
                </a:lnTo>
                <a:lnTo>
                  <a:pt x="12638" y="259753"/>
                </a:lnTo>
                <a:lnTo>
                  <a:pt x="3229" y="305799"/>
                </a:lnTo>
                <a:lnTo>
                  <a:pt x="0" y="353809"/>
                </a:lnTo>
                <a:lnTo>
                  <a:pt x="3229" y="401821"/>
                </a:lnTo>
                <a:lnTo>
                  <a:pt x="12638" y="447870"/>
                </a:lnTo>
                <a:lnTo>
                  <a:pt x="27804" y="491534"/>
                </a:lnTo>
                <a:lnTo>
                  <a:pt x="48306" y="532391"/>
                </a:lnTo>
                <a:lnTo>
                  <a:pt x="73721" y="570021"/>
                </a:lnTo>
                <a:lnTo>
                  <a:pt x="103630" y="604000"/>
                </a:lnTo>
                <a:lnTo>
                  <a:pt x="137610" y="633909"/>
                </a:lnTo>
                <a:lnTo>
                  <a:pt x="175239" y="659325"/>
                </a:lnTo>
                <a:lnTo>
                  <a:pt x="216096" y="679826"/>
                </a:lnTo>
                <a:lnTo>
                  <a:pt x="259760" y="694992"/>
                </a:lnTo>
                <a:lnTo>
                  <a:pt x="305809" y="704401"/>
                </a:lnTo>
                <a:lnTo>
                  <a:pt x="353822" y="707631"/>
                </a:lnTo>
                <a:close/>
              </a:path>
            </a:pathLst>
          </a:custGeom>
          <a:ln w="14173">
            <a:solidFill>
              <a:srgbClr val="90C960"/>
            </a:solidFill>
          </a:ln>
        </p:spPr>
        <p:txBody>
          <a:bodyPr wrap="square" lIns="0" tIns="0" rIns="0" bIns="0" rtlCol="0"/>
          <a:lstStyle/>
          <a:p>
            <a:endParaRPr/>
          </a:p>
        </p:txBody>
      </p:sp>
      <p:sp>
        <p:nvSpPr>
          <p:cNvPr id="28" name="object 28"/>
          <p:cNvSpPr/>
          <p:nvPr/>
        </p:nvSpPr>
        <p:spPr>
          <a:xfrm>
            <a:off x="8387660" y="2217357"/>
            <a:ext cx="500114" cy="411652"/>
          </a:xfrm>
          <a:prstGeom prst="rect">
            <a:avLst/>
          </a:prstGeom>
          <a:blipFill>
            <a:blip r:embed="rId5" cstate="print"/>
            <a:stretch>
              <a:fillRect/>
            </a:stretch>
          </a:blipFill>
        </p:spPr>
        <p:txBody>
          <a:bodyPr wrap="square" lIns="0" tIns="0" rIns="0" bIns="0" rtlCol="0"/>
          <a:lstStyle/>
          <a:p>
            <a:endParaRPr/>
          </a:p>
        </p:txBody>
      </p:sp>
      <p:sp>
        <p:nvSpPr>
          <p:cNvPr id="29" name="object 29"/>
          <p:cNvSpPr/>
          <p:nvPr/>
        </p:nvSpPr>
        <p:spPr>
          <a:xfrm>
            <a:off x="0" y="288010"/>
            <a:ext cx="3564254" cy="36195"/>
          </a:xfrm>
          <a:custGeom>
            <a:avLst/>
            <a:gdLst/>
            <a:ahLst/>
            <a:cxnLst/>
            <a:rect l="l" t="t" r="r" b="b"/>
            <a:pathLst>
              <a:path w="3564254" h="36195">
                <a:moveTo>
                  <a:pt x="3564001" y="0"/>
                </a:moveTo>
                <a:lnTo>
                  <a:pt x="0" y="0"/>
                </a:lnTo>
                <a:lnTo>
                  <a:pt x="0" y="35991"/>
                </a:lnTo>
                <a:lnTo>
                  <a:pt x="3564001" y="35991"/>
                </a:lnTo>
                <a:lnTo>
                  <a:pt x="3564001" y="0"/>
                </a:lnTo>
                <a:close/>
              </a:path>
            </a:pathLst>
          </a:custGeom>
          <a:solidFill>
            <a:srgbClr val="90C960"/>
          </a:solidFill>
        </p:spPr>
        <p:txBody>
          <a:bodyPr wrap="square" lIns="0" tIns="0" rIns="0" bIns="0" rtlCol="0"/>
          <a:lstStyle/>
          <a:p>
            <a:endParaRPr/>
          </a:p>
        </p:txBody>
      </p:sp>
      <p:sp>
        <p:nvSpPr>
          <p:cNvPr id="1024" name="AutoShape 10" descr="Image result for nottinghamshire Healthcare Trus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5" name="AutoShape 12" descr="Organisation'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 descr="Image result for Sherwood Forest Hospital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Image result for Sherwood Forest Hospital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Image result for Sherwood Forest Hospital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t="23226" b="14350"/>
          <a:stretch/>
        </p:blipFill>
        <p:spPr bwMode="auto">
          <a:xfrm>
            <a:off x="3655334" y="556866"/>
            <a:ext cx="1953111"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21736" b="19519"/>
          <a:stretch/>
        </p:blipFill>
        <p:spPr bwMode="auto">
          <a:xfrm>
            <a:off x="3760875" y="1230565"/>
            <a:ext cx="1616203" cy="53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2036" y="670886"/>
            <a:ext cx="1695372" cy="43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Nottingham City Council and Local Groups – Nottinghamshire Biodiversity  Action Group">
            <a:extLst>
              <a:ext uri="{FF2B5EF4-FFF2-40B4-BE49-F238E27FC236}">
                <a16:creationId xmlns:a16="http://schemas.microsoft.com/office/drawing/2014/main" id="{9E0C9CAC-6DE4-4467-ACA4-5D96A03365E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061" t="22783" r="6061" b="21926"/>
          <a:stretch/>
        </p:blipFill>
        <p:spPr bwMode="auto">
          <a:xfrm>
            <a:off x="5587570" y="1230565"/>
            <a:ext cx="1219200" cy="4314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text, clipart&#10;&#10;Description automatically generated">
            <a:extLst>
              <a:ext uri="{FF2B5EF4-FFF2-40B4-BE49-F238E27FC236}">
                <a16:creationId xmlns:a16="http://schemas.microsoft.com/office/drawing/2014/main" id="{876AC0C9-3182-45AD-B327-3C81A2A468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3386" y="504722"/>
            <a:ext cx="3144370" cy="9862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300" y="358479"/>
            <a:ext cx="3007360" cy="6132641"/>
          </a:xfrm>
          <a:prstGeom prst="rect">
            <a:avLst/>
          </a:prstGeom>
        </p:spPr>
        <p:txBody>
          <a:bodyPr vert="horz" wrap="square" lIns="0" tIns="72390" rIns="0" bIns="0" rtlCol="0">
            <a:spAutoFit/>
          </a:bodyPr>
          <a:lstStyle/>
          <a:p>
            <a:pPr marL="12700">
              <a:lnSpc>
                <a:spcPct val="100000"/>
              </a:lnSpc>
              <a:spcBef>
                <a:spcPts val="570"/>
              </a:spcBef>
            </a:pPr>
            <a:r>
              <a:rPr sz="1500" b="1" spc="30" dirty="0">
                <a:solidFill>
                  <a:srgbClr val="0069AE"/>
                </a:solidFill>
                <a:latin typeface="Arial"/>
                <a:cs typeface="Arial"/>
              </a:rPr>
              <a:t>What </a:t>
            </a:r>
            <a:r>
              <a:rPr sz="1500" b="1" dirty="0">
                <a:solidFill>
                  <a:srgbClr val="0069AE"/>
                </a:solidFill>
                <a:latin typeface="Arial"/>
                <a:cs typeface="Arial"/>
              </a:rPr>
              <a:t>information </a:t>
            </a:r>
            <a:r>
              <a:rPr sz="1500" b="1" spc="30" dirty="0">
                <a:solidFill>
                  <a:srgbClr val="0069AE"/>
                </a:solidFill>
                <a:latin typeface="Arial"/>
                <a:cs typeface="Arial"/>
              </a:rPr>
              <a:t>will </a:t>
            </a:r>
            <a:r>
              <a:rPr sz="1500" b="1" spc="-10" dirty="0">
                <a:solidFill>
                  <a:srgbClr val="0069AE"/>
                </a:solidFill>
                <a:latin typeface="Arial"/>
                <a:cs typeface="Arial"/>
              </a:rPr>
              <a:t>be</a:t>
            </a:r>
            <a:r>
              <a:rPr sz="1500" b="1" spc="-225" dirty="0">
                <a:solidFill>
                  <a:srgbClr val="0069AE"/>
                </a:solidFill>
                <a:latin typeface="Arial"/>
                <a:cs typeface="Arial"/>
              </a:rPr>
              <a:t> </a:t>
            </a:r>
            <a:r>
              <a:rPr sz="1500" b="1" spc="-70" dirty="0">
                <a:solidFill>
                  <a:srgbClr val="0069AE"/>
                </a:solidFill>
                <a:latin typeface="Arial"/>
                <a:cs typeface="Arial"/>
              </a:rPr>
              <a:t>shared?</a:t>
            </a:r>
            <a:endParaRPr sz="1500" dirty="0">
              <a:latin typeface="Arial"/>
              <a:cs typeface="Arial"/>
            </a:endParaRPr>
          </a:p>
          <a:p>
            <a:pPr marL="99060" indent="-86995">
              <a:lnSpc>
                <a:spcPct val="100000"/>
              </a:lnSpc>
              <a:spcBef>
                <a:spcPts val="285"/>
              </a:spcBef>
              <a:buClr>
                <a:srgbClr val="90C960"/>
              </a:buClr>
              <a:buFont typeface="Calibri"/>
              <a:buChar char="•"/>
              <a:tabLst>
                <a:tab pos="99695" algn="l"/>
              </a:tabLst>
            </a:pPr>
            <a:r>
              <a:rPr lang="en-GB" sz="900" b="1" spc="-40" dirty="0">
                <a:solidFill>
                  <a:srgbClr val="0069AE"/>
                </a:solidFill>
                <a:latin typeface="Arial"/>
                <a:cs typeface="Arial"/>
              </a:rPr>
              <a:t>Name, a</a:t>
            </a:r>
            <a:r>
              <a:rPr sz="900" b="1" spc="-40" dirty="0" err="1">
                <a:solidFill>
                  <a:srgbClr val="0069AE"/>
                </a:solidFill>
                <a:latin typeface="Arial"/>
                <a:cs typeface="Arial"/>
              </a:rPr>
              <a:t>ddress</a:t>
            </a:r>
            <a:r>
              <a:rPr sz="900" b="1" spc="-40" dirty="0">
                <a:solidFill>
                  <a:srgbClr val="0069AE"/>
                </a:solidFill>
                <a:latin typeface="Arial"/>
                <a:cs typeface="Arial"/>
              </a:rPr>
              <a:t> </a:t>
            </a:r>
            <a:r>
              <a:rPr sz="900" b="1" spc="-10" dirty="0">
                <a:solidFill>
                  <a:srgbClr val="0069AE"/>
                </a:solidFill>
                <a:latin typeface="Arial"/>
                <a:cs typeface="Arial"/>
              </a:rPr>
              <a:t>and </a:t>
            </a:r>
            <a:r>
              <a:rPr sz="900" b="1" spc="-25" dirty="0">
                <a:solidFill>
                  <a:srgbClr val="0069AE"/>
                </a:solidFill>
                <a:latin typeface="Arial"/>
                <a:cs typeface="Arial"/>
              </a:rPr>
              <a:t>contact</a:t>
            </a:r>
            <a:r>
              <a:rPr sz="900" b="1" spc="-15" dirty="0">
                <a:solidFill>
                  <a:srgbClr val="0069AE"/>
                </a:solidFill>
                <a:latin typeface="Arial"/>
                <a:cs typeface="Arial"/>
              </a:rPr>
              <a:t> </a:t>
            </a:r>
            <a:r>
              <a:rPr sz="900" b="1" spc="-20" dirty="0">
                <a:solidFill>
                  <a:srgbClr val="0069AE"/>
                </a:solidFill>
                <a:latin typeface="Arial"/>
                <a:cs typeface="Arial"/>
              </a:rPr>
              <a:t>details.</a:t>
            </a:r>
            <a:endParaRPr lang="en-GB" sz="900" b="1" spc="-20" dirty="0">
              <a:solidFill>
                <a:srgbClr val="0069AE"/>
              </a:solidFill>
              <a:latin typeface="Arial"/>
              <a:cs typeface="Arial"/>
            </a:endParaRPr>
          </a:p>
          <a:p>
            <a:pPr marL="99060" indent="-86995">
              <a:lnSpc>
                <a:spcPct val="100000"/>
              </a:lnSpc>
              <a:spcBef>
                <a:spcPts val="285"/>
              </a:spcBef>
              <a:buClr>
                <a:srgbClr val="90C960"/>
              </a:buClr>
              <a:buFont typeface="Calibri"/>
              <a:buChar char="•"/>
              <a:tabLst>
                <a:tab pos="99695" algn="l"/>
              </a:tabLst>
            </a:pPr>
            <a:r>
              <a:rPr lang="en-GB" sz="900" b="1" spc="-20" dirty="0">
                <a:solidFill>
                  <a:srgbClr val="0069AE"/>
                </a:solidFill>
                <a:latin typeface="Arial"/>
                <a:cs typeface="Arial"/>
              </a:rPr>
              <a:t>NHS number </a:t>
            </a:r>
            <a:r>
              <a:rPr lang="en-GB" sz="900" spc="-20" dirty="0">
                <a:cs typeface="Arial"/>
              </a:rPr>
              <a:t>– In order to link all your records together</a:t>
            </a:r>
            <a:endParaRPr sz="900" dirty="0">
              <a:cs typeface="Arial"/>
            </a:endParaRPr>
          </a:p>
          <a:p>
            <a:pPr marL="99060" marR="5715" indent="-86995">
              <a:lnSpc>
                <a:spcPct val="111100"/>
              </a:lnSpc>
              <a:spcBef>
                <a:spcPts val="284"/>
              </a:spcBef>
              <a:buClr>
                <a:srgbClr val="90C960"/>
              </a:buClr>
              <a:buFont typeface="Calibri"/>
              <a:buChar char="•"/>
              <a:tabLst>
                <a:tab pos="99695" algn="l"/>
              </a:tabLst>
            </a:pPr>
            <a:r>
              <a:rPr sz="900" b="1" dirty="0">
                <a:solidFill>
                  <a:srgbClr val="0069AE"/>
                </a:solidFill>
                <a:latin typeface="Arial"/>
                <a:cs typeface="Arial"/>
              </a:rPr>
              <a:t>Information </a:t>
            </a:r>
            <a:r>
              <a:rPr sz="900" b="1" spc="-5" dirty="0">
                <a:solidFill>
                  <a:srgbClr val="0069AE"/>
                </a:solidFill>
                <a:latin typeface="Arial"/>
                <a:cs typeface="Arial"/>
              </a:rPr>
              <a:t>on </a:t>
            </a:r>
            <a:r>
              <a:rPr sz="900" b="1" spc="-20" dirty="0">
                <a:solidFill>
                  <a:srgbClr val="0069AE"/>
                </a:solidFill>
                <a:latin typeface="Arial"/>
                <a:cs typeface="Arial"/>
              </a:rPr>
              <a:t>current </a:t>
            </a:r>
            <a:r>
              <a:rPr sz="900" b="1" spc="-10" dirty="0">
                <a:solidFill>
                  <a:srgbClr val="0069AE"/>
                </a:solidFill>
                <a:latin typeface="Arial"/>
                <a:cs typeface="Arial"/>
              </a:rPr>
              <a:t>and </a:t>
            </a:r>
            <a:r>
              <a:rPr sz="900" b="1" spc="-25" dirty="0">
                <a:solidFill>
                  <a:srgbClr val="0069AE"/>
                </a:solidFill>
                <a:latin typeface="Arial"/>
                <a:cs typeface="Arial"/>
              </a:rPr>
              <a:t>past medical problems </a:t>
            </a:r>
            <a:r>
              <a:rPr sz="900" dirty="0">
                <a:solidFill>
                  <a:srgbClr val="231F20"/>
                </a:solidFill>
                <a:latin typeface="Calibri"/>
                <a:cs typeface="Calibri"/>
              </a:rPr>
              <a:t>– to  enable health </a:t>
            </a:r>
            <a:r>
              <a:rPr sz="900" spc="15" dirty="0">
                <a:solidFill>
                  <a:srgbClr val="231F20"/>
                </a:solidFill>
                <a:latin typeface="Calibri"/>
                <a:cs typeface="Calibri"/>
              </a:rPr>
              <a:t>and </a:t>
            </a:r>
            <a:r>
              <a:rPr sz="900" spc="-5" dirty="0">
                <a:solidFill>
                  <a:srgbClr val="231F20"/>
                </a:solidFill>
                <a:latin typeface="Calibri"/>
                <a:cs typeface="Calibri"/>
              </a:rPr>
              <a:t>care </a:t>
            </a:r>
            <a:r>
              <a:rPr sz="900" dirty="0">
                <a:solidFill>
                  <a:srgbClr val="231F20"/>
                </a:solidFill>
                <a:latin typeface="Calibri"/>
                <a:cs typeface="Calibri"/>
              </a:rPr>
              <a:t>staff </a:t>
            </a:r>
            <a:r>
              <a:rPr sz="900" spc="5" dirty="0">
                <a:solidFill>
                  <a:srgbClr val="231F20"/>
                </a:solidFill>
                <a:latin typeface="Calibri"/>
                <a:cs typeface="Calibri"/>
              </a:rPr>
              <a:t>to </a:t>
            </a:r>
            <a:r>
              <a:rPr sz="900" spc="15" dirty="0">
                <a:solidFill>
                  <a:srgbClr val="231F20"/>
                </a:solidFill>
                <a:latin typeface="Calibri"/>
                <a:cs typeface="Calibri"/>
              </a:rPr>
              <a:t>make </a:t>
            </a:r>
            <a:r>
              <a:rPr sz="900" spc="-10" dirty="0">
                <a:solidFill>
                  <a:srgbClr val="231F20"/>
                </a:solidFill>
                <a:latin typeface="Calibri"/>
                <a:cs typeface="Calibri"/>
              </a:rPr>
              <a:t>better </a:t>
            </a:r>
            <a:r>
              <a:rPr sz="900" dirty="0">
                <a:solidFill>
                  <a:srgbClr val="231F20"/>
                </a:solidFill>
                <a:latin typeface="Calibri"/>
                <a:cs typeface="Calibri"/>
              </a:rPr>
              <a:t>decisions </a:t>
            </a:r>
            <a:r>
              <a:rPr sz="900" spc="10" dirty="0">
                <a:solidFill>
                  <a:srgbClr val="231F20"/>
                </a:solidFill>
                <a:latin typeface="Calibri"/>
                <a:cs typeface="Calibri"/>
              </a:rPr>
              <a:t>and  </a:t>
            </a:r>
            <a:r>
              <a:rPr sz="900" spc="-15" dirty="0">
                <a:solidFill>
                  <a:srgbClr val="231F20"/>
                </a:solidFill>
                <a:latin typeface="Calibri"/>
                <a:cs typeface="Calibri"/>
              </a:rPr>
              <a:t>treat </a:t>
            </a:r>
            <a:r>
              <a:rPr sz="900" dirty="0">
                <a:solidFill>
                  <a:srgbClr val="231F20"/>
                </a:solidFill>
                <a:latin typeface="Calibri"/>
                <a:cs typeface="Calibri"/>
              </a:rPr>
              <a:t>your conditions</a:t>
            </a:r>
            <a:r>
              <a:rPr sz="900" spc="90" dirty="0">
                <a:solidFill>
                  <a:srgbClr val="231F20"/>
                </a:solidFill>
                <a:latin typeface="Calibri"/>
                <a:cs typeface="Calibri"/>
              </a:rPr>
              <a:t> </a:t>
            </a:r>
            <a:r>
              <a:rPr sz="900" spc="-20" dirty="0">
                <a:solidFill>
                  <a:srgbClr val="231F20"/>
                </a:solidFill>
                <a:latin typeface="Calibri"/>
                <a:cs typeface="Calibri"/>
              </a:rPr>
              <a:t>better.</a:t>
            </a:r>
            <a:endParaRPr sz="900" dirty="0">
              <a:latin typeface="Calibri"/>
              <a:cs typeface="Calibri"/>
            </a:endParaRPr>
          </a:p>
          <a:p>
            <a:pPr marL="99060" marR="162560" indent="-86995">
              <a:lnSpc>
                <a:spcPct val="111100"/>
              </a:lnSpc>
              <a:spcBef>
                <a:spcPts val="280"/>
              </a:spcBef>
              <a:buClr>
                <a:srgbClr val="90C960"/>
              </a:buClr>
              <a:buFont typeface="Calibri"/>
              <a:buChar char="•"/>
              <a:tabLst>
                <a:tab pos="99695" algn="l"/>
              </a:tabLst>
            </a:pPr>
            <a:r>
              <a:rPr sz="900" b="1" spc="-15" dirty="0">
                <a:solidFill>
                  <a:srgbClr val="0069AE"/>
                </a:solidFill>
                <a:latin typeface="Arial"/>
                <a:cs typeface="Arial"/>
              </a:rPr>
              <a:t>Medications </a:t>
            </a:r>
            <a:r>
              <a:rPr sz="900" dirty="0">
                <a:solidFill>
                  <a:srgbClr val="231F20"/>
                </a:solidFill>
                <a:latin typeface="Calibri"/>
                <a:cs typeface="Calibri"/>
              </a:rPr>
              <a:t>– </a:t>
            </a:r>
            <a:r>
              <a:rPr sz="900" spc="5" dirty="0">
                <a:solidFill>
                  <a:srgbClr val="231F20"/>
                </a:solidFill>
                <a:latin typeface="Calibri"/>
                <a:cs typeface="Calibri"/>
              </a:rPr>
              <a:t>so </a:t>
            </a:r>
            <a:r>
              <a:rPr sz="900" dirty="0">
                <a:solidFill>
                  <a:srgbClr val="231F20"/>
                </a:solidFill>
                <a:latin typeface="Calibri"/>
                <a:cs typeface="Calibri"/>
              </a:rPr>
              <a:t>that health </a:t>
            </a:r>
            <a:r>
              <a:rPr sz="900" spc="15" dirty="0">
                <a:solidFill>
                  <a:srgbClr val="231F20"/>
                </a:solidFill>
                <a:latin typeface="Calibri"/>
                <a:cs typeface="Calibri"/>
              </a:rPr>
              <a:t>and </a:t>
            </a:r>
            <a:r>
              <a:rPr sz="900" spc="-10" dirty="0">
                <a:solidFill>
                  <a:srgbClr val="231F20"/>
                </a:solidFill>
                <a:latin typeface="Calibri"/>
                <a:cs typeface="Calibri"/>
              </a:rPr>
              <a:t>care </a:t>
            </a:r>
            <a:r>
              <a:rPr sz="900" dirty="0">
                <a:solidFill>
                  <a:srgbClr val="231F20"/>
                </a:solidFill>
                <a:latin typeface="Calibri"/>
                <a:cs typeface="Calibri"/>
              </a:rPr>
              <a:t>staff </a:t>
            </a:r>
            <a:r>
              <a:rPr sz="900" spc="30" dirty="0">
                <a:solidFill>
                  <a:srgbClr val="231F20"/>
                </a:solidFill>
                <a:latin typeface="Calibri"/>
                <a:cs typeface="Calibri"/>
              </a:rPr>
              <a:t>know </a:t>
            </a:r>
            <a:r>
              <a:rPr sz="900" spc="15" dirty="0">
                <a:solidFill>
                  <a:srgbClr val="231F20"/>
                </a:solidFill>
                <a:latin typeface="Calibri"/>
                <a:cs typeface="Calibri"/>
              </a:rPr>
              <a:t>what  </a:t>
            </a:r>
            <a:r>
              <a:rPr sz="900" dirty="0">
                <a:solidFill>
                  <a:srgbClr val="231F20"/>
                </a:solidFill>
                <a:latin typeface="Calibri"/>
                <a:cs typeface="Calibri"/>
              </a:rPr>
              <a:t>medications </a:t>
            </a:r>
            <a:r>
              <a:rPr sz="900" spc="5" dirty="0">
                <a:solidFill>
                  <a:srgbClr val="231F20"/>
                </a:solidFill>
                <a:latin typeface="Calibri"/>
                <a:cs typeface="Calibri"/>
              </a:rPr>
              <a:t>you </a:t>
            </a:r>
            <a:r>
              <a:rPr sz="900" spc="-10" dirty="0">
                <a:solidFill>
                  <a:srgbClr val="231F20"/>
                </a:solidFill>
                <a:latin typeface="Calibri"/>
                <a:cs typeface="Calibri"/>
              </a:rPr>
              <a:t>are </a:t>
            </a:r>
            <a:r>
              <a:rPr sz="900" spc="15" dirty="0">
                <a:solidFill>
                  <a:srgbClr val="231F20"/>
                </a:solidFill>
                <a:latin typeface="Calibri"/>
                <a:cs typeface="Calibri"/>
              </a:rPr>
              <a:t>taking </a:t>
            </a:r>
            <a:r>
              <a:rPr sz="900" spc="20" dirty="0">
                <a:solidFill>
                  <a:srgbClr val="231F20"/>
                </a:solidFill>
                <a:latin typeface="Calibri"/>
                <a:cs typeface="Calibri"/>
              </a:rPr>
              <a:t>when making </a:t>
            </a:r>
            <a:r>
              <a:rPr sz="900" dirty="0">
                <a:solidFill>
                  <a:srgbClr val="231F20"/>
                </a:solidFill>
                <a:latin typeface="Calibri"/>
                <a:cs typeface="Calibri"/>
              </a:rPr>
              <a:t>decisions </a:t>
            </a:r>
            <a:r>
              <a:rPr sz="900" spc="5" dirty="0">
                <a:solidFill>
                  <a:srgbClr val="231F20"/>
                </a:solidFill>
                <a:latin typeface="Calibri"/>
                <a:cs typeface="Calibri"/>
              </a:rPr>
              <a:t>about  </a:t>
            </a:r>
            <a:r>
              <a:rPr sz="900" dirty="0">
                <a:solidFill>
                  <a:srgbClr val="231F20"/>
                </a:solidFill>
                <a:latin typeface="Calibri"/>
                <a:cs typeface="Calibri"/>
              </a:rPr>
              <a:t>prescribing </a:t>
            </a:r>
            <a:r>
              <a:rPr sz="900" spc="20" dirty="0">
                <a:solidFill>
                  <a:srgbClr val="231F20"/>
                </a:solidFill>
                <a:latin typeface="Calibri"/>
                <a:cs typeface="Calibri"/>
              </a:rPr>
              <a:t>new </a:t>
            </a:r>
            <a:r>
              <a:rPr sz="900" spc="5" dirty="0">
                <a:solidFill>
                  <a:srgbClr val="231F20"/>
                </a:solidFill>
                <a:latin typeface="Calibri"/>
                <a:cs typeface="Calibri"/>
              </a:rPr>
              <a:t>ones (avoiding </a:t>
            </a:r>
            <a:r>
              <a:rPr sz="900" spc="-5" dirty="0">
                <a:solidFill>
                  <a:srgbClr val="231F20"/>
                </a:solidFill>
                <a:latin typeface="Calibri"/>
                <a:cs typeface="Calibri"/>
              </a:rPr>
              <a:t>potentially </a:t>
            </a:r>
            <a:r>
              <a:rPr sz="900" spc="5" dirty="0">
                <a:solidFill>
                  <a:srgbClr val="231F20"/>
                </a:solidFill>
                <a:latin typeface="Calibri"/>
                <a:cs typeface="Calibri"/>
              </a:rPr>
              <a:t>dangerous  </a:t>
            </a:r>
            <a:r>
              <a:rPr sz="900" dirty="0">
                <a:solidFill>
                  <a:srgbClr val="231F20"/>
                </a:solidFill>
                <a:latin typeface="Calibri"/>
                <a:cs typeface="Calibri"/>
              </a:rPr>
              <a:t>combinations).</a:t>
            </a:r>
            <a:endParaRPr sz="900" dirty="0">
              <a:latin typeface="Calibri"/>
              <a:cs typeface="Calibri"/>
            </a:endParaRPr>
          </a:p>
          <a:p>
            <a:pPr marL="99060" marR="36830" indent="-86995">
              <a:lnSpc>
                <a:spcPct val="111100"/>
              </a:lnSpc>
              <a:spcBef>
                <a:spcPts val="285"/>
              </a:spcBef>
              <a:buClr>
                <a:srgbClr val="90C960"/>
              </a:buClr>
              <a:buFont typeface="Calibri"/>
              <a:buChar char="•"/>
              <a:tabLst>
                <a:tab pos="99695" algn="l"/>
              </a:tabLst>
            </a:pPr>
            <a:r>
              <a:rPr sz="900" b="1" spc="-25" dirty="0">
                <a:solidFill>
                  <a:srgbClr val="0069AE"/>
                </a:solidFill>
                <a:latin typeface="Arial"/>
                <a:cs typeface="Arial"/>
              </a:rPr>
              <a:t>Allergies </a:t>
            </a:r>
            <a:r>
              <a:rPr sz="900" dirty="0">
                <a:solidFill>
                  <a:srgbClr val="231F20"/>
                </a:solidFill>
                <a:latin typeface="Calibri"/>
                <a:cs typeface="Calibri"/>
              </a:rPr>
              <a:t>– </a:t>
            </a:r>
            <a:r>
              <a:rPr sz="900" spc="5" dirty="0">
                <a:solidFill>
                  <a:srgbClr val="231F20"/>
                </a:solidFill>
                <a:latin typeface="Calibri"/>
                <a:cs typeface="Calibri"/>
              </a:rPr>
              <a:t>to </a:t>
            </a:r>
            <a:r>
              <a:rPr sz="900" spc="-5" dirty="0">
                <a:solidFill>
                  <a:srgbClr val="231F20"/>
                </a:solidFill>
                <a:latin typeface="Calibri"/>
                <a:cs typeface="Calibri"/>
              </a:rPr>
              <a:t>ensure </a:t>
            </a:r>
            <a:r>
              <a:rPr sz="900" dirty="0">
                <a:solidFill>
                  <a:srgbClr val="231F20"/>
                </a:solidFill>
                <a:latin typeface="Calibri"/>
                <a:cs typeface="Calibri"/>
              </a:rPr>
              <a:t>that </a:t>
            </a:r>
            <a:r>
              <a:rPr sz="900" spc="5" dirty="0">
                <a:solidFill>
                  <a:srgbClr val="231F20"/>
                </a:solidFill>
                <a:latin typeface="Calibri"/>
                <a:cs typeface="Calibri"/>
              </a:rPr>
              <a:t>you </a:t>
            </a:r>
            <a:r>
              <a:rPr sz="900" spc="-10" dirty="0">
                <a:solidFill>
                  <a:srgbClr val="231F20"/>
                </a:solidFill>
                <a:latin typeface="Calibri"/>
                <a:cs typeface="Calibri"/>
              </a:rPr>
              <a:t>are </a:t>
            </a:r>
            <a:r>
              <a:rPr sz="900" spc="10" dirty="0">
                <a:solidFill>
                  <a:srgbClr val="231F20"/>
                </a:solidFill>
                <a:latin typeface="Calibri"/>
                <a:cs typeface="Calibri"/>
              </a:rPr>
              <a:t>not given </a:t>
            </a:r>
            <a:r>
              <a:rPr sz="900" spc="5" dirty="0">
                <a:solidFill>
                  <a:srgbClr val="231F20"/>
                </a:solidFill>
                <a:latin typeface="Calibri"/>
                <a:cs typeface="Calibri"/>
              </a:rPr>
              <a:t>any </a:t>
            </a:r>
            <a:r>
              <a:rPr sz="900" dirty="0">
                <a:solidFill>
                  <a:srgbClr val="231F20"/>
                </a:solidFill>
                <a:latin typeface="Calibri"/>
                <a:cs typeface="Calibri"/>
              </a:rPr>
              <a:t>medication  that </a:t>
            </a:r>
            <a:r>
              <a:rPr sz="900" spc="5" dirty="0">
                <a:solidFill>
                  <a:srgbClr val="231F20"/>
                </a:solidFill>
                <a:latin typeface="Calibri"/>
                <a:cs typeface="Calibri"/>
              </a:rPr>
              <a:t>you may be </a:t>
            </a:r>
            <a:r>
              <a:rPr sz="900" dirty="0">
                <a:solidFill>
                  <a:srgbClr val="231F20"/>
                </a:solidFill>
                <a:latin typeface="Calibri"/>
                <a:cs typeface="Calibri"/>
              </a:rPr>
              <a:t>allergic</a:t>
            </a:r>
            <a:r>
              <a:rPr sz="900" spc="105" dirty="0">
                <a:solidFill>
                  <a:srgbClr val="231F20"/>
                </a:solidFill>
                <a:latin typeface="Calibri"/>
                <a:cs typeface="Calibri"/>
              </a:rPr>
              <a:t> </a:t>
            </a:r>
            <a:r>
              <a:rPr sz="900" spc="5" dirty="0">
                <a:solidFill>
                  <a:srgbClr val="231F20"/>
                </a:solidFill>
                <a:latin typeface="Calibri"/>
                <a:cs typeface="Calibri"/>
              </a:rPr>
              <a:t>to.</a:t>
            </a:r>
            <a:endParaRPr sz="900" dirty="0">
              <a:latin typeface="Calibri"/>
              <a:cs typeface="Calibri"/>
            </a:endParaRPr>
          </a:p>
          <a:p>
            <a:pPr marL="99060" marR="194310" indent="-86995">
              <a:lnSpc>
                <a:spcPct val="111100"/>
              </a:lnSpc>
              <a:spcBef>
                <a:spcPts val="284"/>
              </a:spcBef>
              <a:buClr>
                <a:srgbClr val="90C960"/>
              </a:buClr>
              <a:buFont typeface="Calibri"/>
              <a:buChar char="•"/>
              <a:tabLst>
                <a:tab pos="99695" algn="l"/>
              </a:tabLst>
            </a:pPr>
            <a:r>
              <a:rPr sz="900" b="1" spc="-60" dirty="0">
                <a:solidFill>
                  <a:srgbClr val="0069AE"/>
                </a:solidFill>
                <a:latin typeface="Arial"/>
                <a:cs typeface="Arial"/>
              </a:rPr>
              <a:t>Test </a:t>
            </a:r>
            <a:r>
              <a:rPr sz="900" b="1" spc="-35" dirty="0">
                <a:solidFill>
                  <a:srgbClr val="0069AE"/>
                </a:solidFill>
                <a:latin typeface="Arial"/>
                <a:cs typeface="Arial"/>
              </a:rPr>
              <a:t>results </a:t>
            </a:r>
            <a:r>
              <a:rPr sz="900" dirty="0">
                <a:solidFill>
                  <a:srgbClr val="231F20"/>
                </a:solidFill>
                <a:latin typeface="Calibri"/>
                <a:cs typeface="Calibri"/>
              </a:rPr>
              <a:t>– </a:t>
            </a:r>
            <a:r>
              <a:rPr sz="900" spc="5" dirty="0">
                <a:solidFill>
                  <a:srgbClr val="231F20"/>
                </a:solidFill>
                <a:latin typeface="Calibri"/>
                <a:cs typeface="Calibri"/>
              </a:rPr>
              <a:t>to </a:t>
            </a:r>
            <a:r>
              <a:rPr sz="900" dirty="0">
                <a:solidFill>
                  <a:srgbClr val="231F20"/>
                </a:solidFill>
                <a:latin typeface="Calibri"/>
                <a:cs typeface="Calibri"/>
              </a:rPr>
              <a:t>avoid </a:t>
            </a:r>
            <a:r>
              <a:rPr sz="900" spc="10" dirty="0">
                <a:solidFill>
                  <a:srgbClr val="231F20"/>
                </a:solidFill>
                <a:latin typeface="Calibri"/>
                <a:cs typeface="Calibri"/>
              </a:rPr>
              <a:t>having </a:t>
            </a:r>
            <a:r>
              <a:rPr sz="900" spc="5" dirty="0">
                <a:solidFill>
                  <a:srgbClr val="231F20"/>
                </a:solidFill>
                <a:latin typeface="Calibri"/>
                <a:cs typeface="Calibri"/>
              </a:rPr>
              <a:t>to </a:t>
            </a:r>
            <a:r>
              <a:rPr sz="900" spc="-5" dirty="0">
                <a:solidFill>
                  <a:srgbClr val="231F20"/>
                </a:solidFill>
                <a:latin typeface="Calibri"/>
                <a:cs typeface="Calibri"/>
              </a:rPr>
              <a:t>repeat certain </a:t>
            </a:r>
            <a:r>
              <a:rPr sz="900" spc="-10" dirty="0">
                <a:solidFill>
                  <a:srgbClr val="231F20"/>
                </a:solidFill>
                <a:latin typeface="Calibri"/>
                <a:cs typeface="Calibri"/>
              </a:rPr>
              <a:t>tests </a:t>
            </a:r>
            <a:r>
              <a:rPr sz="900" spc="10" dirty="0">
                <a:solidFill>
                  <a:srgbClr val="231F20"/>
                </a:solidFill>
                <a:latin typeface="Calibri"/>
                <a:cs typeface="Calibri"/>
              </a:rPr>
              <a:t>and  </a:t>
            </a:r>
            <a:r>
              <a:rPr sz="900" dirty="0">
                <a:solidFill>
                  <a:srgbClr val="231F20"/>
                </a:solidFill>
                <a:latin typeface="Calibri"/>
                <a:cs typeface="Calibri"/>
              </a:rPr>
              <a:t>speed </a:t>
            </a:r>
            <a:r>
              <a:rPr sz="900" spc="20" dirty="0">
                <a:solidFill>
                  <a:srgbClr val="231F20"/>
                </a:solidFill>
                <a:latin typeface="Calibri"/>
                <a:cs typeface="Calibri"/>
              </a:rPr>
              <a:t>up </a:t>
            </a:r>
            <a:r>
              <a:rPr sz="900" dirty="0">
                <a:solidFill>
                  <a:srgbClr val="231F20"/>
                </a:solidFill>
                <a:latin typeface="Calibri"/>
                <a:cs typeface="Calibri"/>
              </a:rPr>
              <a:t>your</a:t>
            </a:r>
            <a:r>
              <a:rPr sz="900" spc="50" dirty="0">
                <a:solidFill>
                  <a:srgbClr val="231F20"/>
                </a:solidFill>
                <a:latin typeface="Calibri"/>
                <a:cs typeface="Calibri"/>
              </a:rPr>
              <a:t> </a:t>
            </a:r>
            <a:r>
              <a:rPr sz="900" spc="-5" dirty="0">
                <a:solidFill>
                  <a:srgbClr val="231F20"/>
                </a:solidFill>
                <a:latin typeface="Calibri"/>
                <a:cs typeface="Calibri"/>
              </a:rPr>
              <a:t>treatment.</a:t>
            </a:r>
            <a:endParaRPr sz="900" dirty="0">
              <a:latin typeface="Calibri"/>
              <a:cs typeface="Calibri"/>
            </a:endParaRPr>
          </a:p>
          <a:p>
            <a:pPr marL="99060" marR="73025" indent="-86995" algn="just">
              <a:lnSpc>
                <a:spcPct val="111100"/>
              </a:lnSpc>
              <a:spcBef>
                <a:spcPts val="280"/>
              </a:spcBef>
              <a:buClr>
                <a:srgbClr val="90C960"/>
              </a:buClr>
              <a:buFont typeface="Calibri"/>
              <a:buChar char="•"/>
              <a:tabLst>
                <a:tab pos="99695" algn="l"/>
              </a:tabLst>
            </a:pPr>
            <a:r>
              <a:rPr sz="900" b="1" spc="-25" dirty="0">
                <a:solidFill>
                  <a:srgbClr val="0069AE"/>
                </a:solidFill>
                <a:latin typeface="Arial"/>
                <a:cs typeface="Arial"/>
              </a:rPr>
              <a:t>Letters, </a:t>
            </a:r>
            <a:r>
              <a:rPr sz="900" b="1" spc="-20" dirty="0">
                <a:solidFill>
                  <a:srgbClr val="0069AE"/>
                </a:solidFill>
                <a:latin typeface="Arial"/>
                <a:cs typeface="Arial"/>
              </a:rPr>
              <a:t>referrals </a:t>
            </a:r>
            <a:r>
              <a:rPr sz="900" b="1" spc="-10" dirty="0">
                <a:solidFill>
                  <a:srgbClr val="0069AE"/>
                </a:solidFill>
                <a:latin typeface="Arial"/>
                <a:cs typeface="Arial"/>
              </a:rPr>
              <a:t>and </a:t>
            </a:r>
            <a:r>
              <a:rPr sz="900" b="1" spc="-35" dirty="0">
                <a:solidFill>
                  <a:srgbClr val="0069AE"/>
                </a:solidFill>
                <a:latin typeface="Arial"/>
                <a:cs typeface="Arial"/>
              </a:rPr>
              <a:t>discharge </a:t>
            </a:r>
            <a:r>
              <a:rPr sz="900" b="1" dirty="0">
                <a:solidFill>
                  <a:srgbClr val="0069AE"/>
                </a:solidFill>
                <a:latin typeface="Arial"/>
                <a:cs typeface="Arial"/>
              </a:rPr>
              <a:t>information </a:t>
            </a:r>
            <a:r>
              <a:rPr sz="900" dirty="0">
                <a:solidFill>
                  <a:srgbClr val="231F20"/>
                </a:solidFill>
                <a:latin typeface="Calibri"/>
                <a:cs typeface="Calibri"/>
              </a:rPr>
              <a:t>– </a:t>
            </a:r>
            <a:r>
              <a:rPr sz="900" spc="5" dirty="0">
                <a:solidFill>
                  <a:srgbClr val="231F20"/>
                </a:solidFill>
                <a:latin typeface="Calibri"/>
                <a:cs typeface="Calibri"/>
              </a:rPr>
              <a:t>to </a:t>
            </a:r>
            <a:r>
              <a:rPr sz="900" spc="10" dirty="0">
                <a:solidFill>
                  <a:srgbClr val="231F20"/>
                </a:solidFill>
                <a:latin typeface="Calibri"/>
                <a:cs typeface="Calibri"/>
              </a:rPr>
              <a:t>make  </a:t>
            </a:r>
            <a:r>
              <a:rPr sz="900" spc="-10" dirty="0">
                <a:solidFill>
                  <a:srgbClr val="231F20"/>
                </a:solidFill>
                <a:latin typeface="Calibri"/>
                <a:cs typeface="Calibri"/>
              </a:rPr>
              <a:t>sure </a:t>
            </a:r>
            <a:r>
              <a:rPr sz="900" dirty="0">
                <a:solidFill>
                  <a:srgbClr val="231F20"/>
                </a:solidFill>
                <a:latin typeface="Calibri"/>
                <a:cs typeface="Calibri"/>
              </a:rPr>
              <a:t>that health </a:t>
            </a:r>
            <a:r>
              <a:rPr sz="900" spc="15" dirty="0">
                <a:solidFill>
                  <a:srgbClr val="231F20"/>
                </a:solidFill>
                <a:latin typeface="Calibri"/>
                <a:cs typeface="Calibri"/>
              </a:rPr>
              <a:t>and </a:t>
            </a:r>
            <a:r>
              <a:rPr sz="900" spc="-10" dirty="0">
                <a:solidFill>
                  <a:srgbClr val="231F20"/>
                </a:solidFill>
                <a:latin typeface="Calibri"/>
                <a:cs typeface="Calibri"/>
              </a:rPr>
              <a:t>care </a:t>
            </a:r>
            <a:r>
              <a:rPr sz="900" dirty="0">
                <a:solidFill>
                  <a:srgbClr val="231F20"/>
                </a:solidFill>
                <a:latin typeface="Calibri"/>
                <a:cs typeface="Calibri"/>
              </a:rPr>
              <a:t>staff have </a:t>
            </a:r>
            <a:r>
              <a:rPr sz="900" spc="-5" dirty="0">
                <a:solidFill>
                  <a:srgbClr val="231F20"/>
                </a:solidFill>
                <a:latin typeface="Calibri"/>
                <a:cs typeface="Calibri"/>
              </a:rPr>
              <a:t>all </a:t>
            </a:r>
            <a:r>
              <a:rPr sz="900" dirty="0">
                <a:solidFill>
                  <a:srgbClr val="231F20"/>
                </a:solidFill>
                <a:latin typeface="Calibri"/>
                <a:cs typeface="Calibri"/>
              </a:rPr>
              <a:t>the information </a:t>
            </a:r>
            <a:r>
              <a:rPr sz="900" spc="-5" dirty="0">
                <a:solidFill>
                  <a:srgbClr val="231F20"/>
                </a:solidFill>
                <a:latin typeface="Calibri"/>
                <a:cs typeface="Calibri"/>
              </a:rPr>
              <a:t>they  </a:t>
            </a:r>
            <a:r>
              <a:rPr sz="900" spc="5" dirty="0">
                <a:solidFill>
                  <a:srgbClr val="231F20"/>
                </a:solidFill>
                <a:latin typeface="Calibri"/>
                <a:cs typeface="Calibri"/>
              </a:rPr>
              <a:t>need.</a:t>
            </a:r>
            <a:endParaRPr sz="900" dirty="0">
              <a:latin typeface="Calibri"/>
              <a:cs typeface="Calibri"/>
            </a:endParaRPr>
          </a:p>
          <a:p>
            <a:pPr marL="99060" marR="69215" indent="-86995">
              <a:lnSpc>
                <a:spcPct val="111100"/>
              </a:lnSpc>
              <a:spcBef>
                <a:spcPts val="285"/>
              </a:spcBef>
              <a:buClr>
                <a:srgbClr val="90C960"/>
              </a:buClr>
              <a:buFont typeface="Calibri"/>
              <a:buChar char="•"/>
              <a:tabLst>
                <a:tab pos="99695" algn="l"/>
              </a:tabLst>
            </a:pPr>
            <a:r>
              <a:rPr sz="900" b="1" spc="-15" dirty="0">
                <a:solidFill>
                  <a:srgbClr val="0069AE"/>
                </a:solidFill>
                <a:latin typeface="Arial"/>
                <a:cs typeface="Arial"/>
              </a:rPr>
              <a:t>Hospital </a:t>
            </a:r>
            <a:r>
              <a:rPr sz="900" b="1" spc="-35" dirty="0">
                <a:solidFill>
                  <a:srgbClr val="0069AE"/>
                </a:solidFill>
                <a:latin typeface="Arial"/>
                <a:cs typeface="Arial"/>
              </a:rPr>
              <a:t>admission </a:t>
            </a:r>
            <a:r>
              <a:rPr sz="900" b="1" spc="-10" dirty="0">
                <a:solidFill>
                  <a:srgbClr val="0069AE"/>
                </a:solidFill>
                <a:latin typeface="Arial"/>
                <a:cs typeface="Arial"/>
              </a:rPr>
              <a:t>and </a:t>
            </a:r>
            <a:r>
              <a:rPr sz="900" b="1" dirty="0">
                <a:solidFill>
                  <a:srgbClr val="0069AE"/>
                </a:solidFill>
                <a:latin typeface="Arial"/>
                <a:cs typeface="Arial"/>
              </a:rPr>
              <a:t>appointment </a:t>
            </a:r>
            <a:r>
              <a:rPr sz="900" b="1" spc="-20" dirty="0">
                <a:solidFill>
                  <a:srgbClr val="0069AE"/>
                </a:solidFill>
                <a:latin typeface="Arial"/>
                <a:cs typeface="Arial"/>
              </a:rPr>
              <a:t>details </a:t>
            </a:r>
            <a:r>
              <a:rPr sz="900" dirty="0">
                <a:solidFill>
                  <a:srgbClr val="231F20"/>
                </a:solidFill>
                <a:latin typeface="Calibri"/>
                <a:cs typeface="Calibri"/>
              </a:rPr>
              <a:t>– </a:t>
            </a:r>
            <a:r>
              <a:rPr sz="900" spc="5" dirty="0">
                <a:solidFill>
                  <a:srgbClr val="231F20"/>
                </a:solidFill>
                <a:latin typeface="Calibri"/>
                <a:cs typeface="Calibri"/>
              </a:rPr>
              <a:t>to </a:t>
            </a:r>
            <a:r>
              <a:rPr sz="900" spc="10" dirty="0">
                <a:solidFill>
                  <a:srgbClr val="231F20"/>
                </a:solidFill>
                <a:latin typeface="Calibri"/>
                <a:cs typeface="Calibri"/>
              </a:rPr>
              <a:t>make  </a:t>
            </a:r>
            <a:r>
              <a:rPr sz="900" spc="-10" dirty="0">
                <a:solidFill>
                  <a:srgbClr val="231F20"/>
                </a:solidFill>
                <a:latin typeface="Calibri"/>
                <a:cs typeface="Calibri"/>
              </a:rPr>
              <a:t>sure </a:t>
            </a:r>
            <a:r>
              <a:rPr sz="900" spc="-5" dirty="0">
                <a:solidFill>
                  <a:srgbClr val="231F20"/>
                </a:solidFill>
                <a:latin typeface="Calibri"/>
                <a:cs typeface="Calibri"/>
              </a:rPr>
              <a:t>other </a:t>
            </a:r>
            <a:r>
              <a:rPr sz="900" spc="-10" dirty="0">
                <a:solidFill>
                  <a:srgbClr val="231F20"/>
                </a:solidFill>
                <a:latin typeface="Calibri"/>
                <a:cs typeface="Calibri"/>
              </a:rPr>
              <a:t>care providers </a:t>
            </a:r>
            <a:r>
              <a:rPr sz="900" spc="15" dirty="0">
                <a:solidFill>
                  <a:srgbClr val="231F20"/>
                </a:solidFill>
                <a:latin typeface="Calibri"/>
                <a:cs typeface="Calibri"/>
              </a:rPr>
              <a:t>can </a:t>
            </a:r>
            <a:r>
              <a:rPr sz="900" spc="-10" dirty="0">
                <a:solidFill>
                  <a:srgbClr val="231F20"/>
                </a:solidFill>
                <a:latin typeface="Calibri"/>
                <a:cs typeface="Calibri"/>
              </a:rPr>
              <a:t>see </a:t>
            </a:r>
            <a:r>
              <a:rPr sz="900" spc="30" dirty="0">
                <a:solidFill>
                  <a:srgbClr val="231F20"/>
                </a:solidFill>
                <a:latin typeface="Calibri"/>
                <a:cs typeface="Calibri"/>
              </a:rPr>
              <a:t>who </a:t>
            </a:r>
            <a:r>
              <a:rPr sz="900" spc="-10" dirty="0">
                <a:solidFill>
                  <a:srgbClr val="231F20"/>
                </a:solidFill>
                <a:latin typeface="Calibri"/>
                <a:cs typeface="Calibri"/>
              </a:rPr>
              <a:t>is </a:t>
            </a:r>
            <a:r>
              <a:rPr sz="900" spc="-5" dirty="0">
                <a:solidFill>
                  <a:srgbClr val="231F20"/>
                </a:solidFill>
                <a:latin typeface="Calibri"/>
                <a:cs typeface="Calibri"/>
              </a:rPr>
              <a:t>involved </a:t>
            </a:r>
            <a:r>
              <a:rPr sz="900" spc="5" dirty="0">
                <a:solidFill>
                  <a:srgbClr val="231F20"/>
                </a:solidFill>
                <a:latin typeface="Calibri"/>
                <a:cs typeface="Calibri"/>
              </a:rPr>
              <a:t>in </a:t>
            </a:r>
            <a:r>
              <a:rPr sz="900" spc="-5" dirty="0">
                <a:solidFill>
                  <a:srgbClr val="231F20"/>
                </a:solidFill>
                <a:latin typeface="Calibri"/>
                <a:cs typeface="Calibri"/>
              </a:rPr>
              <a:t>your  care.</a:t>
            </a:r>
            <a:endParaRPr sz="900" dirty="0">
              <a:latin typeface="Calibri"/>
              <a:cs typeface="Calibri"/>
            </a:endParaRPr>
          </a:p>
          <a:p>
            <a:pPr marL="99060" marR="77470" indent="-86995">
              <a:lnSpc>
                <a:spcPct val="111100"/>
              </a:lnSpc>
              <a:spcBef>
                <a:spcPts val="284"/>
              </a:spcBef>
              <a:buClr>
                <a:srgbClr val="90C960"/>
              </a:buClr>
              <a:buFont typeface="Calibri"/>
              <a:buChar char="•"/>
              <a:tabLst>
                <a:tab pos="99695" algn="l"/>
              </a:tabLst>
            </a:pPr>
            <a:r>
              <a:rPr sz="900" b="1" spc="-20" dirty="0">
                <a:solidFill>
                  <a:srgbClr val="0069AE"/>
                </a:solidFill>
                <a:latin typeface="Arial"/>
                <a:cs typeface="Arial"/>
              </a:rPr>
              <a:t>Alerts </a:t>
            </a:r>
            <a:r>
              <a:rPr sz="900" dirty="0">
                <a:solidFill>
                  <a:srgbClr val="231F20"/>
                </a:solidFill>
                <a:latin typeface="Calibri"/>
                <a:cs typeface="Calibri"/>
              </a:rPr>
              <a:t>– </a:t>
            </a:r>
            <a:r>
              <a:rPr sz="900" spc="5" dirty="0">
                <a:solidFill>
                  <a:srgbClr val="231F20"/>
                </a:solidFill>
                <a:latin typeface="Calibri"/>
                <a:cs typeface="Calibri"/>
              </a:rPr>
              <a:t>any </a:t>
            </a:r>
            <a:r>
              <a:rPr sz="900" spc="-5" dirty="0">
                <a:solidFill>
                  <a:srgbClr val="231F20"/>
                </a:solidFill>
                <a:latin typeface="Calibri"/>
                <a:cs typeface="Calibri"/>
              </a:rPr>
              <a:t>crucial </a:t>
            </a:r>
            <a:r>
              <a:rPr sz="900" dirty="0">
                <a:solidFill>
                  <a:srgbClr val="231F20"/>
                </a:solidFill>
                <a:latin typeface="Calibri"/>
                <a:cs typeface="Calibri"/>
              </a:rPr>
              <a:t>information that </a:t>
            </a:r>
            <a:r>
              <a:rPr sz="900" spc="-10" dirty="0">
                <a:solidFill>
                  <a:srgbClr val="231F20"/>
                </a:solidFill>
                <a:latin typeface="Calibri"/>
                <a:cs typeface="Calibri"/>
              </a:rPr>
              <a:t>is </a:t>
            </a:r>
            <a:r>
              <a:rPr sz="900" spc="5" dirty="0">
                <a:solidFill>
                  <a:srgbClr val="231F20"/>
                </a:solidFill>
                <a:latin typeface="Calibri"/>
                <a:cs typeface="Calibri"/>
              </a:rPr>
              <a:t>needed to </a:t>
            </a:r>
            <a:r>
              <a:rPr sz="900" spc="10" dirty="0">
                <a:solidFill>
                  <a:srgbClr val="231F20"/>
                </a:solidFill>
                <a:latin typeface="Calibri"/>
                <a:cs typeface="Calibri"/>
              </a:rPr>
              <a:t>keep </a:t>
            </a:r>
            <a:r>
              <a:rPr sz="900" spc="5" dirty="0">
                <a:solidFill>
                  <a:srgbClr val="231F20"/>
                </a:solidFill>
                <a:latin typeface="Calibri"/>
                <a:cs typeface="Calibri"/>
              </a:rPr>
              <a:t>you  </a:t>
            </a:r>
            <a:r>
              <a:rPr sz="900" dirty="0">
                <a:solidFill>
                  <a:srgbClr val="231F20"/>
                </a:solidFill>
                <a:latin typeface="Calibri"/>
                <a:cs typeface="Calibri"/>
              </a:rPr>
              <a:t>safe.</a:t>
            </a:r>
            <a:endParaRPr sz="900" dirty="0">
              <a:latin typeface="Calibri"/>
              <a:cs typeface="Calibri"/>
            </a:endParaRPr>
          </a:p>
          <a:p>
            <a:pPr>
              <a:lnSpc>
                <a:spcPct val="100000"/>
              </a:lnSpc>
              <a:spcBef>
                <a:spcPts val="15"/>
              </a:spcBef>
            </a:pPr>
            <a:endParaRPr sz="800" dirty="0">
              <a:latin typeface="Calibri"/>
              <a:cs typeface="Calibri"/>
            </a:endParaRPr>
          </a:p>
          <a:p>
            <a:pPr marL="12700" marR="341630">
              <a:lnSpc>
                <a:spcPts val="1600"/>
              </a:lnSpc>
            </a:pPr>
            <a:r>
              <a:rPr sz="1500" b="1" spc="15" dirty="0">
                <a:solidFill>
                  <a:srgbClr val="0069AE"/>
                </a:solidFill>
                <a:latin typeface="Arial"/>
                <a:cs typeface="Arial"/>
              </a:rPr>
              <a:t>Why </a:t>
            </a:r>
            <a:r>
              <a:rPr sz="1500" b="1" spc="-10" dirty="0">
                <a:solidFill>
                  <a:srgbClr val="0069AE"/>
                </a:solidFill>
                <a:latin typeface="Arial"/>
                <a:cs typeface="Arial"/>
              </a:rPr>
              <a:t>do you </a:t>
            </a:r>
            <a:r>
              <a:rPr sz="1500" b="1" spc="-15" dirty="0">
                <a:solidFill>
                  <a:srgbClr val="0069AE"/>
                </a:solidFill>
                <a:latin typeface="Arial"/>
                <a:cs typeface="Arial"/>
              </a:rPr>
              <a:t>need </a:t>
            </a:r>
            <a:r>
              <a:rPr sz="1500" b="1" spc="30" dirty="0">
                <a:solidFill>
                  <a:srgbClr val="0069AE"/>
                </a:solidFill>
                <a:latin typeface="Arial"/>
                <a:cs typeface="Arial"/>
              </a:rPr>
              <a:t>to </a:t>
            </a:r>
            <a:r>
              <a:rPr sz="1500" b="1" spc="-55" dirty="0">
                <a:solidFill>
                  <a:srgbClr val="0069AE"/>
                </a:solidFill>
                <a:latin typeface="Arial"/>
                <a:cs typeface="Arial"/>
              </a:rPr>
              <a:t>share</a:t>
            </a:r>
            <a:r>
              <a:rPr sz="1500" b="1" spc="-225" dirty="0">
                <a:solidFill>
                  <a:srgbClr val="0069AE"/>
                </a:solidFill>
                <a:latin typeface="Arial"/>
                <a:cs typeface="Arial"/>
              </a:rPr>
              <a:t> </a:t>
            </a:r>
            <a:r>
              <a:rPr sz="1500" b="1" spc="-20" dirty="0">
                <a:solidFill>
                  <a:srgbClr val="0069AE"/>
                </a:solidFill>
                <a:latin typeface="Arial"/>
                <a:cs typeface="Arial"/>
              </a:rPr>
              <a:t>my  </a:t>
            </a:r>
            <a:r>
              <a:rPr sz="1500" b="1" spc="-15" dirty="0">
                <a:solidFill>
                  <a:srgbClr val="0069AE"/>
                </a:solidFill>
                <a:latin typeface="Arial"/>
                <a:cs typeface="Arial"/>
              </a:rPr>
              <a:t>information?</a:t>
            </a:r>
            <a:endParaRPr sz="1500" dirty="0">
              <a:latin typeface="Arial"/>
              <a:cs typeface="Arial"/>
            </a:endParaRPr>
          </a:p>
          <a:p>
            <a:pPr marL="12700" marR="5080">
              <a:lnSpc>
                <a:spcPct val="111100"/>
              </a:lnSpc>
              <a:spcBef>
                <a:spcPts val="145"/>
              </a:spcBef>
            </a:pPr>
            <a:r>
              <a:rPr sz="900" spc="5" dirty="0">
                <a:solidFill>
                  <a:srgbClr val="231F20"/>
                </a:solidFill>
                <a:latin typeface="Calibri"/>
                <a:cs typeface="Calibri"/>
              </a:rPr>
              <a:t>The </a:t>
            </a:r>
            <a:r>
              <a:rPr lang="en-GB" sz="900" dirty="0">
                <a:solidFill>
                  <a:srgbClr val="231F20"/>
                </a:solidFill>
                <a:latin typeface="Calibri"/>
                <a:cs typeface="Calibri"/>
              </a:rPr>
              <a:t>Notts Care Record </a:t>
            </a:r>
            <a:r>
              <a:rPr sz="900" dirty="0">
                <a:solidFill>
                  <a:srgbClr val="231F20"/>
                </a:solidFill>
                <a:latin typeface="Calibri"/>
                <a:cs typeface="Calibri"/>
              </a:rPr>
              <a:t>will </a:t>
            </a:r>
            <a:r>
              <a:rPr sz="900" spc="5" dirty="0">
                <a:solidFill>
                  <a:srgbClr val="231F20"/>
                </a:solidFill>
                <a:latin typeface="Calibri"/>
                <a:cs typeface="Calibri"/>
              </a:rPr>
              <a:t>allow  </a:t>
            </a:r>
            <a:r>
              <a:rPr sz="900" spc="-5" dirty="0">
                <a:solidFill>
                  <a:srgbClr val="231F20"/>
                </a:solidFill>
                <a:latin typeface="Calibri"/>
                <a:cs typeface="Calibri"/>
              </a:rPr>
              <a:t>appropriate </a:t>
            </a:r>
            <a:r>
              <a:rPr sz="900" dirty="0">
                <a:solidFill>
                  <a:srgbClr val="231F20"/>
                </a:solidFill>
                <a:latin typeface="Calibri"/>
                <a:cs typeface="Calibri"/>
              </a:rPr>
              <a:t>information </a:t>
            </a:r>
            <a:r>
              <a:rPr sz="900" spc="5" dirty="0">
                <a:solidFill>
                  <a:srgbClr val="231F20"/>
                </a:solidFill>
                <a:latin typeface="Calibri"/>
                <a:cs typeface="Calibri"/>
              </a:rPr>
              <a:t>to be </a:t>
            </a:r>
            <a:r>
              <a:rPr sz="900" spc="-5" dirty="0">
                <a:solidFill>
                  <a:srgbClr val="231F20"/>
                </a:solidFill>
                <a:latin typeface="Calibri"/>
                <a:cs typeface="Calibri"/>
              </a:rPr>
              <a:t>shared </a:t>
            </a:r>
            <a:r>
              <a:rPr sz="900" spc="5" dirty="0">
                <a:solidFill>
                  <a:srgbClr val="231F20"/>
                </a:solidFill>
                <a:latin typeface="Calibri"/>
                <a:cs typeface="Calibri"/>
              </a:rPr>
              <a:t>between </a:t>
            </a:r>
            <a:r>
              <a:rPr sz="900" dirty="0">
                <a:solidFill>
                  <a:srgbClr val="231F20"/>
                </a:solidFill>
                <a:latin typeface="Calibri"/>
                <a:cs typeface="Calibri"/>
              </a:rPr>
              <a:t>health </a:t>
            </a:r>
            <a:r>
              <a:rPr sz="900" spc="15" dirty="0">
                <a:solidFill>
                  <a:srgbClr val="231F20"/>
                </a:solidFill>
                <a:latin typeface="Calibri"/>
                <a:cs typeface="Calibri"/>
              </a:rPr>
              <a:t>and </a:t>
            </a:r>
            <a:r>
              <a:rPr sz="900" spc="-10" dirty="0">
                <a:solidFill>
                  <a:srgbClr val="231F20"/>
                </a:solidFill>
                <a:latin typeface="Calibri"/>
                <a:cs typeface="Calibri"/>
              </a:rPr>
              <a:t>care  providers </a:t>
            </a:r>
            <a:r>
              <a:rPr sz="900" spc="30" dirty="0">
                <a:solidFill>
                  <a:srgbClr val="231F20"/>
                </a:solidFill>
                <a:latin typeface="Calibri"/>
                <a:cs typeface="Calibri"/>
              </a:rPr>
              <a:t>who </a:t>
            </a:r>
            <a:r>
              <a:rPr sz="900" spc="-5" dirty="0">
                <a:solidFill>
                  <a:srgbClr val="231F20"/>
                </a:solidFill>
                <a:latin typeface="Calibri"/>
                <a:cs typeface="Calibri"/>
              </a:rPr>
              <a:t>provide care </a:t>
            </a:r>
            <a:r>
              <a:rPr sz="900" spc="5" dirty="0">
                <a:solidFill>
                  <a:srgbClr val="231F20"/>
                </a:solidFill>
                <a:latin typeface="Calibri"/>
                <a:cs typeface="Calibri"/>
              </a:rPr>
              <a:t>to you. </a:t>
            </a:r>
            <a:r>
              <a:rPr sz="900" dirty="0">
                <a:solidFill>
                  <a:srgbClr val="231F20"/>
                </a:solidFill>
                <a:latin typeface="Calibri"/>
                <a:cs typeface="Calibri"/>
              </a:rPr>
              <a:t>This will enable health </a:t>
            </a:r>
            <a:r>
              <a:rPr sz="900" spc="10" dirty="0">
                <a:solidFill>
                  <a:srgbClr val="231F20"/>
                </a:solidFill>
                <a:latin typeface="Calibri"/>
                <a:cs typeface="Calibri"/>
              </a:rPr>
              <a:t>and  </a:t>
            </a:r>
            <a:r>
              <a:rPr sz="900" spc="-10" dirty="0">
                <a:solidFill>
                  <a:srgbClr val="231F20"/>
                </a:solidFill>
                <a:latin typeface="Calibri"/>
                <a:cs typeface="Calibri"/>
              </a:rPr>
              <a:t>care </a:t>
            </a:r>
            <a:r>
              <a:rPr sz="900" dirty="0">
                <a:solidFill>
                  <a:srgbClr val="231F20"/>
                </a:solidFill>
                <a:latin typeface="Calibri"/>
                <a:cs typeface="Calibri"/>
              </a:rPr>
              <a:t>staff </a:t>
            </a:r>
            <a:r>
              <a:rPr sz="900" spc="5" dirty="0">
                <a:solidFill>
                  <a:srgbClr val="231F20"/>
                </a:solidFill>
                <a:latin typeface="Calibri"/>
                <a:cs typeface="Calibri"/>
              </a:rPr>
              <a:t>coordinating </a:t>
            </a:r>
            <a:r>
              <a:rPr sz="900" dirty="0">
                <a:solidFill>
                  <a:srgbClr val="231F20"/>
                </a:solidFill>
                <a:latin typeface="Calibri"/>
                <a:cs typeface="Calibri"/>
              </a:rPr>
              <a:t>or </a:t>
            </a:r>
            <a:r>
              <a:rPr sz="900" spc="-10" dirty="0">
                <a:solidFill>
                  <a:srgbClr val="231F20"/>
                </a:solidFill>
                <a:latin typeface="Calibri"/>
                <a:cs typeface="Calibri"/>
              </a:rPr>
              <a:t>directly </a:t>
            </a:r>
            <a:r>
              <a:rPr sz="900" spc="5" dirty="0">
                <a:solidFill>
                  <a:srgbClr val="231F20"/>
                </a:solidFill>
                <a:latin typeface="Calibri"/>
                <a:cs typeface="Calibri"/>
              </a:rPr>
              <a:t>providing </a:t>
            </a:r>
            <a:r>
              <a:rPr sz="900" spc="-10" dirty="0">
                <a:solidFill>
                  <a:srgbClr val="231F20"/>
                </a:solidFill>
                <a:latin typeface="Calibri"/>
                <a:cs typeface="Calibri"/>
              </a:rPr>
              <a:t>care </a:t>
            </a:r>
            <a:r>
              <a:rPr sz="900" spc="5" dirty="0">
                <a:solidFill>
                  <a:srgbClr val="231F20"/>
                </a:solidFill>
                <a:latin typeface="Calibri"/>
                <a:cs typeface="Calibri"/>
              </a:rPr>
              <a:t>to you to </a:t>
            </a:r>
            <a:r>
              <a:rPr sz="900" spc="-10" dirty="0">
                <a:solidFill>
                  <a:srgbClr val="231F20"/>
                </a:solidFill>
                <a:latin typeface="Calibri"/>
                <a:cs typeface="Calibri"/>
              </a:rPr>
              <a:t>see  </a:t>
            </a:r>
            <a:r>
              <a:rPr sz="900" dirty="0">
                <a:solidFill>
                  <a:srgbClr val="231F20"/>
                </a:solidFill>
                <a:latin typeface="Calibri"/>
                <a:cs typeface="Calibri"/>
              </a:rPr>
              <a:t>the </a:t>
            </a:r>
            <a:r>
              <a:rPr sz="900" spc="5" dirty="0">
                <a:solidFill>
                  <a:srgbClr val="231F20"/>
                </a:solidFill>
                <a:latin typeface="Calibri"/>
                <a:cs typeface="Calibri"/>
              </a:rPr>
              <a:t>most </a:t>
            </a:r>
            <a:r>
              <a:rPr sz="900" spc="20" dirty="0">
                <a:solidFill>
                  <a:srgbClr val="231F20"/>
                </a:solidFill>
                <a:latin typeface="Calibri"/>
                <a:cs typeface="Calibri"/>
              </a:rPr>
              <a:t>up </a:t>
            </a:r>
            <a:r>
              <a:rPr sz="900" spc="5" dirty="0">
                <a:solidFill>
                  <a:srgbClr val="231F20"/>
                </a:solidFill>
                <a:latin typeface="Calibri"/>
                <a:cs typeface="Calibri"/>
              </a:rPr>
              <a:t>to </a:t>
            </a:r>
            <a:r>
              <a:rPr sz="900" dirty="0">
                <a:solidFill>
                  <a:srgbClr val="231F20"/>
                </a:solidFill>
                <a:latin typeface="Calibri"/>
                <a:cs typeface="Calibri"/>
              </a:rPr>
              <a:t>date </a:t>
            </a:r>
            <a:r>
              <a:rPr sz="900" spc="15" dirty="0">
                <a:solidFill>
                  <a:srgbClr val="231F20"/>
                </a:solidFill>
                <a:latin typeface="Calibri"/>
                <a:cs typeface="Calibri"/>
              </a:rPr>
              <a:t>and </a:t>
            </a:r>
            <a:r>
              <a:rPr sz="900" dirty="0">
                <a:solidFill>
                  <a:srgbClr val="231F20"/>
                </a:solidFill>
                <a:latin typeface="Calibri"/>
                <a:cs typeface="Calibri"/>
              </a:rPr>
              <a:t>complete information </a:t>
            </a:r>
            <a:r>
              <a:rPr sz="900" spc="10" dirty="0">
                <a:solidFill>
                  <a:srgbClr val="231F20"/>
                </a:solidFill>
                <a:latin typeface="Calibri"/>
                <a:cs typeface="Calibri"/>
              </a:rPr>
              <a:t>about</a:t>
            </a:r>
            <a:r>
              <a:rPr lang="en-GB" sz="900" spc="200" dirty="0">
                <a:solidFill>
                  <a:srgbClr val="231F20"/>
                </a:solidFill>
                <a:latin typeface="Calibri"/>
                <a:cs typeface="Calibri"/>
              </a:rPr>
              <a:t> </a:t>
            </a:r>
            <a:r>
              <a:rPr sz="900" spc="5" dirty="0">
                <a:solidFill>
                  <a:srgbClr val="231F20"/>
                </a:solidFill>
                <a:latin typeface="Calibri"/>
                <a:cs typeface="Calibri"/>
              </a:rPr>
              <a:t>you.</a:t>
            </a:r>
            <a:endParaRPr sz="900" dirty="0">
              <a:latin typeface="Calibri"/>
              <a:cs typeface="Calibri"/>
            </a:endParaRPr>
          </a:p>
          <a:p>
            <a:pPr marL="12700" marR="51435">
              <a:lnSpc>
                <a:spcPct val="112599"/>
              </a:lnSpc>
              <a:spcBef>
                <a:spcPts val="270"/>
              </a:spcBef>
            </a:pPr>
            <a:r>
              <a:rPr sz="900" spc="5" dirty="0">
                <a:solidFill>
                  <a:srgbClr val="231F20"/>
                </a:solidFill>
                <a:latin typeface="Calibri"/>
                <a:cs typeface="Calibri"/>
              </a:rPr>
              <a:t>The sharing </a:t>
            </a:r>
            <a:r>
              <a:rPr sz="900" spc="20" dirty="0">
                <a:solidFill>
                  <a:srgbClr val="231F20"/>
                </a:solidFill>
                <a:latin typeface="Calibri"/>
                <a:cs typeface="Calibri"/>
              </a:rPr>
              <a:t>of </a:t>
            </a:r>
            <a:r>
              <a:rPr sz="900" spc="-5" dirty="0">
                <a:solidFill>
                  <a:srgbClr val="231F20"/>
                </a:solidFill>
                <a:latin typeface="Calibri"/>
                <a:cs typeface="Calibri"/>
              </a:rPr>
              <a:t>this </a:t>
            </a:r>
            <a:r>
              <a:rPr sz="900" dirty="0">
                <a:solidFill>
                  <a:srgbClr val="231F20"/>
                </a:solidFill>
                <a:latin typeface="Calibri"/>
                <a:cs typeface="Calibri"/>
              </a:rPr>
              <a:t>information </a:t>
            </a:r>
            <a:r>
              <a:rPr sz="900" spc="-10" dirty="0">
                <a:solidFill>
                  <a:srgbClr val="231F20"/>
                </a:solidFill>
                <a:latin typeface="Calibri"/>
                <a:cs typeface="Calibri"/>
              </a:rPr>
              <a:t>already </a:t>
            </a:r>
            <a:r>
              <a:rPr sz="900" dirty="0">
                <a:solidFill>
                  <a:srgbClr val="231F20"/>
                </a:solidFill>
                <a:latin typeface="Calibri"/>
                <a:cs typeface="Calibri"/>
              </a:rPr>
              <a:t>occurs </a:t>
            </a:r>
            <a:r>
              <a:rPr sz="900" spc="5" dirty="0">
                <a:solidFill>
                  <a:srgbClr val="231F20"/>
                </a:solidFill>
                <a:latin typeface="Calibri"/>
                <a:cs typeface="Calibri"/>
              </a:rPr>
              <a:t>in </a:t>
            </a:r>
            <a:r>
              <a:rPr lang="en-GB" sz="900" spc="5" dirty="0">
                <a:solidFill>
                  <a:srgbClr val="231F20"/>
                </a:solidFill>
                <a:latin typeface="Calibri"/>
                <a:cs typeface="Calibri"/>
              </a:rPr>
              <a:t>different ways </a:t>
            </a:r>
            <a:r>
              <a:rPr sz="900" spc="-10" dirty="0">
                <a:solidFill>
                  <a:srgbClr val="231F20"/>
                </a:solidFill>
                <a:latin typeface="Calibri"/>
                <a:cs typeface="Calibri"/>
              </a:rPr>
              <a:t>order </a:t>
            </a:r>
            <a:r>
              <a:rPr sz="900" dirty="0">
                <a:solidFill>
                  <a:srgbClr val="231F20"/>
                </a:solidFill>
                <a:latin typeface="Calibri"/>
                <a:cs typeface="Calibri"/>
              </a:rPr>
              <a:t>to  </a:t>
            </a:r>
            <a:r>
              <a:rPr sz="900" spc="-5" dirty="0">
                <a:solidFill>
                  <a:srgbClr val="231F20"/>
                </a:solidFill>
                <a:latin typeface="Calibri"/>
                <a:cs typeface="Calibri"/>
              </a:rPr>
              <a:t>provide</a:t>
            </a:r>
            <a:r>
              <a:rPr lang="en-GB" sz="900" spc="-5" dirty="0">
                <a:solidFill>
                  <a:srgbClr val="231F20"/>
                </a:solidFill>
                <a:latin typeface="Calibri"/>
                <a:cs typeface="Calibri"/>
              </a:rPr>
              <a:t> your</a:t>
            </a:r>
            <a:r>
              <a:rPr sz="900" spc="-5" dirty="0">
                <a:solidFill>
                  <a:srgbClr val="231F20"/>
                </a:solidFill>
                <a:latin typeface="Calibri"/>
                <a:cs typeface="Calibri"/>
              </a:rPr>
              <a:t> </a:t>
            </a:r>
            <a:r>
              <a:rPr sz="900" dirty="0">
                <a:solidFill>
                  <a:srgbClr val="231F20"/>
                </a:solidFill>
                <a:latin typeface="Calibri"/>
                <a:cs typeface="Calibri"/>
              </a:rPr>
              <a:t>medical </a:t>
            </a:r>
            <a:r>
              <a:rPr sz="900" spc="-5" dirty="0">
                <a:solidFill>
                  <a:srgbClr val="231F20"/>
                </a:solidFill>
                <a:latin typeface="Calibri"/>
                <a:cs typeface="Calibri"/>
              </a:rPr>
              <a:t>treatment </a:t>
            </a:r>
            <a:r>
              <a:rPr sz="900" spc="15" dirty="0">
                <a:solidFill>
                  <a:srgbClr val="231F20"/>
                </a:solidFill>
                <a:latin typeface="Calibri"/>
                <a:cs typeface="Calibri"/>
              </a:rPr>
              <a:t>and </a:t>
            </a:r>
            <a:r>
              <a:rPr sz="900" spc="-5" dirty="0">
                <a:solidFill>
                  <a:srgbClr val="231F20"/>
                </a:solidFill>
                <a:latin typeface="Calibri"/>
                <a:cs typeface="Calibri"/>
              </a:rPr>
              <a:t>care. </a:t>
            </a:r>
            <a:r>
              <a:rPr sz="900" spc="5" dirty="0">
                <a:solidFill>
                  <a:srgbClr val="231F20"/>
                </a:solidFill>
                <a:latin typeface="Calibri"/>
                <a:cs typeface="Calibri"/>
              </a:rPr>
              <a:t>The</a:t>
            </a:r>
            <a:r>
              <a:rPr sz="900" spc="20" dirty="0">
                <a:solidFill>
                  <a:srgbClr val="231F20"/>
                </a:solidFill>
                <a:latin typeface="Calibri"/>
                <a:cs typeface="Calibri"/>
              </a:rPr>
              <a:t> </a:t>
            </a:r>
            <a:r>
              <a:rPr lang="en-GB" sz="900" spc="-10" dirty="0">
                <a:solidFill>
                  <a:srgbClr val="231F20"/>
                </a:solidFill>
                <a:latin typeface="Calibri"/>
                <a:cs typeface="Calibri"/>
              </a:rPr>
              <a:t>Notts Care Record</a:t>
            </a:r>
            <a:r>
              <a:rPr sz="900" spc="-10" dirty="0">
                <a:solidFill>
                  <a:srgbClr val="231F20"/>
                </a:solidFill>
                <a:latin typeface="Calibri"/>
                <a:cs typeface="Calibri"/>
              </a:rPr>
              <a:t> </a:t>
            </a:r>
            <a:r>
              <a:rPr sz="900" dirty="0">
                <a:solidFill>
                  <a:srgbClr val="231F20"/>
                </a:solidFill>
                <a:latin typeface="Calibri"/>
                <a:cs typeface="Calibri"/>
              </a:rPr>
              <a:t>will </a:t>
            </a:r>
            <a:r>
              <a:rPr sz="900" spc="-5" dirty="0">
                <a:solidFill>
                  <a:srgbClr val="231F20"/>
                </a:solidFill>
                <a:latin typeface="Calibri"/>
                <a:cs typeface="Calibri"/>
              </a:rPr>
              <a:t>share  </a:t>
            </a:r>
            <a:r>
              <a:rPr sz="900" dirty="0">
                <a:solidFill>
                  <a:srgbClr val="231F20"/>
                </a:solidFill>
                <a:latin typeface="Calibri"/>
                <a:cs typeface="Calibri"/>
              </a:rPr>
              <a:t>information </a:t>
            </a:r>
            <a:r>
              <a:rPr sz="900" spc="-10" dirty="0">
                <a:solidFill>
                  <a:srgbClr val="231F20"/>
                </a:solidFill>
                <a:latin typeface="Calibri"/>
                <a:cs typeface="Calibri"/>
              </a:rPr>
              <a:t>securely </a:t>
            </a:r>
            <a:r>
              <a:rPr sz="900" spc="15" dirty="0">
                <a:solidFill>
                  <a:srgbClr val="231F20"/>
                </a:solidFill>
                <a:latin typeface="Calibri"/>
                <a:cs typeface="Calibri"/>
              </a:rPr>
              <a:t>and </a:t>
            </a:r>
            <a:r>
              <a:rPr sz="900" spc="-10" dirty="0">
                <a:solidFill>
                  <a:srgbClr val="231F20"/>
                </a:solidFill>
                <a:latin typeface="Calibri"/>
                <a:cs typeface="Calibri"/>
              </a:rPr>
              <a:t>electronically</a:t>
            </a:r>
            <a:r>
              <a:rPr lang="en-GB" sz="900" spc="-10" dirty="0">
                <a:solidFill>
                  <a:srgbClr val="231F20"/>
                </a:solidFill>
                <a:latin typeface="Calibri"/>
                <a:cs typeface="Calibri"/>
              </a:rPr>
              <a:t>in one place</a:t>
            </a:r>
            <a:r>
              <a:rPr sz="900" spc="-10" dirty="0">
                <a:solidFill>
                  <a:srgbClr val="231F20"/>
                </a:solidFill>
                <a:latin typeface="Calibri"/>
                <a:cs typeface="Calibri"/>
              </a:rPr>
              <a:t> </a:t>
            </a:r>
            <a:r>
              <a:rPr sz="900" spc="15" dirty="0">
                <a:solidFill>
                  <a:srgbClr val="231F20"/>
                </a:solidFill>
                <a:latin typeface="Calibri"/>
                <a:cs typeface="Calibri"/>
              </a:rPr>
              <a:t>which </a:t>
            </a:r>
            <a:r>
              <a:rPr sz="900" dirty="0">
                <a:solidFill>
                  <a:srgbClr val="231F20"/>
                </a:solidFill>
                <a:latin typeface="Calibri"/>
                <a:cs typeface="Calibri"/>
              </a:rPr>
              <a:t>will also </a:t>
            </a:r>
            <a:r>
              <a:rPr sz="900" spc="-10" dirty="0">
                <a:solidFill>
                  <a:srgbClr val="231F20"/>
                </a:solidFill>
                <a:latin typeface="Calibri"/>
                <a:cs typeface="Calibri"/>
              </a:rPr>
              <a:t>remove  </a:t>
            </a:r>
            <a:r>
              <a:rPr sz="900" spc="5" dirty="0">
                <a:solidFill>
                  <a:srgbClr val="231F20"/>
                </a:solidFill>
                <a:latin typeface="Calibri"/>
                <a:cs typeface="Calibri"/>
              </a:rPr>
              <a:t>you </a:t>
            </a:r>
            <a:r>
              <a:rPr sz="900" spc="10" dirty="0">
                <a:solidFill>
                  <a:srgbClr val="231F20"/>
                </a:solidFill>
                <a:latin typeface="Calibri"/>
                <a:cs typeface="Calibri"/>
              </a:rPr>
              <a:t>having </a:t>
            </a:r>
            <a:r>
              <a:rPr sz="900" spc="5" dirty="0">
                <a:solidFill>
                  <a:srgbClr val="231F20"/>
                </a:solidFill>
                <a:latin typeface="Calibri"/>
                <a:cs typeface="Calibri"/>
              </a:rPr>
              <a:t>to </a:t>
            </a:r>
            <a:r>
              <a:rPr sz="900" spc="-10" dirty="0">
                <a:solidFill>
                  <a:srgbClr val="231F20"/>
                </a:solidFill>
                <a:latin typeface="Calibri"/>
                <a:cs typeface="Calibri"/>
              </a:rPr>
              <a:t>repeat </a:t>
            </a:r>
            <a:r>
              <a:rPr sz="900" dirty="0">
                <a:solidFill>
                  <a:srgbClr val="231F20"/>
                </a:solidFill>
                <a:latin typeface="Calibri"/>
                <a:cs typeface="Calibri"/>
              </a:rPr>
              <a:t>the </a:t>
            </a:r>
            <a:r>
              <a:rPr sz="900" spc="5" dirty="0">
                <a:solidFill>
                  <a:srgbClr val="231F20"/>
                </a:solidFill>
                <a:latin typeface="Calibri"/>
                <a:cs typeface="Calibri"/>
              </a:rPr>
              <a:t>same </a:t>
            </a:r>
            <a:r>
              <a:rPr sz="900" dirty="0">
                <a:solidFill>
                  <a:srgbClr val="231F20"/>
                </a:solidFill>
                <a:latin typeface="Calibri"/>
                <a:cs typeface="Calibri"/>
              </a:rPr>
              <a:t>information </a:t>
            </a:r>
            <a:r>
              <a:rPr sz="900" spc="5" dirty="0">
                <a:solidFill>
                  <a:srgbClr val="231F20"/>
                </a:solidFill>
                <a:latin typeface="Calibri"/>
                <a:cs typeface="Calibri"/>
              </a:rPr>
              <a:t>to </a:t>
            </a:r>
            <a:r>
              <a:rPr sz="900" spc="-5" dirty="0">
                <a:solidFill>
                  <a:srgbClr val="231F20"/>
                </a:solidFill>
                <a:latin typeface="Calibri"/>
                <a:cs typeface="Calibri"/>
              </a:rPr>
              <a:t>different </a:t>
            </a:r>
            <a:r>
              <a:rPr sz="900" dirty="0">
                <a:solidFill>
                  <a:srgbClr val="231F20"/>
                </a:solidFill>
                <a:latin typeface="Calibri"/>
                <a:cs typeface="Calibri"/>
              </a:rPr>
              <a:t>health  </a:t>
            </a:r>
            <a:r>
              <a:rPr sz="900" spc="15" dirty="0">
                <a:solidFill>
                  <a:srgbClr val="231F20"/>
                </a:solidFill>
                <a:latin typeface="Calibri"/>
                <a:cs typeface="Calibri"/>
              </a:rPr>
              <a:t>and </a:t>
            </a:r>
            <a:r>
              <a:rPr sz="900" spc="-5" dirty="0">
                <a:solidFill>
                  <a:srgbClr val="231F20"/>
                </a:solidFill>
                <a:latin typeface="Calibri"/>
                <a:cs typeface="Calibri"/>
              </a:rPr>
              <a:t>care </a:t>
            </a:r>
            <a:r>
              <a:rPr sz="900" dirty="0">
                <a:solidFill>
                  <a:srgbClr val="231F20"/>
                </a:solidFill>
                <a:latin typeface="Calibri"/>
                <a:cs typeface="Calibri"/>
              </a:rPr>
              <a:t>staff </a:t>
            </a:r>
            <a:r>
              <a:rPr sz="900" spc="-5" dirty="0">
                <a:solidFill>
                  <a:srgbClr val="231F20"/>
                </a:solidFill>
                <a:latin typeface="Calibri"/>
                <a:cs typeface="Calibri"/>
              </a:rPr>
              <a:t>involved </a:t>
            </a:r>
            <a:r>
              <a:rPr sz="900" spc="5" dirty="0">
                <a:solidFill>
                  <a:srgbClr val="231F20"/>
                </a:solidFill>
                <a:latin typeface="Calibri"/>
                <a:cs typeface="Calibri"/>
              </a:rPr>
              <a:t>in </a:t>
            </a:r>
            <a:r>
              <a:rPr sz="900" dirty="0">
                <a:solidFill>
                  <a:srgbClr val="231F20"/>
                </a:solidFill>
                <a:latin typeface="Calibri"/>
                <a:cs typeface="Calibri"/>
              </a:rPr>
              <a:t>your</a:t>
            </a:r>
            <a:r>
              <a:rPr sz="900" spc="130" dirty="0">
                <a:solidFill>
                  <a:srgbClr val="231F20"/>
                </a:solidFill>
                <a:latin typeface="Calibri"/>
                <a:cs typeface="Calibri"/>
              </a:rPr>
              <a:t> </a:t>
            </a:r>
            <a:r>
              <a:rPr sz="900" spc="-5" dirty="0">
                <a:solidFill>
                  <a:srgbClr val="231F20"/>
                </a:solidFill>
                <a:latin typeface="Calibri"/>
                <a:cs typeface="Calibri"/>
              </a:rPr>
              <a:t>care.</a:t>
            </a:r>
            <a:endParaRPr sz="900" dirty="0">
              <a:latin typeface="Calibri"/>
              <a:cs typeface="Calibri"/>
            </a:endParaRPr>
          </a:p>
        </p:txBody>
      </p:sp>
      <p:sp>
        <p:nvSpPr>
          <p:cNvPr id="3" name="object 3"/>
          <p:cNvSpPr/>
          <p:nvPr/>
        </p:nvSpPr>
        <p:spPr>
          <a:xfrm>
            <a:off x="0" y="6633116"/>
            <a:ext cx="10692130" cy="927269"/>
          </a:xfrm>
          <a:custGeom>
            <a:avLst/>
            <a:gdLst/>
            <a:ahLst/>
            <a:cxnLst/>
            <a:rect l="l" t="t" r="r" b="b"/>
            <a:pathLst>
              <a:path w="10692130" h="997584">
                <a:moveTo>
                  <a:pt x="10692003" y="0"/>
                </a:moveTo>
                <a:lnTo>
                  <a:pt x="0" y="0"/>
                </a:lnTo>
                <a:lnTo>
                  <a:pt x="0" y="997203"/>
                </a:lnTo>
                <a:lnTo>
                  <a:pt x="10692003" y="997203"/>
                </a:lnTo>
                <a:lnTo>
                  <a:pt x="10692003" y="0"/>
                </a:lnTo>
                <a:close/>
              </a:path>
            </a:pathLst>
          </a:custGeom>
          <a:solidFill>
            <a:srgbClr val="90C960"/>
          </a:solidFill>
        </p:spPr>
        <p:txBody>
          <a:bodyPr wrap="square" lIns="0" tIns="0" rIns="0" bIns="0" rtlCol="0"/>
          <a:lstStyle/>
          <a:p>
            <a:endParaRPr/>
          </a:p>
        </p:txBody>
      </p:sp>
      <p:sp>
        <p:nvSpPr>
          <p:cNvPr id="4" name="object 4"/>
          <p:cNvSpPr/>
          <p:nvPr/>
        </p:nvSpPr>
        <p:spPr>
          <a:xfrm>
            <a:off x="0" y="288010"/>
            <a:ext cx="10692130" cy="36195"/>
          </a:xfrm>
          <a:custGeom>
            <a:avLst/>
            <a:gdLst/>
            <a:ahLst/>
            <a:cxnLst/>
            <a:rect l="l" t="t" r="r" b="b"/>
            <a:pathLst>
              <a:path w="10692130" h="36195">
                <a:moveTo>
                  <a:pt x="10692003" y="0"/>
                </a:moveTo>
                <a:lnTo>
                  <a:pt x="0" y="0"/>
                </a:lnTo>
                <a:lnTo>
                  <a:pt x="0" y="35991"/>
                </a:lnTo>
                <a:lnTo>
                  <a:pt x="10692003" y="35991"/>
                </a:lnTo>
                <a:lnTo>
                  <a:pt x="10692003" y="0"/>
                </a:lnTo>
                <a:close/>
              </a:path>
            </a:pathLst>
          </a:custGeom>
          <a:solidFill>
            <a:srgbClr val="90C960"/>
          </a:solidFill>
        </p:spPr>
        <p:txBody>
          <a:bodyPr wrap="square" lIns="0" tIns="0" rIns="0" bIns="0" rtlCol="0"/>
          <a:lstStyle/>
          <a:p>
            <a:endParaRPr/>
          </a:p>
        </p:txBody>
      </p:sp>
      <p:sp>
        <p:nvSpPr>
          <p:cNvPr id="5" name="object 5"/>
          <p:cNvSpPr txBox="1"/>
          <p:nvPr/>
        </p:nvSpPr>
        <p:spPr>
          <a:xfrm>
            <a:off x="3839300" y="418479"/>
            <a:ext cx="3007360" cy="5556649"/>
          </a:xfrm>
          <a:prstGeom prst="rect">
            <a:avLst/>
          </a:prstGeom>
        </p:spPr>
        <p:txBody>
          <a:bodyPr vert="horz" wrap="square" lIns="0" tIns="40640" rIns="0" bIns="0" rtlCol="0">
            <a:spAutoFit/>
          </a:bodyPr>
          <a:lstStyle/>
          <a:p>
            <a:pPr marL="12700" marR="831850">
              <a:lnSpc>
                <a:spcPts val="1600"/>
              </a:lnSpc>
              <a:spcBef>
                <a:spcPts val="320"/>
              </a:spcBef>
            </a:pPr>
            <a:r>
              <a:rPr sz="1500" b="1" spc="30" dirty="0">
                <a:solidFill>
                  <a:srgbClr val="0069AE"/>
                </a:solidFill>
                <a:latin typeface="Arial"/>
                <a:cs typeface="Arial"/>
              </a:rPr>
              <a:t>What </a:t>
            </a:r>
            <a:r>
              <a:rPr sz="1500" b="1" spc="-25" dirty="0">
                <a:solidFill>
                  <a:srgbClr val="0069AE"/>
                </a:solidFill>
                <a:latin typeface="Arial"/>
                <a:cs typeface="Arial"/>
              </a:rPr>
              <a:t>are </a:t>
            </a:r>
            <a:r>
              <a:rPr sz="1500" b="1" spc="15" dirty="0">
                <a:solidFill>
                  <a:srgbClr val="0069AE"/>
                </a:solidFill>
                <a:latin typeface="Arial"/>
                <a:cs typeface="Arial"/>
              </a:rPr>
              <a:t>the </a:t>
            </a:r>
            <a:r>
              <a:rPr sz="1500" b="1" spc="-15" dirty="0">
                <a:solidFill>
                  <a:srgbClr val="0069AE"/>
                </a:solidFill>
                <a:latin typeface="Arial"/>
                <a:cs typeface="Arial"/>
              </a:rPr>
              <a:t>benefits</a:t>
            </a:r>
            <a:r>
              <a:rPr sz="1500" b="1" spc="-195" dirty="0">
                <a:solidFill>
                  <a:srgbClr val="0069AE"/>
                </a:solidFill>
                <a:latin typeface="Arial"/>
                <a:cs typeface="Arial"/>
              </a:rPr>
              <a:t> </a:t>
            </a:r>
            <a:r>
              <a:rPr sz="1500" b="1" spc="25" dirty="0">
                <a:solidFill>
                  <a:srgbClr val="0069AE"/>
                </a:solidFill>
                <a:latin typeface="Arial"/>
                <a:cs typeface="Arial"/>
              </a:rPr>
              <a:t>of  </a:t>
            </a:r>
            <a:r>
              <a:rPr sz="1500" b="1" spc="-15" dirty="0">
                <a:solidFill>
                  <a:srgbClr val="0069AE"/>
                </a:solidFill>
                <a:latin typeface="Arial"/>
                <a:cs typeface="Arial"/>
              </a:rPr>
              <a:t>having </a:t>
            </a:r>
            <a:r>
              <a:rPr sz="1500" b="1" spc="-10" dirty="0">
                <a:solidFill>
                  <a:srgbClr val="0069AE"/>
                </a:solidFill>
                <a:latin typeface="Arial"/>
                <a:cs typeface="Arial"/>
              </a:rPr>
              <a:t>an </a:t>
            </a:r>
            <a:r>
              <a:rPr sz="1500" b="1" spc="-85" dirty="0">
                <a:solidFill>
                  <a:srgbClr val="0069AE"/>
                </a:solidFill>
                <a:latin typeface="Arial"/>
                <a:cs typeface="Arial"/>
              </a:rPr>
              <a:t>accessible </a:t>
            </a:r>
            <a:r>
              <a:rPr lang="en-GB" sz="1500" b="1" spc="-85" dirty="0">
                <a:solidFill>
                  <a:srgbClr val="0069AE"/>
                </a:solidFill>
                <a:latin typeface="Arial"/>
                <a:cs typeface="Arial"/>
              </a:rPr>
              <a:t>Notts </a:t>
            </a:r>
            <a:r>
              <a:rPr sz="1500" b="1" spc="-65" dirty="0">
                <a:solidFill>
                  <a:srgbClr val="0069AE"/>
                </a:solidFill>
                <a:latin typeface="Arial"/>
                <a:cs typeface="Arial"/>
              </a:rPr>
              <a:t>Care</a:t>
            </a:r>
            <a:r>
              <a:rPr sz="1500" b="1" spc="-60" dirty="0">
                <a:solidFill>
                  <a:srgbClr val="0069AE"/>
                </a:solidFill>
                <a:latin typeface="Arial"/>
                <a:cs typeface="Arial"/>
              </a:rPr>
              <a:t> </a:t>
            </a:r>
            <a:r>
              <a:rPr lang="en-GB" sz="1500" b="1" spc="-55" dirty="0">
                <a:solidFill>
                  <a:srgbClr val="0069AE"/>
                </a:solidFill>
                <a:latin typeface="Arial"/>
                <a:cs typeface="Arial"/>
              </a:rPr>
              <a:t>Record</a:t>
            </a:r>
            <a:r>
              <a:rPr sz="1500" b="1" spc="-55" dirty="0">
                <a:solidFill>
                  <a:srgbClr val="0069AE"/>
                </a:solidFill>
                <a:latin typeface="Arial"/>
                <a:cs typeface="Arial"/>
              </a:rPr>
              <a:t>?</a:t>
            </a:r>
            <a:endParaRPr sz="1500" dirty="0">
              <a:latin typeface="Arial"/>
              <a:cs typeface="Arial"/>
            </a:endParaRPr>
          </a:p>
          <a:p>
            <a:pPr marL="99060" marR="12700" indent="-86995">
              <a:lnSpc>
                <a:spcPct val="111100"/>
              </a:lnSpc>
              <a:spcBef>
                <a:spcPts val="140"/>
              </a:spcBef>
              <a:buClr>
                <a:srgbClr val="90C960"/>
              </a:buClr>
              <a:buChar char="•"/>
              <a:tabLst>
                <a:tab pos="99695" algn="l"/>
              </a:tabLst>
            </a:pPr>
            <a:r>
              <a:rPr sz="900" spc="5" dirty="0">
                <a:solidFill>
                  <a:srgbClr val="231F20"/>
                </a:solidFill>
                <a:latin typeface="Calibri"/>
                <a:cs typeface="Calibri"/>
              </a:rPr>
              <a:t>The most </a:t>
            </a:r>
            <a:r>
              <a:rPr sz="900" spc="20" dirty="0">
                <a:solidFill>
                  <a:srgbClr val="231F20"/>
                </a:solidFill>
                <a:latin typeface="Calibri"/>
                <a:cs typeface="Calibri"/>
              </a:rPr>
              <a:t>up </a:t>
            </a:r>
            <a:r>
              <a:rPr sz="900" spc="5" dirty="0">
                <a:solidFill>
                  <a:srgbClr val="231F20"/>
                </a:solidFill>
                <a:latin typeface="Calibri"/>
                <a:cs typeface="Calibri"/>
              </a:rPr>
              <a:t>to </a:t>
            </a:r>
            <a:r>
              <a:rPr sz="900" dirty="0">
                <a:solidFill>
                  <a:srgbClr val="231F20"/>
                </a:solidFill>
                <a:latin typeface="Calibri"/>
                <a:cs typeface="Calibri"/>
              </a:rPr>
              <a:t>date information will </a:t>
            </a:r>
            <a:r>
              <a:rPr sz="900" spc="5" dirty="0">
                <a:solidFill>
                  <a:srgbClr val="231F20"/>
                </a:solidFill>
                <a:latin typeface="Calibri"/>
                <a:cs typeface="Calibri"/>
              </a:rPr>
              <a:t>be </a:t>
            </a:r>
            <a:r>
              <a:rPr sz="900" spc="-5" dirty="0">
                <a:solidFill>
                  <a:srgbClr val="231F20"/>
                </a:solidFill>
                <a:latin typeface="Calibri"/>
                <a:cs typeface="Calibri"/>
              </a:rPr>
              <a:t>available </a:t>
            </a:r>
            <a:r>
              <a:rPr sz="900" spc="5" dirty="0">
                <a:solidFill>
                  <a:srgbClr val="231F20"/>
                </a:solidFill>
                <a:latin typeface="Calibri"/>
                <a:cs typeface="Calibri"/>
              </a:rPr>
              <a:t>for </a:t>
            </a:r>
            <a:r>
              <a:rPr sz="900" spc="-5" dirty="0">
                <a:solidFill>
                  <a:srgbClr val="231F20"/>
                </a:solidFill>
                <a:latin typeface="Calibri"/>
                <a:cs typeface="Calibri"/>
              </a:rPr>
              <a:t>the  </a:t>
            </a:r>
            <a:r>
              <a:rPr sz="900" dirty="0">
                <a:solidFill>
                  <a:srgbClr val="231F20"/>
                </a:solidFill>
                <a:latin typeface="Calibri"/>
                <a:cs typeface="Calibri"/>
              </a:rPr>
              <a:t>health </a:t>
            </a:r>
            <a:r>
              <a:rPr sz="900" spc="15" dirty="0">
                <a:solidFill>
                  <a:srgbClr val="231F20"/>
                </a:solidFill>
                <a:latin typeface="Calibri"/>
                <a:cs typeface="Calibri"/>
              </a:rPr>
              <a:t>and </a:t>
            </a:r>
            <a:r>
              <a:rPr sz="900" spc="-10" dirty="0">
                <a:solidFill>
                  <a:srgbClr val="231F20"/>
                </a:solidFill>
                <a:latin typeface="Calibri"/>
                <a:cs typeface="Calibri"/>
              </a:rPr>
              <a:t>care </a:t>
            </a:r>
            <a:r>
              <a:rPr sz="900" dirty="0">
                <a:solidFill>
                  <a:srgbClr val="231F20"/>
                </a:solidFill>
                <a:latin typeface="Calibri"/>
                <a:cs typeface="Calibri"/>
              </a:rPr>
              <a:t>staff treating </a:t>
            </a:r>
            <a:r>
              <a:rPr sz="900" spc="5" dirty="0">
                <a:solidFill>
                  <a:srgbClr val="231F20"/>
                </a:solidFill>
                <a:latin typeface="Calibri"/>
                <a:cs typeface="Calibri"/>
              </a:rPr>
              <a:t>you to </a:t>
            </a:r>
            <a:r>
              <a:rPr sz="900" spc="15" dirty="0">
                <a:solidFill>
                  <a:srgbClr val="231F20"/>
                </a:solidFill>
                <a:latin typeface="Calibri"/>
                <a:cs typeface="Calibri"/>
              </a:rPr>
              <a:t>make </a:t>
            </a:r>
            <a:r>
              <a:rPr sz="900" dirty="0">
                <a:solidFill>
                  <a:srgbClr val="231F20"/>
                </a:solidFill>
                <a:latin typeface="Calibri"/>
                <a:cs typeface="Calibri"/>
              </a:rPr>
              <a:t>the </a:t>
            </a:r>
            <a:r>
              <a:rPr sz="900" spc="5" dirty="0">
                <a:solidFill>
                  <a:srgbClr val="231F20"/>
                </a:solidFill>
                <a:latin typeface="Calibri"/>
                <a:cs typeface="Calibri"/>
              </a:rPr>
              <a:t>most </a:t>
            </a:r>
            <a:r>
              <a:rPr sz="900" spc="-10" dirty="0">
                <a:solidFill>
                  <a:srgbClr val="231F20"/>
                </a:solidFill>
                <a:latin typeface="Calibri"/>
                <a:cs typeface="Calibri"/>
              </a:rPr>
              <a:t>effective  </a:t>
            </a:r>
            <a:r>
              <a:rPr sz="900" dirty="0">
                <a:solidFill>
                  <a:srgbClr val="231F20"/>
                </a:solidFill>
                <a:latin typeface="Calibri"/>
                <a:cs typeface="Calibri"/>
              </a:rPr>
              <a:t>decisions </a:t>
            </a:r>
            <a:r>
              <a:rPr sz="900" spc="10" dirty="0">
                <a:solidFill>
                  <a:srgbClr val="231F20"/>
                </a:solidFill>
                <a:latin typeface="Calibri"/>
                <a:cs typeface="Calibri"/>
              </a:rPr>
              <a:t>about </a:t>
            </a:r>
            <a:r>
              <a:rPr sz="900" dirty="0">
                <a:solidFill>
                  <a:srgbClr val="231F20"/>
                </a:solidFill>
                <a:latin typeface="Calibri"/>
                <a:cs typeface="Calibri"/>
              </a:rPr>
              <a:t>your</a:t>
            </a:r>
            <a:r>
              <a:rPr sz="900" spc="60" dirty="0">
                <a:solidFill>
                  <a:srgbClr val="231F20"/>
                </a:solidFill>
                <a:latin typeface="Calibri"/>
                <a:cs typeface="Calibri"/>
              </a:rPr>
              <a:t> </a:t>
            </a:r>
            <a:r>
              <a:rPr sz="900" spc="-5" dirty="0">
                <a:solidFill>
                  <a:srgbClr val="231F20"/>
                </a:solidFill>
                <a:latin typeface="Calibri"/>
                <a:cs typeface="Calibri"/>
              </a:rPr>
              <a:t>care.</a:t>
            </a:r>
            <a:endParaRPr sz="900" dirty="0">
              <a:latin typeface="Calibri"/>
              <a:cs typeface="Calibri"/>
            </a:endParaRPr>
          </a:p>
          <a:p>
            <a:pPr marL="99060" marR="5080" indent="-86995">
              <a:lnSpc>
                <a:spcPct val="111100"/>
              </a:lnSpc>
              <a:spcBef>
                <a:spcPts val="285"/>
              </a:spcBef>
              <a:buClr>
                <a:srgbClr val="90C960"/>
              </a:buClr>
              <a:buChar char="•"/>
              <a:tabLst>
                <a:tab pos="99695" algn="l"/>
              </a:tabLst>
            </a:pPr>
            <a:r>
              <a:rPr sz="900" dirty="0">
                <a:solidFill>
                  <a:srgbClr val="231F20"/>
                </a:solidFill>
                <a:latin typeface="Calibri"/>
                <a:cs typeface="Calibri"/>
              </a:rPr>
              <a:t>This will lead </a:t>
            </a:r>
            <a:r>
              <a:rPr sz="900" spc="5" dirty="0">
                <a:solidFill>
                  <a:srgbClr val="231F20"/>
                </a:solidFill>
                <a:latin typeface="Calibri"/>
                <a:cs typeface="Calibri"/>
              </a:rPr>
              <a:t>to </a:t>
            </a:r>
            <a:r>
              <a:rPr sz="900" spc="-5" dirty="0">
                <a:solidFill>
                  <a:srgbClr val="231F20"/>
                </a:solidFill>
                <a:latin typeface="Calibri"/>
                <a:cs typeface="Calibri"/>
              </a:rPr>
              <a:t>more </a:t>
            </a:r>
            <a:r>
              <a:rPr sz="900" dirty="0">
                <a:solidFill>
                  <a:srgbClr val="231F20"/>
                </a:solidFill>
                <a:latin typeface="Calibri"/>
                <a:cs typeface="Calibri"/>
              </a:rPr>
              <a:t>joined </a:t>
            </a:r>
            <a:r>
              <a:rPr sz="900" spc="20" dirty="0">
                <a:solidFill>
                  <a:srgbClr val="231F20"/>
                </a:solidFill>
                <a:latin typeface="Calibri"/>
                <a:cs typeface="Calibri"/>
              </a:rPr>
              <a:t>up </a:t>
            </a:r>
            <a:r>
              <a:rPr sz="900" spc="15" dirty="0">
                <a:solidFill>
                  <a:srgbClr val="231F20"/>
                </a:solidFill>
                <a:latin typeface="Calibri"/>
                <a:cs typeface="Calibri"/>
              </a:rPr>
              <a:t>and </a:t>
            </a:r>
            <a:r>
              <a:rPr sz="900" dirty="0">
                <a:solidFill>
                  <a:srgbClr val="231F20"/>
                </a:solidFill>
                <a:latin typeface="Calibri"/>
                <a:cs typeface="Calibri"/>
              </a:rPr>
              <a:t>improved </a:t>
            </a:r>
            <a:r>
              <a:rPr sz="900" spc="-5" dirty="0">
                <a:solidFill>
                  <a:srgbClr val="231F20"/>
                </a:solidFill>
                <a:latin typeface="Calibri"/>
                <a:cs typeface="Calibri"/>
              </a:rPr>
              <a:t>care. </a:t>
            </a:r>
            <a:r>
              <a:rPr sz="900" dirty="0">
                <a:solidFill>
                  <a:srgbClr val="231F20"/>
                </a:solidFill>
                <a:latin typeface="Calibri"/>
                <a:cs typeface="Calibri"/>
              </a:rPr>
              <a:t>This </a:t>
            </a:r>
            <a:r>
              <a:rPr sz="900" spc="-15" dirty="0">
                <a:solidFill>
                  <a:srgbClr val="231F20"/>
                </a:solidFill>
                <a:latin typeface="Calibri"/>
                <a:cs typeface="Calibri"/>
              </a:rPr>
              <a:t>is  </a:t>
            </a:r>
            <a:r>
              <a:rPr sz="900" dirty="0">
                <a:solidFill>
                  <a:srgbClr val="231F20"/>
                </a:solidFill>
                <a:latin typeface="Calibri"/>
                <a:cs typeface="Calibri"/>
              </a:rPr>
              <a:t>important if </a:t>
            </a:r>
            <a:r>
              <a:rPr sz="900" spc="5" dirty="0">
                <a:solidFill>
                  <a:srgbClr val="231F20"/>
                </a:solidFill>
                <a:latin typeface="Calibri"/>
                <a:cs typeface="Calibri"/>
              </a:rPr>
              <a:t>you </a:t>
            </a:r>
            <a:r>
              <a:rPr sz="900" dirty="0">
                <a:solidFill>
                  <a:srgbClr val="231F20"/>
                </a:solidFill>
                <a:latin typeface="Calibri"/>
                <a:cs typeface="Calibri"/>
              </a:rPr>
              <a:t>have </a:t>
            </a:r>
            <a:r>
              <a:rPr sz="900" spc="15" dirty="0">
                <a:solidFill>
                  <a:srgbClr val="231F20"/>
                </a:solidFill>
                <a:latin typeface="Calibri"/>
                <a:cs typeface="Calibri"/>
              </a:rPr>
              <a:t>a </a:t>
            </a:r>
            <a:r>
              <a:rPr sz="900" spc="20" dirty="0">
                <a:solidFill>
                  <a:srgbClr val="231F20"/>
                </a:solidFill>
                <a:latin typeface="Calibri"/>
                <a:cs typeface="Calibri"/>
              </a:rPr>
              <a:t>long </a:t>
            </a:r>
            <a:r>
              <a:rPr sz="900" spc="-5" dirty="0">
                <a:solidFill>
                  <a:srgbClr val="231F20"/>
                </a:solidFill>
                <a:latin typeface="Calibri"/>
                <a:cs typeface="Calibri"/>
              </a:rPr>
              <a:t>term </a:t>
            </a:r>
            <a:r>
              <a:rPr sz="900" spc="5" dirty="0">
                <a:solidFill>
                  <a:srgbClr val="231F20"/>
                </a:solidFill>
                <a:latin typeface="Calibri"/>
                <a:cs typeface="Calibri"/>
              </a:rPr>
              <a:t>condition so </a:t>
            </a:r>
            <a:r>
              <a:rPr sz="900" spc="-5" dirty="0">
                <a:solidFill>
                  <a:srgbClr val="231F20"/>
                </a:solidFill>
                <a:latin typeface="Calibri"/>
                <a:cs typeface="Calibri"/>
              </a:rPr>
              <a:t>all </a:t>
            </a:r>
            <a:r>
              <a:rPr sz="900" dirty="0">
                <a:solidFill>
                  <a:srgbClr val="231F20"/>
                </a:solidFill>
                <a:latin typeface="Calibri"/>
                <a:cs typeface="Calibri"/>
              </a:rPr>
              <a:t>the </a:t>
            </a:r>
            <a:r>
              <a:rPr sz="900" spc="-5" dirty="0">
                <a:solidFill>
                  <a:srgbClr val="231F20"/>
                </a:solidFill>
                <a:latin typeface="Calibri"/>
                <a:cs typeface="Calibri"/>
              </a:rPr>
              <a:t>care  </a:t>
            </a:r>
            <a:r>
              <a:rPr sz="900" spc="5" dirty="0">
                <a:solidFill>
                  <a:srgbClr val="231F20"/>
                </a:solidFill>
                <a:latin typeface="Calibri"/>
                <a:cs typeface="Calibri"/>
              </a:rPr>
              <a:t>team </a:t>
            </a:r>
            <a:r>
              <a:rPr sz="900" dirty="0">
                <a:solidFill>
                  <a:srgbClr val="231F20"/>
                </a:solidFill>
                <a:latin typeface="Calibri"/>
                <a:cs typeface="Calibri"/>
              </a:rPr>
              <a:t>from </a:t>
            </a:r>
            <a:r>
              <a:rPr sz="900" spc="-5" dirty="0">
                <a:solidFill>
                  <a:srgbClr val="231F20"/>
                </a:solidFill>
                <a:latin typeface="Calibri"/>
                <a:cs typeface="Calibri"/>
              </a:rPr>
              <a:t>across </a:t>
            </a:r>
            <a:r>
              <a:rPr sz="900" dirty="0">
                <a:solidFill>
                  <a:srgbClr val="231F20"/>
                </a:solidFill>
                <a:latin typeface="Calibri"/>
                <a:cs typeface="Calibri"/>
              </a:rPr>
              <a:t>the </a:t>
            </a:r>
            <a:r>
              <a:rPr sz="900" spc="-5" dirty="0">
                <a:solidFill>
                  <a:srgbClr val="231F20"/>
                </a:solidFill>
                <a:latin typeface="Calibri"/>
                <a:cs typeface="Calibri"/>
              </a:rPr>
              <a:t>different </a:t>
            </a:r>
            <a:r>
              <a:rPr sz="900" spc="5" dirty="0">
                <a:solidFill>
                  <a:srgbClr val="231F20"/>
                </a:solidFill>
                <a:latin typeface="Calibri"/>
                <a:cs typeface="Calibri"/>
              </a:rPr>
              <a:t>organisations </a:t>
            </a:r>
            <a:r>
              <a:rPr sz="900" spc="15" dirty="0">
                <a:solidFill>
                  <a:srgbClr val="231F20"/>
                </a:solidFill>
                <a:latin typeface="Calibri"/>
                <a:cs typeface="Calibri"/>
              </a:rPr>
              <a:t>can work </a:t>
            </a:r>
            <a:r>
              <a:rPr sz="900" spc="-10" dirty="0">
                <a:solidFill>
                  <a:srgbClr val="231F20"/>
                </a:solidFill>
                <a:latin typeface="Calibri"/>
                <a:cs typeface="Calibri"/>
              </a:rPr>
              <a:t>better  </a:t>
            </a:r>
            <a:r>
              <a:rPr sz="900" spc="5" dirty="0">
                <a:solidFill>
                  <a:srgbClr val="231F20"/>
                </a:solidFill>
                <a:latin typeface="Calibri"/>
                <a:cs typeface="Calibri"/>
              </a:rPr>
              <a:t>together in coordinating </a:t>
            </a:r>
            <a:r>
              <a:rPr sz="900" dirty="0">
                <a:solidFill>
                  <a:srgbClr val="231F20"/>
                </a:solidFill>
                <a:latin typeface="Calibri"/>
                <a:cs typeface="Calibri"/>
              </a:rPr>
              <a:t>your</a:t>
            </a:r>
            <a:r>
              <a:rPr sz="900" spc="80" dirty="0">
                <a:solidFill>
                  <a:srgbClr val="231F20"/>
                </a:solidFill>
                <a:latin typeface="Calibri"/>
                <a:cs typeface="Calibri"/>
              </a:rPr>
              <a:t> </a:t>
            </a:r>
            <a:r>
              <a:rPr sz="900" spc="-5" dirty="0">
                <a:solidFill>
                  <a:srgbClr val="231F20"/>
                </a:solidFill>
                <a:latin typeface="Calibri"/>
                <a:cs typeface="Calibri"/>
              </a:rPr>
              <a:t>care.</a:t>
            </a:r>
            <a:endParaRPr sz="900" dirty="0">
              <a:latin typeface="Calibri"/>
              <a:cs typeface="Calibri"/>
            </a:endParaRPr>
          </a:p>
          <a:p>
            <a:pPr marL="99060" marR="289560" indent="-86995">
              <a:lnSpc>
                <a:spcPct val="111100"/>
              </a:lnSpc>
              <a:spcBef>
                <a:spcPts val="285"/>
              </a:spcBef>
              <a:buClr>
                <a:srgbClr val="90C960"/>
              </a:buClr>
              <a:buChar char="•"/>
              <a:tabLst>
                <a:tab pos="99695" algn="l"/>
              </a:tabLst>
            </a:pPr>
            <a:r>
              <a:rPr sz="900" spc="5" dirty="0">
                <a:solidFill>
                  <a:srgbClr val="231F20"/>
                </a:solidFill>
                <a:latin typeface="Calibri"/>
                <a:cs typeface="Calibri"/>
              </a:rPr>
              <a:t>Your </a:t>
            </a:r>
            <a:r>
              <a:rPr sz="900" dirty="0">
                <a:solidFill>
                  <a:srgbClr val="231F20"/>
                </a:solidFill>
                <a:latin typeface="Calibri"/>
                <a:cs typeface="Calibri"/>
              </a:rPr>
              <a:t>information </a:t>
            </a:r>
            <a:r>
              <a:rPr sz="900" spc="5" dirty="0">
                <a:solidFill>
                  <a:srgbClr val="231F20"/>
                </a:solidFill>
                <a:latin typeface="Calibri"/>
                <a:cs typeface="Calibri"/>
              </a:rPr>
              <a:t>in </a:t>
            </a:r>
            <a:r>
              <a:rPr sz="900" dirty="0">
                <a:solidFill>
                  <a:srgbClr val="231F20"/>
                </a:solidFill>
                <a:latin typeface="Calibri"/>
                <a:cs typeface="Calibri"/>
              </a:rPr>
              <a:t>the </a:t>
            </a:r>
            <a:r>
              <a:rPr sz="900" spc="5" dirty="0">
                <a:solidFill>
                  <a:srgbClr val="231F20"/>
                </a:solidFill>
                <a:latin typeface="Calibri"/>
                <a:cs typeface="Calibri"/>
              </a:rPr>
              <a:t>right place, </a:t>
            </a:r>
            <a:r>
              <a:rPr sz="900" dirty="0">
                <a:solidFill>
                  <a:srgbClr val="231F20"/>
                </a:solidFill>
                <a:latin typeface="Calibri"/>
                <a:cs typeface="Calibri"/>
              </a:rPr>
              <a:t>at the </a:t>
            </a:r>
            <a:r>
              <a:rPr sz="900" spc="5" dirty="0">
                <a:solidFill>
                  <a:srgbClr val="231F20"/>
                </a:solidFill>
                <a:latin typeface="Calibri"/>
                <a:cs typeface="Calibri"/>
              </a:rPr>
              <a:t>right </a:t>
            </a:r>
            <a:r>
              <a:rPr sz="900" spc="-5" dirty="0">
                <a:solidFill>
                  <a:srgbClr val="231F20"/>
                </a:solidFill>
                <a:latin typeface="Calibri"/>
                <a:cs typeface="Calibri"/>
              </a:rPr>
              <a:t>time </a:t>
            </a:r>
            <a:r>
              <a:rPr sz="900" dirty="0">
                <a:solidFill>
                  <a:srgbClr val="231F20"/>
                </a:solidFill>
                <a:latin typeface="Calibri"/>
                <a:cs typeface="Calibri"/>
              </a:rPr>
              <a:t>to  enable health </a:t>
            </a:r>
            <a:r>
              <a:rPr sz="900" spc="15" dirty="0">
                <a:solidFill>
                  <a:srgbClr val="231F20"/>
                </a:solidFill>
                <a:latin typeface="Calibri"/>
                <a:cs typeface="Calibri"/>
              </a:rPr>
              <a:t>and </a:t>
            </a:r>
            <a:r>
              <a:rPr sz="900" spc="-5" dirty="0">
                <a:solidFill>
                  <a:srgbClr val="231F20"/>
                </a:solidFill>
                <a:latin typeface="Calibri"/>
                <a:cs typeface="Calibri"/>
              </a:rPr>
              <a:t>care </a:t>
            </a:r>
            <a:r>
              <a:rPr sz="900" dirty="0">
                <a:solidFill>
                  <a:srgbClr val="231F20"/>
                </a:solidFill>
                <a:latin typeface="Calibri"/>
                <a:cs typeface="Calibri"/>
              </a:rPr>
              <a:t>staff </a:t>
            </a:r>
            <a:r>
              <a:rPr sz="900" spc="5" dirty="0">
                <a:solidFill>
                  <a:srgbClr val="231F20"/>
                </a:solidFill>
                <a:latin typeface="Calibri"/>
                <a:cs typeface="Calibri"/>
              </a:rPr>
              <a:t>to </a:t>
            </a:r>
            <a:r>
              <a:rPr sz="900" spc="-15" dirty="0">
                <a:solidFill>
                  <a:srgbClr val="231F20"/>
                </a:solidFill>
                <a:latin typeface="Calibri"/>
                <a:cs typeface="Calibri"/>
              </a:rPr>
              <a:t>treat </a:t>
            </a:r>
            <a:r>
              <a:rPr sz="900" dirty="0">
                <a:solidFill>
                  <a:srgbClr val="231F20"/>
                </a:solidFill>
                <a:latin typeface="Calibri"/>
                <a:cs typeface="Calibri"/>
              </a:rPr>
              <a:t>or </a:t>
            </a:r>
            <a:r>
              <a:rPr sz="900" spc="-10" dirty="0">
                <a:solidFill>
                  <a:srgbClr val="231F20"/>
                </a:solidFill>
                <a:latin typeface="Calibri"/>
                <a:cs typeface="Calibri"/>
              </a:rPr>
              <a:t>care</a:t>
            </a:r>
            <a:r>
              <a:rPr sz="900" spc="55" dirty="0">
                <a:solidFill>
                  <a:srgbClr val="231F20"/>
                </a:solidFill>
                <a:latin typeface="Calibri"/>
                <a:cs typeface="Calibri"/>
              </a:rPr>
              <a:t> </a:t>
            </a:r>
            <a:r>
              <a:rPr sz="900" spc="5" dirty="0">
                <a:solidFill>
                  <a:srgbClr val="231F20"/>
                </a:solidFill>
                <a:latin typeface="Calibri"/>
                <a:cs typeface="Calibri"/>
              </a:rPr>
              <a:t>for you.</a:t>
            </a:r>
            <a:endParaRPr sz="900" dirty="0">
              <a:latin typeface="Calibri"/>
              <a:cs typeface="Calibri"/>
            </a:endParaRPr>
          </a:p>
          <a:p>
            <a:pPr marL="99060" marR="255904" indent="-86995">
              <a:lnSpc>
                <a:spcPct val="111100"/>
              </a:lnSpc>
              <a:spcBef>
                <a:spcPts val="280"/>
              </a:spcBef>
              <a:buClr>
                <a:srgbClr val="90C960"/>
              </a:buClr>
              <a:buChar char="•"/>
              <a:tabLst>
                <a:tab pos="99695" algn="l"/>
              </a:tabLst>
            </a:pPr>
            <a:r>
              <a:rPr sz="900" spc="5" dirty="0">
                <a:solidFill>
                  <a:srgbClr val="231F20"/>
                </a:solidFill>
                <a:latin typeface="Calibri"/>
                <a:cs typeface="Calibri"/>
              </a:rPr>
              <a:t>Avoids </a:t>
            </a:r>
            <a:r>
              <a:rPr sz="900" spc="10" dirty="0">
                <a:solidFill>
                  <a:srgbClr val="231F20"/>
                </a:solidFill>
                <a:latin typeface="Calibri"/>
                <a:cs typeface="Calibri"/>
              </a:rPr>
              <a:t>having </a:t>
            </a:r>
            <a:r>
              <a:rPr sz="900" spc="5" dirty="0">
                <a:solidFill>
                  <a:srgbClr val="231F20"/>
                </a:solidFill>
                <a:latin typeface="Calibri"/>
                <a:cs typeface="Calibri"/>
              </a:rPr>
              <a:t>to </a:t>
            </a:r>
            <a:r>
              <a:rPr sz="900" spc="-5" dirty="0">
                <a:solidFill>
                  <a:srgbClr val="231F20"/>
                </a:solidFill>
                <a:latin typeface="Calibri"/>
                <a:cs typeface="Calibri"/>
              </a:rPr>
              <a:t>repeat </a:t>
            </a:r>
            <a:r>
              <a:rPr sz="900" spc="-10" dirty="0">
                <a:solidFill>
                  <a:srgbClr val="231F20"/>
                </a:solidFill>
                <a:latin typeface="Calibri"/>
                <a:cs typeface="Calibri"/>
              </a:rPr>
              <a:t>tests </a:t>
            </a:r>
            <a:r>
              <a:rPr sz="900" spc="5" dirty="0">
                <a:solidFill>
                  <a:srgbClr val="231F20"/>
                </a:solidFill>
                <a:latin typeface="Calibri"/>
                <a:cs typeface="Calibri"/>
              </a:rPr>
              <a:t>you may </a:t>
            </a:r>
            <a:r>
              <a:rPr sz="900" dirty="0">
                <a:solidFill>
                  <a:srgbClr val="231F20"/>
                </a:solidFill>
                <a:latin typeface="Calibri"/>
                <a:cs typeface="Calibri"/>
              </a:rPr>
              <a:t>have </a:t>
            </a:r>
            <a:r>
              <a:rPr sz="900" spc="-10" dirty="0">
                <a:solidFill>
                  <a:srgbClr val="231F20"/>
                </a:solidFill>
                <a:latin typeface="Calibri"/>
                <a:cs typeface="Calibri"/>
              </a:rPr>
              <a:t>already </a:t>
            </a:r>
            <a:r>
              <a:rPr sz="900" spc="10" dirty="0">
                <a:solidFill>
                  <a:srgbClr val="231F20"/>
                </a:solidFill>
                <a:latin typeface="Calibri"/>
                <a:cs typeface="Calibri"/>
              </a:rPr>
              <a:t>had  done </a:t>
            </a:r>
            <a:r>
              <a:rPr sz="900" spc="5" dirty="0">
                <a:solidFill>
                  <a:srgbClr val="231F20"/>
                </a:solidFill>
                <a:latin typeface="Calibri"/>
                <a:cs typeface="Calibri"/>
              </a:rPr>
              <a:t>in </a:t>
            </a:r>
            <a:r>
              <a:rPr sz="900" dirty="0">
                <a:solidFill>
                  <a:srgbClr val="231F20"/>
                </a:solidFill>
                <a:latin typeface="Calibri"/>
                <a:cs typeface="Calibri"/>
              </a:rPr>
              <a:t>another </a:t>
            </a:r>
            <a:r>
              <a:rPr sz="900" spc="-10" dirty="0">
                <a:solidFill>
                  <a:srgbClr val="231F20"/>
                </a:solidFill>
                <a:latin typeface="Calibri"/>
                <a:cs typeface="Calibri"/>
              </a:rPr>
              <a:t>care</a:t>
            </a:r>
            <a:r>
              <a:rPr sz="900" spc="80" dirty="0">
                <a:solidFill>
                  <a:srgbClr val="231F20"/>
                </a:solidFill>
                <a:latin typeface="Calibri"/>
                <a:cs typeface="Calibri"/>
              </a:rPr>
              <a:t> </a:t>
            </a:r>
            <a:r>
              <a:rPr sz="900" dirty="0">
                <a:solidFill>
                  <a:srgbClr val="231F20"/>
                </a:solidFill>
                <a:latin typeface="Calibri"/>
                <a:cs typeface="Calibri"/>
              </a:rPr>
              <a:t>setting.</a:t>
            </a:r>
            <a:endParaRPr sz="900" dirty="0">
              <a:latin typeface="Calibri"/>
              <a:cs typeface="Calibri"/>
            </a:endParaRPr>
          </a:p>
          <a:p>
            <a:pPr marL="99060" marR="39370" indent="-86995">
              <a:lnSpc>
                <a:spcPct val="111100"/>
              </a:lnSpc>
              <a:spcBef>
                <a:spcPts val="285"/>
              </a:spcBef>
              <a:buClr>
                <a:srgbClr val="90C960"/>
              </a:buClr>
              <a:buChar char="•"/>
              <a:tabLst>
                <a:tab pos="99695" algn="l"/>
              </a:tabLst>
            </a:pPr>
            <a:r>
              <a:rPr sz="900" spc="-5" dirty="0">
                <a:solidFill>
                  <a:srgbClr val="231F20"/>
                </a:solidFill>
                <a:latin typeface="Calibri"/>
                <a:cs typeface="Calibri"/>
              </a:rPr>
              <a:t>More time </a:t>
            </a:r>
            <a:r>
              <a:rPr sz="900" spc="5" dirty="0">
                <a:solidFill>
                  <a:srgbClr val="231F20"/>
                </a:solidFill>
                <a:latin typeface="Calibri"/>
                <a:cs typeface="Calibri"/>
              </a:rPr>
              <a:t>to spend </a:t>
            </a:r>
            <a:r>
              <a:rPr sz="900" spc="20" dirty="0">
                <a:solidFill>
                  <a:srgbClr val="231F20"/>
                </a:solidFill>
                <a:latin typeface="Calibri"/>
                <a:cs typeface="Calibri"/>
              </a:rPr>
              <a:t>on </a:t>
            </a:r>
            <a:r>
              <a:rPr sz="900" dirty="0">
                <a:solidFill>
                  <a:srgbClr val="231F20"/>
                </a:solidFill>
                <a:latin typeface="Calibri"/>
                <a:cs typeface="Calibri"/>
              </a:rPr>
              <a:t>your </a:t>
            </a:r>
            <a:r>
              <a:rPr sz="900" spc="-5" dirty="0">
                <a:solidFill>
                  <a:srgbClr val="231F20"/>
                </a:solidFill>
                <a:latin typeface="Calibri"/>
                <a:cs typeface="Calibri"/>
              </a:rPr>
              <a:t>care </a:t>
            </a:r>
            <a:r>
              <a:rPr sz="900" dirty="0">
                <a:solidFill>
                  <a:srgbClr val="231F20"/>
                </a:solidFill>
                <a:latin typeface="Calibri"/>
                <a:cs typeface="Calibri"/>
              </a:rPr>
              <a:t>instead </a:t>
            </a:r>
            <a:r>
              <a:rPr sz="900" spc="20" dirty="0">
                <a:solidFill>
                  <a:srgbClr val="231F20"/>
                </a:solidFill>
                <a:latin typeface="Calibri"/>
                <a:cs typeface="Calibri"/>
              </a:rPr>
              <a:t>of </a:t>
            </a:r>
            <a:r>
              <a:rPr sz="900" dirty="0">
                <a:solidFill>
                  <a:srgbClr val="231F20"/>
                </a:solidFill>
                <a:latin typeface="Calibri"/>
                <a:cs typeface="Calibri"/>
              </a:rPr>
              <a:t>requesting  information from </a:t>
            </a:r>
            <a:r>
              <a:rPr sz="900" spc="-5" dirty="0">
                <a:solidFill>
                  <a:srgbClr val="231F20"/>
                </a:solidFill>
                <a:latin typeface="Calibri"/>
                <a:cs typeface="Calibri"/>
              </a:rPr>
              <a:t>all </a:t>
            </a:r>
            <a:r>
              <a:rPr sz="900" dirty="0">
                <a:solidFill>
                  <a:srgbClr val="231F20"/>
                </a:solidFill>
                <a:latin typeface="Calibri"/>
                <a:cs typeface="Calibri"/>
              </a:rPr>
              <a:t>the </a:t>
            </a:r>
            <a:r>
              <a:rPr sz="900" spc="-5" dirty="0">
                <a:solidFill>
                  <a:srgbClr val="231F20"/>
                </a:solidFill>
                <a:latin typeface="Calibri"/>
                <a:cs typeface="Calibri"/>
              </a:rPr>
              <a:t>different </a:t>
            </a:r>
            <a:r>
              <a:rPr sz="900" spc="5" dirty="0">
                <a:solidFill>
                  <a:srgbClr val="231F20"/>
                </a:solidFill>
                <a:latin typeface="Calibri"/>
                <a:cs typeface="Calibri"/>
              </a:rPr>
              <a:t>organisations </a:t>
            </a:r>
            <a:r>
              <a:rPr sz="900" spc="30" dirty="0">
                <a:solidFill>
                  <a:srgbClr val="231F20"/>
                </a:solidFill>
                <a:latin typeface="Calibri"/>
                <a:cs typeface="Calibri"/>
              </a:rPr>
              <a:t>who </a:t>
            </a:r>
            <a:r>
              <a:rPr sz="900" spc="5" dirty="0">
                <a:solidFill>
                  <a:srgbClr val="231F20"/>
                </a:solidFill>
                <a:latin typeface="Calibri"/>
                <a:cs typeface="Calibri"/>
              </a:rPr>
              <a:t>may </a:t>
            </a:r>
            <a:r>
              <a:rPr sz="900" dirty="0">
                <a:solidFill>
                  <a:srgbClr val="231F20"/>
                </a:solidFill>
                <a:latin typeface="Calibri"/>
                <a:cs typeface="Calibri"/>
              </a:rPr>
              <a:t>be  </a:t>
            </a:r>
            <a:r>
              <a:rPr sz="900" spc="-5" dirty="0">
                <a:solidFill>
                  <a:srgbClr val="231F20"/>
                </a:solidFill>
                <a:latin typeface="Calibri"/>
                <a:cs typeface="Calibri"/>
              </a:rPr>
              <a:t>involved </a:t>
            </a:r>
            <a:r>
              <a:rPr sz="900" spc="5" dirty="0">
                <a:solidFill>
                  <a:srgbClr val="231F20"/>
                </a:solidFill>
                <a:latin typeface="Calibri"/>
                <a:cs typeface="Calibri"/>
              </a:rPr>
              <a:t>in </a:t>
            </a:r>
            <a:r>
              <a:rPr sz="900" spc="10" dirty="0">
                <a:solidFill>
                  <a:srgbClr val="231F20"/>
                </a:solidFill>
                <a:latin typeface="Calibri"/>
                <a:cs typeface="Calibri"/>
              </a:rPr>
              <a:t>caring </a:t>
            </a:r>
            <a:r>
              <a:rPr sz="900" spc="5" dirty="0">
                <a:solidFill>
                  <a:srgbClr val="231F20"/>
                </a:solidFill>
                <a:latin typeface="Calibri"/>
                <a:cs typeface="Calibri"/>
              </a:rPr>
              <a:t>for</a:t>
            </a:r>
            <a:r>
              <a:rPr sz="900" spc="85" dirty="0">
                <a:solidFill>
                  <a:srgbClr val="231F20"/>
                </a:solidFill>
                <a:latin typeface="Calibri"/>
                <a:cs typeface="Calibri"/>
              </a:rPr>
              <a:t> </a:t>
            </a:r>
            <a:r>
              <a:rPr sz="900" spc="5" dirty="0">
                <a:solidFill>
                  <a:srgbClr val="231F20"/>
                </a:solidFill>
                <a:latin typeface="Calibri"/>
                <a:cs typeface="Calibri"/>
              </a:rPr>
              <a:t>you.</a:t>
            </a:r>
            <a:endParaRPr sz="900" dirty="0">
              <a:latin typeface="Calibri"/>
              <a:cs typeface="Calibri"/>
            </a:endParaRPr>
          </a:p>
          <a:p>
            <a:pPr marL="99060" marR="172085" indent="-86995">
              <a:lnSpc>
                <a:spcPct val="111100"/>
              </a:lnSpc>
              <a:spcBef>
                <a:spcPts val="285"/>
              </a:spcBef>
              <a:buClr>
                <a:srgbClr val="90C960"/>
              </a:buClr>
              <a:buChar char="•"/>
              <a:tabLst>
                <a:tab pos="99695" algn="l"/>
              </a:tabLst>
            </a:pPr>
            <a:r>
              <a:rPr sz="900" spc="-5" dirty="0">
                <a:solidFill>
                  <a:srgbClr val="231F20"/>
                </a:solidFill>
                <a:latin typeface="Calibri"/>
                <a:cs typeface="Calibri"/>
              </a:rPr>
              <a:t>Less </a:t>
            </a:r>
            <a:r>
              <a:rPr sz="900" spc="5" dirty="0">
                <a:solidFill>
                  <a:srgbClr val="231F20"/>
                </a:solidFill>
                <a:latin typeface="Calibri"/>
                <a:cs typeface="Calibri"/>
              </a:rPr>
              <a:t>need to </a:t>
            </a:r>
            <a:r>
              <a:rPr sz="900" spc="-10" dirty="0">
                <a:solidFill>
                  <a:srgbClr val="231F20"/>
                </a:solidFill>
                <a:latin typeface="Calibri"/>
                <a:cs typeface="Calibri"/>
              </a:rPr>
              <a:t>repeat </a:t>
            </a:r>
            <a:r>
              <a:rPr sz="900" spc="20" dirty="0">
                <a:solidFill>
                  <a:srgbClr val="231F20"/>
                </a:solidFill>
                <a:latin typeface="Calibri"/>
                <a:cs typeface="Calibri"/>
              </a:rPr>
              <a:t>“your </a:t>
            </a:r>
            <a:r>
              <a:rPr sz="900" spc="10" dirty="0">
                <a:solidFill>
                  <a:srgbClr val="231F20"/>
                </a:solidFill>
                <a:latin typeface="Calibri"/>
                <a:cs typeface="Calibri"/>
              </a:rPr>
              <a:t>story” </a:t>
            </a:r>
            <a:r>
              <a:rPr sz="900" spc="5" dirty="0">
                <a:solidFill>
                  <a:srgbClr val="231F20"/>
                </a:solidFill>
                <a:latin typeface="Calibri"/>
                <a:cs typeface="Calibri"/>
              </a:rPr>
              <a:t>to numerous </a:t>
            </a:r>
            <a:r>
              <a:rPr sz="900" dirty="0">
                <a:solidFill>
                  <a:srgbClr val="231F20"/>
                </a:solidFill>
                <a:latin typeface="Calibri"/>
                <a:cs typeface="Calibri"/>
              </a:rPr>
              <a:t>health </a:t>
            </a:r>
            <a:r>
              <a:rPr sz="900" spc="10" dirty="0">
                <a:solidFill>
                  <a:srgbClr val="231F20"/>
                </a:solidFill>
                <a:latin typeface="Calibri"/>
                <a:cs typeface="Calibri"/>
              </a:rPr>
              <a:t>and  </a:t>
            </a:r>
            <a:r>
              <a:rPr sz="900" spc="-10" dirty="0">
                <a:solidFill>
                  <a:srgbClr val="231F20"/>
                </a:solidFill>
                <a:latin typeface="Calibri"/>
                <a:cs typeface="Calibri"/>
              </a:rPr>
              <a:t>care</a:t>
            </a:r>
            <a:r>
              <a:rPr sz="900" spc="20" dirty="0">
                <a:solidFill>
                  <a:srgbClr val="231F20"/>
                </a:solidFill>
                <a:latin typeface="Calibri"/>
                <a:cs typeface="Calibri"/>
              </a:rPr>
              <a:t> </a:t>
            </a:r>
            <a:r>
              <a:rPr sz="900" spc="-5" dirty="0">
                <a:solidFill>
                  <a:srgbClr val="231F20"/>
                </a:solidFill>
                <a:latin typeface="Calibri"/>
                <a:cs typeface="Calibri"/>
              </a:rPr>
              <a:t>professionals.</a:t>
            </a:r>
            <a:endParaRPr sz="900" dirty="0">
              <a:latin typeface="Calibri"/>
              <a:cs typeface="Calibri"/>
            </a:endParaRPr>
          </a:p>
          <a:p>
            <a:pPr marL="99060" marR="115570" indent="-86995">
              <a:lnSpc>
                <a:spcPct val="111100"/>
              </a:lnSpc>
              <a:spcBef>
                <a:spcPts val="280"/>
              </a:spcBef>
              <a:buClr>
                <a:srgbClr val="90C960"/>
              </a:buClr>
              <a:buChar char="•"/>
              <a:tabLst>
                <a:tab pos="99695" algn="l"/>
              </a:tabLst>
            </a:pPr>
            <a:r>
              <a:rPr sz="900" dirty="0">
                <a:solidFill>
                  <a:srgbClr val="231F20"/>
                </a:solidFill>
                <a:latin typeface="Calibri"/>
                <a:cs typeface="Calibri"/>
              </a:rPr>
              <a:t>Health </a:t>
            </a:r>
            <a:r>
              <a:rPr sz="900" spc="15" dirty="0">
                <a:solidFill>
                  <a:srgbClr val="231F20"/>
                </a:solidFill>
                <a:latin typeface="Calibri"/>
                <a:cs typeface="Calibri"/>
              </a:rPr>
              <a:t>and </a:t>
            </a:r>
            <a:r>
              <a:rPr sz="900" spc="-5" dirty="0">
                <a:solidFill>
                  <a:srgbClr val="231F20"/>
                </a:solidFill>
                <a:latin typeface="Calibri"/>
                <a:cs typeface="Calibri"/>
              </a:rPr>
              <a:t>social care </a:t>
            </a:r>
            <a:r>
              <a:rPr sz="900" dirty="0">
                <a:solidFill>
                  <a:srgbClr val="231F20"/>
                </a:solidFill>
                <a:latin typeface="Calibri"/>
                <a:cs typeface="Calibri"/>
              </a:rPr>
              <a:t>staff </a:t>
            </a:r>
            <a:r>
              <a:rPr sz="900" spc="15" dirty="0">
                <a:solidFill>
                  <a:srgbClr val="231F20"/>
                </a:solidFill>
                <a:latin typeface="Calibri"/>
                <a:cs typeface="Calibri"/>
              </a:rPr>
              <a:t>can work </a:t>
            </a:r>
            <a:r>
              <a:rPr sz="900" spc="-5" dirty="0">
                <a:solidFill>
                  <a:srgbClr val="231F20"/>
                </a:solidFill>
                <a:latin typeface="Calibri"/>
                <a:cs typeface="Calibri"/>
              </a:rPr>
              <a:t>more </a:t>
            </a:r>
            <a:r>
              <a:rPr sz="900" spc="-10" dirty="0">
                <a:solidFill>
                  <a:srgbClr val="231F20"/>
                </a:solidFill>
                <a:latin typeface="Calibri"/>
                <a:cs typeface="Calibri"/>
              </a:rPr>
              <a:t>jointly </a:t>
            </a:r>
            <a:r>
              <a:rPr sz="900" dirty="0">
                <a:solidFill>
                  <a:srgbClr val="231F20"/>
                </a:solidFill>
                <a:latin typeface="Calibri"/>
                <a:cs typeface="Calibri"/>
              </a:rPr>
              <a:t>together  </a:t>
            </a:r>
            <a:r>
              <a:rPr sz="900" spc="5" dirty="0">
                <a:solidFill>
                  <a:srgbClr val="231F20"/>
                </a:solidFill>
                <a:latin typeface="Calibri"/>
                <a:cs typeface="Calibri"/>
              </a:rPr>
              <a:t>to </a:t>
            </a:r>
            <a:r>
              <a:rPr sz="900" dirty="0">
                <a:solidFill>
                  <a:srgbClr val="231F20"/>
                </a:solidFill>
                <a:latin typeface="Calibri"/>
                <a:cs typeface="Calibri"/>
              </a:rPr>
              <a:t>offer </a:t>
            </a:r>
            <a:r>
              <a:rPr sz="900" spc="-10" dirty="0">
                <a:solidFill>
                  <a:srgbClr val="231F20"/>
                </a:solidFill>
                <a:latin typeface="Calibri"/>
                <a:cs typeface="Calibri"/>
              </a:rPr>
              <a:t>better </a:t>
            </a:r>
            <a:r>
              <a:rPr sz="900" dirty="0">
                <a:solidFill>
                  <a:srgbClr val="231F20"/>
                </a:solidFill>
                <a:latin typeface="Calibri"/>
                <a:cs typeface="Calibri"/>
              </a:rPr>
              <a:t>coordinated </a:t>
            </a:r>
            <a:r>
              <a:rPr sz="900" spc="-10" dirty="0">
                <a:solidFill>
                  <a:srgbClr val="231F20"/>
                </a:solidFill>
                <a:latin typeface="Calibri"/>
                <a:cs typeface="Calibri"/>
              </a:rPr>
              <a:t>care </a:t>
            </a:r>
            <a:r>
              <a:rPr sz="900" spc="5" dirty="0">
                <a:solidFill>
                  <a:srgbClr val="231F20"/>
                </a:solidFill>
                <a:latin typeface="Calibri"/>
                <a:cs typeface="Calibri"/>
              </a:rPr>
              <a:t>for </a:t>
            </a:r>
            <a:r>
              <a:rPr sz="900" spc="-5" dirty="0">
                <a:solidFill>
                  <a:srgbClr val="231F20"/>
                </a:solidFill>
                <a:latin typeface="Calibri"/>
                <a:cs typeface="Calibri"/>
              </a:rPr>
              <a:t>patients </a:t>
            </a:r>
            <a:r>
              <a:rPr sz="900" spc="30" dirty="0">
                <a:solidFill>
                  <a:srgbClr val="231F20"/>
                </a:solidFill>
                <a:latin typeface="Calibri"/>
                <a:cs typeface="Calibri"/>
              </a:rPr>
              <a:t>who </a:t>
            </a:r>
            <a:r>
              <a:rPr sz="900" spc="-15" dirty="0">
                <a:solidFill>
                  <a:srgbClr val="231F20"/>
                </a:solidFill>
                <a:latin typeface="Calibri"/>
                <a:cs typeface="Calibri"/>
              </a:rPr>
              <a:t>receive  </a:t>
            </a:r>
            <a:r>
              <a:rPr sz="900" spc="-10" dirty="0">
                <a:solidFill>
                  <a:srgbClr val="231F20"/>
                </a:solidFill>
                <a:latin typeface="Calibri"/>
                <a:cs typeface="Calibri"/>
              </a:rPr>
              <a:t>care </a:t>
            </a:r>
            <a:r>
              <a:rPr sz="900" spc="-5" dirty="0">
                <a:solidFill>
                  <a:srgbClr val="231F20"/>
                </a:solidFill>
                <a:latin typeface="Calibri"/>
                <a:cs typeface="Calibri"/>
              </a:rPr>
              <a:t>across </a:t>
            </a:r>
            <a:r>
              <a:rPr sz="900" spc="10" dirty="0">
                <a:solidFill>
                  <a:srgbClr val="231F20"/>
                </a:solidFill>
                <a:latin typeface="Calibri"/>
                <a:cs typeface="Calibri"/>
              </a:rPr>
              <a:t>both</a:t>
            </a:r>
            <a:r>
              <a:rPr sz="900" spc="85" dirty="0">
                <a:solidFill>
                  <a:srgbClr val="231F20"/>
                </a:solidFill>
                <a:latin typeface="Calibri"/>
                <a:cs typeface="Calibri"/>
              </a:rPr>
              <a:t> </a:t>
            </a:r>
            <a:r>
              <a:rPr sz="900" spc="5" dirty="0">
                <a:solidFill>
                  <a:srgbClr val="231F20"/>
                </a:solidFill>
                <a:latin typeface="Calibri"/>
                <a:cs typeface="Calibri"/>
              </a:rPr>
              <a:t>organisations.</a:t>
            </a:r>
            <a:endParaRPr sz="900" dirty="0">
              <a:latin typeface="Calibri"/>
              <a:cs typeface="Calibri"/>
            </a:endParaRPr>
          </a:p>
          <a:p>
            <a:pPr marL="12700">
              <a:lnSpc>
                <a:spcPct val="100000"/>
              </a:lnSpc>
              <a:spcBef>
                <a:spcPts val="780"/>
              </a:spcBef>
            </a:pPr>
            <a:r>
              <a:rPr sz="1500" b="1" spc="15" dirty="0">
                <a:solidFill>
                  <a:srgbClr val="0069AE"/>
                </a:solidFill>
                <a:latin typeface="Arial"/>
                <a:cs typeface="Arial"/>
              </a:rPr>
              <a:t>Who </a:t>
            </a:r>
            <a:r>
              <a:rPr sz="1500" b="1" spc="-70" dirty="0">
                <a:solidFill>
                  <a:srgbClr val="0069AE"/>
                </a:solidFill>
                <a:latin typeface="Arial"/>
                <a:cs typeface="Arial"/>
              </a:rPr>
              <a:t>can see </a:t>
            </a:r>
            <a:r>
              <a:rPr sz="1500" b="1" spc="-10" dirty="0">
                <a:solidFill>
                  <a:srgbClr val="0069AE"/>
                </a:solidFill>
                <a:latin typeface="Arial"/>
                <a:cs typeface="Arial"/>
              </a:rPr>
              <a:t>my</a:t>
            </a:r>
            <a:r>
              <a:rPr sz="1500" b="1" spc="-5" dirty="0">
                <a:solidFill>
                  <a:srgbClr val="0069AE"/>
                </a:solidFill>
                <a:latin typeface="Arial"/>
                <a:cs typeface="Arial"/>
              </a:rPr>
              <a:t> </a:t>
            </a:r>
            <a:r>
              <a:rPr sz="1500" b="1" spc="-75" dirty="0">
                <a:solidFill>
                  <a:srgbClr val="0069AE"/>
                </a:solidFill>
                <a:latin typeface="Arial"/>
                <a:cs typeface="Arial"/>
              </a:rPr>
              <a:t>record?</a:t>
            </a:r>
            <a:endParaRPr sz="1500" dirty="0">
              <a:latin typeface="Arial"/>
              <a:cs typeface="Arial"/>
            </a:endParaRPr>
          </a:p>
          <a:p>
            <a:pPr marL="12700" marR="176530">
              <a:lnSpc>
                <a:spcPct val="111100"/>
              </a:lnSpc>
              <a:spcBef>
                <a:spcPts val="160"/>
              </a:spcBef>
            </a:pPr>
            <a:r>
              <a:rPr sz="900" spc="5" dirty="0">
                <a:solidFill>
                  <a:srgbClr val="231F20"/>
                </a:solidFill>
                <a:latin typeface="Calibri"/>
                <a:cs typeface="Calibri"/>
              </a:rPr>
              <a:t>Only </a:t>
            </a:r>
            <a:r>
              <a:rPr sz="900" dirty="0">
                <a:solidFill>
                  <a:srgbClr val="231F20"/>
                </a:solidFill>
                <a:latin typeface="Calibri"/>
                <a:cs typeface="Calibri"/>
              </a:rPr>
              <a:t>health or </a:t>
            </a:r>
            <a:r>
              <a:rPr sz="900" spc="-5" dirty="0">
                <a:solidFill>
                  <a:srgbClr val="231F20"/>
                </a:solidFill>
                <a:latin typeface="Calibri"/>
                <a:cs typeface="Calibri"/>
              </a:rPr>
              <a:t>care </a:t>
            </a:r>
            <a:r>
              <a:rPr sz="900" dirty="0">
                <a:solidFill>
                  <a:srgbClr val="231F20"/>
                </a:solidFill>
                <a:latin typeface="Calibri"/>
                <a:cs typeface="Calibri"/>
              </a:rPr>
              <a:t>staff </a:t>
            </a:r>
            <a:r>
              <a:rPr sz="900" spc="-5" dirty="0">
                <a:solidFill>
                  <a:srgbClr val="231F20"/>
                </a:solidFill>
                <a:latin typeface="Calibri"/>
                <a:cs typeface="Calibri"/>
              </a:rPr>
              <a:t>involved </a:t>
            </a:r>
            <a:r>
              <a:rPr sz="900" spc="5" dirty="0">
                <a:solidFill>
                  <a:srgbClr val="231F20"/>
                </a:solidFill>
                <a:latin typeface="Calibri"/>
                <a:cs typeface="Calibri"/>
              </a:rPr>
              <a:t>in coordinating </a:t>
            </a:r>
            <a:r>
              <a:rPr sz="900" dirty="0">
                <a:solidFill>
                  <a:srgbClr val="231F20"/>
                </a:solidFill>
                <a:latin typeface="Calibri"/>
                <a:cs typeface="Calibri"/>
              </a:rPr>
              <a:t>or </a:t>
            </a:r>
            <a:r>
              <a:rPr sz="900" spc="-15" dirty="0">
                <a:solidFill>
                  <a:srgbClr val="231F20"/>
                </a:solidFill>
                <a:latin typeface="Calibri"/>
                <a:cs typeface="Calibri"/>
              </a:rPr>
              <a:t>directly  </a:t>
            </a:r>
            <a:r>
              <a:rPr sz="900" spc="5" dirty="0">
                <a:solidFill>
                  <a:srgbClr val="231F20"/>
                </a:solidFill>
                <a:latin typeface="Calibri"/>
                <a:cs typeface="Calibri"/>
              </a:rPr>
              <a:t>providing </a:t>
            </a:r>
            <a:r>
              <a:rPr sz="900" dirty="0">
                <a:solidFill>
                  <a:srgbClr val="231F20"/>
                </a:solidFill>
                <a:latin typeface="Calibri"/>
                <a:cs typeface="Calibri"/>
              </a:rPr>
              <a:t>your </a:t>
            </a:r>
            <a:r>
              <a:rPr sz="900" spc="-5" dirty="0">
                <a:solidFill>
                  <a:srgbClr val="231F20"/>
                </a:solidFill>
                <a:latin typeface="Calibri"/>
                <a:cs typeface="Calibri"/>
              </a:rPr>
              <a:t>care </a:t>
            </a:r>
            <a:r>
              <a:rPr sz="900" dirty="0">
                <a:solidFill>
                  <a:srgbClr val="231F20"/>
                </a:solidFill>
                <a:latin typeface="Calibri"/>
                <a:cs typeface="Calibri"/>
              </a:rPr>
              <a:t>will have access </a:t>
            </a:r>
            <a:r>
              <a:rPr sz="900" spc="5" dirty="0">
                <a:solidFill>
                  <a:srgbClr val="231F20"/>
                </a:solidFill>
                <a:latin typeface="Calibri"/>
                <a:cs typeface="Calibri"/>
              </a:rPr>
              <a:t>to</a:t>
            </a:r>
            <a:r>
              <a:rPr sz="900" spc="165" dirty="0">
                <a:solidFill>
                  <a:srgbClr val="231F20"/>
                </a:solidFill>
                <a:latin typeface="Calibri"/>
                <a:cs typeface="Calibri"/>
              </a:rPr>
              <a:t> </a:t>
            </a:r>
            <a:r>
              <a:rPr sz="900" spc="-5" dirty="0">
                <a:solidFill>
                  <a:srgbClr val="231F20"/>
                </a:solidFill>
                <a:latin typeface="Calibri"/>
                <a:cs typeface="Calibri"/>
              </a:rPr>
              <a:t>your</a:t>
            </a:r>
            <a:endParaRPr sz="900" dirty="0">
              <a:latin typeface="Calibri"/>
              <a:cs typeface="Calibri"/>
            </a:endParaRPr>
          </a:p>
          <a:p>
            <a:pPr marL="12700" marR="798195">
              <a:lnSpc>
                <a:spcPct val="111100"/>
              </a:lnSpc>
            </a:pPr>
            <a:r>
              <a:rPr sz="900" dirty="0">
                <a:solidFill>
                  <a:srgbClr val="231F20"/>
                </a:solidFill>
                <a:latin typeface="Calibri"/>
                <a:cs typeface="Calibri"/>
              </a:rPr>
              <a:t>information </a:t>
            </a:r>
            <a:r>
              <a:rPr lang="en-GB" sz="900" spc="5" dirty="0">
                <a:solidFill>
                  <a:srgbClr val="231F20"/>
                </a:solidFill>
                <a:latin typeface="Calibri"/>
                <a:cs typeface="Calibri"/>
              </a:rPr>
              <a:t>via the Notts Care Record</a:t>
            </a:r>
            <a:r>
              <a:rPr sz="900" dirty="0">
                <a:solidFill>
                  <a:srgbClr val="231F20"/>
                </a:solidFill>
                <a:latin typeface="Calibri"/>
                <a:cs typeface="Calibri"/>
              </a:rPr>
              <a:t>. </a:t>
            </a:r>
            <a:r>
              <a:rPr sz="900" spc="10" dirty="0">
                <a:solidFill>
                  <a:srgbClr val="231F20"/>
                </a:solidFill>
                <a:latin typeface="Calibri"/>
                <a:cs typeface="Calibri"/>
              </a:rPr>
              <a:t>We  </a:t>
            </a:r>
            <a:r>
              <a:rPr sz="900" dirty="0">
                <a:solidFill>
                  <a:srgbClr val="231F20"/>
                </a:solidFill>
                <a:latin typeface="Calibri"/>
                <a:cs typeface="Calibri"/>
              </a:rPr>
              <a:t>will </a:t>
            </a:r>
            <a:r>
              <a:rPr sz="900" spc="10" dirty="0">
                <a:solidFill>
                  <a:srgbClr val="231F20"/>
                </a:solidFill>
                <a:latin typeface="Calibri"/>
                <a:cs typeface="Calibri"/>
              </a:rPr>
              <a:t>not </a:t>
            </a:r>
            <a:r>
              <a:rPr sz="900" spc="-5" dirty="0">
                <a:solidFill>
                  <a:srgbClr val="231F20"/>
                </a:solidFill>
                <a:latin typeface="Calibri"/>
                <a:cs typeface="Calibri"/>
              </a:rPr>
              <a:t>share </a:t>
            </a:r>
            <a:r>
              <a:rPr sz="900" dirty="0">
                <a:solidFill>
                  <a:srgbClr val="231F20"/>
                </a:solidFill>
                <a:latin typeface="Calibri"/>
                <a:cs typeface="Calibri"/>
              </a:rPr>
              <a:t>your information </a:t>
            </a:r>
            <a:r>
              <a:rPr sz="900" spc="10" dirty="0">
                <a:solidFill>
                  <a:srgbClr val="231F20"/>
                </a:solidFill>
                <a:latin typeface="Calibri"/>
                <a:cs typeface="Calibri"/>
              </a:rPr>
              <a:t>with </a:t>
            </a:r>
            <a:r>
              <a:rPr sz="900" spc="5" dirty="0">
                <a:solidFill>
                  <a:srgbClr val="231F20"/>
                </a:solidFill>
                <a:latin typeface="Calibri"/>
                <a:cs typeface="Calibri"/>
              </a:rPr>
              <a:t>any </a:t>
            </a:r>
            <a:r>
              <a:rPr sz="900" spc="-10" dirty="0">
                <a:solidFill>
                  <a:srgbClr val="231F20"/>
                </a:solidFill>
                <a:latin typeface="Calibri"/>
                <a:cs typeface="Calibri"/>
              </a:rPr>
              <a:t>third  </a:t>
            </a:r>
            <a:r>
              <a:rPr sz="900" spc="-5" dirty="0">
                <a:solidFill>
                  <a:srgbClr val="231F20"/>
                </a:solidFill>
                <a:latin typeface="Calibri"/>
                <a:cs typeface="Calibri"/>
              </a:rPr>
              <a:t>party </a:t>
            </a:r>
            <a:r>
              <a:rPr sz="900" spc="30" dirty="0">
                <a:solidFill>
                  <a:srgbClr val="231F20"/>
                </a:solidFill>
                <a:latin typeface="Calibri"/>
                <a:cs typeface="Calibri"/>
              </a:rPr>
              <a:t>who </a:t>
            </a:r>
            <a:r>
              <a:rPr sz="900" spc="-10" dirty="0">
                <a:solidFill>
                  <a:srgbClr val="231F20"/>
                </a:solidFill>
                <a:latin typeface="Calibri"/>
                <a:cs typeface="Calibri"/>
              </a:rPr>
              <a:t>is </a:t>
            </a:r>
            <a:r>
              <a:rPr sz="900" spc="10" dirty="0">
                <a:solidFill>
                  <a:srgbClr val="231F20"/>
                </a:solidFill>
                <a:latin typeface="Calibri"/>
                <a:cs typeface="Calibri"/>
              </a:rPr>
              <a:t>not </a:t>
            </a:r>
            <a:r>
              <a:rPr sz="900" spc="5" dirty="0">
                <a:solidFill>
                  <a:srgbClr val="231F20"/>
                </a:solidFill>
                <a:latin typeface="Calibri"/>
                <a:cs typeface="Calibri"/>
              </a:rPr>
              <a:t>providing you </a:t>
            </a:r>
            <a:r>
              <a:rPr sz="900" spc="10" dirty="0">
                <a:solidFill>
                  <a:srgbClr val="231F20"/>
                </a:solidFill>
                <a:latin typeface="Calibri"/>
                <a:cs typeface="Calibri"/>
              </a:rPr>
              <a:t>with </a:t>
            </a:r>
            <a:r>
              <a:rPr sz="900" spc="-5" dirty="0">
                <a:solidFill>
                  <a:srgbClr val="231F20"/>
                </a:solidFill>
                <a:latin typeface="Calibri"/>
                <a:cs typeface="Calibri"/>
              </a:rPr>
              <a:t>care,  treatment </a:t>
            </a:r>
            <a:r>
              <a:rPr sz="900" dirty="0">
                <a:solidFill>
                  <a:srgbClr val="231F20"/>
                </a:solidFill>
                <a:latin typeface="Calibri"/>
                <a:cs typeface="Calibri"/>
              </a:rPr>
              <a:t>or </a:t>
            </a:r>
            <a:r>
              <a:rPr sz="900" spc="5" dirty="0">
                <a:solidFill>
                  <a:srgbClr val="231F20"/>
                </a:solidFill>
                <a:latin typeface="Calibri"/>
                <a:cs typeface="Calibri"/>
              </a:rPr>
              <a:t>support. Your </a:t>
            </a:r>
            <a:r>
              <a:rPr sz="900" dirty="0">
                <a:solidFill>
                  <a:srgbClr val="231F20"/>
                </a:solidFill>
                <a:latin typeface="Calibri"/>
                <a:cs typeface="Calibri"/>
              </a:rPr>
              <a:t>information </a:t>
            </a:r>
            <a:r>
              <a:rPr sz="900" spc="-5" dirty="0">
                <a:solidFill>
                  <a:srgbClr val="231F20"/>
                </a:solidFill>
                <a:latin typeface="Calibri"/>
                <a:cs typeface="Calibri"/>
              </a:rPr>
              <a:t>will  </a:t>
            </a:r>
            <a:r>
              <a:rPr sz="900" spc="10" dirty="0">
                <a:solidFill>
                  <a:srgbClr val="231F20"/>
                </a:solidFill>
                <a:latin typeface="Calibri"/>
                <a:cs typeface="Calibri"/>
              </a:rPr>
              <a:t>not </a:t>
            </a:r>
            <a:r>
              <a:rPr sz="900" spc="5" dirty="0">
                <a:solidFill>
                  <a:srgbClr val="231F20"/>
                </a:solidFill>
                <a:latin typeface="Calibri"/>
                <a:cs typeface="Calibri"/>
              </a:rPr>
              <a:t>be used for any </a:t>
            </a:r>
            <a:r>
              <a:rPr sz="900" spc="-5" dirty="0">
                <a:solidFill>
                  <a:srgbClr val="231F20"/>
                </a:solidFill>
                <a:latin typeface="Calibri"/>
                <a:cs typeface="Calibri"/>
              </a:rPr>
              <a:t>other </a:t>
            </a:r>
            <a:r>
              <a:rPr sz="900" spc="5" dirty="0">
                <a:solidFill>
                  <a:srgbClr val="231F20"/>
                </a:solidFill>
                <a:latin typeface="Calibri"/>
                <a:cs typeface="Calibri"/>
              </a:rPr>
              <a:t>purpose than </a:t>
            </a:r>
            <a:r>
              <a:rPr lang="en-GB" sz="900" spc="5" dirty="0">
                <a:solidFill>
                  <a:srgbClr val="231F20"/>
                </a:solidFill>
                <a:latin typeface="Calibri"/>
                <a:cs typeface="Calibri"/>
              </a:rPr>
              <a:t>your</a:t>
            </a:r>
            <a:r>
              <a:rPr sz="900" spc="5" dirty="0">
                <a:solidFill>
                  <a:srgbClr val="231F20"/>
                </a:solidFill>
                <a:latin typeface="Calibri"/>
                <a:cs typeface="Calibri"/>
              </a:rPr>
              <a:t> </a:t>
            </a:r>
            <a:r>
              <a:rPr sz="900" spc="-10" dirty="0">
                <a:solidFill>
                  <a:srgbClr val="231F20"/>
                </a:solidFill>
                <a:latin typeface="Calibri"/>
                <a:cs typeface="Calibri"/>
              </a:rPr>
              <a:t>healthcare</a:t>
            </a:r>
            <a:r>
              <a:rPr sz="900" spc="10" dirty="0">
                <a:solidFill>
                  <a:srgbClr val="231F20"/>
                </a:solidFill>
                <a:latin typeface="Calibri"/>
                <a:cs typeface="Calibri"/>
              </a:rPr>
              <a:t>.</a:t>
            </a:r>
            <a:endParaRPr sz="900" dirty="0">
              <a:latin typeface="Calibri"/>
              <a:cs typeface="Calibri"/>
            </a:endParaRPr>
          </a:p>
        </p:txBody>
      </p:sp>
      <p:sp>
        <p:nvSpPr>
          <p:cNvPr id="6" name="object 6"/>
          <p:cNvSpPr txBox="1"/>
          <p:nvPr/>
        </p:nvSpPr>
        <p:spPr>
          <a:xfrm>
            <a:off x="7358299" y="403478"/>
            <a:ext cx="3007995" cy="4621393"/>
          </a:xfrm>
          <a:prstGeom prst="rect">
            <a:avLst/>
          </a:prstGeom>
        </p:spPr>
        <p:txBody>
          <a:bodyPr vert="horz" wrap="square" lIns="0" tIns="72390" rIns="0" bIns="0" rtlCol="0">
            <a:spAutoFit/>
          </a:bodyPr>
          <a:lstStyle/>
          <a:p>
            <a:pPr marL="12700">
              <a:lnSpc>
                <a:spcPct val="100000"/>
              </a:lnSpc>
              <a:spcBef>
                <a:spcPts val="570"/>
              </a:spcBef>
            </a:pPr>
            <a:r>
              <a:rPr sz="1500" b="1" spc="10" dirty="0">
                <a:solidFill>
                  <a:srgbClr val="0069AE"/>
                </a:solidFill>
                <a:latin typeface="Arial"/>
                <a:cs typeface="Arial"/>
              </a:rPr>
              <a:t>Will </a:t>
            </a:r>
            <a:r>
              <a:rPr sz="1500" b="1" dirty="0">
                <a:solidFill>
                  <a:srgbClr val="0069AE"/>
                </a:solidFill>
                <a:latin typeface="Arial"/>
                <a:cs typeface="Arial"/>
              </a:rPr>
              <a:t>I </a:t>
            </a:r>
            <a:r>
              <a:rPr sz="1500" b="1" spc="-10" dirty="0">
                <a:solidFill>
                  <a:srgbClr val="0069AE"/>
                </a:solidFill>
                <a:latin typeface="Arial"/>
                <a:cs typeface="Arial"/>
              </a:rPr>
              <a:t>be </a:t>
            </a:r>
            <a:r>
              <a:rPr lang="en-GB" sz="1500" b="1" spc="-50" dirty="0">
                <a:solidFill>
                  <a:srgbClr val="0069AE"/>
                </a:solidFill>
                <a:latin typeface="Arial"/>
                <a:cs typeface="Arial"/>
              </a:rPr>
              <a:t>informed</a:t>
            </a:r>
            <a:r>
              <a:rPr sz="1500" b="1" spc="-70" dirty="0">
                <a:solidFill>
                  <a:srgbClr val="0069AE"/>
                </a:solidFill>
                <a:latin typeface="Arial"/>
                <a:cs typeface="Arial"/>
              </a:rPr>
              <a:t>?</a:t>
            </a:r>
            <a:endParaRPr lang="en-GB" sz="1500" b="1" spc="-70" dirty="0">
              <a:solidFill>
                <a:srgbClr val="0069AE"/>
              </a:solidFill>
              <a:latin typeface="Arial"/>
              <a:cs typeface="Arial"/>
            </a:endParaRPr>
          </a:p>
          <a:p>
            <a:r>
              <a:rPr lang="en-BZ" sz="900" dirty="0">
                <a:latin typeface="Calibri" panose="020F0502020204030204" pitchFamily="34" charset="0"/>
                <a:ea typeface="Calibri" panose="020F0502020204030204" pitchFamily="34" charset="0"/>
              </a:rPr>
              <a:t>Under current data protection</a:t>
            </a:r>
            <a:r>
              <a:rPr lang="en-BZ" sz="900" dirty="0">
                <a:effectLst/>
                <a:latin typeface="Calibri" panose="020F0502020204030204" pitchFamily="34" charset="0"/>
                <a:ea typeface="Calibri" panose="020F0502020204030204" pitchFamily="34" charset="0"/>
              </a:rPr>
              <a:t> legislation, health and care staff do not need to inform you if they are accessing your record when utilising it for direct care purposes. This system allows staff to access a range of essential information about you allowing them to make more informed decisions about your care.</a:t>
            </a:r>
          </a:p>
          <a:p>
            <a:endParaRPr lang="en-BZ" sz="900" dirty="0">
              <a:latin typeface="Calibri" panose="020F0502020204030204" pitchFamily="34" charset="0"/>
              <a:ea typeface="Calibri" panose="020F0502020204030204" pitchFamily="34" charset="0"/>
            </a:endParaRPr>
          </a:p>
          <a:p>
            <a:r>
              <a:rPr lang="en-GB" sz="900" dirty="0">
                <a:effectLst/>
                <a:latin typeface="Calibri" panose="020F0502020204030204" pitchFamily="34" charset="0"/>
                <a:ea typeface="Times New Roman" panose="02020603050405020304" pitchFamily="18" charset="0"/>
              </a:rPr>
              <a:t>You do have a right to object to one organisation </a:t>
            </a:r>
            <a:r>
              <a:rPr lang="en-GB" sz="900" dirty="0">
                <a:latin typeface="Calibri" panose="020F0502020204030204" pitchFamily="34" charset="0"/>
                <a:ea typeface="Times New Roman" panose="02020603050405020304" pitchFamily="18" charset="0"/>
              </a:rPr>
              <a:t>making your data available for viewing,</a:t>
            </a:r>
            <a:r>
              <a:rPr lang="en-GB" sz="900" dirty="0">
                <a:effectLst/>
                <a:latin typeface="Calibri" panose="020F0502020204030204" pitchFamily="34" charset="0"/>
                <a:ea typeface="Times New Roman" panose="02020603050405020304" pitchFamily="18" charset="0"/>
              </a:rPr>
              <a:t> and after any risks of not sharing your information have been explained you can still opt out in several ways. You can opt out of sharing your GP data by asking your GP practice. You can opt out of sharing data from your other health or care organisations by asking them not to. If you wish for none of your data to be shared with any of your health or care teams you can contact the Notts Care Record team by emailing</a:t>
            </a:r>
            <a:r>
              <a:rPr lang="en-GB" sz="300" dirty="0">
                <a:effectLst/>
                <a:latin typeface="Calibri" panose="020F0502020204030204" pitchFamily="34" charset="0"/>
                <a:ea typeface="Times New Roman" panose="02020603050405020304" pitchFamily="18" charset="0"/>
              </a:rPr>
              <a:t>  </a:t>
            </a:r>
          </a:p>
          <a:p>
            <a:r>
              <a:rPr lang="en-GB" sz="900" dirty="0">
                <a:effectLst/>
                <a:latin typeface="Calibri" panose="020F0502020204030204" pitchFamily="34" charset="0"/>
                <a:ea typeface="Calibri" panose="020F0502020204030204" pitchFamily="34" charset="0"/>
              </a:rPr>
              <a:t>sfh-tr.</a:t>
            </a:r>
            <a:r>
              <a:rPr lang="en-GB" sz="900" strike="noStrike" dirty="0">
                <a:effectLst/>
                <a:latin typeface="Calibri" panose="020F0502020204030204" pitchFamily="34" charset="0"/>
                <a:ea typeface="Calibri" panose="020F0502020204030204" pitchFamily="34" charset="0"/>
              </a:rPr>
              <a:t>NottsCareRecordIGTeam@nhs.net. </a:t>
            </a:r>
          </a:p>
          <a:p>
            <a:r>
              <a:rPr sz="1500" b="1" spc="45" dirty="0">
                <a:solidFill>
                  <a:srgbClr val="0069AE"/>
                </a:solidFill>
                <a:latin typeface="Arial"/>
                <a:cs typeface="Arial"/>
              </a:rPr>
              <a:t>How </a:t>
            </a:r>
            <a:r>
              <a:rPr sz="1500" b="1" spc="-35" dirty="0">
                <a:solidFill>
                  <a:srgbClr val="0069AE"/>
                </a:solidFill>
                <a:latin typeface="Arial"/>
                <a:cs typeface="Arial"/>
              </a:rPr>
              <a:t>safe </a:t>
            </a:r>
            <a:r>
              <a:rPr sz="1500" b="1" spc="-95" dirty="0">
                <a:solidFill>
                  <a:srgbClr val="0069AE"/>
                </a:solidFill>
                <a:latin typeface="Arial"/>
                <a:cs typeface="Arial"/>
              </a:rPr>
              <a:t>is </a:t>
            </a:r>
            <a:r>
              <a:rPr sz="1500" b="1" spc="-10" dirty="0">
                <a:solidFill>
                  <a:srgbClr val="0069AE"/>
                </a:solidFill>
                <a:latin typeface="Arial"/>
                <a:cs typeface="Arial"/>
              </a:rPr>
              <a:t>my</a:t>
            </a:r>
            <a:r>
              <a:rPr sz="1500" b="1" spc="-60" dirty="0">
                <a:solidFill>
                  <a:srgbClr val="0069AE"/>
                </a:solidFill>
                <a:latin typeface="Arial"/>
                <a:cs typeface="Arial"/>
              </a:rPr>
              <a:t> </a:t>
            </a:r>
            <a:r>
              <a:rPr sz="1500" b="1" spc="-15" dirty="0">
                <a:solidFill>
                  <a:srgbClr val="0069AE"/>
                </a:solidFill>
                <a:latin typeface="Arial"/>
                <a:cs typeface="Arial"/>
              </a:rPr>
              <a:t>information?</a:t>
            </a:r>
            <a:endParaRPr sz="1500" dirty="0">
              <a:latin typeface="Arial"/>
              <a:cs typeface="Arial"/>
            </a:endParaRPr>
          </a:p>
          <a:p>
            <a:pPr marL="12700" marR="85090">
              <a:lnSpc>
                <a:spcPct val="111100"/>
              </a:lnSpc>
              <a:spcBef>
                <a:spcPts val="165"/>
              </a:spcBef>
            </a:pPr>
            <a:r>
              <a:rPr sz="900" spc="-5" dirty="0">
                <a:solidFill>
                  <a:srgbClr val="231F20"/>
                </a:solidFill>
                <a:latin typeface="Calibri"/>
                <a:cs typeface="Calibri"/>
              </a:rPr>
              <a:t>By </a:t>
            </a:r>
            <a:r>
              <a:rPr sz="900" spc="15" dirty="0">
                <a:solidFill>
                  <a:srgbClr val="231F20"/>
                </a:solidFill>
                <a:latin typeface="Calibri"/>
                <a:cs typeface="Calibri"/>
              </a:rPr>
              <a:t>law </a:t>
            </a:r>
            <a:r>
              <a:rPr sz="900" spc="-5" dirty="0">
                <a:solidFill>
                  <a:srgbClr val="231F20"/>
                </a:solidFill>
                <a:latin typeface="Calibri"/>
                <a:cs typeface="Calibri"/>
              </a:rPr>
              <a:t>all </a:t>
            </a:r>
            <a:r>
              <a:rPr sz="900" dirty="0">
                <a:solidFill>
                  <a:srgbClr val="231F20"/>
                </a:solidFill>
                <a:latin typeface="Calibri"/>
                <a:cs typeface="Calibri"/>
              </a:rPr>
              <a:t>health </a:t>
            </a:r>
            <a:r>
              <a:rPr sz="900" spc="15" dirty="0">
                <a:solidFill>
                  <a:srgbClr val="231F20"/>
                </a:solidFill>
                <a:latin typeface="Calibri"/>
                <a:cs typeface="Calibri"/>
              </a:rPr>
              <a:t>and </a:t>
            </a:r>
            <a:r>
              <a:rPr sz="900" spc="-10" dirty="0">
                <a:solidFill>
                  <a:srgbClr val="231F20"/>
                </a:solidFill>
                <a:latin typeface="Calibri"/>
                <a:cs typeface="Calibri"/>
              </a:rPr>
              <a:t>care </a:t>
            </a:r>
            <a:r>
              <a:rPr sz="900" dirty="0">
                <a:solidFill>
                  <a:srgbClr val="231F20"/>
                </a:solidFill>
                <a:latin typeface="Calibri"/>
                <a:cs typeface="Calibri"/>
              </a:rPr>
              <a:t>staff have </a:t>
            </a:r>
            <a:r>
              <a:rPr sz="900" spc="15" dirty="0">
                <a:solidFill>
                  <a:srgbClr val="231F20"/>
                </a:solidFill>
                <a:latin typeface="Calibri"/>
                <a:cs typeface="Calibri"/>
              </a:rPr>
              <a:t>a </a:t>
            </a:r>
            <a:r>
              <a:rPr sz="900" dirty="0">
                <a:solidFill>
                  <a:srgbClr val="231F20"/>
                </a:solidFill>
                <a:latin typeface="Calibri"/>
                <a:cs typeface="Calibri"/>
              </a:rPr>
              <a:t>duty </a:t>
            </a:r>
            <a:r>
              <a:rPr sz="900" spc="20" dirty="0">
                <a:solidFill>
                  <a:srgbClr val="231F20"/>
                </a:solidFill>
                <a:latin typeface="Calibri"/>
                <a:cs typeface="Calibri"/>
              </a:rPr>
              <a:t>of </a:t>
            </a:r>
            <a:r>
              <a:rPr sz="900" spc="-5" dirty="0">
                <a:solidFill>
                  <a:srgbClr val="231F20"/>
                </a:solidFill>
                <a:latin typeface="Calibri"/>
                <a:cs typeface="Calibri"/>
              </a:rPr>
              <a:t>confidentiality  </a:t>
            </a:r>
            <a:r>
              <a:rPr sz="900" spc="5" dirty="0">
                <a:solidFill>
                  <a:srgbClr val="231F20"/>
                </a:solidFill>
                <a:latin typeface="Calibri"/>
                <a:cs typeface="Calibri"/>
              </a:rPr>
              <a:t>to </a:t>
            </a:r>
            <a:r>
              <a:rPr sz="900" spc="10" dirty="0">
                <a:solidFill>
                  <a:srgbClr val="231F20"/>
                </a:solidFill>
                <a:latin typeface="Calibri"/>
                <a:cs typeface="Calibri"/>
              </a:rPr>
              <a:t>you, </a:t>
            </a:r>
            <a:r>
              <a:rPr sz="900" spc="15" dirty="0">
                <a:solidFill>
                  <a:srgbClr val="231F20"/>
                </a:solidFill>
                <a:latin typeface="Calibri"/>
                <a:cs typeface="Calibri"/>
              </a:rPr>
              <a:t>which </a:t>
            </a:r>
            <a:r>
              <a:rPr sz="900" spc="5" dirty="0">
                <a:solidFill>
                  <a:srgbClr val="231F20"/>
                </a:solidFill>
                <a:latin typeface="Calibri"/>
                <a:cs typeface="Calibri"/>
              </a:rPr>
              <a:t>means </a:t>
            </a:r>
            <a:r>
              <a:rPr sz="900" dirty="0">
                <a:solidFill>
                  <a:srgbClr val="231F20"/>
                </a:solidFill>
                <a:latin typeface="Calibri"/>
                <a:cs typeface="Calibri"/>
              </a:rPr>
              <a:t>that </a:t>
            </a:r>
            <a:r>
              <a:rPr sz="900" spc="-5" dirty="0">
                <a:solidFill>
                  <a:srgbClr val="231F20"/>
                </a:solidFill>
                <a:latin typeface="Calibri"/>
                <a:cs typeface="Calibri"/>
              </a:rPr>
              <a:t>they </a:t>
            </a:r>
            <a:r>
              <a:rPr sz="900" spc="5" dirty="0">
                <a:solidFill>
                  <a:srgbClr val="231F20"/>
                </a:solidFill>
                <a:latin typeface="Calibri"/>
                <a:cs typeface="Calibri"/>
              </a:rPr>
              <a:t>must </a:t>
            </a:r>
            <a:r>
              <a:rPr sz="900" spc="-10" dirty="0">
                <a:solidFill>
                  <a:srgbClr val="231F20"/>
                </a:solidFill>
                <a:latin typeface="Calibri"/>
                <a:cs typeface="Calibri"/>
              </a:rPr>
              <a:t>respect </a:t>
            </a:r>
            <a:r>
              <a:rPr sz="900" dirty="0">
                <a:solidFill>
                  <a:srgbClr val="231F20"/>
                </a:solidFill>
                <a:latin typeface="Calibri"/>
                <a:cs typeface="Calibri"/>
              </a:rPr>
              <a:t>your </a:t>
            </a:r>
            <a:r>
              <a:rPr sz="900" spc="-5" dirty="0">
                <a:solidFill>
                  <a:srgbClr val="231F20"/>
                </a:solidFill>
                <a:latin typeface="Calibri"/>
                <a:cs typeface="Calibri"/>
              </a:rPr>
              <a:t>privacy </a:t>
            </a:r>
            <a:r>
              <a:rPr sz="900" spc="10" dirty="0">
                <a:solidFill>
                  <a:srgbClr val="231F20"/>
                </a:solidFill>
                <a:latin typeface="Calibri"/>
                <a:cs typeface="Calibri"/>
              </a:rPr>
              <a:t>and  </a:t>
            </a:r>
            <a:r>
              <a:rPr sz="900" dirty="0">
                <a:solidFill>
                  <a:srgbClr val="231F20"/>
                </a:solidFill>
                <a:latin typeface="Calibri"/>
                <a:cs typeface="Calibri"/>
              </a:rPr>
              <a:t>have </a:t>
            </a:r>
            <a:r>
              <a:rPr sz="900" spc="15" dirty="0">
                <a:solidFill>
                  <a:srgbClr val="231F20"/>
                </a:solidFill>
                <a:latin typeface="Calibri"/>
                <a:cs typeface="Calibri"/>
              </a:rPr>
              <a:t>a </a:t>
            </a:r>
            <a:r>
              <a:rPr sz="900" dirty="0">
                <a:solidFill>
                  <a:srgbClr val="231F20"/>
                </a:solidFill>
                <a:latin typeface="Calibri"/>
                <a:cs typeface="Calibri"/>
              </a:rPr>
              <a:t>duty </a:t>
            </a:r>
            <a:r>
              <a:rPr sz="900" spc="5" dirty="0">
                <a:solidFill>
                  <a:srgbClr val="231F20"/>
                </a:solidFill>
                <a:latin typeface="Calibri"/>
                <a:cs typeface="Calibri"/>
              </a:rPr>
              <a:t>to </a:t>
            </a:r>
            <a:r>
              <a:rPr sz="900" spc="10" dirty="0">
                <a:solidFill>
                  <a:srgbClr val="231F20"/>
                </a:solidFill>
                <a:latin typeface="Calibri"/>
                <a:cs typeface="Calibri"/>
              </a:rPr>
              <a:t>keep </a:t>
            </a:r>
            <a:r>
              <a:rPr sz="900" dirty="0">
                <a:solidFill>
                  <a:srgbClr val="231F20"/>
                </a:solidFill>
                <a:latin typeface="Calibri"/>
                <a:cs typeface="Calibri"/>
              </a:rPr>
              <a:t>your information</a:t>
            </a:r>
            <a:r>
              <a:rPr sz="900" spc="155" dirty="0">
                <a:solidFill>
                  <a:srgbClr val="231F20"/>
                </a:solidFill>
                <a:latin typeface="Calibri"/>
                <a:cs typeface="Calibri"/>
              </a:rPr>
              <a:t> </a:t>
            </a:r>
            <a:r>
              <a:rPr sz="900" dirty="0">
                <a:solidFill>
                  <a:srgbClr val="231F20"/>
                </a:solidFill>
                <a:latin typeface="Calibri"/>
                <a:cs typeface="Calibri"/>
              </a:rPr>
              <a:t>confidential.</a:t>
            </a:r>
            <a:endParaRPr sz="900" dirty="0">
              <a:latin typeface="Calibri"/>
              <a:cs typeface="Calibri"/>
            </a:endParaRPr>
          </a:p>
          <a:p>
            <a:pPr marL="12700" marR="67310">
              <a:lnSpc>
                <a:spcPct val="111100"/>
              </a:lnSpc>
              <a:spcBef>
                <a:spcPts val="285"/>
              </a:spcBef>
            </a:pPr>
            <a:r>
              <a:rPr sz="900" spc="5" dirty="0">
                <a:solidFill>
                  <a:srgbClr val="231F20"/>
                </a:solidFill>
                <a:latin typeface="Calibri"/>
                <a:cs typeface="Calibri"/>
              </a:rPr>
              <a:t>Only  </a:t>
            </a:r>
            <a:r>
              <a:rPr sz="900" spc="-5" dirty="0">
                <a:solidFill>
                  <a:srgbClr val="231F20"/>
                </a:solidFill>
                <a:latin typeface="Calibri"/>
                <a:cs typeface="Calibri"/>
              </a:rPr>
              <a:t>appropriate </a:t>
            </a:r>
            <a:r>
              <a:rPr sz="900" dirty="0">
                <a:solidFill>
                  <a:srgbClr val="231F20"/>
                </a:solidFill>
                <a:latin typeface="Calibri"/>
                <a:cs typeface="Calibri"/>
              </a:rPr>
              <a:t>staff </a:t>
            </a:r>
            <a:r>
              <a:rPr sz="900" spc="-5" dirty="0">
                <a:solidFill>
                  <a:srgbClr val="231F20"/>
                </a:solidFill>
                <a:latin typeface="Calibri"/>
                <a:cs typeface="Calibri"/>
              </a:rPr>
              <a:t>involved </a:t>
            </a:r>
            <a:r>
              <a:rPr sz="900" spc="5" dirty="0">
                <a:solidFill>
                  <a:srgbClr val="231F20"/>
                </a:solidFill>
                <a:latin typeface="Calibri"/>
                <a:cs typeface="Calibri"/>
              </a:rPr>
              <a:t>in </a:t>
            </a:r>
            <a:r>
              <a:rPr sz="900" dirty="0">
                <a:solidFill>
                  <a:srgbClr val="231F20"/>
                </a:solidFill>
                <a:latin typeface="Calibri"/>
                <a:cs typeface="Calibri"/>
              </a:rPr>
              <a:t>your </a:t>
            </a:r>
            <a:r>
              <a:rPr sz="900" spc="-10" dirty="0">
                <a:solidFill>
                  <a:srgbClr val="231F20"/>
                </a:solidFill>
                <a:latin typeface="Calibri"/>
                <a:cs typeface="Calibri"/>
              </a:rPr>
              <a:t>care </a:t>
            </a:r>
            <a:r>
              <a:rPr sz="900" dirty="0">
                <a:solidFill>
                  <a:srgbClr val="231F20"/>
                </a:solidFill>
                <a:latin typeface="Calibri"/>
                <a:cs typeface="Calibri"/>
              </a:rPr>
              <a:t>will </a:t>
            </a:r>
            <a:r>
              <a:rPr sz="900" spc="5" dirty="0">
                <a:solidFill>
                  <a:srgbClr val="231F20"/>
                </a:solidFill>
                <a:latin typeface="Calibri"/>
                <a:cs typeface="Calibri"/>
              </a:rPr>
              <a:t>be </a:t>
            </a:r>
            <a:r>
              <a:rPr sz="900" dirty="0">
                <a:solidFill>
                  <a:srgbClr val="231F20"/>
                </a:solidFill>
                <a:latin typeface="Calibri"/>
                <a:cs typeface="Calibri"/>
              </a:rPr>
              <a:t>able </a:t>
            </a:r>
            <a:r>
              <a:rPr sz="900" spc="5" dirty="0">
                <a:solidFill>
                  <a:srgbClr val="231F20"/>
                </a:solidFill>
                <a:latin typeface="Calibri"/>
                <a:cs typeface="Calibri"/>
              </a:rPr>
              <a:t>to </a:t>
            </a:r>
            <a:r>
              <a:rPr sz="900" spc="10" dirty="0">
                <a:solidFill>
                  <a:srgbClr val="231F20"/>
                </a:solidFill>
                <a:latin typeface="Calibri"/>
                <a:cs typeface="Calibri"/>
              </a:rPr>
              <a:t>look </a:t>
            </a:r>
            <a:r>
              <a:rPr sz="900" spc="-5" dirty="0">
                <a:solidFill>
                  <a:srgbClr val="231F20"/>
                </a:solidFill>
                <a:latin typeface="Calibri"/>
                <a:cs typeface="Calibri"/>
              </a:rPr>
              <a:t>at  </a:t>
            </a:r>
            <a:r>
              <a:rPr sz="900" dirty="0">
                <a:solidFill>
                  <a:srgbClr val="231F20"/>
                </a:solidFill>
                <a:latin typeface="Calibri"/>
                <a:cs typeface="Calibri"/>
              </a:rPr>
              <a:t>your </a:t>
            </a:r>
            <a:r>
              <a:rPr sz="900" spc="5" dirty="0">
                <a:solidFill>
                  <a:srgbClr val="231F20"/>
                </a:solidFill>
                <a:latin typeface="Calibri"/>
                <a:cs typeface="Calibri"/>
              </a:rPr>
              <a:t>information. </a:t>
            </a:r>
            <a:r>
              <a:rPr sz="900" spc="-40" dirty="0">
                <a:solidFill>
                  <a:srgbClr val="231F20"/>
                </a:solidFill>
                <a:latin typeface="Calibri"/>
                <a:cs typeface="Calibri"/>
              </a:rPr>
              <a:t>To </a:t>
            </a:r>
            <a:r>
              <a:rPr sz="900" spc="5" dirty="0">
                <a:solidFill>
                  <a:srgbClr val="231F20"/>
                </a:solidFill>
                <a:latin typeface="Calibri"/>
                <a:cs typeface="Calibri"/>
              </a:rPr>
              <a:t>help safeguard </a:t>
            </a:r>
            <a:r>
              <a:rPr sz="900" dirty="0">
                <a:solidFill>
                  <a:srgbClr val="231F20"/>
                </a:solidFill>
                <a:latin typeface="Calibri"/>
                <a:cs typeface="Calibri"/>
              </a:rPr>
              <a:t>your </a:t>
            </a:r>
            <a:r>
              <a:rPr sz="900" spc="-15" dirty="0">
                <a:solidFill>
                  <a:srgbClr val="231F20"/>
                </a:solidFill>
                <a:latin typeface="Calibri"/>
                <a:cs typeface="Calibri"/>
              </a:rPr>
              <a:t>privacy, </a:t>
            </a:r>
            <a:r>
              <a:rPr sz="900" dirty="0">
                <a:solidFill>
                  <a:srgbClr val="231F20"/>
                </a:solidFill>
                <a:latin typeface="Calibri"/>
                <a:cs typeface="Calibri"/>
              </a:rPr>
              <a:t>the </a:t>
            </a:r>
            <a:r>
              <a:rPr sz="900" spc="-10" dirty="0">
                <a:solidFill>
                  <a:srgbClr val="231F20"/>
                </a:solidFill>
                <a:latin typeface="Calibri"/>
                <a:cs typeface="Calibri"/>
              </a:rPr>
              <a:t>system  records </a:t>
            </a:r>
            <a:r>
              <a:rPr sz="900" spc="30" dirty="0">
                <a:solidFill>
                  <a:srgbClr val="231F20"/>
                </a:solidFill>
                <a:latin typeface="Calibri"/>
                <a:cs typeface="Calibri"/>
              </a:rPr>
              <a:t>who </a:t>
            </a:r>
            <a:r>
              <a:rPr sz="900" spc="5" dirty="0">
                <a:solidFill>
                  <a:srgbClr val="231F20"/>
                </a:solidFill>
                <a:latin typeface="Calibri"/>
                <a:cs typeface="Calibri"/>
              </a:rPr>
              <a:t>has </a:t>
            </a:r>
            <a:r>
              <a:rPr sz="900" dirty="0">
                <a:solidFill>
                  <a:srgbClr val="231F20"/>
                </a:solidFill>
                <a:latin typeface="Calibri"/>
                <a:cs typeface="Calibri"/>
              </a:rPr>
              <a:t>accessed your information </a:t>
            </a:r>
            <a:r>
              <a:rPr sz="900" spc="20" dirty="0">
                <a:solidFill>
                  <a:srgbClr val="231F20"/>
                </a:solidFill>
                <a:latin typeface="Calibri"/>
                <a:cs typeface="Calibri"/>
              </a:rPr>
              <a:t>when</a:t>
            </a:r>
            <a:r>
              <a:rPr lang="en-GB" sz="900" spc="20" dirty="0">
                <a:solidFill>
                  <a:srgbClr val="231F20"/>
                </a:solidFill>
                <a:latin typeface="Calibri"/>
                <a:cs typeface="Calibri"/>
              </a:rPr>
              <a:t>.</a:t>
            </a:r>
            <a:r>
              <a:rPr sz="900" spc="20" dirty="0">
                <a:solidFill>
                  <a:srgbClr val="231F20"/>
                </a:solidFill>
                <a:latin typeface="Calibri"/>
                <a:cs typeface="Calibri"/>
              </a:rPr>
              <a:t> </a:t>
            </a:r>
            <a:r>
              <a:rPr sz="900" spc="10" dirty="0">
                <a:solidFill>
                  <a:srgbClr val="231F20"/>
                </a:solidFill>
                <a:latin typeface="Calibri"/>
                <a:cs typeface="Calibri"/>
              </a:rPr>
              <a:t>We </a:t>
            </a:r>
            <a:r>
              <a:rPr sz="900" spc="5" dirty="0">
                <a:solidFill>
                  <a:srgbClr val="231F20"/>
                </a:solidFill>
                <a:latin typeface="Calibri"/>
                <a:cs typeface="Calibri"/>
              </a:rPr>
              <a:t>take  our obligations under </a:t>
            </a:r>
            <a:r>
              <a:rPr sz="900" dirty="0">
                <a:solidFill>
                  <a:srgbClr val="231F20"/>
                </a:solidFill>
                <a:latin typeface="Calibri"/>
                <a:cs typeface="Calibri"/>
              </a:rPr>
              <a:t>the </a:t>
            </a:r>
            <a:r>
              <a:rPr sz="900" spc="10" dirty="0">
                <a:solidFill>
                  <a:srgbClr val="231F20"/>
                </a:solidFill>
                <a:latin typeface="Calibri"/>
                <a:cs typeface="Calibri"/>
              </a:rPr>
              <a:t>Data </a:t>
            </a:r>
            <a:r>
              <a:rPr sz="900" spc="-5" dirty="0">
                <a:solidFill>
                  <a:srgbClr val="231F20"/>
                </a:solidFill>
                <a:latin typeface="Calibri"/>
                <a:cs typeface="Calibri"/>
              </a:rPr>
              <a:t>Protection </a:t>
            </a:r>
            <a:r>
              <a:rPr sz="900" spc="25" dirty="0">
                <a:solidFill>
                  <a:srgbClr val="231F20"/>
                </a:solidFill>
                <a:latin typeface="Calibri"/>
                <a:cs typeface="Calibri"/>
              </a:rPr>
              <a:t>Act </a:t>
            </a:r>
            <a:r>
              <a:rPr lang="en-GB" sz="900" spc="35" dirty="0">
                <a:solidFill>
                  <a:srgbClr val="231F20"/>
                </a:solidFill>
                <a:latin typeface="Calibri"/>
                <a:cs typeface="Calibri"/>
              </a:rPr>
              <a:t>2018</a:t>
            </a:r>
            <a:r>
              <a:rPr sz="900" spc="35" dirty="0">
                <a:solidFill>
                  <a:srgbClr val="231F20"/>
                </a:solidFill>
                <a:latin typeface="Calibri"/>
                <a:cs typeface="Calibri"/>
              </a:rPr>
              <a:t> </a:t>
            </a:r>
            <a:r>
              <a:rPr sz="900" spc="15" dirty="0">
                <a:solidFill>
                  <a:srgbClr val="231F20"/>
                </a:solidFill>
                <a:latin typeface="Calibri"/>
                <a:cs typeface="Calibri"/>
              </a:rPr>
              <a:t>and </a:t>
            </a:r>
            <a:r>
              <a:rPr sz="900" dirty="0">
                <a:solidFill>
                  <a:srgbClr val="231F20"/>
                </a:solidFill>
                <a:latin typeface="Calibri"/>
                <a:cs typeface="Calibri"/>
              </a:rPr>
              <a:t>our  duty </a:t>
            </a:r>
            <a:r>
              <a:rPr sz="900" spc="20" dirty="0">
                <a:solidFill>
                  <a:srgbClr val="231F20"/>
                </a:solidFill>
                <a:latin typeface="Calibri"/>
                <a:cs typeface="Calibri"/>
              </a:rPr>
              <a:t>of </a:t>
            </a:r>
            <a:r>
              <a:rPr sz="900" spc="-5" dirty="0">
                <a:solidFill>
                  <a:srgbClr val="231F20"/>
                </a:solidFill>
                <a:latin typeface="Calibri"/>
                <a:cs typeface="Calibri"/>
              </a:rPr>
              <a:t>confidentiality </a:t>
            </a:r>
            <a:r>
              <a:rPr sz="900" spc="5" dirty="0">
                <a:solidFill>
                  <a:srgbClr val="231F20"/>
                </a:solidFill>
                <a:latin typeface="Calibri"/>
                <a:cs typeface="Calibri"/>
              </a:rPr>
              <a:t>to you </a:t>
            </a:r>
            <a:r>
              <a:rPr sz="900" spc="-15" dirty="0">
                <a:solidFill>
                  <a:srgbClr val="231F20"/>
                </a:solidFill>
                <a:latin typeface="Calibri"/>
                <a:cs typeface="Calibri"/>
              </a:rPr>
              <a:t>very seriously. </a:t>
            </a:r>
            <a:r>
              <a:rPr sz="900" spc="5" dirty="0">
                <a:solidFill>
                  <a:srgbClr val="231F20"/>
                </a:solidFill>
                <a:latin typeface="Calibri"/>
                <a:cs typeface="Calibri"/>
              </a:rPr>
              <a:t>The highest </a:t>
            </a:r>
            <a:r>
              <a:rPr sz="900" spc="-15" dirty="0">
                <a:solidFill>
                  <a:srgbClr val="231F20"/>
                </a:solidFill>
                <a:latin typeface="Calibri"/>
                <a:cs typeface="Calibri"/>
              </a:rPr>
              <a:t>levels  </a:t>
            </a:r>
            <a:r>
              <a:rPr sz="900" spc="20" dirty="0">
                <a:solidFill>
                  <a:srgbClr val="231F20"/>
                </a:solidFill>
                <a:latin typeface="Calibri"/>
                <a:cs typeface="Calibri"/>
              </a:rPr>
              <a:t>of </a:t>
            </a:r>
            <a:r>
              <a:rPr sz="900" dirty="0">
                <a:solidFill>
                  <a:srgbClr val="231F20"/>
                </a:solidFill>
                <a:latin typeface="Calibri"/>
                <a:cs typeface="Calibri"/>
              </a:rPr>
              <a:t>technical </a:t>
            </a:r>
            <a:r>
              <a:rPr sz="900" spc="-10" dirty="0">
                <a:solidFill>
                  <a:srgbClr val="231F20"/>
                </a:solidFill>
                <a:latin typeface="Calibri"/>
                <a:cs typeface="Calibri"/>
              </a:rPr>
              <a:t>security </a:t>
            </a:r>
            <a:r>
              <a:rPr sz="900" spc="15" dirty="0">
                <a:solidFill>
                  <a:srgbClr val="231F20"/>
                </a:solidFill>
                <a:latin typeface="Calibri"/>
                <a:cs typeface="Calibri"/>
              </a:rPr>
              <a:t>and </a:t>
            </a:r>
            <a:r>
              <a:rPr sz="900" spc="-5" dirty="0">
                <a:solidFill>
                  <a:srgbClr val="231F20"/>
                </a:solidFill>
                <a:latin typeface="Calibri"/>
                <a:cs typeface="Calibri"/>
              </a:rPr>
              <a:t>controls </a:t>
            </a:r>
            <a:r>
              <a:rPr sz="900" spc="-15" dirty="0">
                <a:solidFill>
                  <a:srgbClr val="231F20"/>
                </a:solidFill>
                <a:latin typeface="Calibri"/>
                <a:cs typeface="Calibri"/>
              </a:rPr>
              <a:t>are </a:t>
            </a:r>
            <a:r>
              <a:rPr sz="900" spc="10" dirty="0">
                <a:solidFill>
                  <a:srgbClr val="231F20"/>
                </a:solidFill>
                <a:latin typeface="Calibri"/>
                <a:cs typeface="Calibri"/>
              </a:rPr>
              <a:t>put </a:t>
            </a:r>
            <a:r>
              <a:rPr sz="900" spc="5" dirty="0">
                <a:solidFill>
                  <a:srgbClr val="231F20"/>
                </a:solidFill>
                <a:latin typeface="Calibri"/>
                <a:cs typeface="Calibri"/>
              </a:rPr>
              <a:t>in </a:t>
            </a:r>
            <a:r>
              <a:rPr sz="900" dirty="0">
                <a:solidFill>
                  <a:srgbClr val="231F20"/>
                </a:solidFill>
                <a:latin typeface="Calibri"/>
                <a:cs typeface="Calibri"/>
              </a:rPr>
              <a:t>place </a:t>
            </a:r>
            <a:r>
              <a:rPr sz="900" spc="5" dirty="0">
                <a:solidFill>
                  <a:srgbClr val="231F20"/>
                </a:solidFill>
                <a:latin typeface="Calibri"/>
                <a:cs typeface="Calibri"/>
              </a:rPr>
              <a:t>to </a:t>
            </a:r>
            <a:r>
              <a:rPr sz="900" spc="-5" dirty="0">
                <a:solidFill>
                  <a:srgbClr val="231F20"/>
                </a:solidFill>
                <a:latin typeface="Calibri"/>
                <a:cs typeface="Calibri"/>
              </a:rPr>
              <a:t>ensure  </a:t>
            </a:r>
            <a:r>
              <a:rPr sz="900" dirty="0">
                <a:solidFill>
                  <a:srgbClr val="231F20"/>
                </a:solidFill>
                <a:latin typeface="Calibri"/>
                <a:cs typeface="Calibri"/>
              </a:rPr>
              <a:t>your</a:t>
            </a:r>
            <a:r>
              <a:rPr sz="900" spc="30" dirty="0">
                <a:solidFill>
                  <a:srgbClr val="231F20"/>
                </a:solidFill>
                <a:latin typeface="Calibri"/>
                <a:cs typeface="Calibri"/>
              </a:rPr>
              <a:t> </a:t>
            </a:r>
            <a:r>
              <a:rPr sz="900" dirty="0">
                <a:solidFill>
                  <a:srgbClr val="231F20"/>
                </a:solidFill>
                <a:latin typeface="Calibri"/>
                <a:cs typeface="Calibri"/>
              </a:rPr>
              <a:t>information</a:t>
            </a:r>
            <a:r>
              <a:rPr sz="900" spc="30" dirty="0">
                <a:solidFill>
                  <a:srgbClr val="231F20"/>
                </a:solidFill>
                <a:latin typeface="Calibri"/>
                <a:cs typeface="Calibri"/>
              </a:rPr>
              <a:t> </a:t>
            </a:r>
            <a:r>
              <a:rPr sz="900" spc="-10" dirty="0">
                <a:solidFill>
                  <a:srgbClr val="231F20"/>
                </a:solidFill>
                <a:latin typeface="Calibri"/>
                <a:cs typeface="Calibri"/>
              </a:rPr>
              <a:t>is</a:t>
            </a:r>
            <a:r>
              <a:rPr sz="900" spc="30" dirty="0">
                <a:solidFill>
                  <a:srgbClr val="231F20"/>
                </a:solidFill>
                <a:latin typeface="Calibri"/>
                <a:cs typeface="Calibri"/>
              </a:rPr>
              <a:t> </a:t>
            </a:r>
            <a:r>
              <a:rPr sz="900" spc="5" dirty="0">
                <a:solidFill>
                  <a:srgbClr val="231F20"/>
                </a:solidFill>
                <a:latin typeface="Calibri"/>
                <a:cs typeface="Calibri"/>
              </a:rPr>
              <a:t>kept</a:t>
            </a:r>
            <a:r>
              <a:rPr sz="900" spc="30" dirty="0">
                <a:solidFill>
                  <a:srgbClr val="231F20"/>
                </a:solidFill>
                <a:latin typeface="Calibri"/>
                <a:cs typeface="Calibri"/>
              </a:rPr>
              <a:t> </a:t>
            </a:r>
            <a:r>
              <a:rPr sz="900" dirty="0">
                <a:solidFill>
                  <a:srgbClr val="231F20"/>
                </a:solidFill>
                <a:latin typeface="Calibri"/>
                <a:cs typeface="Calibri"/>
              </a:rPr>
              <a:t>confidential</a:t>
            </a:r>
            <a:r>
              <a:rPr sz="900" spc="35" dirty="0">
                <a:solidFill>
                  <a:srgbClr val="231F20"/>
                </a:solidFill>
                <a:latin typeface="Calibri"/>
                <a:cs typeface="Calibri"/>
              </a:rPr>
              <a:t> </a:t>
            </a:r>
            <a:r>
              <a:rPr sz="900" spc="15" dirty="0">
                <a:solidFill>
                  <a:srgbClr val="231F20"/>
                </a:solidFill>
                <a:latin typeface="Calibri"/>
                <a:cs typeface="Calibri"/>
              </a:rPr>
              <a:t>and</a:t>
            </a:r>
            <a:r>
              <a:rPr sz="900" spc="30" dirty="0">
                <a:solidFill>
                  <a:srgbClr val="231F20"/>
                </a:solidFill>
                <a:latin typeface="Calibri"/>
                <a:cs typeface="Calibri"/>
              </a:rPr>
              <a:t> </a:t>
            </a:r>
            <a:r>
              <a:rPr sz="900" spc="-10" dirty="0">
                <a:solidFill>
                  <a:srgbClr val="231F20"/>
                </a:solidFill>
                <a:latin typeface="Calibri"/>
                <a:cs typeface="Calibri"/>
              </a:rPr>
              <a:t>secure</a:t>
            </a:r>
            <a:r>
              <a:rPr sz="900" spc="30" dirty="0">
                <a:solidFill>
                  <a:srgbClr val="231F20"/>
                </a:solidFill>
                <a:latin typeface="Calibri"/>
                <a:cs typeface="Calibri"/>
              </a:rPr>
              <a:t> </a:t>
            </a:r>
            <a:r>
              <a:rPr sz="900" dirty="0">
                <a:solidFill>
                  <a:srgbClr val="231F20"/>
                </a:solidFill>
                <a:latin typeface="Calibri"/>
                <a:cs typeface="Calibri"/>
              </a:rPr>
              <a:t>at</a:t>
            </a:r>
            <a:r>
              <a:rPr sz="900" spc="30" dirty="0">
                <a:solidFill>
                  <a:srgbClr val="231F20"/>
                </a:solidFill>
                <a:latin typeface="Calibri"/>
                <a:cs typeface="Calibri"/>
              </a:rPr>
              <a:t> </a:t>
            </a:r>
            <a:r>
              <a:rPr sz="900" spc="-5" dirty="0">
                <a:solidFill>
                  <a:srgbClr val="231F20"/>
                </a:solidFill>
                <a:latin typeface="Calibri"/>
                <a:cs typeface="Calibri"/>
              </a:rPr>
              <a:t>all</a:t>
            </a:r>
            <a:r>
              <a:rPr sz="900" spc="35" dirty="0">
                <a:solidFill>
                  <a:srgbClr val="231F20"/>
                </a:solidFill>
                <a:latin typeface="Calibri"/>
                <a:cs typeface="Calibri"/>
              </a:rPr>
              <a:t> </a:t>
            </a:r>
            <a:r>
              <a:rPr sz="900" spc="-5" dirty="0">
                <a:solidFill>
                  <a:srgbClr val="231F20"/>
                </a:solidFill>
                <a:latin typeface="Calibri"/>
                <a:cs typeface="Calibri"/>
              </a:rPr>
              <a:t>times.</a:t>
            </a:r>
            <a:endParaRPr sz="900" dirty="0">
              <a:latin typeface="Calibri"/>
              <a:cs typeface="Calibri"/>
            </a:endParaRPr>
          </a:p>
        </p:txBody>
      </p:sp>
      <p:sp>
        <p:nvSpPr>
          <p:cNvPr id="10" name="object 10"/>
          <p:cNvSpPr/>
          <p:nvPr/>
        </p:nvSpPr>
        <p:spPr>
          <a:xfrm>
            <a:off x="6485591" y="5092223"/>
            <a:ext cx="219710" cy="298450"/>
          </a:xfrm>
          <a:custGeom>
            <a:avLst/>
            <a:gdLst/>
            <a:ahLst/>
            <a:cxnLst/>
            <a:rect l="l" t="t" r="r" b="b"/>
            <a:pathLst>
              <a:path w="219709" h="298450">
                <a:moveTo>
                  <a:pt x="120619" y="297789"/>
                </a:moveTo>
                <a:lnTo>
                  <a:pt x="115633" y="297789"/>
                </a:lnTo>
                <a:lnTo>
                  <a:pt x="116992" y="298208"/>
                </a:lnTo>
                <a:lnTo>
                  <a:pt x="120619" y="297789"/>
                </a:lnTo>
                <a:close/>
              </a:path>
              <a:path w="219709" h="298450">
                <a:moveTo>
                  <a:pt x="190119" y="202615"/>
                </a:moveTo>
                <a:lnTo>
                  <a:pt x="7683" y="202615"/>
                </a:lnTo>
                <a:lnTo>
                  <a:pt x="3429" y="203060"/>
                </a:lnTo>
                <a:lnTo>
                  <a:pt x="10430" y="228849"/>
                </a:lnTo>
                <a:lnTo>
                  <a:pt x="27863" y="260043"/>
                </a:lnTo>
                <a:lnTo>
                  <a:pt x="60432" y="286501"/>
                </a:lnTo>
                <a:lnTo>
                  <a:pt x="112839" y="298081"/>
                </a:lnTo>
                <a:lnTo>
                  <a:pt x="114198" y="297789"/>
                </a:lnTo>
                <a:lnTo>
                  <a:pt x="120619" y="297789"/>
                </a:lnTo>
                <a:lnTo>
                  <a:pt x="136581" y="295945"/>
                </a:lnTo>
                <a:lnTo>
                  <a:pt x="167168" y="284521"/>
                </a:lnTo>
                <a:lnTo>
                  <a:pt x="198343" y="256814"/>
                </a:lnTo>
                <a:lnTo>
                  <a:pt x="219697" y="205701"/>
                </a:lnTo>
                <a:lnTo>
                  <a:pt x="212980" y="204346"/>
                </a:lnTo>
                <a:lnTo>
                  <a:pt x="205827" y="203382"/>
                </a:lnTo>
                <a:lnTo>
                  <a:pt x="198214" y="202806"/>
                </a:lnTo>
                <a:lnTo>
                  <a:pt x="190119" y="202615"/>
                </a:lnTo>
                <a:close/>
              </a:path>
              <a:path w="219709" h="298450">
                <a:moveTo>
                  <a:pt x="103416" y="0"/>
                </a:moveTo>
                <a:lnTo>
                  <a:pt x="91712" y="1147"/>
                </a:lnTo>
                <a:lnTo>
                  <a:pt x="80776" y="4449"/>
                </a:lnTo>
                <a:lnTo>
                  <a:pt x="70838" y="9692"/>
                </a:lnTo>
                <a:lnTo>
                  <a:pt x="62128" y="16662"/>
                </a:lnTo>
                <a:lnTo>
                  <a:pt x="45466" y="25690"/>
                </a:lnTo>
                <a:lnTo>
                  <a:pt x="30864" y="37549"/>
                </a:lnTo>
                <a:lnTo>
                  <a:pt x="18676" y="51857"/>
                </a:lnTo>
                <a:lnTo>
                  <a:pt x="9258" y="68237"/>
                </a:lnTo>
                <a:lnTo>
                  <a:pt x="44234" y="68237"/>
                </a:lnTo>
                <a:lnTo>
                  <a:pt x="46307" y="77508"/>
                </a:lnTo>
                <a:lnTo>
                  <a:pt x="49750" y="86174"/>
                </a:lnTo>
                <a:lnTo>
                  <a:pt x="54458" y="94113"/>
                </a:lnTo>
                <a:lnTo>
                  <a:pt x="60325" y="101206"/>
                </a:lnTo>
                <a:lnTo>
                  <a:pt x="495" y="101206"/>
                </a:lnTo>
                <a:lnTo>
                  <a:pt x="215" y="104355"/>
                </a:lnTo>
                <a:lnTo>
                  <a:pt x="4" y="107734"/>
                </a:lnTo>
                <a:lnTo>
                  <a:pt x="0" y="111048"/>
                </a:lnTo>
                <a:lnTo>
                  <a:pt x="4075" y="139741"/>
                </a:lnTo>
                <a:lnTo>
                  <a:pt x="15536" y="165295"/>
                </a:lnTo>
                <a:lnTo>
                  <a:pt x="33234" y="186617"/>
                </a:lnTo>
                <a:lnTo>
                  <a:pt x="56019" y="202615"/>
                </a:lnTo>
                <a:lnTo>
                  <a:pt x="148971" y="202615"/>
                </a:lnTo>
                <a:lnTo>
                  <a:pt x="171743" y="186617"/>
                </a:lnTo>
                <a:lnTo>
                  <a:pt x="189437" y="165295"/>
                </a:lnTo>
                <a:lnTo>
                  <a:pt x="200900" y="139741"/>
                </a:lnTo>
                <a:lnTo>
                  <a:pt x="204978" y="111048"/>
                </a:lnTo>
                <a:lnTo>
                  <a:pt x="204851" y="104355"/>
                </a:lnTo>
                <a:lnTo>
                  <a:pt x="204683" y="102920"/>
                </a:lnTo>
                <a:lnTo>
                  <a:pt x="103416" y="102920"/>
                </a:lnTo>
                <a:lnTo>
                  <a:pt x="86653" y="99529"/>
                </a:lnTo>
                <a:lnTo>
                  <a:pt x="72955" y="90287"/>
                </a:lnTo>
                <a:lnTo>
                  <a:pt x="63714" y="76592"/>
                </a:lnTo>
                <a:lnTo>
                  <a:pt x="60325" y="59842"/>
                </a:lnTo>
                <a:lnTo>
                  <a:pt x="63714" y="43033"/>
                </a:lnTo>
                <a:lnTo>
                  <a:pt x="72955" y="29308"/>
                </a:lnTo>
                <a:lnTo>
                  <a:pt x="86653" y="20055"/>
                </a:lnTo>
                <a:lnTo>
                  <a:pt x="103416" y="16662"/>
                </a:lnTo>
                <a:lnTo>
                  <a:pt x="144517" y="16662"/>
                </a:lnTo>
                <a:lnTo>
                  <a:pt x="137359" y="10608"/>
                </a:lnTo>
                <a:lnTo>
                  <a:pt x="127069" y="4886"/>
                </a:lnTo>
                <a:lnTo>
                  <a:pt x="115675" y="1264"/>
                </a:lnTo>
                <a:lnTo>
                  <a:pt x="103416" y="0"/>
                </a:lnTo>
                <a:close/>
              </a:path>
              <a:path w="219709" h="298450">
                <a:moveTo>
                  <a:pt x="144517" y="16662"/>
                </a:moveTo>
                <a:lnTo>
                  <a:pt x="103416" y="16662"/>
                </a:lnTo>
                <a:lnTo>
                  <a:pt x="120180" y="20065"/>
                </a:lnTo>
                <a:lnTo>
                  <a:pt x="133883" y="29336"/>
                </a:lnTo>
                <a:lnTo>
                  <a:pt x="143128" y="43065"/>
                </a:lnTo>
                <a:lnTo>
                  <a:pt x="146519" y="59842"/>
                </a:lnTo>
                <a:lnTo>
                  <a:pt x="143128" y="76592"/>
                </a:lnTo>
                <a:lnTo>
                  <a:pt x="133883" y="90287"/>
                </a:lnTo>
                <a:lnTo>
                  <a:pt x="120180" y="99529"/>
                </a:lnTo>
                <a:lnTo>
                  <a:pt x="103416" y="102920"/>
                </a:lnTo>
                <a:lnTo>
                  <a:pt x="204683" y="102920"/>
                </a:lnTo>
                <a:lnTo>
                  <a:pt x="204482" y="101206"/>
                </a:lnTo>
                <a:lnTo>
                  <a:pt x="146596" y="101206"/>
                </a:lnTo>
                <a:lnTo>
                  <a:pt x="152430" y="94113"/>
                </a:lnTo>
                <a:lnTo>
                  <a:pt x="157141" y="86174"/>
                </a:lnTo>
                <a:lnTo>
                  <a:pt x="160603" y="77508"/>
                </a:lnTo>
                <a:lnTo>
                  <a:pt x="162687" y="68237"/>
                </a:lnTo>
                <a:lnTo>
                  <a:pt x="195732" y="68237"/>
                </a:lnTo>
                <a:lnTo>
                  <a:pt x="186837" y="52583"/>
                </a:lnTo>
                <a:lnTo>
                  <a:pt x="175437" y="38809"/>
                </a:lnTo>
                <a:lnTo>
                  <a:pt x="161828" y="27233"/>
                </a:lnTo>
                <a:lnTo>
                  <a:pt x="146304" y="18173"/>
                </a:lnTo>
                <a:lnTo>
                  <a:pt x="144517" y="16662"/>
                </a:lnTo>
                <a:close/>
              </a:path>
            </a:pathLst>
          </a:custGeom>
          <a:solidFill>
            <a:srgbClr val="FFFFFF"/>
          </a:solidFill>
        </p:spPr>
        <p:txBody>
          <a:bodyPr wrap="square" lIns="0" tIns="0" rIns="0" bIns="0" rtlCol="0"/>
          <a:lstStyle/>
          <a:p>
            <a:endParaRPr/>
          </a:p>
        </p:txBody>
      </p:sp>
      <p:sp>
        <p:nvSpPr>
          <p:cNvPr id="11" name="object 11"/>
          <p:cNvSpPr/>
          <p:nvPr/>
        </p:nvSpPr>
        <p:spPr>
          <a:xfrm>
            <a:off x="6406648" y="5297782"/>
            <a:ext cx="365760" cy="253365"/>
          </a:xfrm>
          <a:custGeom>
            <a:avLst/>
            <a:gdLst/>
            <a:ahLst/>
            <a:cxnLst/>
            <a:rect l="l" t="t" r="r" b="b"/>
            <a:pathLst>
              <a:path w="365759" h="253364">
                <a:moveTo>
                  <a:pt x="65709" y="0"/>
                </a:moveTo>
                <a:lnTo>
                  <a:pt x="27565" y="20078"/>
                </a:lnTo>
                <a:lnTo>
                  <a:pt x="8113" y="49122"/>
                </a:lnTo>
                <a:lnTo>
                  <a:pt x="1032" y="76372"/>
                </a:lnTo>
                <a:lnTo>
                  <a:pt x="0" y="91071"/>
                </a:lnTo>
                <a:lnTo>
                  <a:pt x="76" y="252895"/>
                </a:lnTo>
                <a:lnTo>
                  <a:pt x="364515" y="252895"/>
                </a:lnTo>
                <a:lnTo>
                  <a:pt x="364159" y="91071"/>
                </a:lnTo>
                <a:lnTo>
                  <a:pt x="365198" y="54714"/>
                </a:lnTo>
                <a:lnTo>
                  <a:pt x="360419" y="33669"/>
                </a:lnTo>
                <a:lnTo>
                  <a:pt x="345211" y="19903"/>
                </a:lnTo>
                <a:lnTo>
                  <a:pt x="314959" y="5384"/>
                </a:lnTo>
                <a:lnTo>
                  <a:pt x="289267" y="65106"/>
                </a:lnTo>
                <a:lnTo>
                  <a:pt x="251615" y="97394"/>
                </a:lnTo>
                <a:lnTo>
                  <a:pt x="215540" y="110649"/>
                </a:lnTo>
                <a:lnTo>
                  <a:pt x="194576" y="113271"/>
                </a:lnTo>
                <a:lnTo>
                  <a:pt x="194081" y="115366"/>
                </a:lnTo>
                <a:lnTo>
                  <a:pt x="194081" y="116573"/>
                </a:lnTo>
                <a:lnTo>
                  <a:pt x="195136" y="122269"/>
                </a:lnTo>
                <a:lnTo>
                  <a:pt x="198458" y="128577"/>
                </a:lnTo>
                <a:lnTo>
                  <a:pt x="203934" y="135329"/>
                </a:lnTo>
                <a:lnTo>
                  <a:pt x="211454" y="142354"/>
                </a:lnTo>
                <a:lnTo>
                  <a:pt x="223599" y="156256"/>
                </a:lnTo>
                <a:lnTo>
                  <a:pt x="229450" y="171951"/>
                </a:lnTo>
                <a:lnTo>
                  <a:pt x="228853" y="188399"/>
                </a:lnTo>
                <a:lnTo>
                  <a:pt x="221653" y="204558"/>
                </a:lnTo>
                <a:lnTo>
                  <a:pt x="211724" y="215748"/>
                </a:lnTo>
                <a:lnTo>
                  <a:pt x="198639" y="224466"/>
                </a:lnTo>
                <a:lnTo>
                  <a:pt x="182875" y="230126"/>
                </a:lnTo>
                <a:lnTo>
                  <a:pt x="164909" y="232143"/>
                </a:lnTo>
                <a:lnTo>
                  <a:pt x="155629" y="231647"/>
                </a:lnTo>
                <a:lnTo>
                  <a:pt x="146010" y="230106"/>
                </a:lnTo>
                <a:lnTo>
                  <a:pt x="136093" y="227444"/>
                </a:lnTo>
                <a:lnTo>
                  <a:pt x="125920" y="223583"/>
                </a:lnTo>
                <a:lnTo>
                  <a:pt x="121742" y="228180"/>
                </a:lnTo>
                <a:lnTo>
                  <a:pt x="115633" y="231152"/>
                </a:lnTo>
                <a:lnTo>
                  <a:pt x="108965" y="231152"/>
                </a:lnTo>
                <a:lnTo>
                  <a:pt x="100049" y="229348"/>
                </a:lnTo>
                <a:lnTo>
                  <a:pt x="92767" y="224431"/>
                </a:lnTo>
                <a:lnTo>
                  <a:pt x="87856" y="217147"/>
                </a:lnTo>
                <a:lnTo>
                  <a:pt x="86055" y="208241"/>
                </a:lnTo>
                <a:lnTo>
                  <a:pt x="87856" y="199316"/>
                </a:lnTo>
                <a:lnTo>
                  <a:pt x="92767" y="192025"/>
                </a:lnTo>
                <a:lnTo>
                  <a:pt x="100049" y="187108"/>
                </a:lnTo>
                <a:lnTo>
                  <a:pt x="108965" y="185305"/>
                </a:lnTo>
                <a:lnTo>
                  <a:pt x="117779" y="187084"/>
                </a:lnTo>
                <a:lnTo>
                  <a:pt x="125007" y="191935"/>
                </a:lnTo>
                <a:lnTo>
                  <a:pt x="129923" y="199128"/>
                </a:lnTo>
                <a:lnTo>
                  <a:pt x="131800" y="207937"/>
                </a:lnTo>
                <a:lnTo>
                  <a:pt x="156340" y="214899"/>
                </a:lnTo>
                <a:lnTo>
                  <a:pt x="195571" y="207079"/>
                </a:lnTo>
                <a:lnTo>
                  <a:pt x="212907" y="174329"/>
                </a:lnTo>
                <a:lnTo>
                  <a:pt x="208971" y="164329"/>
                </a:lnTo>
                <a:lnTo>
                  <a:pt x="200825" y="155219"/>
                </a:lnTo>
                <a:lnTo>
                  <a:pt x="190305" y="145216"/>
                </a:lnTo>
                <a:lnTo>
                  <a:pt x="182883" y="135274"/>
                </a:lnTo>
                <a:lnTo>
                  <a:pt x="178561" y="125426"/>
                </a:lnTo>
                <a:lnTo>
                  <a:pt x="177342" y="115709"/>
                </a:lnTo>
                <a:lnTo>
                  <a:pt x="177698" y="112547"/>
                </a:lnTo>
                <a:lnTo>
                  <a:pt x="124279" y="95461"/>
                </a:lnTo>
                <a:lnTo>
                  <a:pt x="90943" y="63741"/>
                </a:lnTo>
                <a:lnTo>
                  <a:pt x="72987" y="28286"/>
                </a:lnTo>
                <a:lnTo>
                  <a:pt x="65709" y="0"/>
                </a:lnTo>
                <a:close/>
              </a:path>
            </a:pathLst>
          </a:custGeom>
          <a:solidFill>
            <a:srgbClr val="FFFFFF"/>
          </a:solidFill>
        </p:spPr>
        <p:txBody>
          <a:bodyPr wrap="square" lIns="0" tIns="0" rIns="0" bIns="0" rtlCol="0"/>
          <a:lstStyle/>
          <a:p>
            <a:endParaRPr/>
          </a:p>
        </p:txBody>
      </p:sp>
      <p:sp>
        <p:nvSpPr>
          <p:cNvPr id="12" name="object 12"/>
          <p:cNvSpPr/>
          <p:nvPr/>
        </p:nvSpPr>
        <p:spPr>
          <a:xfrm>
            <a:off x="6569119" y="5132096"/>
            <a:ext cx="40005" cy="40005"/>
          </a:xfrm>
          <a:custGeom>
            <a:avLst/>
            <a:gdLst/>
            <a:ahLst/>
            <a:cxnLst/>
            <a:rect l="l" t="t" r="r" b="b"/>
            <a:pathLst>
              <a:path w="40004" h="40004">
                <a:moveTo>
                  <a:pt x="19888" y="0"/>
                </a:moveTo>
                <a:lnTo>
                  <a:pt x="12146" y="1562"/>
                </a:lnTo>
                <a:lnTo>
                  <a:pt x="5824" y="5829"/>
                </a:lnTo>
                <a:lnTo>
                  <a:pt x="1562" y="12172"/>
                </a:lnTo>
                <a:lnTo>
                  <a:pt x="0" y="19964"/>
                </a:lnTo>
                <a:lnTo>
                  <a:pt x="1562" y="27703"/>
                </a:lnTo>
                <a:lnTo>
                  <a:pt x="5824" y="34029"/>
                </a:lnTo>
                <a:lnTo>
                  <a:pt x="12146" y="38298"/>
                </a:lnTo>
                <a:lnTo>
                  <a:pt x="19888" y="39865"/>
                </a:lnTo>
                <a:lnTo>
                  <a:pt x="27637" y="38298"/>
                </a:lnTo>
                <a:lnTo>
                  <a:pt x="33962" y="34029"/>
                </a:lnTo>
                <a:lnTo>
                  <a:pt x="38226" y="27703"/>
                </a:lnTo>
                <a:lnTo>
                  <a:pt x="39789" y="19964"/>
                </a:lnTo>
                <a:lnTo>
                  <a:pt x="38226" y="12172"/>
                </a:lnTo>
                <a:lnTo>
                  <a:pt x="33962" y="5829"/>
                </a:lnTo>
                <a:lnTo>
                  <a:pt x="27637" y="1562"/>
                </a:lnTo>
                <a:lnTo>
                  <a:pt x="19888" y="0"/>
                </a:lnTo>
                <a:close/>
              </a:path>
            </a:pathLst>
          </a:custGeom>
          <a:solidFill>
            <a:srgbClr val="FFFFFF"/>
          </a:solidFill>
        </p:spPr>
        <p:txBody>
          <a:bodyPr wrap="square" lIns="0" tIns="0" rIns="0" bIns="0" rtlCol="0"/>
          <a:lstStyle/>
          <a:p>
            <a:endParaRPr/>
          </a:p>
        </p:txBody>
      </p:sp>
      <p:sp>
        <p:nvSpPr>
          <p:cNvPr id="16" name="object 20">
            <a:extLst>
              <a:ext uri="{FF2B5EF4-FFF2-40B4-BE49-F238E27FC236}">
                <a16:creationId xmlns:a16="http://schemas.microsoft.com/office/drawing/2014/main" id="{0B78BCF2-0407-499D-8BA4-82D2B1FB990F}"/>
              </a:ext>
            </a:extLst>
          </p:cNvPr>
          <p:cNvSpPr/>
          <p:nvPr/>
        </p:nvSpPr>
        <p:spPr>
          <a:xfrm>
            <a:off x="7559763" y="4989829"/>
            <a:ext cx="2605065" cy="346128"/>
          </a:xfrm>
          <a:prstGeom prst="rect">
            <a:avLst/>
          </a:prstGeom>
          <a:blipFill>
            <a:blip r:embed="rId3" cstate="print"/>
            <a:stretch>
              <a:fillRect/>
            </a:stretch>
          </a:blipFill>
        </p:spPr>
        <p:txBody>
          <a:bodyPr wrap="square" lIns="0" tIns="0" rIns="0" bIns="0" rtlCol="0"/>
          <a:lstStyle/>
          <a:p>
            <a:endParaRPr/>
          </a:p>
        </p:txBody>
      </p:sp>
      <p:pic>
        <p:nvPicPr>
          <p:cNvPr id="17" name="Picture 7">
            <a:extLst>
              <a:ext uri="{FF2B5EF4-FFF2-40B4-BE49-F238E27FC236}">
                <a16:creationId xmlns:a16="http://schemas.microsoft.com/office/drawing/2014/main" id="{98B61236-78FF-4D84-84C4-45DD8E3DD1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26" b="14350"/>
          <a:stretch/>
        </p:blipFill>
        <p:spPr bwMode="auto">
          <a:xfrm>
            <a:off x="6808139" y="5321432"/>
            <a:ext cx="1953111"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a:extLst>
              <a:ext uri="{FF2B5EF4-FFF2-40B4-BE49-F238E27FC236}">
                <a16:creationId xmlns:a16="http://schemas.microsoft.com/office/drawing/2014/main" id="{E51F947C-63D2-4806-B7A8-637E76DDDA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2728" y="5473332"/>
            <a:ext cx="1695372" cy="43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a:extLst>
              <a:ext uri="{FF2B5EF4-FFF2-40B4-BE49-F238E27FC236}">
                <a16:creationId xmlns:a16="http://schemas.microsoft.com/office/drawing/2014/main" id="{9F932EAA-44D7-4B53-B22E-E1F9AE6F32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736" b="19519"/>
          <a:stretch/>
        </p:blipFill>
        <p:spPr bwMode="auto">
          <a:xfrm>
            <a:off x="7191553" y="5904812"/>
            <a:ext cx="1616203" cy="53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Nottingham City Council and Local Groups – Nottinghamshire Biodiversity  Action Group">
            <a:extLst>
              <a:ext uri="{FF2B5EF4-FFF2-40B4-BE49-F238E27FC236}">
                <a16:creationId xmlns:a16="http://schemas.microsoft.com/office/drawing/2014/main" id="{8D67258C-BA76-4213-A229-EB7CF58FA4F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61" t="22783" r="6061" b="21926"/>
          <a:stretch/>
        </p:blipFill>
        <p:spPr bwMode="auto">
          <a:xfrm>
            <a:off x="9003328" y="6053224"/>
            <a:ext cx="1219200" cy="43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08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0C96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886</TotalTime>
  <Words>1120</Words>
  <Application>Microsoft Office PowerPoint</Application>
  <PresentationFormat>Custom</PresentationFormat>
  <Paragraphs>47</Paragraphs>
  <Slides>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What is  the Notts  Care Record (NCR)?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Nottinghamshire’s  Community Care  Portal?</dc:title>
  <dc:creator>Armitage Jodie (Digital Services)</dc:creator>
  <cp:lastModifiedBy>COOPER, Catherine (SHERWOOD FOREST HOSPITALS NHS FOUNDATION TRUST)</cp:lastModifiedBy>
  <cp:revision>29</cp:revision>
  <dcterms:created xsi:type="dcterms:W3CDTF">2019-10-04T14:47:34Z</dcterms:created>
  <dcterms:modified xsi:type="dcterms:W3CDTF">2023-08-25T14:01:46Z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2017-02-08T00:00:00Z</vt:filetime>
  </property>
  <property fmtid="{D5CDD505-2E9C-101B-9397-08002B2CF9AE}" pid="3" name="Creator">
    <vt:lpwstr>Adobe InDesign CC 2017 (Macintosh)</vt:lpwstr>
  </property>
  <property fmtid="{D5CDD505-2E9C-101B-9397-08002B2CF9AE}" pid="4" name="LastSaved">
    <vt:filetime>2019-10-04T00:00:00Z</vt:filetime>
  </property>
</Properties>
</file>