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  <p:sldMasterId id="2147483730" r:id="rId2"/>
  </p:sldMasterIdLst>
  <p:sldIdLst>
    <p:sldId id="256" r:id="rId3"/>
    <p:sldId id="311" r:id="rId4"/>
    <p:sldId id="279" r:id="rId5"/>
    <p:sldId id="280" r:id="rId6"/>
    <p:sldId id="281" r:id="rId7"/>
    <p:sldId id="282" r:id="rId8"/>
    <p:sldId id="283" r:id="rId9"/>
    <p:sldId id="284" r:id="rId10"/>
    <p:sldId id="266" r:id="rId11"/>
    <p:sldId id="312" r:id="rId12"/>
    <p:sldId id="258" r:id="rId13"/>
    <p:sldId id="313" r:id="rId14"/>
    <p:sldId id="298" r:id="rId15"/>
    <p:sldId id="262" r:id="rId16"/>
    <p:sldId id="314" r:id="rId17"/>
    <p:sldId id="289" r:id="rId18"/>
    <p:sldId id="310" r:id="rId19"/>
    <p:sldId id="263" r:id="rId20"/>
    <p:sldId id="309" r:id="rId21"/>
    <p:sldId id="271" r:id="rId22"/>
    <p:sldId id="285" r:id="rId23"/>
    <p:sldId id="286" r:id="rId24"/>
    <p:sldId id="291" r:id="rId25"/>
    <p:sldId id="315" r:id="rId26"/>
    <p:sldId id="295" r:id="rId27"/>
    <p:sldId id="299" r:id="rId28"/>
    <p:sldId id="300" r:id="rId29"/>
    <p:sldId id="3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2"/>
    <p:restoredTop sz="95153"/>
  </p:normalViewPr>
  <p:slideViewPr>
    <p:cSldViewPr snapToGrid="0">
      <p:cViewPr varScale="1">
        <p:scale>
          <a:sx n="95" d="100"/>
          <a:sy n="95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387D-B75E-856D-71AC-CFF18318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D349-2145-07E5-3517-32E461573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66FA0-6570-4E8C-FB06-5DF73D4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0C6D-D905-EBA0-0BC3-F65CF61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FB766-C3D0-7C9C-3B45-0A734BCB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7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8B96-D428-2F4A-98EC-E5F64F7D7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F648A-6634-7420-E8E0-8B41B4E47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B27BB-38E3-06EF-5795-07D7550C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7B9DB-72DB-D12F-D9A2-6ABABFE3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0BF6-B75D-3E0A-37D8-C913E121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37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F3671-3FF2-A5F4-46A0-10962676D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08D02-272A-80FA-DE30-F18B3D5D2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73D10-9C9D-849F-3370-096BC054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AF84-5A10-3264-7F04-3ED0A271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39490-9933-AEED-05C5-D93AB00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04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387D-B75E-856D-71AC-CFF18318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D349-2145-07E5-3517-32E461573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66FA0-6570-4E8C-FB06-5DF73D4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0C6D-D905-EBA0-0BC3-F65CF61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FB766-C3D0-7C9C-3B45-0A734BCB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49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4288-D673-FD9F-B283-69F3D804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CD5B-337C-DE54-842B-CB66C93BA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8350-041A-66A1-D9CF-554EB5B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7E4DA-B6FA-6387-62B4-8ACEC6C3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A775-28F9-73A8-793E-13B2C2F0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53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A718-A8B6-DBFE-45F6-11679976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1217D-3DBF-894F-140C-CC7F72730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48EF3-30BE-61EE-61EA-DFCF1F88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A9380-CC3C-A553-BE24-53EC3B6A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0416-78F8-1215-6C26-4DAB251B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44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E9AF-7DEB-41EC-42DD-7E2510DF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5CA4E-7EE4-7943-720A-AEF81F797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337C2-35BA-0EBE-84CF-43E93874E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B1A23-32D4-7C7C-F1EF-38293191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07E62-8F19-EE7A-C770-F372493A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B10AE-06F8-7128-5BFF-735FC270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46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F5C5-3915-3901-6B19-C206332D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E8ACD-083F-A07A-E3AE-68DCCBAFE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F5801-31ED-2854-D418-1C38A5580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91AA8-0E0A-327D-4600-43F99CD9D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B37C6-4E4C-BCE5-12F9-1D7E44EDF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14AC0-24B2-92A5-63A4-F7C7FCC2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7F0E2-078A-6B81-AC43-E1B25895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9403-04FD-489E-2F79-CFE7B089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93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8CBB-9898-F3CD-4C67-0F6176CB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3F745-FDA8-A5BB-D325-A73AA481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172E3-3AC2-9C42-45BC-19F2A204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02D9-11CB-609A-CF80-E5BB8C57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874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797F7-002B-3DAF-A8A5-9B57839A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6A52F-946D-8B14-710B-555783CE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34BE7-BA81-CFB4-0247-E1CAAC0B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4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1E01-90EA-3A5B-4995-F28BAA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AD83-4422-1687-BDE9-E653E4FB1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B52D1-F2CA-2674-5233-AB483E1C3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08CA1-0363-F34A-927A-04E15733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3392B-6B67-388D-E1F8-47B2B729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61C40-9276-0CEB-A603-B54D9180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55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4288-D673-FD9F-B283-69F3D804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CD5B-337C-DE54-842B-CB66C93BA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8350-041A-66A1-D9CF-554EB5B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7E4DA-B6FA-6387-62B4-8ACEC6C3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A775-28F9-73A8-793E-13B2C2F0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995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4F7A-2559-3618-C2BA-479E4683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A34D0-2DE8-52DF-DCFC-6A382DCCF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A959E-9A89-FFD6-1B6E-C2D2A830B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899D-00A8-D9AE-A116-2D7DDF13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D154F-4A10-DD56-A645-6E42C00C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6C93D-592D-C823-7B04-E689CE1B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10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8B96-D428-2F4A-98EC-E5F64F7D7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F648A-6634-7420-E8E0-8B41B4E47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B27BB-38E3-06EF-5795-07D7550C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7B9DB-72DB-D12F-D9A2-6ABABFE3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0BF6-B75D-3E0A-37D8-C913E121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701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F3671-3FF2-A5F4-46A0-10962676D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08D02-272A-80FA-DE30-F18B3D5D2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73D10-9C9D-849F-3370-096BC054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AF84-5A10-3264-7F04-3ED0A271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39490-9933-AEED-05C5-D93AB00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99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A718-A8B6-DBFE-45F6-11679976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1217D-3DBF-894F-140C-CC7F72730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48EF3-30BE-61EE-61EA-DFCF1F88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A9380-CC3C-A553-BE24-53EC3B6A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0416-78F8-1215-6C26-4DAB251B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19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E9AF-7DEB-41EC-42DD-7E2510DF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5CA4E-7EE4-7943-720A-AEF81F797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337C2-35BA-0EBE-84CF-43E93874E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B1A23-32D4-7C7C-F1EF-38293191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07E62-8F19-EE7A-C770-F372493A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B10AE-06F8-7128-5BFF-735FC270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26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F5C5-3915-3901-6B19-C206332D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E8ACD-083F-A07A-E3AE-68DCCBAFE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F5801-31ED-2854-D418-1C38A5580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91AA8-0E0A-327D-4600-43F99CD9D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B37C6-4E4C-BCE5-12F9-1D7E44EDF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14AC0-24B2-92A5-63A4-F7C7FCC2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7F0E2-078A-6B81-AC43-E1B25895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9403-04FD-489E-2F79-CFE7B089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8CBB-9898-F3CD-4C67-0F6176CB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3F745-FDA8-A5BB-D325-A73AA481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172E3-3AC2-9C42-45BC-19F2A204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02D9-11CB-609A-CF80-E5BB8C57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53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797F7-002B-3DAF-A8A5-9B57839A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6A52F-946D-8B14-710B-555783CE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34BE7-BA81-CFB4-0247-E1CAAC0B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52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1E01-90EA-3A5B-4995-F28BAA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AD83-4422-1687-BDE9-E653E4FB1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B52D1-F2CA-2674-5233-AB483E1C3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08CA1-0363-F34A-927A-04E15733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3392B-6B67-388D-E1F8-47B2B729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61C40-9276-0CEB-A603-B54D9180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00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4F7A-2559-3618-C2BA-479E4683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A34D0-2DE8-52DF-DCFC-6A382DCCF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A959E-9A89-FFD6-1B6E-C2D2A830B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899D-00A8-D9AE-A116-2D7DDF13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D154F-4A10-DD56-A645-6E42C00C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6C93D-592D-C823-7B04-E689CE1B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21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EFA48-88A5-6E53-CF36-3A640C77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25BA-27B8-6B01-55EC-0DE760E3A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B9CF3-FFC7-64CB-7762-97BD79720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786F3-4BF1-EA1E-DCBD-E51B43D92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01CD8-C39F-BDE3-1E4A-6B0588229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62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EFA48-88A5-6E53-CF36-3A640C77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25BA-27B8-6B01-55EC-0DE760E3A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B9CF3-FFC7-64CB-7762-97BD79720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27F36-D6E4-B04A-8E74-A579AEC448A0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786F3-4BF1-EA1E-DCBD-E51B43D92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01CD8-C39F-BDE3-1E4A-6B0588229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EDBC-E3D7-E74D-BF73-180334F812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br01.safelinks.protection.outlook.com/?url=https%3A%2F%2Fvimeo.com%2F458538142%3Fshare%3Dcopy&amp;data=05%7C01%7Ctracy.madge%40nhs.net%7Cdaffad8d3ab94fd084ef08db7642d601%7C37c354b285b047f5b22207b48d774ee3%7C0%7C1%7C638233801664316512%7CUnknown%7CTWFpbGZsb3d8eyJWIjoiMC4wLjAwMDAiLCJQIjoiV2luMzIiLCJBTiI6Ik1haWwiLCJXVCI6Mn0%3D%7C0%7C%7C%7C&amp;sdata=5HgG2chdcycb2p4s7F35w4XOUfYwydXuBxa5EpiY9ho%3D&amp;reserved=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br01.safelinks.protection.outlook.com/?url=https%3A%2F%2Fvimeo.com%2F458537085%3Fshare%3Dcopy&amp;data=05%7C01%7Ctracy.madge%40nhs.net%7Cdaffad8d3ab94fd084ef08db7642d601%7C37c354b285b047f5b22207b48d774ee3%7C0%7C1%7C638233801664316512%7CUnknown%7CTWFpbGZsb3d8eyJWIjoiMC4wLjAwMDAiLCJQIjoiV2luMzIiLCJBTiI6Ik1haWwiLCJXVCI6Mn0%3D%7C0%7C%7C%7C&amp;sdata=Cn21mjPe8UiLSVyOX2OlxVLrrbpyBFHRj1UCn85%2FmrA%3D&amp;reserved=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tracy.madge@nhs.ne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7368-0674-79D8-8CCB-A907E11B2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077" y="1376091"/>
            <a:ext cx="7005917" cy="1702470"/>
          </a:xfrm>
          <a:noFill/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  <a:t>Our Journey to Securing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  <a:t>ew </a:t>
            </a:r>
            <a:b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  <a:t>General Practice Premises</a:t>
            </a:r>
            <a:b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Drop-in Sessions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081A9-AAB6-C07F-B11F-6EDDEEF5A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226" y="2470058"/>
            <a:ext cx="5931693" cy="2600324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plan for the registered population of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Ivy Medical Group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Serving Burton Joyce, Bulcote, Lowdham, Stoke Bardolph, Lambley and the villages</a:t>
            </a:r>
          </a:p>
        </p:txBody>
      </p:sp>
      <p:pic>
        <p:nvPicPr>
          <p:cNvPr id="76" name="Picture 65" descr="People holding hands">
            <a:extLst>
              <a:ext uri="{FF2B5EF4-FFF2-40B4-BE49-F238E27FC236}">
                <a16:creationId xmlns:a16="http://schemas.microsoft.com/office/drawing/2014/main" id="{C5D56D65-2F9A-1AF8-9095-0497252F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051" y="804661"/>
            <a:ext cx="4480560" cy="524865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FC9DD-C9EB-2CA1-8FD7-F60A416B4CD4}"/>
              </a:ext>
            </a:extLst>
          </p:cNvPr>
          <p:cNvSpPr txBox="1"/>
          <p:nvPr/>
        </p:nvSpPr>
        <p:spPr>
          <a:xfrm>
            <a:off x="6224545" y="5453152"/>
            <a:ext cx="5327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Don’t forget to sign in! Thank you</a:t>
            </a:r>
          </a:p>
        </p:txBody>
      </p:sp>
    </p:spTree>
    <p:extLst>
      <p:ext uri="{BB962C8B-B14F-4D97-AF65-F5344CB8AC3E}">
        <p14:creationId xmlns:p14="http://schemas.microsoft.com/office/powerpoint/2010/main" val="377401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table&#10;&#10;Description automatically generated">
            <a:extLst>
              <a:ext uri="{FF2B5EF4-FFF2-40B4-BE49-F238E27FC236}">
                <a16:creationId xmlns:a16="http://schemas.microsoft.com/office/drawing/2014/main" id="{F94BBC42-A9E6-2F54-445D-A51A6851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9" y="228600"/>
            <a:ext cx="11251294" cy="629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tethoscope">
            <a:extLst>
              <a:ext uri="{FF2B5EF4-FFF2-40B4-BE49-F238E27FC236}">
                <a16:creationId xmlns:a16="http://schemas.microsoft.com/office/drawing/2014/main" id="{9128BCBA-BD4C-3B3F-2B52-0A3E7CFEE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719733" y="10"/>
            <a:ext cx="2472266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1A448-6899-0BC5-FC70-FCDD3D1D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2" y="0"/>
            <a:ext cx="7297303" cy="1495425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Context for new premises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220ED-9CD2-8F30-0A36-49FB8F38C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43" y="1228725"/>
            <a:ext cx="10084790" cy="54482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90% of all patient contact is within general practice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irst </a:t>
            </a:r>
            <a:r>
              <a:rPr lang="en-GB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non-emergency </a:t>
            </a:r>
            <a: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access - the ‘front door of the NHS’. </a:t>
            </a:r>
          </a:p>
          <a:p>
            <a:pPr>
              <a:lnSpc>
                <a:spcPct val="100000"/>
              </a:lnSpc>
            </a:pPr>
            <a: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1948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 patient list 2,461 and in 2023 closer to 9,000.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Number of GPs are falling patient numbers and complex needs increasing. </a:t>
            </a:r>
          </a:p>
          <a:p>
            <a:pPr>
              <a:lnSpc>
                <a:spcPct val="100000"/>
              </a:lnSpc>
            </a:pPr>
            <a:r>
              <a:rPr lang="en-GB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GPs need to continue to meet the challenges of a growing and ageing population with the next generation of pro-active, preventative health care, education, advice and treatment.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en-GB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want to give patients earlier diagnoses and more life-long control over staying well.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6"/>
    </mc:Choice>
    <mc:Fallback xmlns="">
      <p:transition spd="slow" advTm="946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C4A09C4-E0BC-F0A3-896E-2F5AF642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9" y="265043"/>
            <a:ext cx="10826544" cy="59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1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20BF-32C0-1A5A-B46B-C8CF0BD8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17" y="181896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Premises Development - Letter from IMG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2B62B-F486-2A94-0F5B-46D480FF7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7" y="1285461"/>
            <a:ext cx="10994885" cy="52074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Sent to patients on 15 June 2023 to inform them of the process to date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Highlighted the OSB site due to patient feedback and the planned Parish Council public meeting on 20 June 2023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Follow up actions: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Learn lessons from communications to bring cohesion and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partnership working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stakeholders, patients and residents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Assura meeting with Parish Council (OSB leaseholder) and IMG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12 July 2023</a:t>
            </a:r>
          </a:p>
          <a:p>
            <a:pPr>
              <a:lnSpc>
                <a:spcPct val="120000"/>
              </a:lnSpc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69CCB-7A93-AA35-9AF7-3FCD7802FD66}"/>
              </a:ext>
            </a:extLst>
          </p:cNvPr>
          <p:cNvSpPr txBox="1"/>
          <p:nvPr/>
        </p:nvSpPr>
        <p:spPr>
          <a:xfrm>
            <a:off x="820615" y="2798593"/>
            <a:ext cx="10215502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Extracts from the letter:</a:t>
            </a:r>
          </a:p>
          <a:p>
            <a:pPr>
              <a:lnSpc>
                <a:spcPct val="100000"/>
              </a:lnSpc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 must stress that 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no site has yet been identified as a preferred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location and the business case will look at all possible sites. </a:t>
            </a:r>
          </a:p>
          <a:p>
            <a:pPr>
              <a:lnSpc>
                <a:spcPct val="100000"/>
              </a:lnSpc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The Old School Building 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(OSB) site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in Burton Joyce, owned by the Old School Trust (OST) is 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possibility.</a:t>
            </a:r>
          </a:p>
        </p:txBody>
      </p:sp>
    </p:spTree>
    <p:extLst>
      <p:ext uri="{BB962C8B-B14F-4D97-AF65-F5344CB8AC3E}">
        <p14:creationId xmlns:p14="http://schemas.microsoft.com/office/powerpoint/2010/main" val="4420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40"/>
    </mc:Choice>
    <mc:Fallback xmlns="">
      <p:transition spd="slow" advTm="6064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11C7-876A-20EC-211C-796BAFEA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500" y="1"/>
            <a:ext cx="7355234" cy="1131938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…and what’s next</a:t>
            </a:r>
          </a:p>
        </p:txBody>
      </p:sp>
      <p:pic>
        <p:nvPicPr>
          <p:cNvPr id="6" name="Picture 4" descr="Houses in a subdivision">
            <a:extLst>
              <a:ext uri="{FF2B5EF4-FFF2-40B4-BE49-F238E27FC236}">
                <a16:creationId xmlns:a16="http://schemas.microsoft.com/office/drawing/2014/main" id="{888CB7AC-A18A-285C-AFB8-7477DC679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1" r="14335" b="-1"/>
          <a:stretch/>
        </p:blipFill>
        <p:spPr>
          <a:xfrm>
            <a:off x="20" y="10"/>
            <a:ext cx="399854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60F3-6023-088E-4AFB-363BAA44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563" y="1042334"/>
            <a:ext cx="8133457" cy="5546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June – Dec. 2023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Assura will draw up an outline business case and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relook at all potential sites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for the new premises and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align to local plans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area is affluent with high land prices, flood plain and green belt so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sites are more difficult to secure </a:t>
            </a:r>
          </a:p>
          <a:p>
            <a:pPr marL="0" indent="0">
              <a:buNone/>
            </a:pPr>
            <a:r>
              <a:rPr lang="en-GB" sz="2000" b="1" u="sng">
                <a:latin typeface="Arial" panose="020B0604020202020204" pitchFamily="34" charset="0"/>
                <a:cs typeface="Arial" panose="020B0604020202020204" pitchFamily="34" charset="0"/>
              </a:rPr>
              <a:t>November 2023 </a:t>
            </a: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onwards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outline business case will be considered by the NHS</a:t>
            </a:r>
          </a:p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2024/2025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If NHS approve the outline business case a full business case will be submitted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If NHS approve the full business case the new build will commence</a:t>
            </a:r>
          </a:p>
          <a:p>
            <a:pPr marL="0" indent="0">
              <a:buNone/>
            </a:pPr>
            <a:r>
              <a:rPr lang="en-GB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2026/2027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premises open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48"/>
    </mc:Choice>
    <mc:Fallback xmlns="">
      <p:transition spd="slow" advTm="8234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600CD1-EFE6-6486-3657-B51C37C2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2249"/>
            <a:ext cx="11174186" cy="6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5D5A8-10F0-412A-6523-09EC2BE70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39"/>
            <a:ext cx="11499742" cy="63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8"/>
    </mc:Choice>
    <mc:Fallback xmlns="">
      <p:transition spd="slow" advTm="7890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DD59174-8E8E-C260-7340-67D78963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5"/>
            <a:ext cx="11605846" cy="65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0"/>
    </mc:Choice>
    <mc:Fallback xmlns="">
      <p:transition spd="slow" advTm="827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2E4E-54F1-E0E8-B4CB-6D6684E2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109" y="7942"/>
            <a:ext cx="6549522" cy="1671567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What extra services could a new GP premise bring for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F4F81-C6A7-A856-8F35-EDAC84C5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895" y="1492624"/>
            <a:ext cx="7314329" cy="5217457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 space for services, </a:t>
            </a:r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mental health group for under 25s to enable support and signposting with their issues 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Sensory areas such as a garden to support patients attending with dementia, sight and hearing loss and those with physical and learning disability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Gardens cared for by Bridle Lodge residents to increase community integration and reduce their anxiety when accessing care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Hosting clinical staff who provide a service for more than one GP such as phlebotomy, physiotherapists and mental health workers 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Outreach clinics from the acute or mental health hospital e.g. outpatient follow-ups</a:t>
            </a:r>
          </a:p>
          <a:p>
            <a:pPr marL="457200" lvl="1" indent="0">
              <a:buNone/>
            </a:pP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group of people sitting on couches with laptops&#10;&#10;Description automatically generated with medium confidence">
            <a:extLst>
              <a:ext uri="{FF2B5EF4-FFF2-40B4-BE49-F238E27FC236}">
                <a16:creationId xmlns:a16="http://schemas.microsoft.com/office/drawing/2014/main" id="{268953A8-1D87-A918-6990-F23784B85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0"/>
            <a:ext cx="2199506" cy="1679499"/>
          </a:xfrm>
          <a:prstGeom prst="rect">
            <a:avLst/>
          </a:prstGeom>
        </p:spPr>
      </p:pic>
      <p:pic>
        <p:nvPicPr>
          <p:cNvPr id="8" name="Picture 7" descr="A person holding an older person's hand&#10;&#10;Description automatically generated with low confidence">
            <a:extLst>
              <a:ext uri="{FF2B5EF4-FFF2-40B4-BE49-F238E27FC236}">
                <a16:creationId xmlns:a16="http://schemas.microsoft.com/office/drawing/2014/main" id="{A42396AF-3B86-DFA6-2664-415906EC7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843285"/>
            <a:ext cx="2199491" cy="2064985"/>
          </a:xfrm>
          <a:prstGeom prst="rect">
            <a:avLst/>
          </a:prstGeom>
        </p:spPr>
      </p:pic>
      <p:pic>
        <p:nvPicPr>
          <p:cNvPr id="12" name="Picture 11" descr="A picture containing person, clothing, human face, knee&#10;&#10;Description automatically generated">
            <a:extLst>
              <a:ext uri="{FF2B5EF4-FFF2-40B4-BE49-F238E27FC236}">
                <a16:creationId xmlns:a16="http://schemas.microsoft.com/office/drawing/2014/main" id="{C989583A-16FE-3392-F039-E88F4D2E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393757" y="-10841"/>
            <a:ext cx="2209162" cy="2223338"/>
          </a:xfrm>
          <a:prstGeom prst="rect">
            <a:avLst/>
          </a:prstGeom>
        </p:spPr>
      </p:pic>
      <p:pic>
        <p:nvPicPr>
          <p:cNvPr id="14" name="Picture 13" descr="A person holding a stick&#10;&#10;Description automatically generated with low confidence">
            <a:extLst>
              <a:ext uri="{FF2B5EF4-FFF2-40B4-BE49-F238E27FC236}">
                <a16:creationId xmlns:a16="http://schemas.microsoft.com/office/drawing/2014/main" id="{E51F52D2-03AB-71F7-3EA4-6DA369A955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4079988"/>
            <a:ext cx="2199506" cy="2778013"/>
          </a:xfrm>
          <a:prstGeom prst="rect">
            <a:avLst/>
          </a:prstGeom>
        </p:spPr>
      </p:pic>
      <p:pic>
        <p:nvPicPr>
          <p:cNvPr id="10" name="Picture 9" descr="A person and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9031D8F-FF79-59F1-EFE3-55E5D8FD89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2342122" y="2349937"/>
            <a:ext cx="2209162" cy="2234180"/>
          </a:xfrm>
          <a:prstGeom prst="rect">
            <a:avLst/>
          </a:prstGeom>
        </p:spPr>
      </p:pic>
      <p:pic>
        <p:nvPicPr>
          <p:cNvPr id="18" name="Picture 17" descr="A person reaching out to another person's hand&#10;&#10;Description automatically generated with medium confidence">
            <a:extLst>
              <a:ext uri="{FF2B5EF4-FFF2-40B4-BE49-F238E27FC236}">
                <a16:creationId xmlns:a16="http://schemas.microsoft.com/office/drawing/2014/main" id="{F68F6111-38F4-AAFB-1C57-A1151170A3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122" y="4721557"/>
            <a:ext cx="2209162" cy="20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47"/>
    </mc:Choice>
    <mc:Fallback xmlns="">
      <p:transition spd="slow" advTm="1626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60BEA795-AD30-25E0-4126-9D661893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8" y="53350"/>
            <a:ext cx="12004764" cy="68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1"/>
    </mc:Choice>
    <mc:Fallback xmlns="">
      <p:transition spd="slow" advTm="710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A475D1-39AB-49CA-AA90-26897280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222250"/>
            <a:ext cx="11344729" cy="65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0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Four wooden houses with different sizes">
            <a:extLst>
              <a:ext uri="{FF2B5EF4-FFF2-40B4-BE49-F238E27FC236}">
                <a16:creationId xmlns:a16="http://schemas.microsoft.com/office/drawing/2014/main" id="{C857ACDE-3D51-B689-B30B-5C1AC856B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466" y="10"/>
            <a:ext cx="6722533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9ED0F7-DBE5-9B58-23E1-F2DABBB4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79" y="671393"/>
            <a:ext cx="5405986" cy="320413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kern="12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5300" b="1" kern="1200" dirty="0"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  <a:r>
              <a:rPr lang="en-US" sz="4400" b="1" kern="1200" dirty="0">
                <a:latin typeface="Arial" panose="020B0604020202020204" pitchFamily="34" charset="0"/>
                <a:cs typeface="Arial" panose="020B0604020202020204" pitchFamily="34" charset="0"/>
              </a:rPr>
              <a:t>our new premises look like?</a:t>
            </a:r>
            <a:br>
              <a:rPr lang="en-US" sz="44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Click on the links below</a:t>
            </a:r>
            <a:endParaRPr lang="en-GB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F9172C-7D13-9267-AE43-D7AEC2263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532420" cy="1208141"/>
          </a:xfrm>
        </p:spPr>
        <p:txBody>
          <a:bodyPr>
            <a:noAutofit/>
          </a:bodyPr>
          <a:lstStyle/>
          <a:p>
            <a:pPr algn="l"/>
            <a:r>
              <a:rPr lang="en-US" sz="2000" b="0" i="0" u="none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Virtual tour, Cinderford, Gloucestershire</a:t>
            </a:r>
          </a:p>
          <a:p>
            <a:pPr algn="l"/>
            <a:r>
              <a:rPr lang="en-US" sz="2000" b="0" i="0" u="sng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/>
              </a:rPr>
              <a:t>https://vimeo.com/458538142?share=copy</a:t>
            </a:r>
            <a:br>
              <a:rPr lang="en-US" sz="2000" b="0" i="0" u="none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000" b="0" i="0" u="none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  <a:br>
              <a:rPr lang="en-US" sz="2000" b="0" i="0" u="none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000" b="0" i="0" u="none" strike="noStrike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Virtual tour, Netherfield, Nottingham</a:t>
            </a:r>
          </a:p>
          <a:p>
            <a:pPr algn="l"/>
            <a:r>
              <a:rPr lang="en-US" sz="2000" b="0" i="0" u="sng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4"/>
              </a:rPr>
              <a:t>https://vimeo.com/458537085?share=copy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5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"/>
    </mc:Choice>
    <mc:Fallback xmlns="">
      <p:transition spd="slow" advTm="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plant, outdoor, building&#10;&#10;Description automatically generated">
            <a:extLst>
              <a:ext uri="{FF2B5EF4-FFF2-40B4-BE49-F238E27FC236}">
                <a16:creationId xmlns:a16="http://schemas.microsoft.com/office/drawing/2014/main" id="{BC2F49C7-509B-A661-7628-330EEB28E4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39" y="436995"/>
            <a:ext cx="10611321" cy="59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8"/>
    </mc:Choice>
    <mc:Fallback xmlns="">
      <p:transition spd="slow" advTm="1629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interior design, furniture, table&#10;&#10;Description automatically generated">
            <a:extLst>
              <a:ext uri="{FF2B5EF4-FFF2-40B4-BE49-F238E27FC236}">
                <a16:creationId xmlns:a16="http://schemas.microsoft.com/office/drawing/2014/main" id="{C650471C-F60D-3F80-D53D-C0E8C8D929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91" y="416718"/>
            <a:ext cx="10875818" cy="6024563"/>
          </a:xfrm>
        </p:spPr>
      </p:pic>
    </p:spTree>
    <p:extLst>
      <p:ext uri="{BB962C8B-B14F-4D97-AF65-F5344CB8AC3E}">
        <p14:creationId xmlns:p14="http://schemas.microsoft.com/office/powerpoint/2010/main" val="1986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8"/>
    </mc:Choice>
    <mc:Fallback xmlns="">
      <p:transition spd="slow" advTm="1646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B55A8C-CC20-CA46-AE49-63A8CAC2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25" y="309966"/>
            <a:ext cx="10740326" cy="60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50"/>
    </mc:Choice>
    <mc:Fallback xmlns="">
      <p:transition spd="slow" advTm="1189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A500EA6-1677-F936-FC38-71D8C8A3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958849"/>
            <a:ext cx="10894711" cy="53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9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42BE24D-10AA-9C8D-6518-F3FE8A8B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2" y="90160"/>
            <a:ext cx="11654725" cy="63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1"/>
    </mc:Choice>
    <mc:Fallback xmlns="">
      <p:transition spd="slow" advTm="11019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BEFE-C361-0AA2-6DC8-587521C2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DD7F5-C019-11F6-BF28-8A41AE49E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For all IMG premises queries please contact Tracy Madge on </a:t>
            </a:r>
          </a:p>
          <a:p>
            <a:pPr marL="0" indent="0" algn="ctr">
              <a:buNone/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tracy.madge@nhs.net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The next slides present how GPs are funded for information only</a:t>
            </a:r>
          </a:p>
          <a:p>
            <a:pPr marL="0" indent="0" algn="ctr">
              <a:buNone/>
            </a:pP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352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1"/>
    </mc:Choice>
    <mc:Fallback xmlns="">
      <p:transition spd="slow" advTm="28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B7733E-0AFF-15AE-216E-96CC68FA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" y="751666"/>
            <a:ext cx="11361926" cy="5602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B2A74-A250-0482-8385-CBEB16DC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7" y="-159087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GPs are funded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472029A-FE6F-AA69-49B7-65530F89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905" y="4974956"/>
            <a:ext cx="6695268" cy="17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13B1EB-C4AB-ECB3-6650-24DD54F4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7" y="5241500"/>
            <a:ext cx="12024893" cy="1616500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72DEDA4-F064-B252-E6A6-2C9D3CB1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02" y="263472"/>
            <a:ext cx="11055920" cy="49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and vehicle, car, wheel&#10;&#10;Description automatically generated">
            <a:extLst>
              <a:ext uri="{FF2B5EF4-FFF2-40B4-BE49-F238E27FC236}">
                <a16:creationId xmlns:a16="http://schemas.microsoft.com/office/drawing/2014/main" id="{706416FE-0601-AD74-198E-3D074E86D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99" y="571499"/>
            <a:ext cx="10216573" cy="53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2"/>
    </mc:Choice>
    <mc:Fallback xmlns="">
      <p:transition spd="slow" advTm="326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elf, clothing, furniture, indoor&#10;&#10;Description automatically generated">
            <a:extLst>
              <a:ext uri="{FF2B5EF4-FFF2-40B4-BE49-F238E27FC236}">
                <a16:creationId xmlns:a16="http://schemas.microsoft.com/office/drawing/2014/main" id="{1EA91004-7FF8-B401-727B-5E17A541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9" y="356461"/>
            <a:ext cx="11189775" cy="61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59"/>
    </mc:Choice>
    <mc:Fallback xmlns="">
      <p:transition spd="slow" advTm="894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, indoor, shelving, furniture&#10;&#10;Description automatically generated">
            <a:extLst>
              <a:ext uri="{FF2B5EF4-FFF2-40B4-BE49-F238E27FC236}">
                <a16:creationId xmlns:a16="http://schemas.microsoft.com/office/drawing/2014/main" id="{D69BA6C1-4DBD-2877-71B0-159B97DE22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49" y="260350"/>
            <a:ext cx="9817677" cy="60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5"/>
    </mc:Choice>
    <mc:Fallback xmlns="">
      <p:transition spd="slow" advTm="1173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kitchen&#10;&#10;Description automatically generated with medium confidence">
            <a:extLst>
              <a:ext uri="{FF2B5EF4-FFF2-40B4-BE49-F238E27FC236}">
                <a16:creationId xmlns:a16="http://schemas.microsoft.com/office/drawing/2014/main" id="{2F7F35CE-74FB-CA39-1941-CBEA2BEE2E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311150"/>
            <a:ext cx="9673936" cy="58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0"/>
    </mc:Choice>
    <mc:Fallback xmlns="">
      <p:transition spd="slow" advTm="534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furniture, room&#10;&#10;Description automatically generated">
            <a:extLst>
              <a:ext uri="{FF2B5EF4-FFF2-40B4-BE49-F238E27FC236}">
                <a16:creationId xmlns:a16="http://schemas.microsoft.com/office/drawing/2014/main" id="{C5DD101B-B942-1597-B6EE-867BAA4C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16477"/>
            <a:ext cx="11811000" cy="62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3"/>
    </mc:Choice>
    <mc:Fallback xmlns="">
      <p:transition spd="slow" advTm="316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urniture, computer, wall&#10;&#10;Description automatically generated">
            <a:extLst>
              <a:ext uri="{FF2B5EF4-FFF2-40B4-BE49-F238E27FC236}">
                <a16:creationId xmlns:a16="http://schemas.microsoft.com/office/drawing/2014/main" id="{1547C81A-C540-B006-26D4-F9EBBEC6A8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" y="444500"/>
            <a:ext cx="9733973" cy="59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5"/>
    </mc:Choice>
    <mc:Fallback xmlns="">
      <p:transition spd="slow" advTm="573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4C36-92D0-CD1F-2922-AC0BE84B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0"/>
            <a:ext cx="10819992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Space we have vs an example of space needed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114163-3F8D-7740-AE26-33D48704F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861042"/>
              </p:ext>
            </p:extLst>
          </p:nvPr>
        </p:nvGraphicFramePr>
        <p:xfrm>
          <a:off x="309282" y="1059143"/>
          <a:ext cx="11286564" cy="5585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3610">
                  <a:extLst>
                    <a:ext uri="{9D8B030D-6E8A-4147-A177-3AD203B41FA5}">
                      <a16:colId xmlns:a16="http://schemas.microsoft.com/office/drawing/2014/main" val="1228040957"/>
                    </a:ext>
                  </a:extLst>
                </a:gridCol>
                <a:gridCol w="5452954">
                  <a:extLst>
                    <a:ext uri="{9D8B030D-6E8A-4147-A177-3AD203B41FA5}">
                      <a16:colId xmlns:a16="http://schemas.microsoft.com/office/drawing/2014/main" val="273887514"/>
                    </a:ext>
                  </a:extLst>
                </a:gridCol>
              </a:tblGrid>
              <a:tr h="3404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2846114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X2 buildings to pay rent, X2 receptions to staff, seating for 18 patients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building, one reception with seating for THIRTY patients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1446031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staff room or 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room with staff changing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553704"/>
                  </a:ext>
                </a:extLst>
              </a:tr>
              <a:tr h="58766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X2 buildings with inefficient heating and poor  environmental ratings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building with solar/heat source with reduced carbon footprint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9667712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X2 IT hubs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hub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484326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X2 building to clean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building to clean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922873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X6 consulting rooms</a:t>
                      </a:r>
                    </a:p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clinical trainee room, no counselling rooms, no group 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rooms (almost double) and one group 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1955376"/>
                  </a:ext>
                </a:extLst>
              </a:tr>
              <a:tr h="52212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X1 combined staff/meeting/store 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staff training room, one staff room, purpose built  storage and a library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1114798"/>
                  </a:ext>
                </a:extLst>
              </a:tr>
              <a:tr h="109138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for 6 -9 cars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pavement parking at Lambley Lane causing problems with access for wheelchair/pushchair access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 road access for emergency vehicles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safety for staff arriving and leaving in darkness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 accessible parking on site for around 20 patients</a:t>
                      </a:r>
                    </a:p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 staff parking  </a:t>
                      </a:r>
                    </a:p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parking for evenings and weekends for community 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6527217"/>
                  </a:ext>
                </a:extLst>
              </a:tr>
              <a:tr h="58766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access – high reception desks, no green spaces, poor disabled toilet access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welcoming access point with gardens and green space. Purpose built toilets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724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0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88"/>
    </mc:Choice>
    <mc:Fallback xmlns="">
      <p:transition spd="slow" advTm="11788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8055</TotalTime>
  <Words>782</Words>
  <Application>Microsoft Macintosh PowerPoint</Application>
  <PresentationFormat>Widescreen</PresentationFormat>
  <Paragraphs>83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Our Journey to Securing New  General Practice Premises  Drop-in Sessions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we have vs an example of space needed</vt:lpstr>
      <vt:lpstr>PowerPoint Presentation</vt:lpstr>
      <vt:lpstr>Context for new premises</vt:lpstr>
      <vt:lpstr>PowerPoint Presentation</vt:lpstr>
      <vt:lpstr>Premises Development - Letter from IMG</vt:lpstr>
      <vt:lpstr>…and what’s next</vt:lpstr>
      <vt:lpstr>PowerPoint Presentation</vt:lpstr>
      <vt:lpstr>PowerPoint Presentation</vt:lpstr>
      <vt:lpstr>PowerPoint Presentation</vt:lpstr>
      <vt:lpstr>What extra services could a new GP premise bring for patients</vt:lpstr>
      <vt:lpstr>PowerPoint Presentation</vt:lpstr>
      <vt:lpstr>  What could our new premises look like?  Click on the links below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  <vt:lpstr>How GPs are funded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Journey for Securing new General Practice Premises </dc:title>
  <dc:creator>Tracy Madge</dc:creator>
  <cp:lastModifiedBy>Tracy Madge</cp:lastModifiedBy>
  <cp:revision>42</cp:revision>
  <dcterms:created xsi:type="dcterms:W3CDTF">2023-06-06T14:35:03Z</dcterms:created>
  <dcterms:modified xsi:type="dcterms:W3CDTF">2023-09-25T12:23:19Z</dcterms:modified>
</cp:coreProperties>
</file>