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1" r:id="rId2"/>
    <p:sldMasterId id="2147483674" r:id="rId3"/>
  </p:sldMasterIdLst>
  <p:notesMasterIdLst>
    <p:notesMasterId r:id="rId34"/>
  </p:notesMasterIdLst>
  <p:sldIdLst>
    <p:sldId id="25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56" r:id="rId14"/>
    <p:sldId id="275" r:id="rId15"/>
    <p:sldId id="267" r:id="rId16"/>
    <p:sldId id="286" r:id="rId17"/>
    <p:sldId id="285" r:id="rId18"/>
    <p:sldId id="268" r:id="rId19"/>
    <p:sldId id="278" r:id="rId20"/>
    <p:sldId id="279" r:id="rId21"/>
    <p:sldId id="280" r:id="rId22"/>
    <p:sldId id="281" r:id="rId23"/>
    <p:sldId id="282" r:id="rId24"/>
    <p:sldId id="287" r:id="rId25"/>
    <p:sldId id="288" r:id="rId26"/>
    <p:sldId id="289" r:id="rId27"/>
    <p:sldId id="290" r:id="rId28"/>
    <p:sldId id="292" r:id="rId29"/>
    <p:sldId id="291" r:id="rId30"/>
    <p:sldId id="283" r:id="rId31"/>
    <p:sldId id="284" r:id="rId32"/>
    <p:sldId id="294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08" autoAdjust="0"/>
    <p:restoredTop sz="94723" autoAdjust="0"/>
  </p:normalViewPr>
  <p:slideViewPr>
    <p:cSldViewPr snapToGrid="0">
      <p:cViewPr varScale="1">
        <p:scale>
          <a:sx n="120" d="100"/>
          <a:sy n="120" d="100"/>
        </p:scale>
        <p:origin x="55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C6C36-6BD9-445F-AE1F-C45ACD6A1DC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7BDF5F-E6F7-4A8B-A86B-2F33CB33588C}">
      <dgm:prSet/>
      <dgm:spPr/>
      <dgm:t>
        <a:bodyPr/>
        <a:lstStyle/>
        <a:p>
          <a:r>
            <a:rPr lang="en-GB" dirty="0"/>
            <a:t>The Lowdham branch of Ivy Medical Group (IMG) closed in November 2022 after a CQC inspection </a:t>
          </a:r>
          <a:endParaRPr lang="en-US" dirty="0"/>
        </a:p>
      </dgm:t>
    </dgm:pt>
    <dgm:pt modelId="{6EB0150A-8FA9-4122-AC61-36230D81F578}" type="parTrans" cxnId="{98DB0B59-13D7-41B0-A69B-DB9C73AAEAEB}">
      <dgm:prSet/>
      <dgm:spPr/>
      <dgm:t>
        <a:bodyPr/>
        <a:lstStyle/>
        <a:p>
          <a:endParaRPr lang="en-US"/>
        </a:p>
      </dgm:t>
    </dgm:pt>
    <dgm:pt modelId="{271F0E59-3672-426F-AE16-E8553F490CE2}" type="sibTrans" cxnId="{98DB0B59-13D7-41B0-A69B-DB9C73AAEAEB}">
      <dgm:prSet/>
      <dgm:spPr/>
      <dgm:t>
        <a:bodyPr/>
        <a:lstStyle/>
        <a:p>
          <a:endParaRPr lang="en-US"/>
        </a:p>
      </dgm:t>
    </dgm:pt>
    <dgm:pt modelId="{F413D3D4-BB93-40B3-BB30-99D0D25AC572}">
      <dgm:prSet/>
      <dgm:spPr/>
      <dgm:t>
        <a:bodyPr/>
        <a:lstStyle/>
        <a:p>
          <a:r>
            <a:rPr lang="en-GB" dirty="0"/>
            <a:t>IMG committed to providing services from Burton Joyce. As of 30 June there are 1790 patients living in Lowdham registered with IMG</a:t>
          </a:r>
          <a:endParaRPr lang="en-US" dirty="0"/>
        </a:p>
      </dgm:t>
    </dgm:pt>
    <dgm:pt modelId="{EB3FF2A7-4BFE-4ABF-ACC2-EA32F58A579F}" type="parTrans" cxnId="{10322C31-D3F8-47E8-BCC6-E1040CE30E61}">
      <dgm:prSet/>
      <dgm:spPr/>
      <dgm:t>
        <a:bodyPr/>
        <a:lstStyle/>
        <a:p>
          <a:endParaRPr lang="en-US"/>
        </a:p>
      </dgm:t>
    </dgm:pt>
    <dgm:pt modelId="{09D62E9E-8A7E-4B1D-B190-84CC0BABA34E}" type="sibTrans" cxnId="{10322C31-D3F8-47E8-BCC6-E1040CE30E61}">
      <dgm:prSet/>
      <dgm:spPr/>
      <dgm:t>
        <a:bodyPr/>
        <a:lstStyle/>
        <a:p>
          <a:endParaRPr lang="en-US"/>
        </a:p>
      </dgm:t>
    </dgm:pt>
    <dgm:pt modelId="{8355A3F0-2F38-45E5-A7A2-DF252FCFC1B4}">
      <dgm:prSet/>
      <dgm:spPr/>
      <dgm:t>
        <a:bodyPr/>
        <a:lstStyle/>
        <a:p>
          <a:r>
            <a:rPr lang="en-GB"/>
            <a:t>In May a survey was issued to Lowdham patients to ask them for views about the service</a:t>
          </a:r>
          <a:endParaRPr lang="en-US"/>
        </a:p>
      </dgm:t>
    </dgm:pt>
    <dgm:pt modelId="{55F6C7AD-9B87-4828-B6F6-BB12CA31F7FF}" type="parTrans" cxnId="{1077FB2F-0967-445B-8F6C-C5C84A218296}">
      <dgm:prSet/>
      <dgm:spPr/>
      <dgm:t>
        <a:bodyPr/>
        <a:lstStyle/>
        <a:p>
          <a:endParaRPr lang="en-US"/>
        </a:p>
      </dgm:t>
    </dgm:pt>
    <dgm:pt modelId="{551E4B33-DD0A-4518-83D1-848D5683E26C}" type="sibTrans" cxnId="{1077FB2F-0967-445B-8F6C-C5C84A218296}">
      <dgm:prSet/>
      <dgm:spPr/>
      <dgm:t>
        <a:bodyPr/>
        <a:lstStyle/>
        <a:p>
          <a:endParaRPr lang="en-US"/>
        </a:p>
      </dgm:t>
    </dgm:pt>
    <dgm:pt modelId="{9E95B7E1-47B4-40CB-9F11-428E18C84B77}">
      <dgm:prSet/>
      <dgm:spPr/>
      <dgm:t>
        <a:bodyPr/>
        <a:lstStyle/>
        <a:p>
          <a:r>
            <a:rPr lang="en-GB" dirty="0"/>
            <a:t>182 patients responded providing a snapshot </a:t>
          </a:r>
          <a:endParaRPr lang="en-US" dirty="0"/>
        </a:p>
      </dgm:t>
    </dgm:pt>
    <dgm:pt modelId="{A52FCC7E-78C6-442D-8EF0-813C84377485}" type="parTrans" cxnId="{F7702F0F-F0B8-4132-8FAA-BAF00DA61DAA}">
      <dgm:prSet/>
      <dgm:spPr/>
      <dgm:t>
        <a:bodyPr/>
        <a:lstStyle/>
        <a:p>
          <a:endParaRPr lang="en-US"/>
        </a:p>
      </dgm:t>
    </dgm:pt>
    <dgm:pt modelId="{0E3FFC66-668B-477E-846C-8C4F57E00F1F}" type="sibTrans" cxnId="{F7702F0F-F0B8-4132-8FAA-BAF00DA61DAA}">
      <dgm:prSet/>
      <dgm:spPr/>
      <dgm:t>
        <a:bodyPr/>
        <a:lstStyle/>
        <a:p>
          <a:endParaRPr lang="en-US"/>
        </a:p>
      </dgm:t>
    </dgm:pt>
    <dgm:pt modelId="{9488766F-FD6D-6D4A-A6A2-63BCC19E4484}" type="pres">
      <dgm:prSet presAssocID="{692C6C36-6BD9-445F-AE1F-C45ACD6A1DCC}" presName="vert0" presStyleCnt="0">
        <dgm:presLayoutVars>
          <dgm:dir/>
          <dgm:animOne val="branch"/>
          <dgm:animLvl val="lvl"/>
        </dgm:presLayoutVars>
      </dgm:prSet>
      <dgm:spPr/>
    </dgm:pt>
    <dgm:pt modelId="{35D860A0-5F3F-ED43-8598-E100764A7253}" type="pres">
      <dgm:prSet presAssocID="{2C7BDF5F-E6F7-4A8B-A86B-2F33CB33588C}" presName="thickLine" presStyleLbl="alignNode1" presStyleIdx="0" presStyleCnt="4"/>
      <dgm:spPr/>
    </dgm:pt>
    <dgm:pt modelId="{D61B5556-D3B5-BD4C-886E-35C720FE0C9D}" type="pres">
      <dgm:prSet presAssocID="{2C7BDF5F-E6F7-4A8B-A86B-2F33CB33588C}" presName="horz1" presStyleCnt="0"/>
      <dgm:spPr/>
    </dgm:pt>
    <dgm:pt modelId="{1266C71B-B891-F64E-800B-A71E5D2499C9}" type="pres">
      <dgm:prSet presAssocID="{2C7BDF5F-E6F7-4A8B-A86B-2F33CB33588C}" presName="tx1" presStyleLbl="revTx" presStyleIdx="0" presStyleCnt="4"/>
      <dgm:spPr/>
    </dgm:pt>
    <dgm:pt modelId="{EA7E7C0C-1DED-734D-B867-02C1BCF19907}" type="pres">
      <dgm:prSet presAssocID="{2C7BDF5F-E6F7-4A8B-A86B-2F33CB33588C}" presName="vert1" presStyleCnt="0"/>
      <dgm:spPr/>
    </dgm:pt>
    <dgm:pt modelId="{2CC52F1C-65B4-544E-89E6-CC22497FDF84}" type="pres">
      <dgm:prSet presAssocID="{F413D3D4-BB93-40B3-BB30-99D0D25AC572}" presName="thickLine" presStyleLbl="alignNode1" presStyleIdx="1" presStyleCnt="4"/>
      <dgm:spPr/>
    </dgm:pt>
    <dgm:pt modelId="{A62F314F-62B2-AD44-976E-03D387678431}" type="pres">
      <dgm:prSet presAssocID="{F413D3D4-BB93-40B3-BB30-99D0D25AC572}" presName="horz1" presStyleCnt="0"/>
      <dgm:spPr/>
    </dgm:pt>
    <dgm:pt modelId="{02D6C812-EE56-CD4D-8CE9-156B46CB4ECC}" type="pres">
      <dgm:prSet presAssocID="{F413D3D4-BB93-40B3-BB30-99D0D25AC572}" presName="tx1" presStyleLbl="revTx" presStyleIdx="1" presStyleCnt="4"/>
      <dgm:spPr/>
    </dgm:pt>
    <dgm:pt modelId="{2FEF6CA9-AD56-B944-B476-1BAAB2F9B624}" type="pres">
      <dgm:prSet presAssocID="{F413D3D4-BB93-40B3-BB30-99D0D25AC572}" presName="vert1" presStyleCnt="0"/>
      <dgm:spPr/>
    </dgm:pt>
    <dgm:pt modelId="{A3AAD608-E29B-0F4D-A7D7-3B8A90F16E2A}" type="pres">
      <dgm:prSet presAssocID="{8355A3F0-2F38-45E5-A7A2-DF252FCFC1B4}" presName="thickLine" presStyleLbl="alignNode1" presStyleIdx="2" presStyleCnt="4"/>
      <dgm:spPr/>
    </dgm:pt>
    <dgm:pt modelId="{72576C98-D832-AC48-8B4E-1EF58DFFCEE2}" type="pres">
      <dgm:prSet presAssocID="{8355A3F0-2F38-45E5-A7A2-DF252FCFC1B4}" presName="horz1" presStyleCnt="0"/>
      <dgm:spPr/>
    </dgm:pt>
    <dgm:pt modelId="{2AE31892-AED0-044C-A24B-4ADFD485951A}" type="pres">
      <dgm:prSet presAssocID="{8355A3F0-2F38-45E5-A7A2-DF252FCFC1B4}" presName="tx1" presStyleLbl="revTx" presStyleIdx="2" presStyleCnt="4"/>
      <dgm:spPr/>
    </dgm:pt>
    <dgm:pt modelId="{2C5BDD4B-D7E9-3446-8D86-76D0A93CF2C7}" type="pres">
      <dgm:prSet presAssocID="{8355A3F0-2F38-45E5-A7A2-DF252FCFC1B4}" presName="vert1" presStyleCnt="0"/>
      <dgm:spPr/>
    </dgm:pt>
    <dgm:pt modelId="{BD3495CA-EA97-C646-910E-BB763A5216C5}" type="pres">
      <dgm:prSet presAssocID="{9E95B7E1-47B4-40CB-9F11-428E18C84B77}" presName="thickLine" presStyleLbl="alignNode1" presStyleIdx="3" presStyleCnt="4"/>
      <dgm:spPr/>
    </dgm:pt>
    <dgm:pt modelId="{75D8C266-8057-D94B-B990-FE1E64AB9A27}" type="pres">
      <dgm:prSet presAssocID="{9E95B7E1-47B4-40CB-9F11-428E18C84B77}" presName="horz1" presStyleCnt="0"/>
      <dgm:spPr/>
    </dgm:pt>
    <dgm:pt modelId="{01AB2D24-56A9-4E43-A6A4-B42A17420D4E}" type="pres">
      <dgm:prSet presAssocID="{9E95B7E1-47B4-40CB-9F11-428E18C84B77}" presName="tx1" presStyleLbl="revTx" presStyleIdx="3" presStyleCnt="4"/>
      <dgm:spPr/>
    </dgm:pt>
    <dgm:pt modelId="{DF45C7AF-0A60-3B43-B169-3E1DFC7EAADE}" type="pres">
      <dgm:prSet presAssocID="{9E95B7E1-47B4-40CB-9F11-428E18C84B77}" presName="vert1" presStyleCnt="0"/>
      <dgm:spPr/>
    </dgm:pt>
  </dgm:ptLst>
  <dgm:cxnLst>
    <dgm:cxn modelId="{F7702F0F-F0B8-4132-8FAA-BAF00DA61DAA}" srcId="{692C6C36-6BD9-445F-AE1F-C45ACD6A1DCC}" destId="{9E95B7E1-47B4-40CB-9F11-428E18C84B77}" srcOrd="3" destOrd="0" parTransId="{A52FCC7E-78C6-442D-8EF0-813C84377485}" sibTransId="{0E3FFC66-668B-477E-846C-8C4F57E00F1F}"/>
    <dgm:cxn modelId="{1077FB2F-0967-445B-8F6C-C5C84A218296}" srcId="{692C6C36-6BD9-445F-AE1F-C45ACD6A1DCC}" destId="{8355A3F0-2F38-45E5-A7A2-DF252FCFC1B4}" srcOrd="2" destOrd="0" parTransId="{55F6C7AD-9B87-4828-B6F6-BB12CA31F7FF}" sibTransId="{551E4B33-DD0A-4518-83D1-848D5683E26C}"/>
    <dgm:cxn modelId="{10322C31-D3F8-47E8-BCC6-E1040CE30E61}" srcId="{692C6C36-6BD9-445F-AE1F-C45ACD6A1DCC}" destId="{F413D3D4-BB93-40B3-BB30-99D0D25AC572}" srcOrd="1" destOrd="0" parTransId="{EB3FF2A7-4BFE-4ABF-ACC2-EA32F58A579F}" sibTransId="{09D62E9E-8A7E-4B1D-B190-84CC0BABA34E}"/>
    <dgm:cxn modelId="{67916447-E240-224C-8FA8-29868D547D6E}" type="presOf" srcId="{2C7BDF5F-E6F7-4A8B-A86B-2F33CB33588C}" destId="{1266C71B-B891-F64E-800B-A71E5D2499C9}" srcOrd="0" destOrd="0" presId="urn:microsoft.com/office/officeart/2008/layout/LinedList"/>
    <dgm:cxn modelId="{98DB0B59-13D7-41B0-A69B-DB9C73AAEAEB}" srcId="{692C6C36-6BD9-445F-AE1F-C45ACD6A1DCC}" destId="{2C7BDF5F-E6F7-4A8B-A86B-2F33CB33588C}" srcOrd="0" destOrd="0" parTransId="{6EB0150A-8FA9-4122-AC61-36230D81F578}" sibTransId="{271F0E59-3672-426F-AE16-E8553F490CE2}"/>
    <dgm:cxn modelId="{DF1E0E8C-D65E-064A-8E16-B9DA12995B15}" type="presOf" srcId="{8355A3F0-2F38-45E5-A7A2-DF252FCFC1B4}" destId="{2AE31892-AED0-044C-A24B-4ADFD485951A}" srcOrd="0" destOrd="0" presId="urn:microsoft.com/office/officeart/2008/layout/LinedList"/>
    <dgm:cxn modelId="{82972DA4-A2F3-2E43-8D61-2B1869E2515F}" type="presOf" srcId="{F413D3D4-BB93-40B3-BB30-99D0D25AC572}" destId="{02D6C812-EE56-CD4D-8CE9-156B46CB4ECC}" srcOrd="0" destOrd="0" presId="urn:microsoft.com/office/officeart/2008/layout/LinedList"/>
    <dgm:cxn modelId="{4AFBABA5-9F89-7F4B-8589-955E1C85FED7}" type="presOf" srcId="{9E95B7E1-47B4-40CB-9F11-428E18C84B77}" destId="{01AB2D24-56A9-4E43-A6A4-B42A17420D4E}" srcOrd="0" destOrd="0" presId="urn:microsoft.com/office/officeart/2008/layout/LinedList"/>
    <dgm:cxn modelId="{0DB42CD6-C73D-CE42-BB1D-2572DB2FF16A}" type="presOf" srcId="{692C6C36-6BD9-445F-AE1F-C45ACD6A1DCC}" destId="{9488766F-FD6D-6D4A-A6A2-63BCC19E4484}" srcOrd="0" destOrd="0" presId="urn:microsoft.com/office/officeart/2008/layout/LinedList"/>
    <dgm:cxn modelId="{AFDCF41C-E3E7-E54E-8AE2-0C4B26A5AF37}" type="presParOf" srcId="{9488766F-FD6D-6D4A-A6A2-63BCC19E4484}" destId="{35D860A0-5F3F-ED43-8598-E100764A7253}" srcOrd="0" destOrd="0" presId="urn:microsoft.com/office/officeart/2008/layout/LinedList"/>
    <dgm:cxn modelId="{8E39CF0F-3C3A-D146-978B-D9442FBD43B9}" type="presParOf" srcId="{9488766F-FD6D-6D4A-A6A2-63BCC19E4484}" destId="{D61B5556-D3B5-BD4C-886E-35C720FE0C9D}" srcOrd="1" destOrd="0" presId="urn:microsoft.com/office/officeart/2008/layout/LinedList"/>
    <dgm:cxn modelId="{D4F104D9-FA48-7A4F-910C-EC798719F715}" type="presParOf" srcId="{D61B5556-D3B5-BD4C-886E-35C720FE0C9D}" destId="{1266C71B-B891-F64E-800B-A71E5D2499C9}" srcOrd="0" destOrd="0" presId="urn:microsoft.com/office/officeart/2008/layout/LinedList"/>
    <dgm:cxn modelId="{721E63B7-A714-9447-9653-C81AB12DDF29}" type="presParOf" srcId="{D61B5556-D3B5-BD4C-886E-35C720FE0C9D}" destId="{EA7E7C0C-1DED-734D-B867-02C1BCF19907}" srcOrd="1" destOrd="0" presId="urn:microsoft.com/office/officeart/2008/layout/LinedList"/>
    <dgm:cxn modelId="{526DC11F-2EC7-5649-8B77-C6753FD13379}" type="presParOf" srcId="{9488766F-FD6D-6D4A-A6A2-63BCC19E4484}" destId="{2CC52F1C-65B4-544E-89E6-CC22497FDF84}" srcOrd="2" destOrd="0" presId="urn:microsoft.com/office/officeart/2008/layout/LinedList"/>
    <dgm:cxn modelId="{07C6F54C-E7C2-A04F-9FB8-534ACADB57B2}" type="presParOf" srcId="{9488766F-FD6D-6D4A-A6A2-63BCC19E4484}" destId="{A62F314F-62B2-AD44-976E-03D387678431}" srcOrd="3" destOrd="0" presId="urn:microsoft.com/office/officeart/2008/layout/LinedList"/>
    <dgm:cxn modelId="{086FAA99-FC63-C742-9573-EB2519C8F154}" type="presParOf" srcId="{A62F314F-62B2-AD44-976E-03D387678431}" destId="{02D6C812-EE56-CD4D-8CE9-156B46CB4ECC}" srcOrd="0" destOrd="0" presId="urn:microsoft.com/office/officeart/2008/layout/LinedList"/>
    <dgm:cxn modelId="{D00B3ABE-F873-AB4A-A84B-EE89AB55D4A0}" type="presParOf" srcId="{A62F314F-62B2-AD44-976E-03D387678431}" destId="{2FEF6CA9-AD56-B944-B476-1BAAB2F9B624}" srcOrd="1" destOrd="0" presId="urn:microsoft.com/office/officeart/2008/layout/LinedList"/>
    <dgm:cxn modelId="{52492AD8-E00C-B848-A6F5-790FCDA81C9C}" type="presParOf" srcId="{9488766F-FD6D-6D4A-A6A2-63BCC19E4484}" destId="{A3AAD608-E29B-0F4D-A7D7-3B8A90F16E2A}" srcOrd="4" destOrd="0" presId="urn:microsoft.com/office/officeart/2008/layout/LinedList"/>
    <dgm:cxn modelId="{8B088E96-E451-E94E-B890-56A1514A1088}" type="presParOf" srcId="{9488766F-FD6D-6D4A-A6A2-63BCC19E4484}" destId="{72576C98-D832-AC48-8B4E-1EF58DFFCEE2}" srcOrd="5" destOrd="0" presId="urn:microsoft.com/office/officeart/2008/layout/LinedList"/>
    <dgm:cxn modelId="{9E5B6FBB-27B0-AA4D-8221-2EC4521756FD}" type="presParOf" srcId="{72576C98-D832-AC48-8B4E-1EF58DFFCEE2}" destId="{2AE31892-AED0-044C-A24B-4ADFD485951A}" srcOrd="0" destOrd="0" presId="urn:microsoft.com/office/officeart/2008/layout/LinedList"/>
    <dgm:cxn modelId="{8FD0A90A-354C-D446-904E-4371411C969C}" type="presParOf" srcId="{72576C98-D832-AC48-8B4E-1EF58DFFCEE2}" destId="{2C5BDD4B-D7E9-3446-8D86-76D0A93CF2C7}" srcOrd="1" destOrd="0" presId="urn:microsoft.com/office/officeart/2008/layout/LinedList"/>
    <dgm:cxn modelId="{DDA12F79-EB42-1447-8DAE-BACBB6751980}" type="presParOf" srcId="{9488766F-FD6D-6D4A-A6A2-63BCC19E4484}" destId="{BD3495CA-EA97-C646-910E-BB763A5216C5}" srcOrd="6" destOrd="0" presId="urn:microsoft.com/office/officeart/2008/layout/LinedList"/>
    <dgm:cxn modelId="{F635BF1E-1314-644F-970D-1BDD5668C436}" type="presParOf" srcId="{9488766F-FD6D-6D4A-A6A2-63BCC19E4484}" destId="{75D8C266-8057-D94B-B990-FE1E64AB9A27}" srcOrd="7" destOrd="0" presId="urn:microsoft.com/office/officeart/2008/layout/LinedList"/>
    <dgm:cxn modelId="{56A4B80F-4246-AF41-8987-23A2F5CE5AE4}" type="presParOf" srcId="{75D8C266-8057-D94B-B990-FE1E64AB9A27}" destId="{01AB2D24-56A9-4E43-A6A4-B42A17420D4E}" srcOrd="0" destOrd="0" presId="urn:microsoft.com/office/officeart/2008/layout/LinedList"/>
    <dgm:cxn modelId="{BAFDCC9A-CC15-0242-A753-C7E8BD8E0302}" type="presParOf" srcId="{75D8C266-8057-D94B-B990-FE1E64AB9A27}" destId="{DF45C7AF-0A60-3B43-B169-3E1DFC7EAA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F4962-FD6B-482D-98A0-0EA32AB4909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A931C05-8BB0-403E-85D4-F8AFC17EECB5}">
      <dgm:prSet/>
      <dgm:spPr/>
      <dgm:t>
        <a:bodyPr/>
        <a:lstStyle/>
        <a:p>
          <a:r>
            <a:rPr lang="en-GB"/>
            <a:t>Dissatisfaction with access to appointments and ease of booking</a:t>
          </a:r>
          <a:endParaRPr lang="en-US"/>
        </a:p>
      </dgm:t>
    </dgm:pt>
    <dgm:pt modelId="{11B553E1-B7F5-4B2D-986D-B4AAEEB28B2F}" type="parTrans" cxnId="{4297C3EC-C161-4545-BD18-17622C985137}">
      <dgm:prSet/>
      <dgm:spPr/>
      <dgm:t>
        <a:bodyPr/>
        <a:lstStyle/>
        <a:p>
          <a:endParaRPr lang="en-US"/>
        </a:p>
      </dgm:t>
    </dgm:pt>
    <dgm:pt modelId="{EADDDB16-C09A-4621-A08D-D7E65D86AFD1}" type="sibTrans" cxnId="{4297C3EC-C161-4545-BD18-17622C985137}">
      <dgm:prSet/>
      <dgm:spPr/>
      <dgm:t>
        <a:bodyPr/>
        <a:lstStyle/>
        <a:p>
          <a:endParaRPr lang="en-US"/>
        </a:p>
      </dgm:t>
    </dgm:pt>
    <dgm:pt modelId="{F26AFD1A-B59A-4EB9-8ED3-3FFAED7A5C7C}">
      <dgm:prSet/>
      <dgm:spPr/>
      <dgm:t>
        <a:bodyPr/>
        <a:lstStyle/>
        <a:p>
          <a:r>
            <a:rPr lang="en-GB"/>
            <a:t>Better communication</a:t>
          </a:r>
          <a:endParaRPr lang="en-US"/>
        </a:p>
      </dgm:t>
    </dgm:pt>
    <dgm:pt modelId="{4978EB0D-8C57-4E1D-A767-AF6A3EEA8C53}" type="parTrans" cxnId="{21F60917-7433-48FB-8E6B-7E00A3F50853}">
      <dgm:prSet/>
      <dgm:spPr/>
      <dgm:t>
        <a:bodyPr/>
        <a:lstStyle/>
        <a:p>
          <a:endParaRPr lang="en-US"/>
        </a:p>
      </dgm:t>
    </dgm:pt>
    <dgm:pt modelId="{53598107-BDFB-4110-BF5D-E412A5FDC6D8}" type="sibTrans" cxnId="{21F60917-7433-48FB-8E6B-7E00A3F50853}">
      <dgm:prSet/>
      <dgm:spPr/>
      <dgm:t>
        <a:bodyPr/>
        <a:lstStyle/>
        <a:p>
          <a:endParaRPr lang="en-US"/>
        </a:p>
      </dgm:t>
    </dgm:pt>
    <dgm:pt modelId="{F3A0FA7F-E060-45BC-94F0-502E454A2310}">
      <dgm:prSet/>
      <dgm:spPr/>
      <dgm:t>
        <a:bodyPr/>
        <a:lstStyle/>
        <a:p>
          <a:r>
            <a:rPr lang="en-GB"/>
            <a:t>Access to surgeries/location at Burton Joyce</a:t>
          </a:r>
          <a:endParaRPr lang="en-US"/>
        </a:p>
      </dgm:t>
    </dgm:pt>
    <dgm:pt modelId="{B644B8F8-BEAD-4ED7-B887-214B76D64DE7}" type="parTrans" cxnId="{E3A7AF12-4B37-41F7-A6A1-C2ED69957CE4}">
      <dgm:prSet/>
      <dgm:spPr/>
      <dgm:t>
        <a:bodyPr/>
        <a:lstStyle/>
        <a:p>
          <a:endParaRPr lang="en-US"/>
        </a:p>
      </dgm:t>
    </dgm:pt>
    <dgm:pt modelId="{A8284D10-7BB4-4A28-88C5-A556C64FAA92}" type="sibTrans" cxnId="{E3A7AF12-4B37-41F7-A6A1-C2ED69957CE4}">
      <dgm:prSet/>
      <dgm:spPr/>
      <dgm:t>
        <a:bodyPr/>
        <a:lstStyle/>
        <a:p>
          <a:endParaRPr lang="en-US"/>
        </a:p>
      </dgm:t>
    </dgm:pt>
    <dgm:pt modelId="{CA54A5F2-751F-46A2-8CD9-B48AEA76F60A}">
      <dgm:prSet/>
      <dgm:spPr/>
      <dgm:t>
        <a:bodyPr/>
        <a:lstStyle/>
        <a:p>
          <a:r>
            <a:rPr lang="en-GB"/>
            <a:t>Easier access to treatments</a:t>
          </a:r>
          <a:endParaRPr lang="en-US"/>
        </a:p>
      </dgm:t>
    </dgm:pt>
    <dgm:pt modelId="{8AC52C20-E03E-4074-A712-7372F4F90965}" type="parTrans" cxnId="{BB7F66B8-0D87-4D62-B43F-1919DF3E54DA}">
      <dgm:prSet/>
      <dgm:spPr/>
      <dgm:t>
        <a:bodyPr/>
        <a:lstStyle/>
        <a:p>
          <a:endParaRPr lang="en-US"/>
        </a:p>
      </dgm:t>
    </dgm:pt>
    <dgm:pt modelId="{6CF2DB24-98DF-4D48-AA59-471BE594540B}" type="sibTrans" cxnId="{BB7F66B8-0D87-4D62-B43F-1919DF3E54DA}">
      <dgm:prSet/>
      <dgm:spPr/>
      <dgm:t>
        <a:bodyPr/>
        <a:lstStyle/>
        <a:p>
          <a:endParaRPr lang="en-US"/>
        </a:p>
      </dgm:t>
    </dgm:pt>
    <dgm:pt modelId="{79B8566F-7402-4518-9732-8D326B6F6A7D}" type="pres">
      <dgm:prSet presAssocID="{812F4962-FD6B-482D-98A0-0EA32AB4909A}" presName="root" presStyleCnt="0">
        <dgm:presLayoutVars>
          <dgm:dir/>
          <dgm:resizeHandles val="exact"/>
        </dgm:presLayoutVars>
      </dgm:prSet>
      <dgm:spPr/>
    </dgm:pt>
    <dgm:pt modelId="{74341852-CDCE-45DA-ACEE-4D351D63161A}" type="pres">
      <dgm:prSet presAssocID="{CA931C05-8BB0-403E-85D4-F8AFC17EECB5}" presName="compNode" presStyleCnt="0"/>
      <dgm:spPr/>
    </dgm:pt>
    <dgm:pt modelId="{433704C0-4C5E-4B1A-B4AB-3FB6DC7ECC93}" type="pres">
      <dgm:prSet presAssocID="{CA931C05-8BB0-403E-85D4-F8AFC17EECB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9A7C62F-CDCE-4FC2-AF6E-27E2190AA630}" type="pres">
      <dgm:prSet presAssocID="{CA931C05-8BB0-403E-85D4-F8AFC17EECB5}" presName="spaceRect" presStyleCnt="0"/>
      <dgm:spPr/>
    </dgm:pt>
    <dgm:pt modelId="{E9B4FEA2-25A0-494A-938D-E6FCD4D5EA05}" type="pres">
      <dgm:prSet presAssocID="{CA931C05-8BB0-403E-85D4-F8AFC17EECB5}" presName="textRect" presStyleLbl="revTx" presStyleIdx="0" presStyleCnt="4">
        <dgm:presLayoutVars>
          <dgm:chMax val="1"/>
          <dgm:chPref val="1"/>
        </dgm:presLayoutVars>
      </dgm:prSet>
      <dgm:spPr/>
    </dgm:pt>
    <dgm:pt modelId="{33A0001D-24AD-48FE-AB4E-4A4103C3D261}" type="pres">
      <dgm:prSet presAssocID="{EADDDB16-C09A-4621-A08D-D7E65D86AFD1}" presName="sibTrans" presStyleCnt="0"/>
      <dgm:spPr/>
    </dgm:pt>
    <dgm:pt modelId="{0E5469BE-BF0A-467E-B285-D038C68508B6}" type="pres">
      <dgm:prSet presAssocID="{F26AFD1A-B59A-4EB9-8ED3-3FFAED7A5C7C}" presName="compNode" presStyleCnt="0"/>
      <dgm:spPr/>
    </dgm:pt>
    <dgm:pt modelId="{A2883A6C-71EA-447D-A802-AFE6F2954F49}" type="pres">
      <dgm:prSet presAssocID="{F26AFD1A-B59A-4EB9-8ED3-3FFAED7A5C7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F472D6C-9856-4102-B3F0-42048847F348}" type="pres">
      <dgm:prSet presAssocID="{F26AFD1A-B59A-4EB9-8ED3-3FFAED7A5C7C}" presName="spaceRect" presStyleCnt="0"/>
      <dgm:spPr/>
    </dgm:pt>
    <dgm:pt modelId="{DFFE2289-E5C2-469E-BEFC-F1B1177D3C65}" type="pres">
      <dgm:prSet presAssocID="{F26AFD1A-B59A-4EB9-8ED3-3FFAED7A5C7C}" presName="textRect" presStyleLbl="revTx" presStyleIdx="1" presStyleCnt="4">
        <dgm:presLayoutVars>
          <dgm:chMax val="1"/>
          <dgm:chPref val="1"/>
        </dgm:presLayoutVars>
      </dgm:prSet>
      <dgm:spPr/>
    </dgm:pt>
    <dgm:pt modelId="{597DC7B5-B1D6-4419-AA4E-0E0550607F3F}" type="pres">
      <dgm:prSet presAssocID="{53598107-BDFB-4110-BF5D-E412A5FDC6D8}" presName="sibTrans" presStyleCnt="0"/>
      <dgm:spPr/>
    </dgm:pt>
    <dgm:pt modelId="{45FB8D01-A187-41EA-8B2A-1A0D3B96EEA0}" type="pres">
      <dgm:prSet presAssocID="{F3A0FA7F-E060-45BC-94F0-502E454A2310}" presName="compNode" presStyleCnt="0"/>
      <dgm:spPr/>
    </dgm:pt>
    <dgm:pt modelId="{CA8CD968-2BF4-4DA7-B419-4914E5858952}" type="pres">
      <dgm:prSet presAssocID="{F3A0FA7F-E060-45BC-94F0-502E454A231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7476E12-99AB-4CD6-820E-B408FD93F0F9}" type="pres">
      <dgm:prSet presAssocID="{F3A0FA7F-E060-45BC-94F0-502E454A2310}" presName="spaceRect" presStyleCnt="0"/>
      <dgm:spPr/>
    </dgm:pt>
    <dgm:pt modelId="{1311A4D4-6570-451F-A6D4-45EED3F21527}" type="pres">
      <dgm:prSet presAssocID="{F3A0FA7F-E060-45BC-94F0-502E454A2310}" presName="textRect" presStyleLbl="revTx" presStyleIdx="2" presStyleCnt="4">
        <dgm:presLayoutVars>
          <dgm:chMax val="1"/>
          <dgm:chPref val="1"/>
        </dgm:presLayoutVars>
      </dgm:prSet>
      <dgm:spPr/>
    </dgm:pt>
    <dgm:pt modelId="{B52D6B36-22F8-4CF7-B2AB-4D4FDA7BE2DF}" type="pres">
      <dgm:prSet presAssocID="{A8284D10-7BB4-4A28-88C5-A556C64FAA92}" presName="sibTrans" presStyleCnt="0"/>
      <dgm:spPr/>
    </dgm:pt>
    <dgm:pt modelId="{533C3274-093C-4FE7-91A5-7A05C8C5A4E2}" type="pres">
      <dgm:prSet presAssocID="{CA54A5F2-751F-46A2-8CD9-B48AEA76F60A}" presName="compNode" presStyleCnt="0"/>
      <dgm:spPr/>
    </dgm:pt>
    <dgm:pt modelId="{169B628B-1C0E-41B8-940B-4152719075EE}" type="pres">
      <dgm:prSet presAssocID="{CA54A5F2-751F-46A2-8CD9-B48AEA76F60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2C9434B2-7D86-4746-B651-6E00FE35C969}" type="pres">
      <dgm:prSet presAssocID="{CA54A5F2-751F-46A2-8CD9-B48AEA76F60A}" presName="spaceRect" presStyleCnt="0"/>
      <dgm:spPr/>
    </dgm:pt>
    <dgm:pt modelId="{4B526AD2-0105-43B7-851D-99A87845A3D7}" type="pres">
      <dgm:prSet presAssocID="{CA54A5F2-751F-46A2-8CD9-B48AEA76F60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8F19C06-6106-4AD5-B2A8-6DC61DC6F9E2}" type="presOf" srcId="{F26AFD1A-B59A-4EB9-8ED3-3FFAED7A5C7C}" destId="{DFFE2289-E5C2-469E-BEFC-F1B1177D3C65}" srcOrd="0" destOrd="0" presId="urn:microsoft.com/office/officeart/2018/2/layout/IconLabelList"/>
    <dgm:cxn modelId="{80F6EB0B-5866-4F02-AFA9-88891E140EE5}" type="presOf" srcId="{F3A0FA7F-E060-45BC-94F0-502E454A2310}" destId="{1311A4D4-6570-451F-A6D4-45EED3F21527}" srcOrd="0" destOrd="0" presId="urn:microsoft.com/office/officeart/2018/2/layout/IconLabelList"/>
    <dgm:cxn modelId="{E3A7AF12-4B37-41F7-A6A1-C2ED69957CE4}" srcId="{812F4962-FD6B-482D-98A0-0EA32AB4909A}" destId="{F3A0FA7F-E060-45BC-94F0-502E454A2310}" srcOrd="2" destOrd="0" parTransId="{B644B8F8-BEAD-4ED7-B887-214B76D64DE7}" sibTransId="{A8284D10-7BB4-4A28-88C5-A556C64FAA92}"/>
    <dgm:cxn modelId="{21F60917-7433-48FB-8E6B-7E00A3F50853}" srcId="{812F4962-FD6B-482D-98A0-0EA32AB4909A}" destId="{F26AFD1A-B59A-4EB9-8ED3-3FFAED7A5C7C}" srcOrd="1" destOrd="0" parTransId="{4978EB0D-8C57-4E1D-A767-AF6A3EEA8C53}" sibTransId="{53598107-BDFB-4110-BF5D-E412A5FDC6D8}"/>
    <dgm:cxn modelId="{EAC62A40-51DF-4F1D-BE04-497188AB1A4B}" type="presOf" srcId="{CA54A5F2-751F-46A2-8CD9-B48AEA76F60A}" destId="{4B526AD2-0105-43B7-851D-99A87845A3D7}" srcOrd="0" destOrd="0" presId="urn:microsoft.com/office/officeart/2018/2/layout/IconLabelList"/>
    <dgm:cxn modelId="{2E990466-2067-47A4-93AC-6BC50B9B372A}" type="presOf" srcId="{812F4962-FD6B-482D-98A0-0EA32AB4909A}" destId="{79B8566F-7402-4518-9732-8D326B6F6A7D}" srcOrd="0" destOrd="0" presId="urn:microsoft.com/office/officeart/2018/2/layout/IconLabelList"/>
    <dgm:cxn modelId="{D2652E76-9D64-4FE8-A677-9F75ACB4A696}" type="presOf" srcId="{CA931C05-8BB0-403E-85D4-F8AFC17EECB5}" destId="{E9B4FEA2-25A0-494A-938D-E6FCD4D5EA05}" srcOrd="0" destOrd="0" presId="urn:microsoft.com/office/officeart/2018/2/layout/IconLabelList"/>
    <dgm:cxn modelId="{BB7F66B8-0D87-4D62-B43F-1919DF3E54DA}" srcId="{812F4962-FD6B-482D-98A0-0EA32AB4909A}" destId="{CA54A5F2-751F-46A2-8CD9-B48AEA76F60A}" srcOrd="3" destOrd="0" parTransId="{8AC52C20-E03E-4074-A712-7372F4F90965}" sibTransId="{6CF2DB24-98DF-4D48-AA59-471BE594540B}"/>
    <dgm:cxn modelId="{4297C3EC-C161-4545-BD18-17622C985137}" srcId="{812F4962-FD6B-482D-98A0-0EA32AB4909A}" destId="{CA931C05-8BB0-403E-85D4-F8AFC17EECB5}" srcOrd="0" destOrd="0" parTransId="{11B553E1-B7F5-4B2D-986D-B4AAEEB28B2F}" sibTransId="{EADDDB16-C09A-4621-A08D-D7E65D86AFD1}"/>
    <dgm:cxn modelId="{45C7D1BE-A50A-4D2B-9E34-60366E4F2CB3}" type="presParOf" srcId="{79B8566F-7402-4518-9732-8D326B6F6A7D}" destId="{74341852-CDCE-45DA-ACEE-4D351D63161A}" srcOrd="0" destOrd="0" presId="urn:microsoft.com/office/officeart/2018/2/layout/IconLabelList"/>
    <dgm:cxn modelId="{DFD483BE-EAFE-48AB-BCB2-2290F2F07E83}" type="presParOf" srcId="{74341852-CDCE-45DA-ACEE-4D351D63161A}" destId="{433704C0-4C5E-4B1A-B4AB-3FB6DC7ECC93}" srcOrd="0" destOrd="0" presId="urn:microsoft.com/office/officeart/2018/2/layout/IconLabelList"/>
    <dgm:cxn modelId="{F5485DB1-F459-45CD-99B2-D48DE9FD32BA}" type="presParOf" srcId="{74341852-CDCE-45DA-ACEE-4D351D63161A}" destId="{09A7C62F-CDCE-4FC2-AF6E-27E2190AA630}" srcOrd="1" destOrd="0" presId="urn:microsoft.com/office/officeart/2018/2/layout/IconLabelList"/>
    <dgm:cxn modelId="{38B5510A-D9CF-4C5E-A729-84F57A3A5A5D}" type="presParOf" srcId="{74341852-CDCE-45DA-ACEE-4D351D63161A}" destId="{E9B4FEA2-25A0-494A-938D-E6FCD4D5EA05}" srcOrd="2" destOrd="0" presId="urn:microsoft.com/office/officeart/2018/2/layout/IconLabelList"/>
    <dgm:cxn modelId="{EBF98E7F-B316-42B8-B4E8-44A12A455A20}" type="presParOf" srcId="{79B8566F-7402-4518-9732-8D326B6F6A7D}" destId="{33A0001D-24AD-48FE-AB4E-4A4103C3D261}" srcOrd="1" destOrd="0" presId="urn:microsoft.com/office/officeart/2018/2/layout/IconLabelList"/>
    <dgm:cxn modelId="{10ED1994-1866-4441-AD4E-18AF9348405A}" type="presParOf" srcId="{79B8566F-7402-4518-9732-8D326B6F6A7D}" destId="{0E5469BE-BF0A-467E-B285-D038C68508B6}" srcOrd="2" destOrd="0" presId="urn:microsoft.com/office/officeart/2018/2/layout/IconLabelList"/>
    <dgm:cxn modelId="{0CBC77F3-933E-4D4D-A27E-C1B13FEEFBC0}" type="presParOf" srcId="{0E5469BE-BF0A-467E-B285-D038C68508B6}" destId="{A2883A6C-71EA-447D-A802-AFE6F2954F49}" srcOrd="0" destOrd="0" presId="urn:microsoft.com/office/officeart/2018/2/layout/IconLabelList"/>
    <dgm:cxn modelId="{44BCCF94-15CD-4DF2-A8F2-AF0D5217BD75}" type="presParOf" srcId="{0E5469BE-BF0A-467E-B285-D038C68508B6}" destId="{7F472D6C-9856-4102-B3F0-42048847F348}" srcOrd="1" destOrd="0" presId="urn:microsoft.com/office/officeart/2018/2/layout/IconLabelList"/>
    <dgm:cxn modelId="{B1170036-2D67-4563-B9AC-DB10F8638062}" type="presParOf" srcId="{0E5469BE-BF0A-467E-B285-D038C68508B6}" destId="{DFFE2289-E5C2-469E-BEFC-F1B1177D3C65}" srcOrd="2" destOrd="0" presId="urn:microsoft.com/office/officeart/2018/2/layout/IconLabelList"/>
    <dgm:cxn modelId="{6B10FECA-05D6-418D-8025-F1C1F72F4417}" type="presParOf" srcId="{79B8566F-7402-4518-9732-8D326B6F6A7D}" destId="{597DC7B5-B1D6-4419-AA4E-0E0550607F3F}" srcOrd="3" destOrd="0" presId="urn:microsoft.com/office/officeart/2018/2/layout/IconLabelList"/>
    <dgm:cxn modelId="{8CC71014-33A8-4398-B6BE-EA25E232C111}" type="presParOf" srcId="{79B8566F-7402-4518-9732-8D326B6F6A7D}" destId="{45FB8D01-A187-41EA-8B2A-1A0D3B96EEA0}" srcOrd="4" destOrd="0" presId="urn:microsoft.com/office/officeart/2018/2/layout/IconLabelList"/>
    <dgm:cxn modelId="{62DDDDD0-1E32-487B-96F8-4F0BB3666F8D}" type="presParOf" srcId="{45FB8D01-A187-41EA-8B2A-1A0D3B96EEA0}" destId="{CA8CD968-2BF4-4DA7-B419-4914E5858952}" srcOrd="0" destOrd="0" presId="urn:microsoft.com/office/officeart/2018/2/layout/IconLabelList"/>
    <dgm:cxn modelId="{FB687C2E-7DB2-4833-A3CA-3A8FAF7EAD91}" type="presParOf" srcId="{45FB8D01-A187-41EA-8B2A-1A0D3B96EEA0}" destId="{97476E12-99AB-4CD6-820E-B408FD93F0F9}" srcOrd="1" destOrd="0" presId="urn:microsoft.com/office/officeart/2018/2/layout/IconLabelList"/>
    <dgm:cxn modelId="{4D0A1953-616D-48F5-97AD-E1DB5A9B5104}" type="presParOf" srcId="{45FB8D01-A187-41EA-8B2A-1A0D3B96EEA0}" destId="{1311A4D4-6570-451F-A6D4-45EED3F21527}" srcOrd="2" destOrd="0" presId="urn:microsoft.com/office/officeart/2018/2/layout/IconLabelList"/>
    <dgm:cxn modelId="{CB717091-DBA4-457E-BA53-D1EE1E033C66}" type="presParOf" srcId="{79B8566F-7402-4518-9732-8D326B6F6A7D}" destId="{B52D6B36-22F8-4CF7-B2AB-4D4FDA7BE2DF}" srcOrd="5" destOrd="0" presId="urn:microsoft.com/office/officeart/2018/2/layout/IconLabelList"/>
    <dgm:cxn modelId="{F7FB0740-04BE-4260-BB73-795C23FD4A60}" type="presParOf" srcId="{79B8566F-7402-4518-9732-8D326B6F6A7D}" destId="{533C3274-093C-4FE7-91A5-7A05C8C5A4E2}" srcOrd="6" destOrd="0" presId="urn:microsoft.com/office/officeart/2018/2/layout/IconLabelList"/>
    <dgm:cxn modelId="{986D0BF8-5678-4616-B8C5-3B3F8572D408}" type="presParOf" srcId="{533C3274-093C-4FE7-91A5-7A05C8C5A4E2}" destId="{169B628B-1C0E-41B8-940B-4152719075EE}" srcOrd="0" destOrd="0" presId="urn:microsoft.com/office/officeart/2018/2/layout/IconLabelList"/>
    <dgm:cxn modelId="{0313E8E0-21FD-4F61-AAC3-6AF88AED38CA}" type="presParOf" srcId="{533C3274-093C-4FE7-91A5-7A05C8C5A4E2}" destId="{2C9434B2-7D86-4746-B651-6E00FE35C969}" srcOrd="1" destOrd="0" presId="urn:microsoft.com/office/officeart/2018/2/layout/IconLabelList"/>
    <dgm:cxn modelId="{B8D7432F-BAA6-4BED-BBBF-BA2B4146C959}" type="presParOf" srcId="{533C3274-093C-4FE7-91A5-7A05C8C5A4E2}" destId="{4B526AD2-0105-43B7-851D-99A87845A3D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3CD64D-9341-43D1-BAC4-5BE483EB061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03E5E1-5C47-47E6-8E95-915C12EE74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/>
            <a:t>Launched Patient Triage </a:t>
          </a:r>
          <a:endParaRPr lang="en-US" sz="1400" dirty="0"/>
        </a:p>
      </dgm:t>
    </dgm:pt>
    <dgm:pt modelId="{AABBB122-27B6-4B80-9098-DE87B8F0F677}" type="parTrans" cxnId="{A8DE8EFF-D022-4F18-8F87-59FC90D82965}">
      <dgm:prSet/>
      <dgm:spPr/>
      <dgm:t>
        <a:bodyPr/>
        <a:lstStyle/>
        <a:p>
          <a:endParaRPr lang="en-US"/>
        </a:p>
      </dgm:t>
    </dgm:pt>
    <dgm:pt modelId="{BACE2EEB-15E7-4C15-A79D-7878B3F6B7D6}" type="sibTrans" cxnId="{A8DE8EFF-D022-4F18-8F87-59FC90D82965}">
      <dgm:prSet/>
      <dgm:spPr/>
      <dgm:t>
        <a:bodyPr/>
        <a:lstStyle/>
        <a:p>
          <a:endParaRPr lang="en-US"/>
        </a:p>
      </dgm:t>
    </dgm:pt>
    <dgm:pt modelId="{C72C3CC3-8B6A-41B8-9A78-AB7C32AAEC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PPG meetings and NHS App workshops in Lowdham</a:t>
          </a:r>
          <a:endParaRPr lang="en-US" sz="1400" dirty="0"/>
        </a:p>
      </dgm:t>
    </dgm:pt>
    <dgm:pt modelId="{B7EA3545-29F3-4426-805A-2AEFAF7CA8BF}" type="parTrans" cxnId="{8680F3DE-CB40-4479-9FCC-79724D4371B1}">
      <dgm:prSet/>
      <dgm:spPr/>
      <dgm:t>
        <a:bodyPr/>
        <a:lstStyle/>
        <a:p>
          <a:endParaRPr lang="en-US"/>
        </a:p>
      </dgm:t>
    </dgm:pt>
    <dgm:pt modelId="{D994D195-6247-4F80-830F-EDC2F39EABE4}" type="sibTrans" cxnId="{8680F3DE-CB40-4479-9FCC-79724D4371B1}">
      <dgm:prSet/>
      <dgm:spPr/>
      <dgm:t>
        <a:bodyPr/>
        <a:lstStyle/>
        <a:p>
          <a:endParaRPr lang="en-US"/>
        </a:p>
      </dgm:t>
    </dgm:pt>
    <dgm:pt modelId="{154319A5-3222-42B4-94ED-BF800DF0F8F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/>
            <a:t>Developing services with Lowdham pharmacy</a:t>
          </a:r>
          <a:endParaRPr lang="en-US" sz="1400"/>
        </a:p>
      </dgm:t>
    </dgm:pt>
    <dgm:pt modelId="{7EC4F3C5-83F1-43B5-9ED8-15A048084E05}" type="parTrans" cxnId="{48F3BD1C-7259-486F-8D5C-3D82226AE3D1}">
      <dgm:prSet/>
      <dgm:spPr/>
      <dgm:t>
        <a:bodyPr/>
        <a:lstStyle/>
        <a:p>
          <a:endParaRPr lang="en-US"/>
        </a:p>
      </dgm:t>
    </dgm:pt>
    <dgm:pt modelId="{FBE63065-FEA8-4CB7-8378-7F2414FB55C1}" type="sibTrans" cxnId="{48F3BD1C-7259-486F-8D5C-3D82226AE3D1}">
      <dgm:prSet/>
      <dgm:spPr/>
      <dgm:t>
        <a:bodyPr/>
        <a:lstStyle/>
        <a:p>
          <a:endParaRPr lang="en-US"/>
        </a:p>
      </dgm:t>
    </dgm:pt>
    <dgm:pt modelId="{A8A070D4-D7E8-4A5A-8C23-5362AB7651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/>
            <a:t>Dedicated Lowdham meeting 12 July </a:t>
          </a:r>
          <a:endParaRPr lang="en-US" sz="1400"/>
        </a:p>
      </dgm:t>
    </dgm:pt>
    <dgm:pt modelId="{A347A177-06B5-49B4-92CB-9028E5E81F2C}" type="parTrans" cxnId="{58B280DD-8D67-4D98-AB16-20B7F742511F}">
      <dgm:prSet/>
      <dgm:spPr/>
      <dgm:t>
        <a:bodyPr/>
        <a:lstStyle/>
        <a:p>
          <a:endParaRPr lang="en-US"/>
        </a:p>
      </dgm:t>
    </dgm:pt>
    <dgm:pt modelId="{B1917458-1730-40E5-9CAE-8B9629B98219}" type="sibTrans" cxnId="{58B280DD-8D67-4D98-AB16-20B7F742511F}">
      <dgm:prSet/>
      <dgm:spPr/>
      <dgm:t>
        <a:bodyPr/>
        <a:lstStyle/>
        <a:p>
          <a:endParaRPr lang="en-US"/>
        </a:p>
      </dgm:t>
    </dgm:pt>
    <dgm:pt modelId="{039B53AA-2FCE-4AB3-91F3-3714B6366EAA}" type="pres">
      <dgm:prSet presAssocID="{483CD64D-9341-43D1-BAC4-5BE483EB0611}" presName="root" presStyleCnt="0">
        <dgm:presLayoutVars>
          <dgm:dir/>
          <dgm:resizeHandles val="exact"/>
        </dgm:presLayoutVars>
      </dgm:prSet>
      <dgm:spPr/>
    </dgm:pt>
    <dgm:pt modelId="{666B5F3F-0217-454D-8F96-452D17580282}" type="pres">
      <dgm:prSet presAssocID="{F103E5E1-5C47-47E6-8E95-915C12EE749B}" presName="compNode" presStyleCnt="0"/>
      <dgm:spPr/>
    </dgm:pt>
    <dgm:pt modelId="{F01B5FDD-DC7C-45DF-8DA9-12230AAB544E}" type="pres">
      <dgm:prSet presAssocID="{F103E5E1-5C47-47E6-8E95-915C12EE749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22C23A68-B62D-4683-AED2-9C30B85A4949}" type="pres">
      <dgm:prSet presAssocID="{F103E5E1-5C47-47E6-8E95-915C12EE749B}" presName="spaceRect" presStyleCnt="0"/>
      <dgm:spPr/>
    </dgm:pt>
    <dgm:pt modelId="{C1520440-B6A4-415B-92D3-FC987F735286}" type="pres">
      <dgm:prSet presAssocID="{F103E5E1-5C47-47E6-8E95-915C12EE749B}" presName="textRect" presStyleLbl="revTx" presStyleIdx="0" presStyleCnt="4">
        <dgm:presLayoutVars>
          <dgm:chMax val="1"/>
          <dgm:chPref val="1"/>
        </dgm:presLayoutVars>
      </dgm:prSet>
      <dgm:spPr/>
    </dgm:pt>
    <dgm:pt modelId="{70A763B8-DD8F-4BF3-B8C1-A44C7A06B2A4}" type="pres">
      <dgm:prSet presAssocID="{BACE2EEB-15E7-4C15-A79D-7878B3F6B7D6}" presName="sibTrans" presStyleCnt="0"/>
      <dgm:spPr/>
    </dgm:pt>
    <dgm:pt modelId="{F84D607D-37CC-40CB-9000-AEC4B7E9A3FD}" type="pres">
      <dgm:prSet presAssocID="{C72C3CC3-8B6A-41B8-9A78-AB7C32AAECCF}" presName="compNode" presStyleCnt="0"/>
      <dgm:spPr/>
    </dgm:pt>
    <dgm:pt modelId="{F65D5A7C-BB90-4A66-AFCA-9032B1D3F104}" type="pres">
      <dgm:prSet presAssocID="{C72C3CC3-8B6A-41B8-9A78-AB7C32AAECC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3A543F2A-BC89-468A-85DC-E08E28CE432C}" type="pres">
      <dgm:prSet presAssocID="{C72C3CC3-8B6A-41B8-9A78-AB7C32AAECCF}" presName="spaceRect" presStyleCnt="0"/>
      <dgm:spPr/>
    </dgm:pt>
    <dgm:pt modelId="{0F94E3AC-C829-43BE-ADA3-8184B90372A7}" type="pres">
      <dgm:prSet presAssocID="{C72C3CC3-8B6A-41B8-9A78-AB7C32AAECCF}" presName="textRect" presStyleLbl="revTx" presStyleIdx="1" presStyleCnt="4">
        <dgm:presLayoutVars>
          <dgm:chMax val="1"/>
          <dgm:chPref val="1"/>
        </dgm:presLayoutVars>
      </dgm:prSet>
      <dgm:spPr/>
    </dgm:pt>
    <dgm:pt modelId="{B15E9721-A9EB-4D81-B98E-36BAB566113F}" type="pres">
      <dgm:prSet presAssocID="{D994D195-6247-4F80-830F-EDC2F39EABE4}" presName="sibTrans" presStyleCnt="0"/>
      <dgm:spPr/>
    </dgm:pt>
    <dgm:pt modelId="{30BA8857-4315-4325-B274-7AF0B0319CED}" type="pres">
      <dgm:prSet presAssocID="{154319A5-3222-42B4-94ED-BF800DF0F8FC}" presName="compNode" presStyleCnt="0"/>
      <dgm:spPr/>
    </dgm:pt>
    <dgm:pt modelId="{A0C46299-79AE-4721-BE1D-9D54F7DA5136}" type="pres">
      <dgm:prSet presAssocID="{154319A5-3222-42B4-94ED-BF800DF0F8F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FCB3F407-8A44-43AB-9C91-EC399BCCFF6B}" type="pres">
      <dgm:prSet presAssocID="{154319A5-3222-42B4-94ED-BF800DF0F8FC}" presName="spaceRect" presStyleCnt="0"/>
      <dgm:spPr/>
    </dgm:pt>
    <dgm:pt modelId="{3F0AE5C2-DF2C-46A2-8EC5-CC4CB74B7405}" type="pres">
      <dgm:prSet presAssocID="{154319A5-3222-42B4-94ED-BF800DF0F8FC}" presName="textRect" presStyleLbl="revTx" presStyleIdx="2" presStyleCnt="4">
        <dgm:presLayoutVars>
          <dgm:chMax val="1"/>
          <dgm:chPref val="1"/>
        </dgm:presLayoutVars>
      </dgm:prSet>
      <dgm:spPr/>
    </dgm:pt>
    <dgm:pt modelId="{7676BAF3-F4D0-4B83-8425-B20EDAAEBCCF}" type="pres">
      <dgm:prSet presAssocID="{FBE63065-FEA8-4CB7-8378-7F2414FB55C1}" presName="sibTrans" presStyleCnt="0"/>
      <dgm:spPr/>
    </dgm:pt>
    <dgm:pt modelId="{2D3B7B12-C2CA-4B68-AA9F-CE50760A6B84}" type="pres">
      <dgm:prSet presAssocID="{A8A070D4-D7E8-4A5A-8C23-5362AB765163}" presName="compNode" presStyleCnt="0"/>
      <dgm:spPr/>
    </dgm:pt>
    <dgm:pt modelId="{EE0EABA7-4982-46E1-854B-BEA284BE2BEC}" type="pres">
      <dgm:prSet presAssocID="{A8A070D4-D7E8-4A5A-8C23-5362AB76516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F78070F-AA09-49AC-8108-9D3ED072F500}" type="pres">
      <dgm:prSet presAssocID="{A8A070D4-D7E8-4A5A-8C23-5362AB765163}" presName="spaceRect" presStyleCnt="0"/>
      <dgm:spPr/>
    </dgm:pt>
    <dgm:pt modelId="{F1543AC4-F455-4989-8F52-3367E10BA482}" type="pres">
      <dgm:prSet presAssocID="{A8A070D4-D7E8-4A5A-8C23-5362AB76516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8F3BD1C-7259-486F-8D5C-3D82226AE3D1}" srcId="{483CD64D-9341-43D1-BAC4-5BE483EB0611}" destId="{154319A5-3222-42B4-94ED-BF800DF0F8FC}" srcOrd="2" destOrd="0" parTransId="{7EC4F3C5-83F1-43B5-9ED8-15A048084E05}" sibTransId="{FBE63065-FEA8-4CB7-8378-7F2414FB55C1}"/>
    <dgm:cxn modelId="{0ABDE93E-56DA-4D69-A1F5-AEC849819F55}" type="presOf" srcId="{483CD64D-9341-43D1-BAC4-5BE483EB0611}" destId="{039B53AA-2FCE-4AB3-91F3-3714B6366EAA}" srcOrd="0" destOrd="0" presId="urn:microsoft.com/office/officeart/2018/2/layout/IconLabelList"/>
    <dgm:cxn modelId="{94D3927D-73E3-4FCE-8BC8-D7EB240D7BE3}" type="presOf" srcId="{A8A070D4-D7E8-4A5A-8C23-5362AB765163}" destId="{F1543AC4-F455-4989-8F52-3367E10BA482}" srcOrd="0" destOrd="0" presId="urn:microsoft.com/office/officeart/2018/2/layout/IconLabelList"/>
    <dgm:cxn modelId="{6A6C948C-0749-4995-AF80-6299D808600B}" type="presOf" srcId="{C72C3CC3-8B6A-41B8-9A78-AB7C32AAECCF}" destId="{0F94E3AC-C829-43BE-ADA3-8184B90372A7}" srcOrd="0" destOrd="0" presId="urn:microsoft.com/office/officeart/2018/2/layout/IconLabelList"/>
    <dgm:cxn modelId="{CF6B0DA7-0F71-4C22-8BC9-E3C34677ABA3}" type="presOf" srcId="{154319A5-3222-42B4-94ED-BF800DF0F8FC}" destId="{3F0AE5C2-DF2C-46A2-8EC5-CC4CB74B7405}" srcOrd="0" destOrd="0" presId="urn:microsoft.com/office/officeart/2018/2/layout/IconLabelList"/>
    <dgm:cxn modelId="{58B280DD-8D67-4D98-AB16-20B7F742511F}" srcId="{483CD64D-9341-43D1-BAC4-5BE483EB0611}" destId="{A8A070D4-D7E8-4A5A-8C23-5362AB765163}" srcOrd="3" destOrd="0" parTransId="{A347A177-06B5-49B4-92CB-9028E5E81F2C}" sibTransId="{B1917458-1730-40E5-9CAE-8B9629B98219}"/>
    <dgm:cxn modelId="{8680F3DE-CB40-4479-9FCC-79724D4371B1}" srcId="{483CD64D-9341-43D1-BAC4-5BE483EB0611}" destId="{C72C3CC3-8B6A-41B8-9A78-AB7C32AAECCF}" srcOrd="1" destOrd="0" parTransId="{B7EA3545-29F3-4426-805A-2AEFAF7CA8BF}" sibTransId="{D994D195-6247-4F80-830F-EDC2F39EABE4}"/>
    <dgm:cxn modelId="{6B8881EF-4251-4313-9E0D-B9E38F837B66}" type="presOf" srcId="{F103E5E1-5C47-47E6-8E95-915C12EE749B}" destId="{C1520440-B6A4-415B-92D3-FC987F735286}" srcOrd="0" destOrd="0" presId="urn:microsoft.com/office/officeart/2018/2/layout/IconLabelList"/>
    <dgm:cxn modelId="{A8DE8EFF-D022-4F18-8F87-59FC90D82965}" srcId="{483CD64D-9341-43D1-BAC4-5BE483EB0611}" destId="{F103E5E1-5C47-47E6-8E95-915C12EE749B}" srcOrd="0" destOrd="0" parTransId="{AABBB122-27B6-4B80-9098-DE87B8F0F677}" sibTransId="{BACE2EEB-15E7-4C15-A79D-7878B3F6B7D6}"/>
    <dgm:cxn modelId="{ECC08A7D-8F9E-425E-A972-117F7F4BFFC8}" type="presParOf" srcId="{039B53AA-2FCE-4AB3-91F3-3714B6366EAA}" destId="{666B5F3F-0217-454D-8F96-452D17580282}" srcOrd="0" destOrd="0" presId="urn:microsoft.com/office/officeart/2018/2/layout/IconLabelList"/>
    <dgm:cxn modelId="{8B85659C-0BDE-43C8-83E2-FA6BBC14E77C}" type="presParOf" srcId="{666B5F3F-0217-454D-8F96-452D17580282}" destId="{F01B5FDD-DC7C-45DF-8DA9-12230AAB544E}" srcOrd="0" destOrd="0" presId="urn:microsoft.com/office/officeart/2018/2/layout/IconLabelList"/>
    <dgm:cxn modelId="{83050BC9-96D2-423E-8CE2-389160E1574C}" type="presParOf" srcId="{666B5F3F-0217-454D-8F96-452D17580282}" destId="{22C23A68-B62D-4683-AED2-9C30B85A4949}" srcOrd="1" destOrd="0" presId="urn:microsoft.com/office/officeart/2018/2/layout/IconLabelList"/>
    <dgm:cxn modelId="{73A64B7E-B08D-4E38-9CEF-FADB402BA7B2}" type="presParOf" srcId="{666B5F3F-0217-454D-8F96-452D17580282}" destId="{C1520440-B6A4-415B-92D3-FC987F735286}" srcOrd="2" destOrd="0" presId="urn:microsoft.com/office/officeart/2018/2/layout/IconLabelList"/>
    <dgm:cxn modelId="{F829E962-19E4-4C89-9F3C-BF42099938FE}" type="presParOf" srcId="{039B53AA-2FCE-4AB3-91F3-3714B6366EAA}" destId="{70A763B8-DD8F-4BF3-B8C1-A44C7A06B2A4}" srcOrd="1" destOrd="0" presId="urn:microsoft.com/office/officeart/2018/2/layout/IconLabelList"/>
    <dgm:cxn modelId="{7A145A70-FD0B-4DAE-90D0-513E26D4398F}" type="presParOf" srcId="{039B53AA-2FCE-4AB3-91F3-3714B6366EAA}" destId="{F84D607D-37CC-40CB-9000-AEC4B7E9A3FD}" srcOrd="2" destOrd="0" presId="urn:microsoft.com/office/officeart/2018/2/layout/IconLabelList"/>
    <dgm:cxn modelId="{B8ECE132-DD94-4C8E-93B3-02068114B25D}" type="presParOf" srcId="{F84D607D-37CC-40CB-9000-AEC4B7E9A3FD}" destId="{F65D5A7C-BB90-4A66-AFCA-9032B1D3F104}" srcOrd="0" destOrd="0" presId="urn:microsoft.com/office/officeart/2018/2/layout/IconLabelList"/>
    <dgm:cxn modelId="{B2064D62-B7A6-4DEA-8C72-0BAB86CB6E50}" type="presParOf" srcId="{F84D607D-37CC-40CB-9000-AEC4B7E9A3FD}" destId="{3A543F2A-BC89-468A-85DC-E08E28CE432C}" srcOrd="1" destOrd="0" presId="urn:microsoft.com/office/officeart/2018/2/layout/IconLabelList"/>
    <dgm:cxn modelId="{7D5C6DDD-0440-4903-9881-52687792D256}" type="presParOf" srcId="{F84D607D-37CC-40CB-9000-AEC4B7E9A3FD}" destId="{0F94E3AC-C829-43BE-ADA3-8184B90372A7}" srcOrd="2" destOrd="0" presId="urn:microsoft.com/office/officeart/2018/2/layout/IconLabelList"/>
    <dgm:cxn modelId="{7FEC80EA-CB5F-4441-8627-74AA6FAA350B}" type="presParOf" srcId="{039B53AA-2FCE-4AB3-91F3-3714B6366EAA}" destId="{B15E9721-A9EB-4D81-B98E-36BAB566113F}" srcOrd="3" destOrd="0" presId="urn:microsoft.com/office/officeart/2018/2/layout/IconLabelList"/>
    <dgm:cxn modelId="{EE66FD81-16F1-4652-9858-1D40676E3726}" type="presParOf" srcId="{039B53AA-2FCE-4AB3-91F3-3714B6366EAA}" destId="{30BA8857-4315-4325-B274-7AF0B0319CED}" srcOrd="4" destOrd="0" presId="urn:microsoft.com/office/officeart/2018/2/layout/IconLabelList"/>
    <dgm:cxn modelId="{44D181A3-E140-4C57-93D1-CD6748B3014F}" type="presParOf" srcId="{30BA8857-4315-4325-B274-7AF0B0319CED}" destId="{A0C46299-79AE-4721-BE1D-9D54F7DA5136}" srcOrd="0" destOrd="0" presId="urn:microsoft.com/office/officeart/2018/2/layout/IconLabelList"/>
    <dgm:cxn modelId="{BD495BC2-6BCA-4D6F-888B-3F48CE6B083C}" type="presParOf" srcId="{30BA8857-4315-4325-B274-7AF0B0319CED}" destId="{FCB3F407-8A44-43AB-9C91-EC399BCCFF6B}" srcOrd="1" destOrd="0" presId="urn:microsoft.com/office/officeart/2018/2/layout/IconLabelList"/>
    <dgm:cxn modelId="{CE1E2F34-C5DA-4981-9B2B-BC8222EDDDDD}" type="presParOf" srcId="{30BA8857-4315-4325-B274-7AF0B0319CED}" destId="{3F0AE5C2-DF2C-46A2-8EC5-CC4CB74B7405}" srcOrd="2" destOrd="0" presId="urn:microsoft.com/office/officeart/2018/2/layout/IconLabelList"/>
    <dgm:cxn modelId="{5054629B-F747-47AF-A5CD-103164D8ED1E}" type="presParOf" srcId="{039B53AA-2FCE-4AB3-91F3-3714B6366EAA}" destId="{7676BAF3-F4D0-4B83-8425-B20EDAAEBCCF}" srcOrd="5" destOrd="0" presId="urn:microsoft.com/office/officeart/2018/2/layout/IconLabelList"/>
    <dgm:cxn modelId="{FF4D6738-9545-4F1E-A61A-309E3F7C2DCC}" type="presParOf" srcId="{039B53AA-2FCE-4AB3-91F3-3714B6366EAA}" destId="{2D3B7B12-C2CA-4B68-AA9F-CE50760A6B84}" srcOrd="6" destOrd="0" presId="urn:microsoft.com/office/officeart/2018/2/layout/IconLabelList"/>
    <dgm:cxn modelId="{EBD13CFA-87D0-4896-AEE9-17AA88743E18}" type="presParOf" srcId="{2D3B7B12-C2CA-4B68-AA9F-CE50760A6B84}" destId="{EE0EABA7-4982-46E1-854B-BEA284BE2BEC}" srcOrd="0" destOrd="0" presId="urn:microsoft.com/office/officeart/2018/2/layout/IconLabelList"/>
    <dgm:cxn modelId="{2BC42E35-3CB6-4056-B5CC-03096101A9C3}" type="presParOf" srcId="{2D3B7B12-C2CA-4B68-AA9F-CE50760A6B84}" destId="{2F78070F-AA09-49AC-8108-9D3ED072F500}" srcOrd="1" destOrd="0" presId="urn:microsoft.com/office/officeart/2018/2/layout/IconLabelList"/>
    <dgm:cxn modelId="{31F1A61B-B4F0-43A0-9A26-7FD5440A6840}" type="presParOf" srcId="{2D3B7B12-C2CA-4B68-AA9F-CE50760A6B84}" destId="{F1543AC4-F455-4989-8F52-3367E10BA48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860A0-5F3F-ED43-8598-E100764A7253}">
      <dsp:nvSpPr>
        <dsp:cNvPr id="0" name=""/>
        <dsp:cNvSpPr/>
      </dsp:nvSpPr>
      <dsp:spPr>
        <a:xfrm>
          <a:off x="0" y="0"/>
          <a:ext cx="843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6C71B-B891-F64E-800B-A71E5D2499C9}">
      <dsp:nvSpPr>
        <dsp:cNvPr id="0" name=""/>
        <dsp:cNvSpPr/>
      </dsp:nvSpPr>
      <dsp:spPr>
        <a:xfrm>
          <a:off x="0" y="0"/>
          <a:ext cx="8432800" cy="82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The Lowdham branch of Ivy Medical Group (IMG) closed in November 2022 after a CQC inspection </a:t>
          </a:r>
          <a:endParaRPr lang="en-US" sz="2100" kern="1200" dirty="0"/>
        </a:p>
      </dsp:txBody>
      <dsp:txXfrm>
        <a:off x="0" y="0"/>
        <a:ext cx="8432800" cy="825896"/>
      </dsp:txXfrm>
    </dsp:sp>
    <dsp:sp modelId="{2CC52F1C-65B4-544E-89E6-CC22497FDF84}">
      <dsp:nvSpPr>
        <dsp:cNvPr id="0" name=""/>
        <dsp:cNvSpPr/>
      </dsp:nvSpPr>
      <dsp:spPr>
        <a:xfrm>
          <a:off x="0" y="825896"/>
          <a:ext cx="843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6C812-EE56-CD4D-8CE9-156B46CB4ECC}">
      <dsp:nvSpPr>
        <dsp:cNvPr id="0" name=""/>
        <dsp:cNvSpPr/>
      </dsp:nvSpPr>
      <dsp:spPr>
        <a:xfrm>
          <a:off x="0" y="825896"/>
          <a:ext cx="8432800" cy="82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IMG committed to providing services from Burton Joyce. As of 30 June there are 1790 patients living in Lowdham registered with IMG</a:t>
          </a:r>
          <a:endParaRPr lang="en-US" sz="2100" kern="1200" dirty="0"/>
        </a:p>
      </dsp:txBody>
      <dsp:txXfrm>
        <a:off x="0" y="825896"/>
        <a:ext cx="8432800" cy="825896"/>
      </dsp:txXfrm>
    </dsp:sp>
    <dsp:sp modelId="{A3AAD608-E29B-0F4D-A7D7-3B8A90F16E2A}">
      <dsp:nvSpPr>
        <dsp:cNvPr id="0" name=""/>
        <dsp:cNvSpPr/>
      </dsp:nvSpPr>
      <dsp:spPr>
        <a:xfrm>
          <a:off x="0" y="1651793"/>
          <a:ext cx="843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31892-AED0-044C-A24B-4ADFD485951A}">
      <dsp:nvSpPr>
        <dsp:cNvPr id="0" name=""/>
        <dsp:cNvSpPr/>
      </dsp:nvSpPr>
      <dsp:spPr>
        <a:xfrm>
          <a:off x="0" y="1651793"/>
          <a:ext cx="8432800" cy="82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In May a survey was issued to Lowdham patients to ask them for views about the service</a:t>
          </a:r>
          <a:endParaRPr lang="en-US" sz="2100" kern="1200"/>
        </a:p>
      </dsp:txBody>
      <dsp:txXfrm>
        <a:off x="0" y="1651793"/>
        <a:ext cx="8432800" cy="825896"/>
      </dsp:txXfrm>
    </dsp:sp>
    <dsp:sp modelId="{BD3495CA-EA97-C646-910E-BB763A5216C5}">
      <dsp:nvSpPr>
        <dsp:cNvPr id="0" name=""/>
        <dsp:cNvSpPr/>
      </dsp:nvSpPr>
      <dsp:spPr>
        <a:xfrm>
          <a:off x="0" y="2477690"/>
          <a:ext cx="843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B2D24-56A9-4E43-A6A4-B42A17420D4E}">
      <dsp:nvSpPr>
        <dsp:cNvPr id="0" name=""/>
        <dsp:cNvSpPr/>
      </dsp:nvSpPr>
      <dsp:spPr>
        <a:xfrm>
          <a:off x="0" y="2477690"/>
          <a:ext cx="8432800" cy="82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182 patients responded providing a snapshot </a:t>
          </a:r>
          <a:endParaRPr lang="en-US" sz="2100" kern="1200" dirty="0"/>
        </a:p>
      </dsp:txBody>
      <dsp:txXfrm>
        <a:off x="0" y="2477690"/>
        <a:ext cx="8432800" cy="825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704C0-4C5E-4B1A-B4AB-3FB6DC7ECC93}">
      <dsp:nvSpPr>
        <dsp:cNvPr id="0" name=""/>
        <dsp:cNvSpPr/>
      </dsp:nvSpPr>
      <dsp:spPr>
        <a:xfrm>
          <a:off x="994500" y="1157383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4FEA2-25A0-494A-938D-E6FCD4D5EA05}">
      <dsp:nvSpPr>
        <dsp:cNvPr id="0" name=""/>
        <dsp:cNvSpPr/>
      </dsp:nvSpPr>
      <dsp:spPr>
        <a:xfrm>
          <a:off x="499500" y="22374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Dissatisfaction with access to appointments and ease of booking</a:t>
          </a:r>
          <a:endParaRPr lang="en-US" sz="1300" kern="1200"/>
        </a:p>
      </dsp:txBody>
      <dsp:txXfrm>
        <a:off x="499500" y="2237416"/>
        <a:ext cx="1800000" cy="720000"/>
      </dsp:txXfrm>
    </dsp:sp>
    <dsp:sp modelId="{A2883A6C-71EA-447D-A802-AFE6F2954F49}">
      <dsp:nvSpPr>
        <dsp:cNvPr id="0" name=""/>
        <dsp:cNvSpPr/>
      </dsp:nvSpPr>
      <dsp:spPr>
        <a:xfrm>
          <a:off x="3109500" y="1157383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E2289-E5C2-469E-BEFC-F1B1177D3C65}">
      <dsp:nvSpPr>
        <dsp:cNvPr id="0" name=""/>
        <dsp:cNvSpPr/>
      </dsp:nvSpPr>
      <dsp:spPr>
        <a:xfrm>
          <a:off x="2614500" y="22374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Better communication</a:t>
          </a:r>
          <a:endParaRPr lang="en-US" sz="1300" kern="1200"/>
        </a:p>
      </dsp:txBody>
      <dsp:txXfrm>
        <a:off x="2614500" y="2237416"/>
        <a:ext cx="1800000" cy="720000"/>
      </dsp:txXfrm>
    </dsp:sp>
    <dsp:sp modelId="{CA8CD968-2BF4-4DA7-B419-4914E5858952}">
      <dsp:nvSpPr>
        <dsp:cNvPr id="0" name=""/>
        <dsp:cNvSpPr/>
      </dsp:nvSpPr>
      <dsp:spPr>
        <a:xfrm>
          <a:off x="5224500" y="1157383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1A4D4-6570-451F-A6D4-45EED3F21527}">
      <dsp:nvSpPr>
        <dsp:cNvPr id="0" name=""/>
        <dsp:cNvSpPr/>
      </dsp:nvSpPr>
      <dsp:spPr>
        <a:xfrm>
          <a:off x="4729500" y="22374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Access to surgeries/location at Burton Joyce</a:t>
          </a:r>
          <a:endParaRPr lang="en-US" sz="1300" kern="1200"/>
        </a:p>
      </dsp:txBody>
      <dsp:txXfrm>
        <a:off x="4729500" y="2237416"/>
        <a:ext cx="1800000" cy="720000"/>
      </dsp:txXfrm>
    </dsp:sp>
    <dsp:sp modelId="{169B628B-1C0E-41B8-940B-4152719075EE}">
      <dsp:nvSpPr>
        <dsp:cNvPr id="0" name=""/>
        <dsp:cNvSpPr/>
      </dsp:nvSpPr>
      <dsp:spPr>
        <a:xfrm>
          <a:off x="7339500" y="1157383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26AD2-0105-43B7-851D-99A87845A3D7}">
      <dsp:nvSpPr>
        <dsp:cNvPr id="0" name=""/>
        <dsp:cNvSpPr/>
      </dsp:nvSpPr>
      <dsp:spPr>
        <a:xfrm>
          <a:off x="6844500" y="22374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Easier access to treatments</a:t>
          </a:r>
          <a:endParaRPr lang="en-US" sz="1300" kern="1200"/>
        </a:p>
      </dsp:txBody>
      <dsp:txXfrm>
        <a:off x="6844500" y="2237416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B5FDD-DC7C-45DF-8DA9-12230AAB544E}">
      <dsp:nvSpPr>
        <dsp:cNvPr id="0" name=""/>
        <dsp:cNvSpPr/>
      </dsp:nvSpPr>
      <dsp:spPr>
        <a:xfrm>
          <a:off x="791300" y="940014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20440-B6A4-415B-92D3-FC987F735286}">
      <dsp:nvSpPr>
        <dsp:cNvPr id="0" name=""/>
        <dsp:cNvSpPr/>
      </dsp:nvSpPr>
      <dsp:spPr>
        <a:xfrm>
          <a:off x="296299" y="202020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Launched Patient Triage </a:t>
          </a:r>
          <a:endParaRPr lang="en-US" sz="1400" kern="1200" dirty="0"/>
        </a:p>
      </dsp:txBody>
      <dsp:txXfrm>
        <a:off x="296299" y="2020208"/>
        <a:ext cx="1800000" cy="720000"/>
      </dsp:txXfrm>
    </dsp:sp>
    <dsp:sp modelId="{F65D5A7C-BB90-4A66-AFCA-9032B1D3F104}">
      <dsp:nvSpPr>
        <dsp:cNvPr id="0" name=""/>
        <dsp:cNvSpPr/>
      </dsp:nvSpPr>
      <dsp:spPr>
        <a:xfrm>
          <a:off x="2906300" y="940014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4E3AC-C829-43BE-ADA3-8184B90372A7}">
      <dsp:nvSpPr>
        <dsp:cNvPr id="0" name=""/>
        <dsp:cNvSpPr/>
      </dsp:nvSpPr>
      <dsp:spPr>
        <a:xfrm>
          <a:off x="2411300" y="202020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PPG meetings and NHS App workshops in Lowdham</a:t>
          </a:r>
          <a:endParaRPr lang="en-US" sz="1400" kern="1200" dirty="0"/>
        </a:p>
      </dsp:txBody>
      <dsp:txXfrm>
        <a:off x="2411300" y="2020208"/>
        <a:ext cx="1800000" cy="720000"/>
      </dsp:txXfrm>
    </dsp:sp>
    <dsp:sp modelId="{A0C46299-79AE-4721-BE1D-9D54F7DA5136}">
      <dsp:nvSpPr>
        <dsp:cNvPr id="0" name=""/>
        <dsp:cNvSpPr/>
      </dsp:nvSpPr>
      <dsp:spPr>
        <a:xfrm>
          <a:off x="5021300" y="940014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AE5C2-DF2C-46A2-8EC5-CC4CB74B7405}">
      <dsp:nvSpPr>
        <dsp:cNvPr id="0" name=""/>
        <dsp:cNvSpPr/>
      </dsp:nvSpPr>
      <dsp:spPr>
        <a:xfrm>
          <a:off x="4526300" y="202020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Developing services with Lowdham pharmacy</a:t>
          </a:r>
          <a:endParaRPr lang="en-US" sz="1400" kern="1200"/>
        </a:p>
      </dsp:txBody>
      <dsp:txXfrm>
        <a:off x="4526300" y="2020208"/>
        <a:ext cx="1800000" cy="720000"/>
      </dsp:txXfrm>
    </dsp:sp>
    <dsp:sp modelId="{EE0EABA7-4982-46E1-854B-BEA284BE2BEC}">
      <dsp:nvSpPr>
        <dsp:cNvPr id="0" name=""/>
        <dsp:cNvSpPr/>
      </dsp:nvSpPr>
      <dsp:spPr>
        <a:xfrm>
          <a:off x="7136300" y="940014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43AC4-F455-4989-8F52-3367E10BA482}">
      <dsp:nvSpPr>
        <dsp:cNvPr id="0" name=""/>
        <dsp:cNvSpPr/>
      </dsp:nvSpPr>
      <dsp:spPr>
        <a:xfrm>
          <a:off x="6641300" y="202020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Dedicated Lowdham meeting 12 July </a:t>
          </a:r>
          <a:endParaRPr lang="en-US" sz="1400" kern="1200"/>
        </a:p>
      </dsp:txBody>
      <dsp:txXfrm>
        <a:off x="6641300" y="2020208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04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c5dd92c931_2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30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1c5dd92c931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" name="Google Shape;46;g1c5dd92c931_2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13DD8-0273-D435-05F0-6975D4B6F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FF610-37A0-875E-B95F-89E88897C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E49E5-20AF-78A5-FBF2-6A121F61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02-2BBC-8044-A2B5-E20BDBCEFEFA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6A337-FD63-A9ED-C2C5-45E47775D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98C21-D420-B16A-55F7-3C230FF4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2FE3-6F85-3B45-9739-DF0132D4E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6B0D-8CFC-47B3-3261-779F5DF9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D5BC2-8620-C9F9-3521-379AAC977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BFF9B-8AC8-7515-0473-848E3C8C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02-2BBC-8044-A2B5-E20BDBCEFEFA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FC90C-C9D3-8A70-AD25-BC835F70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9CE89-3A95-75D5-CD54-06BEE382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2FE3-6F85-3B45-9739-DF0132D4E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188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CA6A-0A0E-F2C7-BFB4-D11AD60C2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1C0A2-CB20-3918-2A57-CAA520C07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6DF2A-0C78-8D5B-B154-3DE1A0D2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02-2BBC-8044-A2B5-E20BDBCEFEFA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333DC-3C25-88B4-4524-94E43521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DBCAC-B069-A58D-3727-096A6837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2FE3-6F85-3B45-9739-DF0132D4E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77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040A2-8242-5967-9BA2-83E66C202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4AE3-4EB7-B170-060D-7CECF1931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A3E1D-DBB4-E47D-ABED-F4FACDE16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CEC91-7967-0319-4CC5-D95E925D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02-2BBC-8044-A2B5-E20BDBCEFEFA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9CDB4-3034-4026-B58B-FAC8F9DD4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653D5-DA89-42F0-F95C-39541E5C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2FE3-6F85-3B45-9739-DF0132D4E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12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35A1-8FCF-B2F0-2230-C400E097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D506B-D0F7-E6FC-8873-555D13CE4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74F50-8580-3772-9411-DB12A765B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A92A6-4EC4-699C-9CFD-5450CDBCE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3F27A-8BE4-CC8C-670B-0ACACD8E5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25A71D-88ED-62B8-70D7-4C3DE9F0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02-2BBC-8044-A2B5-E20BDBCEFEFA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033BB-1A21-0137-D4C8-B38F31C64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84D412-23C8-4F9A-A2A4-8626567F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2FE3-6F85-3B45-9739-DF0132D4E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4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300-B227-AC01-5178-95242926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D6057-F9BD-AB69-6EAB-21FEEF8B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02-2BBC-8044-A2B5-E20BDBCEFEFA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48136-D21F-3F08-71A2-09273B4B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AAF97-0FE3-1C91-C727-1D10C615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2FE3-6F85-3B45-9739-DF0132D4E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22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08643-AC2A-3D91-01BE-C3DAE512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02-2BBC-8044-A2B5-E20BDBCEFEFA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F2C00-3F83-E052-FAEE-DB80DD7B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C8BDC-8DEF-81AA-DE83-E2F30A83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2FE3-6F85-3B45-9739-DF0132D4E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24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05DA0-904F-F1AD-511C-15FDD9B4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E43F-23E2-40A7-299F-F9533A702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7CA62-4594-537B-9491-BC0017A05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92C25-2684-CA58-0CE0-70DDAEB4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02-2BBC-8044-A2B5-E20BDBCEFEFA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09B65-2D28-A9B2-5164-4424F9E9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13695-2497-72A9-102A-F497FA34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2FE3-6F85-3B45-9739-DF0132D4E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437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6996-2383-1D9E-1AD4-E65F1440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A9CEB-F196-4933-1538-96875115E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F9B6D-26EC-B60A-3B1B-A7DFE6B06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51CCA-D3B5-8708-E26D-45752270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02-2BBC-8044-A2B5-E20BDBCEFEFA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1B314-63FE-4C44-4E59-7BEF65CF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0FD1E-B762-449C-DF09-30C57A44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2FE3-6F85-3B45-9739-DF0132D4E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52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F098E-89CA-84E0-32BE-B4159B01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02B35-D057-304B-9173-3F347C5AC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0421F-1C27-4EB7-57A2-AE9F277D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02-2BBC-8044-A2B5-E20BDBCEFEFA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128A7-857A-C2FE-2F37-2C8EC732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07035-5F69-1749-0DF5-803A6165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2FE3-6F85-3B45-9739-DF0132D4E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9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0D0A72-10DC-35B3-DBB3-3D6B756D4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A9C5B-9FC6-57C1-1225-FA93AD8EB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23A6E-9BF3-7E18-C448-869DFAF5E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02-2BBC-8044-A2B5-E20BDBCEFEFA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BFA0D-B054-92A3-3291-E8B2562E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02D7F-D633-1374-1B93-B7FC3C37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2FE3-6F85-3B45-9739-DF0132D4E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628651" y="273846"/>
            <a:ext cx="509547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38099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6194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2384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2384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8120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296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2285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2859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2859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170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38099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6194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2384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2384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38099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6194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2384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2384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238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30238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189" marR="0" lvl="0" indent="-2285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2859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2859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630239" y="1878806"/>
            <a:ext cx="3868737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38099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6194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2384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2384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189" marR="0" lvl="0" indent="-2285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2859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2859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38099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6194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2384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2384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7206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447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490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3887788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38099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6194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2384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2384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30240" y="1543051"/>
            <a:ext cx="2949575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22859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2859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2859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2859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2859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207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>
            <a:spLocks noGrp="1"/>
          </p:cNvSpPr>
          <p:nvPr>
            <p:ph type="pic" idx="2"/>
          </p:nvPr>
        </p:nvSpPr>
        <p:spPr>
          <a:xfrm>
            <a:off x="3887788" y="740571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630240" y="1543051"/>
            <a:ext cx="2949575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22859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2859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2859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2859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28594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453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630238" y="1878806"/>
            <a:ext cx="3868737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 rot="5400000">
            <a:off x="2940249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38099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6194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2384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2384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5730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 rot="5400000">
            <a:off x="5350075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 rot="5400000">
            <a:off x="1330525" y="-428030"/>
            <a:ext cx="4358879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38099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6194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2384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2384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972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3887788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 rot="5400000">
            <a:off x="5350074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 rot="5400000">
            <a:off x="1330524" y="-428030"/>
            <a:ext cx="4358879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6B0D-8CFC-47B3-3261-779F5DF9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D5BC2-8620-C9F9-3521-379AAC977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BFF9B-8AC8-7515-0473-848E3C8C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8D02-2BBC-8044-A2B5-E20BDBCEFEFA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FC90C-C9D3-8A70-AD25-BC835F70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9CE89-3A95-75D5-CD54-06BEE382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2FE3-6F85-3B45-9739-DF0132D4E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24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76056" y="141480"/>
            <a:ext cx="3791992" cy="3780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B84AC-A9CB-CDB2-DAAA-42052F9EA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46FEF-F758-8240-1183-DDD89B4E6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E659C-9723-EFF9-3BDF-955DD1AE9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48D02-2BBC-8044-A2B5-E20BDBCEFEFA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70189-1B51-9218-EB85-5DDFB0487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5DC0B-3221-6E08-B3D7-C216C59E6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2FE3-6F85-3B45-9739-DF0132D4E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74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076057" y="141480"/>
            <a:ext cx="3791992" cy="378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0989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vymedicalgroup.co.uk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429B21-EC00-D4DD-D733-616A079521D4}"/>
              </a:ext>
            </a:extLst>
          </p:cNvPr>
          <p:cNvSpPr txBox="1"/>
          <p:nvPr/>
        </p:nvSpPr>
        <p:spPr>
          <a:xfrm>
            <a:off x="870333" y="1299045"/>
            <a:ext cx="7127913" cy="2025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3600" b="1" dirty="0">
                <a:latin typeface="+mn-lt"/>
                <a:cs typeface="Calibri" panose="020F0502020204030204" pitchFamily="34" charset="0"/>
              </a:rPr>
              <a:t>Ivy Medical Group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3600" b="1" dirty="0">
                <a:latin typeface="+mn-lt"/>
                <a:cs typeface="Calibri" panose="020F0502020204030204" pitchFamily="34" charset="0"/>
              </a:rPr>
              <a:t>Survey of Lowdham Patients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3600" b="1" dirty="0">
                <a:latin typeface="+mn-lt"/>
                <a:cs typeface="Calibri" panose="020F0502020204030204" pitchFamily="34" charset="0"/>
              </a:rPr>
              <a:t>12 July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34529-4023-9EDE-2137-D00618840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555651"/>
            <a:ext cx="7886700" cy="1125140"/>
          </a:xfrm>
        </p:spPr>
        <p:txBody>
          <a:bodyPr/>
          <a:lstStyle/>
          <a:p>
            <a:pPr algn="ctr"/>
            <a:r>
              <a:rPr lang="en-GB" sz="2000" dirty="0"/>
              <a:t>Melanie</a:t>
            </a:r>
            <a:r>
              <a:rPr lang="en-GB" dirty="0"/>
              <a:t> Maddock, Practice Manager</a:t>
            </a:r>
          </a:p>
          <a:p>
            <a:pPr algn="ctr"/>
            <a:r>
              <a:rPr lang="en-GB" dirty="0"/>
              <a:t>Bob Barrett, Patient Participation Group (PPG), Lowdham Resident</a:t>
            </a:r>
          </a:p>
          <a:p>
            <a:pPr algn="ctr"/>
            <a:r>
              <a:rPr lang="en-GB" dirty="0"/>
              <a:t>Tracy Madge, PPG Secretary </a:t>
            </a:r>
          </a:p>
        </p:txBody>
      </p:sp>
    </p:spTree>
    <p:extLst>
      <p:ext uri="{BB962C8B-B14F-4D97-AF65-F5344CB8AC3E}">
        <p14:creationId xmlns:p14="http://schemas.microsoft.com/office/powerpoint/2010/main" val="201926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4F6870-B65C-56DF-0758-40958053230B}"/>
              </a:ext>
            </a:extLst>
          </p:cNvPr>
          <p:cNvSpPr txBox="1"/>
          <p:nvPr/>
        </p:nvSpPr>
        <p:spPr>
          <a:xfrm>
            <a:off x="497840" y="990163"/>
            <a:ext cx="852424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Survey Outcome</a:t>
            </a:r>
          </a:p>
          <a:p>
            <a:r>
              <a:rPr lang="en-GB" sz="2400" i="1" dirty="0"/>
              <a:t>Q5  - Requests for Follow Up</a:t>
            </a:r>
          </a:p>
          <a:p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40 Patients left contact details</a:t>
            </a:r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3" name="Graphic 2" descr="Call center">
            <a:extLst>
              <a:ext uri="{FF2B5EF4-FFF2-40B4-BE49-F238E27FC236}">
                <a16:creationId xmlns:a16="http://schemas.microsoft.com/office/drawing/2014/main" id="{312ADAA7-F7AB-B1E5-1D83-2739FC4D6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2059" y="12607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9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164DB4-6AF8-E359-4BB0-724E0F5C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100" b="1">
                <a:solidFill>
                  <a:srgbClr val="FFFFFF"/>
                </a:solidFill>
              </a:rPr>
              <a:t>Main findings</a:t>
            </a:r>
            <a:br>
              <a:rPr lang="en-GB" sz="2100" b="1">
                <a:solidFill>
                  <a:srgbClr val="FFFFFF"/>
                </a:solidFill>
              </a:rPr>
            </a:br>
            <a:endParaRPr lang="en-GB" sz="2100">
              <a:solidFill>
                <a:srgbClr val="FFFFFF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1BAA8-FD4A-EA71-91CE-42D16C051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14337"/>
            <a:ext cx="7886700" cy="1125140"/>
          </a:xfrm>
        </p:spPr>
        <p:txBody>
          <a:bodyPr/>
          <a:lstStyle/>
          <a:p>
            <a:r>
              <a:rPr lang="en-GB" sz="2400" b="1" dirty="0"/>
              <a:t>Main findings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4E6457C-E916-C6BD-C94F-8E6EA4C66D2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8032201"/>
              </p:ext>
            </p:extLst>
          </p:nvPr>
        </p:nvGraphicFramePr>
        <p:xfrm>
          <a:off x="0" y="876300"/>
          <a:ext cx="914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3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C9105-77D9-6D4A-34AE-227610F34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we have done so far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C72ABDD-051E-B505-2E3B-BB9CA68061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404405"/>
              </p:ext>
            </p:extLst>
          </p:nvPr>
        </p:nvGraphicFramePr>
        <p:xfrm>
          <a:off x="177800" y="952500"/>
          <a:ext cx="8737600" cy="3680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6900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3F28B7-4FA5-D793-EEF0-7EB6F5EA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What we will keep doing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44C42D-4F23-41DD-FC6C-85A3170A0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969627"/>
            <a:ext cx="8661400" cy="390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09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4012E5-5181-A0B8-1963-B746D386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74664"/>
            <a:ext cx="7886700" cy="994172"/>
          </a:xfrm>
        </p:spPr>
        <p:txBody>
          <a:bodyPr/>
          <a:lstStyle/>
          <a:p>
            <a:r>
              <a:rPr lang="en-GB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7612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477A39-97BD-1652-E37A-77EF558B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 about new premises and patient </a:t>
            </a:r>
            <a:r>
              <a:rPr lang="en-GB" dirty="0" err="1"/>
              <a:t>traige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2BDFDB-FDD2-C175-2E1A-C1664D8FA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Tracy Madge and Bob Barrett, PPG members </a:t>
            </a:r>
          </a:p>
        </p:txBody>
      </p:sp>
    </p:spTree>
    <p:extLst>
      <p:ext uri="{BB962C8B-B14F-4D97-AF65-F5344CB8AC3E}">
        <p14:creationId xmlns:p14="http://schemas.microsoft.com/office/powerpoint/2010/main" val="2646663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D009C5-594A-351C-9CF7-9464746F289D}"/>
              </a:ext>
            </a:extLst>
          </p:cNvPr>
          <p:cNvSpPr txBox="1"/>
          <p:nvPr/>
        </p:nvSpPr>
        <p:spPr>
          <a:xfrm>
            <a:off x="231140" y="494863"/>
            <a:ext cx="69951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Why New Premises are so important?</a:t>
            </a:r>
          </a:p>
          <a:p>
            <a:endParaRPr lang="en-GB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CQC – inspection result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I</a:t>
            </a:r>
            <a:r>
              <a:rPr lang="en-GB" sz="2400" b="0" i="0" u="none" strike="noStrike" dirty="0">
                <a:effectLst/>
                <a:latin typeface="+mn-lt"/>
              </a:rPr>
              <a:t>nsufficient and inadequate consulting rooms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+mn-lt"/>
              </a:rPr>
              <a:t>limited space to train new GPs, pharmacists, nurses etc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Low workforce morale due to insufficient or ill designed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effectLst/>
                <a:latin typeface="+mn-lt"/>
              </a:rPr>
              <a:t>Reduced ability to attract new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High carbon footprint with negative  environmental health impact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 descr="A midsection of a person holding a miniature house">
            <a:extLst>
              <a:ext uri="{FF2B5EF4-FFF2-40B4-BE49-F238E27FC236}">
                <a16:creationId xmlns:a16="http://schemas.microsoft.com/office/drawing/2014/main" id="{B8983F45-1C00-DC96-7072-B1DAA287D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9" r="31918" b="-1"/>
          <a:stretch/>
        </p:blipFill>
        <p:spPr>
          <a:xfrm>
            <a:off x="7571254" y="1447805"/>
            <a:ext cx="1709251" cy="3695695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690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7D2B15-595C-065F-A4F6-97F2DAF18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02" y="473696"/>
            <a:ext cx="6858595" cy="1954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C59090-3BC3-A0FA-4D28-97459E074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02" y="2603539"/>
            <a:ext cx="6858595" cy="13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8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F6E53C-1D2E-5DFE-33BF-3F8494C3C517}"/>
              </a:ext>
            </a:extLst>
          </p:cNvPr>
          <p:cNvSpPr txBox="1"/>
          <p:nvPr/>
        </p:nvSpPr>
        <p:spPr>
          <a:xfrm>
            <a:off x="827434" y="511463"/>
            <a:ext cx="718322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070C0"/>
                </a:solidFill>
              </a:rPr>
              <a:t>PATIENT TRIAGE</a:t>
            </a:r>
          </a:p>
          <a:p>
            <a:endParaRPr lang="en-GB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/>
              <a:t>A new online booking system to request help for non-urgent medical or admin queries.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/>
              <a:t>System is provided by a third party provider  - </a:t>
            </a:r>
            <a:r>
              <a:rPr lang="en-GB" sz="1600" dirty="0" err="1"/>
              <a:t>Accurx</a:t>
            </a:r>
            <a:endParaRPr lang="en-GB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/>
              <a:t>Currently, access is via the IMG website </a:t>
            </a:r>
            <a:r>
              <a:rPr lang="en-GB" sz="1600" dirty="0">
                <a:hlinkClick r:id="rId2"/>
              </a:rPr>
              <a:t>www.ivymedicalgroup.co.uk</a:t>
            </a:r>
            <a:endParaRPr lang="en-GB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/>
              <a:t>But can still come into the practice and reception will complete form for you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/>
              <a:t>But can still phone the practice and reception will complete form for you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/>
              <a:t>Requests will be responded to within 48h during opening times – but could be sooner.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/>
              <a:t>If request is urgent call 111, or use 111 Online, or visit an Urgent Care Centre.</a:t>
            </a:r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21131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C0643-D224-C1BC-628D-FC9263042D21}"/>
              </a:ext>
            </a:extLst>
          </p:cNvPr>
          <p:cNvSpPr txBox="1"/>
          <p:nvPr/>
        </p:nvSpPr>
        <p:spPr>
          <a:xfrm>
            <a:off x="352269" y="550534"/>
            <a:ext cx="834202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070C0"/>
                </a:solidFill>
              </a:rPr>
              <a:t>PATIENT TRIAGE</a:t>
            </a:r>
          </a:p>
          <a:p>
            <a:endParaRPr lang="en-GB" sz="1800" b="1" dirty="0">
              <a:solidFill>
                <a:srgbClr val="0070C0"/>
              </a:solidFill>
            </a:endParaRPr>
          </a:p>
          <a:p>
            <a:pPr marL="557213" lvl="1" indent="-214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Access currently via website</a:t>
            </a:r>
          </a:p>
          <a:p>
            <a:pPr marL="557213" lvl="1" indent="-214313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557213" lvl="1" indent="-214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Also available via the NHS App</a:t>
            </a:r>
          </a:p>
          <a:p>
            <a:pPr marL="557213" lvl="1" indent="-214313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557213" lvl="1" indent="-214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Shortly available via the IMG App</a:t>
            </a:r>
          </a:p>
          <a:p>
            <a:pPr marL="214313" indent="-214313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en-GB" sz="1050" dirty="0"/>
          </a:p>
          <a:p>
            <a:r>
              <a:rPr lang="en-GB" sz="1800" b="1" dirty="0">
                <a:solidFill>
                  <a:srgbClr val="0070C0"/>
                </a:solidFill>
              </a:rPr>
              <a:t>Benefits</a:t>
            </a:r>
          </a:p>
          <a:p>
            <a:endParaRPr lang="en-GB" sz="1050" dirty="0"/>
          </a:p>
          <a:p>
            <a:pPr marL="628650" lvl="1" indent="-214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All requests for advice or help dealt with the same </a:t>
            </a:r>
          </a:p>
          <a:p>
            <a:pPr marL="628650" lvl="1" indent="-214313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628650" lvl="1" indent="-214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Online form totally confidential only seen by Clinician</a:t>
            </a:r>
          </a:p>
          <a:p>
            <a:pPr marL="628650" lvl="1" indent="-214313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628650" lvl="1" indent="-214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No need for the 8.00 am phone call rush</a:t>
            </a:r>
          </a:p>
          <a:p>
            <a:pPr marL="628650" lvl="1" indent="-214313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628650" lvl="1" indent="-214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An  afternoon request could still result in an appointment that day</a:t>
            </a:r>
          </a:p>
          <a:p>
            <a:pPr marL="628650" lvl="1" indent="-214313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628650" lvl="1" indent="-214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Clinician reviewing requests all the time, so truly urgent issues get correct priority</a:t>
            </a:r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05118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18129-55BE-D9A1-1496-3686A3A60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15900"/>
            <a:ext cx="7886700" cy="909240"/>
          </a:xfrm>
        </p:spPr>
        <p:txBody>
          <a:bodyPr/>
          <a:lstStyle/>
          <a:p>
            <a:r>
              <a:rPr lang="en-GB" sz="3200" b="1" dirty="0"/>
              <a:t>Context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34F7A5-BB16-47DB-577B-78267479533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92498917"/>
              </p:ext>
            </p:extLst>
          </p:nvPr>
        </p:nvGraphicFramePr>
        <p:xfrm>
          <a:off x="279400" y="1370013"/>
          <a:ext cx="8432800" cy="330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9406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316609-E61D-24DF-EB93-7AA5ED275F18}"/>
              </a:ext>
            </a:extLst>
          </p:cNvPr>
          <p:cNvSpPr txBox="1"/>
          <p:nvPr/>
        </p:nvSpPr>
        <p:spPr>
          <a:xfrm>
            <a:off x="864909" y="542723"/>
            <a:ext cx="7183225" cy="433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070C0"/>
                </a:solidFill>
              </a:rPr>
              <a:t>PATIENT TRIAGE</a:t>
            </a:r>
          </a:p>
          <a:p>
            <a:endParaRPr lang="en-GB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/>
              <a:t>If we go to the IMG website   </a:t>
            </a:r>
            <a:r>
              <a:rPr lang="en-GB" sz="1600" dirty="0">
                <a:hlinkClick r:id="rId2"/>
              </a:rPr>
              <a:t>www.ivymedicalgroup.co.uk</a:t>
            </a:r>
            <a:r>
              <a:rPr lang="en-GB" sz="1600" dirty="0"/>
              <a:t> we see: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/>
              <a:t>Let’s look at a short video explaining what to do:</a:t>
            </a:r>
          </a:p>
          <a:p>
            <a:pPr lvl="2"/>
            <a:r>
              <a:rPr lang="en-GB" sz="1600" dirty="0">
                <a:hlinkClick r:id="rId2"/>
              </a:rPr>
              <a:t>https://www.youtube.com/watch?v=dYkBX-w3r7E</a:t>
            </a:r>
            <a:endParaRPr lang="en-GB" sz="1600" dirty="0"/>
          </a:p>
          <a:p>
            <a:endParaRPr lang="en-GB" sz="1050" dirty="0"/>
          </a:p>
          <a:p>
            <a:r>
              <a:rPr lang="en-GB" sz="1800" b="1" dirty="0">
                <a:solidFill>
                  <a:srgbClr val="0070C0"/>
                </a:solidFill>
              </a:rPr>
              <a:t>If </a:t>
            </a:r>
            <a:r>
              <a:rPr lang="en-GB" sz="1600" b="1" dirty="0">
                <a:solidFill>
                  <a:srgbClr val="0070C0"/>
                </a:solidFill>
              </a:rPr>
              <a:t>clinician review assesses you need to see a GP</a:t>
            </a:r>
          </a:p>
          <a:p>
            <a:endParaRPr lang="en-GB" sz="1600" dirty="0"/>
          </a:p>
          <a:p>
            <a:r>
              <a:rPr lang="en-GB" sz="1600" dirty="0">
                <a:solidFill>
                  <a:srgbClr val="0070C0"/>
                </a:solidFill>
              </a:rPr>
              <a:t>Urgent Appointment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600" dirty="0"/>
              <a:t>Sent a Text or get phone call with a time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dirty="0">
                <a:solidFill>
                  <a:srgbClr val="0070C0"/>
                </a:solidFill>
              </a:rPr>
              <a:t>Not quite Urgent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600" dirty="0"/>
              <a:t>Sent text with link to online booking to enable you to book date and time of choice from available slots</a:t>
            </a:r>
          </a:p>
          <a:p>
            <a:pPr lvl="1"/>
            <a:endParaRPr lang="en-GB" sz="16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600" dirty="0"/>
              <a:t>Or contacted by phone if requested to book via reception</a:t>
            </a:r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725058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8E538E-BD97-F755-4E3B-13879A2D1345}"/>
              </a:ext>
            </a:extLst>
          </p:cNvPr>
          <p:cNvSpPr txBox="1"/>
          <p:nvPr/>
        </p:nvSpPr>
        <p:spPr>
          <a:xfrm>
            <a:off x="1201918" y="889401"/>
            <a:ext cx="5647244" cy="170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rgbClr val="0070C0"/>
                </a:solidFill>
              </a:rPr>
              <a:t>PATIENT TRIAGE – Via NHS App</a:t>
            </a:r>
          </a:p>
          <a:p>
            <a:pPr>
              <a:lnSpc>
                <a:spcPct val="150000"/>
              </a:lnSpc>
            </a:pPr>
            <a:endParaRPr lang="en-GB" sz="1050" b="1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It is already designed to work with NHS App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Likely to be further workshops later.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868663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3B21A8-1485-4195-BB09-CEA4551D6BBC}"/>
              </a:ext>
            </a:extLst>
          </p:cNvPr>
          <p:cNvSpPr txBox="1"/>
          <p:nvPr/>
        </p:nvSpPr>
        <p:spPr>
          <a:xfrm>
            <a:off x="4444582" y="794479"/>
            <a:ext cx="4369633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Accessing Patient Triage via NHS App</a:t>
            </a:r>
          </a:p>
          <a:p>
            <a:endParaRPr lang="en-GB" sz="16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Open your phone (or tablet)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Open the NHS App</a:t>
            </a:r>
          </a:p>
        </p:txBody>
      </p:sp>
      <p:pic>
        <p:nvPicPr>
          <p:cNvPr id="5" name="Picture 4" descr="A person holding a cell phone&#10;&#10;Description automatically generated with low confidence">
            <a:extLst>
              <a:ext uri="{FF2B5EF4-FFF2-40B4-BE49-F238E27FC236}">
                <a16:creationId xmlns:a16="http://schemas.microsoft.com/office/drawing/2014/main" id="{E2CE14ED-3D00-39CF-BEA1-F7EEF25A5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54000"/>
            <a:ext cx="34798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88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EADB42-1386-C8AB-DFD4-523E2B2D7403}"/>
              </a:ext>
            </a:extLst>
          </p:cNvPr>
          <p:cNvSpPr txBox="1"/>
          <p:nvPr/>
        </p:nvSpPr>
        <p:spPr>
          <a:xfrm>
            <a:off x="4444582" y="794479"/>
            <a:ext cx="4369633" cy="103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Accessing Patient Triage via NHS App</a:t>
            </a:r>
          </a:p>
          <a:p>
            <a:endParaRPr lang="en-GB" sz="16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Unlock the NHS App</a:t>
            </a:r>
          </a:p>
        </p:txBody>
      </p:sp>
      <p:pic>
        <p:nvPicPr>
          <p:cNvPr id="5" name="Picture 4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0BF172AC-DF8D-4E8D-D065-C687957B7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5" y="114300"/>
            <a:ext cx="34544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74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376D4A-2804-C874-C6E0-20320D4BFC29}"/>
              </a:ext>
            </a:extLst>
          </p:cNvPr>
          <p:cNvSpPr txBox="1"/>
          <p:nvPr/>
        </p:nvSpPr>
        <p:spPr>
          <a:xfrm>
            <a:off x="4444582" y="794479"/>
            <a:ext cx="4369633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Accessing Patient Triage via NHS App</a:t>
            </a:r>
          </a:p>
          <a:p>
            <a:endParaRPr lang="en-GB" sz="16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You should see the welcome screen</a:t>
            </a:r>
          </a:p>
          <a:p>
            <a:pPr algn="ctr">
              <a:lnSpc>
                <a:spcPct val="200000"/>
              </a:lnSpc>
            </a:pPr>
            <a:r>
              <a:rPr lang="en-GB" sz="1600" dirty="0"/>
              <a:t>“We’re Here For you”</a:t>
            </a:r>
          </a:p>
        </p:txBody>
      </p:sp>
      <p:pic>
        <p:nvPicPr>
          <p:cNvPr id="5" name="Picture 4" descr="A person holding a phone&#10;&#10;Description automatically generated with medium confidence">
            <a:extLst>
              <a:ext uri="{FF2B5EF4-FFF2-40B4-BE49-F238E27FC236}">
                <a16:creationId xmlns:a16="http://schemas.microsoft.com/office/drawing/2014/main" id="{55D3FE2B-AE63-DB03-76B8-DCF76A569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42900"/>
            <a:ext cx="33401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92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31A5D4-AA94-7D2F-F270-22CE95E8F580}"/>
              </a:ext>
            </a:extLst>
          </p:cNvPr>
          <p:cNvSpPr txBox="1"/>
          <p:nvPr/>
        </p:nvSpPr>
        <p:spPr>
          <a:xfrm>
            <a:off x="4444582" y="794479"/>
            <a:ext cx="4369633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Accessing Patient Triage via NHS App</a:t>
            </a:r>
          </a:p>
          <a:p>
            <a:endParaRPr lang="en-GB" sz="16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Click on the Stethoscope symbol at bottom of page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1600" dirty="0"/>
          </a:p>
          <a:p>
            <a:pPr>
              <a:lnSpc>
                <a:spcPct val="200000"/>
              </a:lnSpc>
            </a:pPr>
            <a:endParaRPr lang="en-GB" sz="16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b="1" dirty="0"/>
              <a:t>DO NOT </a:t>
            </a:r>
            <a:r>
              <a:rPr lang="en-GB" sz="1600" dirty="0"/>
              <a:t>click on Appointments!</a:t>
            </a:r>
          </a:p>
        </p:txBody>
      </p:sp>
      <p:pic>
        <p:nvPicPr>
          <p:cNvPr id="5" name="Picture 4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C24FF846-CE54-3109-FDD5-AFC82A150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368300"/>
            <a:ext cx="3314700" cy="4406900"/>
          </a:xfrm>
          <a:prstGeom prst="rect">
            <a:avLst/>
          </a:prstGeom>
        </p:spPr>
      </p:pic>
      <p:sp>
        <p:nvSpPr>
          <p:cNvPr id="2" name="Rectangle 1" descr="Stethoscope">
            <a:extLst>
              <a:ext uri="{FF2B5EF4-FFF2-40B4-BE49-F238E27FC236}">
                <a16:creationId xmlns:a16="http://schemas.microsoft.com/office/drawing/2014/main" id="{F9B4C48C-1E32-188B-8FBC-CDC00F5A5899}"/>
              </a:ext>
            </a:extLst>
          </p:cNvPr>
          <p:cNvSpPr/>
          <p:nvPr/>
        </p:nvSpPr>
        <p:spPr>
          <a:xfrm>
            <a:off x="5643261" y="1890146"/>
            <a:ext cx="810000" cy="81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4285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124B56-5070-63DF-0BE5-BFA322BCBBA2}"/>
              </a:ext>
            </a:extLst>
          </p:cNvPr>
          <p:cNvSpPr txBox="1"/>
          <p:nvPr/>
        </p:nvSpPr>
        <p:spPr>
          <a:xfrm>
            <a:off x="4444582" y="794479"/>
            <a:ext cx="4369633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Accessing Patient Triage via NHS App</a:t>
            </a:r>
          </a:p>
          <a:p>
            <a:endParaRPr lang="en-GB" sz="16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Scroll down until you see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“Ask your GP for medical advice”</a:t>
            </a:r>
          </a:p>
        </p:txBody>
      </p:sp>
      <p:pic>
        <p:nvPicPr>
          <p:cNvPr id="5" name="Picture 4" descr="A hand holding a phone&#10;&#10;Description automatically generated with medium confidence">
            <a:extLst>
              <a:ext uri="{FF2B5EF4-FFF2-40B4-BE49-F238E27FC236}">
                <a16:creationId xmlns:a16="http://schemas.microsoft.com/office/drawing/2014/main" id="{BF8A5106-C7CA-F3AF-5C7E-075A9F346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06400"/>
            <a:ext cx="32512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68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E9199-56E9-56ED-1C0B-C4ACD9451EE1}"/>
              </a:ext>
            </a:extLst>
          </p:cNvPr>
          <p:cNvSpPr txBox="1"/>
          <p:nvPr/>
        </p:nvSpPr>
        <p:spPr>
          <a:xfrm>
            <a:off x="4444582" y="794479"/>
            <a:ext cx="4369633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Accessing Patient Triage via NHS App</a:t>
            </a:r>
          </a:p>
          <a:p>
            <a:endParaRPr lang="en-GB" sz="16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You will see the </a:t>
            </a:r>
            <a:r>
              <a:rPr lang="en-GB" sz="1600" dirty="0" err="1"/>
              <a:t>Accurx</a:t>
            </a:r>
            <a:r>
              <a:rPr lang="en-GB" sz="1600" dirty="0"/>
              <a:t> welcome screen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Click Continue</a:t>
            </a:r>
          </a:p>
        </p:txBody>
      </p:sp>
      <p:pic>
        <p:nvPicPr>
          <p:cNvPr id="5" name="Picture 4" descr="A hand holding a phone&#10;&#10;Description automatically generated with medium confidence">
            <a:extLst>
              <a:ext uri="{FF2B5EF4-FFF2-40B4-BE49-F238E27FC236}">
                <a16:creationId xmlns:a16="http://schemas.microsoft.com/office/drawing/2014/main" id="{80A108E8-2BF2-77A6-38F7-7F7E4925B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381000"/>
            <a:ext cx="32893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77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  <a:extLst>
              <a:ext uri="{FF2B5EF4-FFF2-40B4-BE49-F238E27FC236}">
                <a16:creationId xmlns:a16="http://schemas.microsoft.com/office/drawing/2014/main" id="{A72E1819-0715-147B-AB50-AED1105FD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59" y="961916"/>
            <a:ext cx="6487691" cy="412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85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  <a:extLst>
              <a:ext uri="{FF2B5EF4-FFF2-40B4-BE49-F238E27FC236}">
                <a16:creationId xmlns:a16="http://schemas.microsoft.com/office/drawing/2014/main" id="{45950827-8CC5-D092-CF6E-E4A2F7616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95" y="717500"/>
            <a:ext cx="7338921" cy="421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42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5B6A6-2729-7300-1F45-BA357FDEE909}"/>
              </a:ext>
            </a:extLst>
          </p:cNvPr>
          <p:cNvSpPr txBox="1"/>
          <p:nvPr/>
        </p:nvSpPr>
        <p:spPr>
          <a:xfrm>
            <a:off x="497840" y="526612"/>
            <a:ext cx="8524240" cy="316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Survey Outcome</a:t>
            </a:r>
          </a:p>
          <a:p>
            <a:endParaRPr lang="en-GB" sz="2400" dirty="0"/>
          </a:p>
          <a:p>
            <a:r>
              <a:rPr lang="en-GB" sz="2400" dirty="0"/>
              <a:t>Q1 Access to all services since closure of Lowdham Surgery</a:t>
            </a:r>
          </a:p>
          <a:p>
            <a:endParaRPr lang="en-GB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182 Responders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146 Able to access all services – 80%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36 Unable to access all services – 20%</a:t>
            </a:r>
          </a:p>
        </p:txBody>
      </p:sp>
      <p:pic>
        <p:nvPicPr>
          <p:cNvPr id="3" name="Picture 2" descr="An open door on a blue wall">
            <a:extLst>
              <a:ext uri="{FF2B5EF4-FFF2-40B4-BE49-F238E27FC236}">
                <a16:creationId xmlns:a16="http://schemas.microsoft.com/office/drawing/2014/main" id="{B177F56C-EA44-B10F-0E5A-F260479CB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57"/>
          <a:stretch/>
        </p:blipFill>
        <p:spPr>
          <a:xfrm>
            <a:off x="7251700" y="2108199"/>
            <a:ext cx="1770380" cy="2933701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9793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129209" y="510774"/>
            <a:ext cx="8816009" cy="123851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" sz="1800" b="1" i="1" dirty="0">
                <a:solidFill>
                  <a:schemeClr val="dk1"/>
                </a:solidFill>
              </a:rPr>
              <a:t> Need help to get online doctor appointments</a:t>
            </a:r>
            <a:br>
              <a:rPr lang="en" sz="1800" b="1" i="1" dirty="0">
                <a:solidFill>
                  <a:schemeClr val="dk1"/>
                </a:solidFill>
              </a:rPr>
            </a:br>
            <a:r>
              <a:rPr lang="en" sz="1800" b="1" i="1" dirty="0">
                <a:solidFill>
                  <a:schemeClr val="dk1"/>
                </a:solidFill>
              </a:rPr>
              <a:t>Need to request sick notes etc.?</a:t>
            </a:r>
            <a:br>
              <a:rPr lang="en" sz="1800" b="1" i="1" dirty="0">
                <a:solidFill>
                  <a:schemeClr val="dk1"/>
                </a:solidFill>
              </a:rPr>
            </a:br>
            <a:r>
              <a:rPr lang="en" sz="1800" b="1" i="1" dirty="0">
                <a:solidFill>
                  <a:schemeClr val="dk1"/>
                </a:solidFill>
              </a:rPr>
              <a:t>We can help set your phone/t</a:t>
            </a:r>
            <a:r>
              <a:rPr lang="en-GB" sz="1800" b="1" i="1" dirty="0">
                <a:solidFill>
                  <a:schemeClr val="dk1"/>
                </a:solidFill>
              </a:rPr>
              <a:t>ab</a:t>
            </a:r>
            <a:r>
              <a:rPr lang="en" sz="1800" b="1" i="1" dirty="0">
                <a:solidFill>
                  <a:schemeClr val="dk1"/>
                </a:solidFill>
              </a:rPr>
              <a:t>let up and show you how to book appointments</a:t>
            </a:r>
            <a:br>
              <a:rPr lang="en" sz="1800" b="1" i="1" dirty="0">
                <a:solidFill>
                  <a:schemeClr val="dk1"/>
                </a:solidFill>
              </a:rPr>
            </a:br>
            <a:br>
              <a:rPr lang="en" sz="1350" b="1" i="1" dirty="0">
                <a:solidFill>
                  <a:schemeClr val="dk1"/>
                </a:solidFill>
              </a:rPr>
            </a:br>
            <a:r>
              <a:rPr lang="en" sz="1350" b="1" i="1" dirty="0">
                <a:solidFill>
                  <a:schemeClr val="dk1"/>
                </a:solidFill>
              </a:rPr>
              <a:t>A Patient Participation Group Initiative</a:t>
            </a:r>
            <a:br>
              <a:rPr lang="en" sz="1350" b="1" i="1" dirty="0">
                <a:solidFill>
                  <a:schemeClr val="dk1"/>
                </a:solidFill>
              </a:rPr>
            </a:br>
            <a:br>
              <a:rPr lang="en" sz="1350" b="1" i="1" dirty="0">
                <a:solidFill>
                  <a:schemeClr val="dk1"/>
                </a:solidFill>
              </a:rPr>
            </a:br>
            <a:endParaRPr sz="1350" dirty="0"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129209" y="1901614"/>
            <a:ext cx="8816009" cy="30058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SzPts val="1400"/>
              <a:buNone/>
            </a:pPr>
            <a:r>
              <a:rPr lang="en" sz="1800" dirty="0"/>
              <a:t>If you would like to learn more about how to install and use the App and want help to use the new appointment booking system come along to </a:t>
            </a:r>
            <a:r>
              <a:rPr lang="en" sz="1800" b="1" dirty="0"/>
              <a:t>our free workshops</a:t>
            </a:r>
            <a:r>
              <a:rPr lang="en" sz="1800" dirty="0"/>
              <a:t>:</a:t>
            </a:r>
            <a:endParaRPr sz="1800" dirty="0"/>
          </a:p>
          <a:p>
            <a:pPr marL="0" indent="0">
              <a:lnSpc>
                <a:spcPct val="130000"/>
              </a:lnSpc>
              <a:spcBef>
                <a:spcPts val="400"/>
              </a:spcBef>
              <a:buSzPts val="2100"/>
              <a:buNone/>
            </a:pPr>
            <a:r>
              <a:rPr lang="en" sz="1800" b="1" dirty="0"/>
              <a:t>18 July 2023, 4:30 - 5:30, Lowdham  - Village Hall (Meeting Room) </a:t>
            </a:r>
          </a:p>
          <a:p>
            <a:pPr marL="0" indent="0">
              <a:lnSpc>
                <a:spcPct val="130000"/>
              </a:lnSpc>
              <a:spcBef>
                <a:spcPts val="400"/>
              </a:spcBef>
              <a:buSzPts val="2100"/>
              <a:buNone/>
            </a:pPr>
            <a:r>
              <a:rPr lang="en" sz="1800" b="1" dirty="0"/>
              <a:t>2 August 2023, 4:30 – 5:30 Burton Joyce – Carnarvon Room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buSzPts val="1400"/>
              <a:buNone/>
            </a:pPr>
            <a:r>
              <a:rPr lang="en" sz="1800" dirty="0"/>
              <a:t>Sessions are suitable for both patients and carers. We have experts on hand to help you set the app up too.  Refreshments provided. 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buSzPts val="1400"/>
              <a:buNone/>
            </a:pPr>
            <a:r>
              <a:rPr lang="en-GB" sz="1800" dirty="0"/>
              <a:t>*Further sessions can be organised on demand. We can do small group sessions and one to one </a:t>
            </a:r>
            <a:r>
              <a:rPr lang="en-GB" sz="1800"/>
              <a:t>on request.</a:t>
            </a:r>
            <a:endParaRPr sz="1800" dirty="0"/>
          </a:p>
          <a:p>
            <a:pPr marL="0" indent="0">
              <a:lnSpc>
                <a:spcPct val="130000"/>
              </a:lnSpc>
              <a:spcBef>
                <a:spcPts val="300"/>
              </a:spcBef>
              <a:buSzPts val="1400"/>
              <a:buNone/>
            </a:pPr>
            <a:endParaRPr sz="1800" dirty="0"/>
          </a:p>
          <a:p>
            <a:pPr marL="0" indent="0">
              <a:lnSpc>
                <a:spcPct val="130000"/>
              </a:lnSpc>
              <a:spcBef>
                <a:spcPts val="300"/>
              </a:spcBef>
              <a:buSzPts val="1400"/>
              <a:buNone/>
            </a:pPr>
            <a:endParaRPr sz="1500" b="1" dirty="0"/>
          </a:p>
          <a:p>
            <a:pPr marL="253994" indent="-165096">
              <a:lnSpc>
                <a:spcPct val="130000"/>
              </a:lnSpc>
              <a:spcBef>
                <a:spcPts val="300"/>
              </a:spcBef>
              <a:buSzPts val="1400"/>
              <a:buNone/>
            </a:pPr>
            <a:endParaRPr sz="1500" b="1" dirty="0"/>
          </a:p>
          <a:p>
            <a:pPr marL="0" indent="0">
              <a:lnSpc>
                <a:spcPct val="130000"/>
              </a:lnSpc>
              <a:spcBef>
                <a:spcPts val="300"/>
              </a:spcBef>
              <a:buSzPts val="1400"/>
              <a:buNone/>
            </a:pPr>
            <a:endParaRPr sz="1500" b="1" dirty="0"/>
          </a:p>
          <a:p>
            <a:pPr marL="0" indent="0">
              <a:lnSpc>
                <a:spcPct val="130000"/>
              </a:lnSpc>
              <a:spcBef>
                <a:spcPts val="300"/>
              </a:spcBef>
              <a:buSzPts val="1400"/>
              <a:buNone/>
            </a:pPr>
            <a:endParaRPr sz="15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E3950B-9529-A537-BE73-1E281263FF53}"/>
              </a:ext>
            </a:extLst>
          </p:cNvPr>
          <p:cNvSpPr txBox="1"/>
          <p:nvPr/>
        </p:nvSpPr>
        <p:spPr>
          <a:xfrm>
            <a:off x="497840" y="990163"/>
            <a:ext cx="8524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Survey Outcome</a:t>
            </a:r>
          </a:p>
          <a:p>
            <a:r>
              <a:rPr lang="en-GB" sz="2400" i="1" dirty="0"/>
              <a:t>Q1 Of those unable to access – key issues</a:t>
            </a:r>
          </a:p>
          <a:p>
            <a:endParaRPr lang="en-GB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Appointments	21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Access		7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Treatment/tests	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Prescriptions	2</a:t>
            </a:r>
          </a:p>
          <a:p>
            <a:endParaRPr lang="en-GB" sz="2400" dirty="0"/>
          </a:p>
        </p:txBody>
      </p:sp>
      <p:pic>
        <p:nvPicPr>
          <p:cNvPr id="3" name="Picture 2" descr="Writing an appointment on a paper agenda">
            <a:extLst>
              <a:ext uri="{FF2B5EF4-FFF2-40B4-BE49-F238E27FC236}">
                <a16:creationId xmlns:a16="http://schemas.microsoft.com/office/drawing/2014/main" id="{50B8B6E2-0685-4472-E60C-C16B2E4BD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66" b="-1"/>
          <a:stretch/>
        </p:blipFill>
        <p:spPr>
          <a:xfrm>
            <a:off x="5740400" y="2924219"/>
            <a:ext cx="1808480" cy="1931015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79C776-C5EB-826E-A47C-03E670B65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585" y="1606242"/>
            <a:ext cx="1937791" cy="19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8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6D1B6A-60AD-2F95-D772-BE042E2E71B6}"/>
              </a:ext>
            </a:extLst>
          </p:cNvPr>
          <p:cNvSpPr txBox="1"/>
          <p:nvPr/>
        </p:nvSpPr>
        <p:spPr>
          <a:xfrm>
            <a:off x="497840" y="990163"/>
            <a:ext cx="8524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Survey Outcome</a:t>
            </a:r>
          </a:p>
          <a:p>
            <a:r>
              <a:rPr lang="en-GB" sz="2400" i="1" dirty="0"/>
              <a:t>Q2  - Difficulties with services</a:t>
            </a:r>
          </a:p>
          <a:p>
            <a:endParaRPr lang="en-GB" sz="2400" dirty="0"/>
          </a:p>
          <a:p>
            <a:r>
              <a:rPr lang="en-GB" sz="2400" dirty="0"/>
              <a:t>Collecting Meds		5%</a:t>
            </a:r>
          </a:p>
          <a:p>
            <a:r>
              <a:rPr lang="en-GB" sz="2400" dirty="0"/>
              <a:t>Getting to BJ			10%</a:t>
            </a:r>
          </a:p>
          <a:p>
            <a:r>
              <a:rPr lang="en-GB" sz="2400" dirty="0"/>
              <a:t>Making Appointment	26%</a:t>
            </a:r>
          </a:p>
          <a:p>
            <a:r>
              <a:rPr lang="en-GB" sz="2400" dirty="0"/>
              <a:t>Obtaining Prescriptions	9%</a:t>
            </a:r>
          </a:p>
          <a:p>
            <a:r>
              <a:rPr lang="en-GB" sz="2400" dirty="0"/>
              <a:t>Other				6%</a:t>
            </a:r>
          </a:p>
          <a:p>
            <a:r>
              <a:rPr lang="en-GB" sz="2400" dirty="0"/>
              <a:t>None of the Above		44%</a:t>
            </a:r>
          </a:p>
          <a:p>
            <a:endParaRPr lang="en-GB" sz="2400" dirty="0"/>
          </a:p>
        </p:txBody>
      </p:sp>
      <p:pic>
        <p:nvPicPr>
          <p:cNvPr id="3" name="Picture 2" descr="Hedge maze">
            <a:extLst>
              <a:ext uri="{FF2B5EF4-FFF2-40B4-BE49-F238E27FC236}">
                <a16:creationId xmlns:a16="http://schemas.microsoft.com/office/drawing/2014/main" id="{7216088E-F16A-9AE1-D825-A77FAB2EB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93" r="10106"/>
          <a:stretch/>
        </p:blipFill>
        <p:spPr>
          <a:xfrm>
            <a:off x="6440423" y="877004"/>
            <a:ext cx="2703577" cy="389881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410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432856-0C7C-D5B1-2F8E-C002DC86459A}"/>
              </a:ext>
            </a:extLst>
          </p:cNvPr>
          <p:cNvSpPr txBox="1"/>
          <p:nvPr/>
        </p:nvSpPr>
        <p:spPr>
          <a:xfrm>
            <a:off x="497840" y="990163"/>
            <a:ext cx="8524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Survey Outcome</a:t>
            </a:r>
          </a:p>
          <a:p>
            <a:r>
              <a:rPr lang="en-GB" sz="2400" i="1" dirty="0"/>
              <a:t>Q2  - Other Issues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All – includes ‘Poor Service comments’	6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Access	2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Prescriptions	1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Parking	1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Admin		1</a:t>
            </a:r>
          </a:p>
          <a:p>
            <a:endParaRPr lang="en-GB" sz="2400" dirty="0"/>
          </a:p>
        </p:txBody>
      </p:sp>
      <p:pic>
        <p:nvPicPr>
          <p:cNvPr id="3" name="Picture 2" descr="Stethoscope on white background">
            <a:extLst>
              <a:ext uri="{FF2B5EF4-FFF2-40B4-BE49-F238E27FC236}">
                <a16:creationId xmlns:a16="http://schemas.microsoft.com/office/drawing/2014/main" id="{BFA6EC57-2E46-E478-4FC0-EAB4A3616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549" b="-1"/>
          <a:stretch/>
        </p:blipFill>
        <p:spPr>
          <a:xfrm>
            <a:off x="7018020" y="1173182"/>
            <a:ext cx="2125980" cy="397031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439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42EF59-30AA-B8CE-6992-1AED3E1C9A5C}"/>
              </a:ext>
            </a:extLst>
          </p:cNvPr>
          <p:cNvSpPr txBox="1"/>
          <p:nvPr/>
        </p:nvSpPr>
        <p:spPr>
          <a:xfrm>
            <a:off x="497840" y="990163"/>
            <a:ext cx="8524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Survey Outcome</a:t>
            </a:r>
          </a:p>
          <a:p>
            <a:r>
              <a:rPr lang="en-GB" sz="2400" i="1" dirty="0"/>
              <a:t>Q3  - Electronic Prescriptions to Pharmacy (EPTP)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Aware of EPTP – 			69%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Unaware EPTP – 			19%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Would like to be contacted 	12%</a:t>
            </a:r>
          </a:p>
          <a:p>
            <a:r>
              <a:rPr lang="en-GB" sz="2400" dirty="0"/>
              <a:t> </a:t>
            </a:r>
          </a:p>
        </p:txBody>
      </p:sp>
      <p:pic>
        <p:nvPicPr>
          <p:cNvPr id="4" name="Picture 3" descr="Mobile device with apps">
            <a:extLst>
              <a:ext uri="{FF2B5EF4-FFF2-40B4-BE49-F238E27FC236}">
                <a16:creationId xmlns:a16="http://schemas.microsoft.com/office/drawing/2014/main" id="{4AADCD3B-50E0-2E01-1F2D-3D1DC48D2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2" r="2" b="2"/>
          <a:stretch/>
        </p:blipFill>
        <p:spPr>
          <a:xfrm>
            <a:off x="6377592" y="3032184"/>
            <a:ext cx="2766408" cy="211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7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CC210-BFCC-39B4-F8A7-1AA3B7C35D6D}"/>
              </a:ext>
            </a:extLst>
          </p:cNvPr>
          <p:cNvSpPr txBox="1"/>
          <p:nvPr/>
        </p:nvSpPr>
        <p:spPr>
          <a:xfrm>
            <a:off x="497840" y="990163"/>
            <a:ext cx="8524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Survey Outcome</a:t>
            </a:r>
          </a:p>
          <a:p>
            <a:r>
              <a:rPr lang="en-GB" sz="2400" i="1" dirty="0"/>
              <a:t>Q4  - Medication delivery available if dispensed by IMG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Aware of service – 			35%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Unaware of service – 		34%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Would like to be contacted -	8%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Not Applicable -  			11%</a:t>
            </a:r>
          </a:p>
          <a:p>
            <a:r>
              <a:rPr lang="en-GB" sz="2400" dirty="0"/>
              <a:t> </a:t>
            </a:r>
          </a:p>
        </p:txBody>
      </p:sp>
      <p:pic>
        <p:nvPicPr>
          <p:cNvPr id="4" name="Graphic 3" descr="Truck">
            <a:extLst>
              <a:ext uri="{FF2B5EF4-FFF2-40B4-BE49-F238E27FC236}">
                <a16:creationId xmlns:a16="http://schemas.microsoft.com/office/drawing/2014/main" id="{03E379ED-19B1-5FC5-81E0-ECC6FE6A3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0650" y="4006850"/>
            <a:ext cx="1136650" cy="1136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50B0C9-3102-F89C-4A52-DA6A94796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311" y="4241820"/>
            <a:ext cx="733559" cy="73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0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3F958D-EEC7-5453-08ED-A6A60FA82935}"/>
              </a:ext>
            </a:extLst>
          </p:cNvPr>
          <p:cNvSpPr txBox="1"/>
          <p:nvPr/>
        </p:nvSpPr>
        <p:spPr>
          <a:xfrm>
            <a:off x="497840" y="990163"/>
            <a:ext cx="8524240" cy="4086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Survey Outcome</a:t>
            </a:r>
          </a:p>
          <a:p>
            <a:r>
              <a:rPr lang="en-GB" sz="2400" i="1" dirty="0"/>
              <a:t>Q5  - Anything else IMG can do whilst seeking new premises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Assistance with getting to the surgery 		5%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Delivery of medication				5%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No Other services required at this time		71%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Ordering repeat prescriptions			11%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Something else					8%</a:t>
            </a:r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4" name="Graphic 3" descr="Hospital First Aid">
            <a:extLst>
              <a:ext uri="{FF2B5EF4-FFF2-40B4-BE49-F238E27FC236}">
                <a16:creationId xmlns:a16="http://schemas.microsoft.com/office/drawing/2014/main" id="{20BBF5F7-AA4B-848F-F0E7-6CECC1440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4959" y="4153337"/>
            <a:ext cx="1087121" cy="9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8319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1060</Words>
  <Application>Microsoft Macintosh PowerPoint</Application>
  <PresentationFormat>On-screen Show (16:9)</PresentationFormat>
  <Paragraphs>178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1_Default Design</vt:lpstr>
      <vt:lpstr>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findings </vt:lpstr>
      <vt:lpstr>What we have done so far</vt:lpstr>
      <vt:lpstr>What we will keep doing</vt:lpstr>
      <vt:lpstr>Questions</vt:lpstr>
      <vt:lpstr>Information about new premises and patient traige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Need help to get online doctor appointments Need to request sick notes etc.? We can help set your phone/tablet up and show you how to book appointments  A Patient Participation Group Initiative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Patient Participation Group Initiative  Would You Like to Know More  About The NHS App?</dc:title>
  <dc:creator>Robert Barrett</dc:creator>
  <cp:lastModifiedBy>Tracy Madge</cp:lastModifiedBy>
  <cp:revision>45</cp:revision>
  <dcterms:modified xsi:type="dcterms:W3CDTF">2023-10-10T09:59:31Z</dcterms:modified>
</cp:coreProperties>
</file>