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notesMasterIdLst>
    <p:notesMasterId r:id="rId28"/>
  </p:notesMasterIdLst>
  <p:handoutMasterIdLst>
    <p:handoutMasterId r:id="rId29"/>
  </p:handoutMasterIdLst>
  <p:sldIdLst>
    <p:sldId id="284" r:id="rId3"/>
    <p:sldId id="287" r:id="rId4"/>
    <p:sldId id="288" r:id="rId5"/>
    <p:sldId id="256" r:id="rId6"/>
    <p:sldId id="268" r:id="rId7"/>
    <p:sldId id="257" r:id="rId8"/>
    <p:sldId id="279" r:id="rId9"/>
    <p:sldId id="286" r:id="rId10"/>
    <p:sldId id="285" r:id="rId11"/>
    <p:sldId id="282" r:id="rId12"/>
    <p:sldId id="283" r:id="rId13"/>
    <p:sldId id="260" r:id="rId14"/>
    <p:sldId id="261" r:id="rId15"/>
    <p:sldId id="259" r:id="rId16"/>
    <p:sldId id="278" r:id="rId17"/>
    <p:sldId id="258" r:id="rId18"/>
    <p:sldId id="262" r:id="rId19"/>
    <p:sldId id="265" r:id="rId20"/>
    <p:sldId id="269" r:id="rId21"/>
    <p:sldId id="263" r:id="rId22"/>
    <p:sldId id="271" r:id="rId23"/>
    <p:sldId id="270" r:id="rId24"/>
    <p:sldId id="272" r:id="rId25"/>
    <p:sldId id="274" r:id="rId26"/>
    <p:sldId id="276" r:id="rId27"/>
  </p:sldIdLst>
  <p:sldSz cx="6858000" cy="9906000" type="A4"/>
  <p:notesSz cx="6858000" cy="9144000"/>
  <p:defaultTextStyle>
    <a:defPPr>
      <a:defRPr lang="en-US"/>
    </a:defPPr>
    <a:lvl1pPr marL="0" algn="l" defTabSz="342077" rtl="0" eaLnBrk="1" latinLnBrk="0" hangingPunct="1">
      <a:defRPr sz="1347" kern="1200">
        <a:solidFill>
          <a:schemeClr val="tx1"/>
        </a:solidFill>
        <a:latin typeface="+mn-lt"/>
        <a:ea typeface="+mn-ea"/>
        <a:cs typeface="+mn-cs"/>
      </a:defRPr>
    </a:lvl1pPr>
    <a:lvl2pPr marL="342077" algn="l" defTabSz="342077" rtl="0" eaLnBrk="1" latinLnBrk="0" hangingPunct="1">
      <a:defRPr sz="1347" kern="1200">
        <a:solidFill>
          <a:schemeClr val="tx1"/>
        </a:solidFill>
        <a:latin typeface="+mn-lt"/>
        <a:ea typeface="+mn-ea"/>
        <a:cs typeface="+mn-cs"/>
      </a:defRPr>
    </a:lvl2pPr>
    <a:lvl3pPr marL="684154" algn="l" defTabSz="342077" rtl="0" eaLnBrk="1" latinLnBrk="0" hangingPunct="1">
      <a:defRPr sz="1347" kern="1200">
        <a:solidFill>
          <a:schemeClr val="tx1"/>
        </a:solidFill>
        <a:latin typeface="+mn-lt"/>
        <a:ea typeface="+mn-ea"/>
        <a:cs typeface="+mn-cs"/>
      </a:defRPr>
    </a:lvl3pPr>
    <a:lvl4pPr marL="1026231" algn="l" defTabSz="342077" rtl="0" eaLnBrk="1" latinLnBrk="0" hangingPunct="1">
      <a:defRPr sz="1347" kern="1200">
        <a:solidFill>
          <a:schemeClr val="tx1"/>
        </a:solidFill>
        <a:latin typeface="+mn-lt"/>
        <a:ea typeface="+mn-ea"/>
        <a:cs typeface="+mn-cs"/>
      </a:defRPr>
    </a:lvl4pPr>
    <a:lvl5pPr marL="1368308" algn="l" defTabSz="342077" rtl="0" eaLnBrk="1" latinLnBrk="0" hangingPunct="1">
      <a:defRPr sz="1347" kern="1200">
        <a:solidFill>
          <a:schemeClr val="tx1"/>
        </a:solidFill>
        <a:latin typeface="+mn-lt"/>
        <a:ea typeface="+mn-ea"/>
        <a:cs typeface="+mn-cs"/>
      </a:defRPr>
    </a:lvl5pPr>
    <a:lvl6pPr marL="1710385" algn="l" defTabSz="342077" rtl="0" eaLnBrk="1" latinLnBrk="0" hangingPunct="1">
      <a:defRPr sz="1347" kern="1200">
        <a:solidFill>
          <a:schemeClr val="tx1"/>
        </a:solidFill>
        <a:latin typeface="+mn-lt"/>
        <a:ea typeface="+mn-ea"/>
        <a:cs typeface="+mn-cs"/>
      </a:defRPr>
    </a:lvl6pPr>
    <a:lvl7pPr marL="2052462" algn="l" defTabSz="342077" rtl="0" eaLnBrk="1" latinLnBrk="0" hangingPunct="1">
      <a:defRPr sz="1347" kern="1200">
        <a:solidFill>
          <a:schemeClr val="tx1"/>
        </a:solidFill>
        <a:latin typeface="+mn-lt"/>
        <a:ea typeface="+mn-ea"/>
        <a:cs typeface="+mn-cs"/>
      </a:defRPr>
    </a:lvl7pPr>
    <a:lvl8pPr marL="2394539" algn="l" defTabSz="342077" rtl="0" eaLnBrk="1" latinLnBrk="0" hangingPunct="1">
      <a:defRPr sz="1347" kern="1200">
        <a:solidFill>
          <a:schemeClr val="tx1"/>
        </a:solidFill>
        <a:latin typeface="+mn-lt"/>
        <a:ea typeface="+mn-ea"/>
        <a:cs typeface="+mn-cs"/>
      </a:defRPr>
    </a:lvl8pPr>
    <a:lvl9pPr marL="2736616" algn="l" defTabSz="342077" rtl="0" eaLnBrk="1" latinLnBrk="0" hangingPunct="1">
      <a:defRPr sz="1347"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0843"/>
    <a:srgbClr val="942093"/>
    <a:srgbClr val="1D9B3B"/>
    <a:srgbClr val="02C4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14" autoAdjust="0"/>
    <p:restoredTop sz="94660"/>
  </p:normalViewPr>
  <p:slideViewPr>
    <p:cSldViewPr snapToGrid="0">
      <p:cViewPr varScale="1">
        <p:scale>
          <a:sx n="63" d="100"/>
          <a:sy n="63" d="100"/>
        </p:scale>
        <p:origin x="2816" y="184"/>
      </p:cViewPr>
      <p:guideLst/>
    </p:cSldViewPr>
  </p:slideViewPr>
  <p:notesTextViewPr>
    <p:cViewPr>
      <p:scale>
        <a:sx n="1" d="1"/>
        <a:sy n="1" d="1"/>
      </p:scale>
      <p:origin x="0" y="0"/>
    </p:cViewPr>
  </p:notesTextViewPr>
  <p:sorterViewPr>
    <p:cViewPr>
      <p:scale>
        <a:sx n="71" d="100"/>
        <a:sy n="71"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diagrams/_rels/data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11FC9A-835A-433A-A6F0-549D86295D9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9EE5A26-2E6A-402D-9741-122DD09862B3}">
      <dgm:prSet custT="1"/>
      <dgm:spPr/>
      <dgm:t>
        <a:bodyPr/>
        <a:lstStyle/>
        <a:p>
          <a:r>
            <a:rPr lang="en-GB" sz="1400" dirty="0">
              <a:latin typeface="Franklin Gothic Book" panose="020B0503020102020204" pitchFamily="34" charset="0"/>
            </a:rPr>
            <a:t>The Annual General Meeting 2023 is the first to be held for Ivy Medical Group (IMG) PPG.</a:t>
          </a:r>
          <a:endParaRPr lang="en-US" sz="1400" dirty="0">
            <a:latin typeface="Franklin Gothic Book" panose="020B0503020102020204" pitchFamily="34" charset="0"/>
          </a:endParaRPr>
        </a:p>
      </dgm:t>
    </dgm:pt>
    <dgm:pt modelId="{B4BEDB71-294B-4468-9B14-5BDC54A3A27E}" type="parTrans" cxnId="{12E5221B-4106-414F-AB06-C7B15E67D299}">
      <dgm:prSet/>
      <dgm:spPr/>
      <dgm:t>
        <a:bodyPr/>
        <a:lstStyle/>
        <a:p>
          <a:endParaRPr lang="en-US" sz="1400"/>
        </a:p>
      </dgm:t>
    </dgm:pt>
    <dgm:pt modelId="{7BAFECD8-405F-489C-B3AB-E859DBBE7EEF}" type="sibTrans" cxnId="{12E5221B-4106-414F-AB06-C7B15E67D299}">
      <dgm:prSet custT="1"/>
      <dgm:spPr/>
      <dgm:t>
        <a:bodyPr/>
        <a:lstStyle/>
        <a:p>
          <a:endParaRPr lang="en-US" sz="1400">
            <a:latin typeface="Franklin Gothic Book" panose="020B0503020102020204" pitchFamily="34" charset="0"/>
          </a:endParaRPr>
        </a:p>
      </dgm:t>
    </dgm:pt>
    <dgm:pt modelId="{2CC14772-3CFA-4145-A4F6-1E63EFBCD4B0}">
      <dgm:prSet custT="1"/>
      <dgm:spPr/>
      <dgm:t>
        <a:bodyPr/>
        <a:lstStyle/>
        <a:p>
          <a:r>
            <a:rPr lang="en-GB" sz="1400" dirty="0">
              <a:latin typeface="Franklin Gothic Book" panose="020B0503020102020204" pitchFamily="34" charset="0"/>
            </a:rPr>
            <a:t>It aims to celebrate the achievements of the PPG in 2023 and to engage with fellow patients about future plans to take forward in 2024</a:t>
          </a:r>
          <a:endParaRPr lang="en-US" sz="1400" dirty="0">
            <a:latin typeface="Franklin Gothic Book" panose="020B0503020102020204" pitchFamily="34" charset="0"/>
          </a:endParaRPr>
        </a:p>
      </dgm:t>
    </dgm:pt>
    <dgm:pt modelId="{53B05314-E6CF-47F4-9F46-A19D80389A49}" type="parTrans" cxnId="{D507C004-6669-4A3A-8744-B64CE2AE942E}">
      <dgm:prSet/>
      <dgm:spPr/>
      <dgm:t>
        <a:bodyPr/>
        <a:lstStyle/>
        <a:p>
          <a:endParaRPr lang="en-US" sz="1400"/>
        </a:p>
      </dgm:t>
    </dgm:pt>
    <dgm:pt modelId="{17185125-16A8-4E99-A074-1CC9868EE0A0}" type="sibTrans" cxnId="{D507C004-6669-4A3A-8744-B64CE2AE942E}">
      <dgm:prSet custT="1"/>
      <dgm:spPr/>
      <dgm:t>
        <a:bodyPr/>
        <a:lstStyle/>
        <a:p>
          <a:endParaRPr lang="en-US" sz="1400">
            <a:latin typeface="Franklin Gothic Book" panose="020B0503020102020204" pitchFamily="34" charset="0"/>
          </a:endParaRPr>
        </a:p>
      </dgm:t>
    </dgm:pt>
    <dgm:pt modelId="{5165553B-8C43-483F-8056-FE87B6F6F8DE}">
      <dgm:prSet custT="1"/>
      <dgm:spPr/>
      <dgm:t>
        <a:bodyPr/>
        <a:lstStyle/>
        <a:p>
          <a:r>
            <a:rPr lang="en-GB" sz="1400" dirty="0">
              <a:latin typeface="Franklin Gothic Book" panose="020B0503020102020204" pitchFamily="34" charset="0"/>
            </a:rPr>
            <a:t>Our PPG strives to be representative of the population of IMG. We have Brandon who is under 18 and Dan who has learning disabilities. We have seven women and five men</a:t>
          </a:r>
          <a:endParaRPr lang="en-US" sz="1400" dirty="0">
            <a:latin typeface="Franklin Gothic Book" panose="020B0503020102020204" pitchFamily="34" charset="0"/>
          </a:endParaRPr>
        </a:p>
      </dgm:t>
    </dgm:pt>
    <dgm:pt modelId="{B39954E3-8313-4E94-B7B9-088E04EA3D34}" type="parTrans" cxnId="{D6F2A92F-CC62-4997-8698-BC0439A4C480}">
      <dgm:prSet/>
      <dgm:spPr/>
      <dgm:t>
        <a:bodyPr/>
        <a:lstStyle/>
        <a:p>
          <a:endParaRPr lang="en-US" sz="1400"/>
        </a:p>
      </dgm:t>
    </dgm:pt>
    <dgm:pt modelId="{1C00FFCD-1129-4129-9C15-64273C3E1D26}" type="sibTrans" cxnId="{D6F2A92F-CC62-4997-8698-BC0439A4C480}">
      <dgm:prSet custT="1"/>
      <dgm:spPr/>
      <dgm:t>
        <a:bodyPr/>
        <a:lstStyle/>
        <a:p>
          <a:endParaRPr lang="en-US" sz="1400">
            <a:latin typeface="Franklin Gothic Book" panose="020B0503020102020204" pitchFamily="34" charset="0"/>
          </a:endParaRPr>
        </a:p>
      </dgm:t>
    </dgm:pt>
    <dgm:pt modelId="{5959C042-66CF-4EA7-B02E-B7C724D6A46E}">
      <dgm:prSet custT="1"/>
      <dgm:spPr/>
      <dgm:t>
        <a:bodyPr/>
        <a:lstStyle/>
        <a:p>
          <a:r>
            <a:rPr lang="en-GB" sz="1400" dirty="0">
              <a:latin typeface="Franklin Gothic Book" panose="020B0503020102020204" pitchFamily="34" charset="0"/>
            </a:rPr>
            <a:t>Since November 2022,  PPG members have collectively given around 300 hours of their own time voluntarily, to deliver workshops, produce health insights, collate views, post information and ensure patient voices are heard, recorded and acted upon at PPG meetings</a:t>
          </a:r>
          <a:endParaRPr lang="en-US" sz="1400" dirty="0">
            <a:latin typeface="Franklin Gothic Book" panose="020B0503020102020204" pitchFamily="34" charset="0"/>
          </a:endParaRPr>
        </a:p>
      </dgm:t>
    </dgm:pt>
    <dgm:pt modelId="{C5E50B3D-8C70-4557-AA2C-4F73C7A24C8D}" type="parTrans" cxnId="{4FC6E433-A7F4-41E9-86E9-AC7258E53FC8}">
      <dgm:prSet/>
      <dgm:spPr/>
      <dgm:t>
        <a:bodyPr/>
        <a:lstStyle/>
        <a:p>
          <a:endParaRPr lang="en-US" sz="1400"/>
        </a:p>
      </dgm:t>
    </dgm:pt>
    <dgm:pt modelId="{EAC1059F-4FA5-497B-BE45-604B1B831844}" type="sibTrans" cxnId="{4FC6E433-A7F4-41E9-86E9-AC7258E53FC8}">
      <dgm:prSet custT="1"/>
      <dgm:spPr/>
      <dgm:t>
        <a:bodyPr/>
        <a:lstStyle/>
        <a:p>
          <a:endParaRPr lang="en-US" sz="1400">
            <a:latin typeface="Franklin Gothic Book" panose="020B0503020102020204" pitchFamily="34" charset="0"/>
          </a:endParaRPr>
        </a:p>
      </dgm:t>
    </dgm:pt>
    <dgm:pt modelId="{B49E815A-9517-478B-B071-D253171767CF}">
      <dgm:prSet custT="1"/>
      <dgm:spPr/>
      <dgm:t>
        <a:bodyPr/>
        <a:lstStyle/>
        <a:p>
          <a:r>
            <a:rPr lang="en-GB" sz="1400" dirty="0">
              <a:latin typeface="Franklin Gothic Book" panose="020B0503020102020204" pitchFamily="34" charset="0"/>
            </a:rPr>
            <a:t>Our Annual Report is a thank you to our former and current PPG volunteers. This includes our former and current PPG chairs – Mrs Janet Kenwood, Mr David Morley, Mr Steve Scott and Mrs Ingrid Glover </a:t>
          </a:r>
          <a:endParaRPr lang="en-US" sz="1400" dirty="0">
            <a:latin typeface="Franklin Gothic Book" panose="020B0503020102020204" pitchFamily="34" charset="0"/>
          </a:endParaRPr>
        </a:p>
      </dgm:t>
    </dgm:pt>
    <dgm:pt modelId="{ADCFBB53-D677-4437-9E1A-72AFC5FAADC1}" type="parTrans" cxnId="{39758D9B-BA88-47D6-B891-7CA3A29F3E38}">
      <dgm:prSet/>
      <dgm:spPr/>
      <dgm:t>
        <a:bodyPr/>
        <a:lstStyle/>
        <a:p>
          <a:endParaRPr lang="en-US" sz="1400"/>
        </a:p>
      </dgm:t>
    </dgm:pt>
    <dgm:pt modelId="{8DB36A38-C55A-4406-A010-E9EB59624FC6}" type="sibTrans" cxnId="{39758D9B-BA88-47D6-B891-7CA3A29F3E38}">
      <dgm:prSet custT="1"/>
      <dgm:spPr/>
      <dgm:t>
        <a:bodyPr/>
        <a:lstStyle/>
        <a:p>
          <a:endParaRPr lang="en-US" sz="1400">
            <a:latin typeface="Franklin Gothic Book" panose="020B0503020102020204" pitchFamily="34" charset="0"/>
          </a:endParaRPr>
        </a:p>
      </dgm:t>
    </dgm:pt>
    <dgm:pt modelId="{E10AEDA9-D72C-4B1C-B68F-83290756C662}">
      <dgm:prSet custT="1"/>
      <dgm:spPr/>
      <dgm:t>
        <a:bodyPr/>
        <a:lstStyle/>
        <a:p>
          <a:r>
            <a:rPr lang="en-GB" sz="1400" dirty="0">
              <a:latin typeface="Franklin Gothic Book" panose="020B0503020102020204" pitchFamily="34" charset="0"/>
            </a:rPr>
            <a:t>Thank you to Dr Panesar and Melanie Maddock (Practice Manager) for their unwavering support of the PPG.</a:t>
          </a:r>
          <a:endParaRPr lang="en-US" sz="1400" dirty="0">
            <a:latin typeface="Franklin Gothic Book" panose="020B0503020102020204" pitchFamily="34" charset="0"/>
          </a:endParaRPr>
        </a:p>
      </dgm:t>
    </dgm:pt>
    <dgm:pt modelId="{5AFC10DB-F298-44CA-A6C9-575F31D61BAE}" type="parTrans" cxnId="{9088B2BA-1993-425C-BC53-1F9B6FC2AE5A}">
      <dgm:prSet/>
      <dgm:spPr/>
      <dgm:t>
        <a:bodyPr/>
        <a:lstStyle/>
        <a:p>
          <a:endParaRPr lang="en-US" sz="1400"/>
        </a:p>
      </dgm:t>
    </dgm:pt>
    <dgm:pt modelId="{AD20BEEE-BF54-49F5-9718-FB3BE574A56D}" type="sibTrans" cxnId="{9088B2BA-1993-425C-BC53-1F9B6FC2AE5A}">
      <dgm:prSet/>
      <dgm:spPr/>
      <dgm:t>
        <a:bodyPr/>
        <a:lstStyle/>
        <a:p>
          <a:endParaRPr lang="en-US" sz="1400"/>
        </a:p>
      </dgm:t>
    </dgm:pt>
    <dgm:pt modelId="{3F5A47DD-6FF1-BC48-AB59-D0788F99FA99}" type="pres">
      <dgm:prSet presAssocID="{4211FC9A-835A-433A-A6F0-549D86295D90}" presName="vert0" presStyleCnt="0">
        <dgm:presLayoutVars>
          <dgm:dir/>
          <dgm:animOne val="branch"/>
          <dgm:animLvl val="lvl"/>
        </dgm:presLayoutVars>
      </dgm:prSet>
      <dgm:spPr/>
    </dgm:pt>
    <dgm:pt modelId="{DB86A1C6-7957-9646-8BBB-D200ECC393DB}" type="pres">
      <dgm:prSet presAssocID="{C9EE5A26-2E6A-402D-9741-122DD09862B3}" presName="thickLine" presStyleLbl="alignNode1" presStyleIdx="0" presStyleCnt="6"/>
      <dgm:spPr/>
    </dgm:pt>
    <dgm:pt modelId="{AE8FD8AC-294F-6443-8002-5225B2907882}" type="pres">
      <dgm:prSet presAssocID="{C9EE5A26-2E6A-402D-9741-122DD09862B3}" presName="horz1" presStyleCnt="0"/>
      <dgm:spPr/>
    </dgm:pt>
    <dgm:pt modelId="{4DCB92F5-FDCA-5440-9751-C21471B67375}" type="pres">
      <dgm:prSet presAssocID="{C9EE5A26-2E6A-402D-9741-122DD09862B3}" presName="tx1" presStyleLbl="revTx" presStyleIdx="0" presStyleCnt="6"/>
      <dgm:spPr/>
    </dgm:pt>
    <dgm:pt modelId="{1B39EA81-3528-D745-8939-A9322F13C3F0}" type="pres">
      <dgm:prSet presAssocID="{C9EE5A26-2E6A-402D-9741-122DD09862B3}" presName="vert1" presStyleCnt="0"/>
      <dgm:spPr/>
    </dgm:pt>
    <dgm:pt modelId="{C854CF8B-0B08-014C-A130-A63F1A1B6ADE}" type="pres">
      <dgm:prSet presAssocID="{2CC14772-3CFA-4145-A4F6-1E63EFBCD4B0}" presName="thickLine" presStyleLbl="alignNode1" presStyleIdx="1" presStyleCnt="6"/>
      <dgm:spPr/>
    </dgm:pt>
    <dgm:pt modelId="{70F065AC-04EB-C94A-B34D-0366EBC4EF14}" type="pres">
      <dgm:prSet presAssocID="{2CC14772-3CFA-4145-A4F6-1E63EFBCD4B0}" presName="horz1" presStyleCnt="0"/>
      <dgm:spPr/>
    </dgm:pt>
    <dgm:pt modelId="{0F0B8AFF-81DE-6A4D-8770-3C9AC2152672}" type="pres">
      <dgm:prSet presAssocID="{2CC14772-3CFA-4145-A4F6-1E63EFBCD4B0}" presName="tx1" presStyleLbl="revTx" presStyleIdx="1" presStyleCnt="6"/>
      <dgm:spPr/>
    </dgm:pt>
    <dgm:pt modelId="{CD05A64C-55F4-4A45-9FA7-A6AD73C32A09}" type="pres">
      <dgm:prSet presAssocID="{2CC14772-3CFA-4145-A4F6-1E63EFBCD4B0}" presName="vert1" presStyleCnt="0"/>
      <dgm:spPr/>
    </dgm:pt>
    <dgm:pt modelId="{AD4B56A1-8035-E14C-ABF6-D67779EB5662}" type="pres">
      <dgm:prSet presAssocID="{5165553B-8C43-483F-8056-FE87B6F6F8DE}" presName="thickLine" presStyleLbl="alignNode1" presStyleIdx="2" presStyleCnt="6"/>
      <dgm:spPr/>
    </dgm:pt>
    <dgm:pt modelId="{535FA8FB-F910-EB41-A664-0D73428021C0}" type="pres">
      <dgm:prSet presAssocID="{5165553B-8C43-483F-8056-FE87B6F6F8DE}" presName="horz1" presStyleCnt="0"/>
      <dgm:spPr/>
    </dgm:pt>
    <dgm:pt modelId="{DE4ACA4D-334D-EE4B-AABB-67E07B66E7B5}" type="pres">
      <dgm:prSet presAssocID="{5165553B-8C43-483F-8056-FE87B6F6F8DE}" presName="tx1" presStyleLbl="revTx" presStyleIdx="2" presStyleCnt="6"/>
      <dgm:spPr/>
    </dgm:pt>
    <dgm:pt modelId="{FBEB717A-136B-F14E-99F3-9AB177657666}" type="pres">
      <dgm:prSet presAssocID="{5165553B-8C43-483F-8056-FE87B6F6F8DE}" presName="vert1" presStyleCnt="0"/>
      <dgm:spPr/>
    </dgm:pt>
    <dgm:pt modelId="{8D64CBE4-F7A4-ED48-B6E2-CF5A1F745B3D}" type="pres">
      <dgm:prSet presAssocID="{5959C042-66CF-4EA7-B02E-B7C724D6A46E}" presName="thickLine" presStyleLbl="alignNode1" presStyleIdx="3" presStyleCnt="6"/>
      <dgm:spPr/>
    </dgm:pt>
    <dgm:pt modelId="{8F65DACE-7244-DA44-B0A2-7C8588A051EA}" type="pres">
      <dgm:prSet presAssocID="{5959C042-66CF-4EA7-B02E-B7C724D6A46E}" presName="horz1" presStyleCnt="0"/>
      <dgm:spPr/>
    </dgm:pt>
    <dgm:pt modelId="{BA21EA16-EDF0-324D-AEA2-D0265CA9BC4A}" type="pres">
      <dgm:prSet presAssocID="{5959C042-66CF-4EA7-B02E-B7C724D6A46E}" presName="tx1" presStyleLbl="revTx" presStyleIdx="3" presStyleCnt="6"/>
      <dgm:spPr/>
    </dgm:pt>
    <dgm:pt modelId="{551AF260-DF9C-CA49-99E7-8318A0AA032C}" type="pres">
      <dgm:prSet presAssocID="{5959C042-66CF-4EA7-B02E-B7C724D6A46E}" presName="vert1" presStyleCnt="0"/>
      <dgm:spPr/>
    </dgm:pt>
    <dgm:pt modelId="{720D334D-0F4F-3543-B213-A22F8A0C5FE5}" type="pres">
      <dgm:prSet presAssocID="{B49E815A-9517-478B-B071-D253171767CF}" presName="thickLine" presStyleLbl="alignNode1" presStyleIdx="4" presStyleCnt="6"/>
      <dgm:spPr/>
    </dgm:pt>
    <dgm:pt modelId="{29BEB412-33A4-9645-9D87-2A964270C27C}" type="pres">
      <dgm:prSet presAssocID="{B49E815A-9517-478B-B071-D253171767CF}" presName="horz1" presStyleCnt="0"/>
      <dgm:spPr/>
    </dgm:pt>
    <dgm:pt modelId="{C11A1007-1C1B-4C48-A61D-725064EECF36}" type="pres">
      <dgm:prSet presAssocID="{B49E815A-9517-478B-B071-D253171767CF}" presName="tx1" presStyleLbl="revTx" presStyleIdx="4" presStyleCnt="6"/>
      <dgm:spPr/>
    </dgm:pt>
    <dgm:pt modelId="{18A01AB1-9D65-894D-AC8F-5747E4A8E155}" type="pres">
      <dgm:prSet presAssocID="{B49E815A-9517-478B-B071-D253171767CF}" presName="vert1" presStyleCnt="0"/>
      <dgm:spPr/>
    </dgm:pt>
    <dgm:pt modelId="{680E5CD8-B164-FF41-B63F-CC208BB5EB64}" type="pres">
      <dgm:prSet presAssocID="{E10AEDA9-D72C-4B1C-B68F-83290756C662}" presName="thickLine" presStyleLbl="alignNode1" presStyleIdx="5" presStyleCnt="6"/>
      <dgm:spPr/>
    </dgm:pt>
    <dgm:pt modelId="{8F29301E-A752-D94D-BAF3-C046BC22D144}" type="pres">
      <dgm:prSet presAssocID="{E10AEDA9-D72C-4B1C-B68F-83290756C662}" presName="horz1" presStyleCnt="0"/>
      <dgm:spPr/>
    </dgm:pt>
    <dgm:pt modelId="{F2B4D534-E47C-464E-B6CC-3DEA1B3C336F}" type="pres">
      <dgm:prSet presAssocID="{E10AEDA9-D72C-4B1C-B68F-83290756C662}" presName="tx1" presStyleLbl="revTx" presStyleIdx="5" presStyleCnt="6"/>
      <dgm:spPr/>
    </dgm:pt>
    <dgm:pt modelId="{D3A5DF71-1BDF-0149-9397-0F4A2FBBCBC3}" type="pres">
      <dgm:prSet presAssocID="{E10AEDA9-D72C-4B1C-B68F-83290756C662}" presName="vert1" presStyleCnt="0"/>
      <dgm:spPr/>
    </dgm:pt>
  </dgm:ptLst>
  <dgm:cxnLst>
    <dgm:cxn modelId="{D507C004-6669-4A3A-8744-B64CE2AE942E}" srcId="{4211FC9A-835A-433A-A6F0-549D86295D90}" destId="{2CC14772-3CFA-4145-A4F6-1E63EFBCD4B0}" srcOrd="1" destOrd="0" parTransId="{53B05314-E6CF-47F4-9F46-A19D80389A49}" sibTransId="{17185125-16A8-4E99-A074-1CC9868EE0A0}"/>
    <dgm:cxn modelId="{13E50F1B-B8AD-C641-B85D-EDD451E45D9D}" type="presOf" srcId="{E10AEDA9-D72C-4B1C-B68F-83290756C662}" destId="{F2B4D534-E47C-464E-B6CC-3DEA1B3C336F}" srcOrd="0" destOrd="0" presId="urn:microsoft.com/office/officeart/2008/layout/LinedList"/>
    <dgm:cxn modelId="{12E5221B-4106-414F-AB06-C7B15E67D299}" srcId="{4211FC9A-835A-433A-A6F0-549D86295D90}" destId="{C9EE5A26-2E6A-402D-9741-122DD09862B3}" srcOrd="0" destOrd="0" parTransId="{B4BEDB71-294B-4468-9B14-5BDC54A3A27E}" sibTransId="{7BAFECD8-405F-489C-B3AB-E859DBBE7EEF}"/>
    <dgm:cxn modelId="{C2114F1B-FE60-FF43-A7CC-0D573B736070}" type="presOf" srcId="{5165553B-8C43-483F-8056-FE87B6F6F8DE}" destId="{DE4ACA4D-334D-EE4B-AABB-67E07B66E7B5}" srcOrd="0" destOrd="0" presId="urn:microsoft.com/office/officeart/2008/layout/LinedList"/>
    <dgm:cxn modelId="{D6F2A92F-CC62-4997-8698-BC0439A4C480}" srcId="{4211FC9A-835A-433A-A6F0-549D86295D90}" destId="{5165553B-8C43-483F-8056-FE87B6F6F8DE}" srcOrd="2" destOrd="0" parTransId="{B39954E3-8313-4E94-B7B9-088E04EA3D34}" sibTransId="{1C00FFCD-1129-4129-9C15-64273C3E1D26}"/>
    <dgm:cxn modelId="{4FC6E433-A7F4-41E9-86E9-AC7258E53FC8}" srcId="{4211FC9A-835A-433A-A6F0-549D86295D90}" destId="{5959C042-66CF-4EA7-B02E-B7C724D6A46E}" srcOrd="3" destOrd="0" parTransId="{C5E50B3D-8C70-4557-AA2C-4F73C7A24C8D}" sibTransId="{EAC1059F-4FA5-497B-BE45-604B1B831844}"/>
    <dgm:cxn modelId="{31985059-7410-CD47-9E5B-F1F48B8AF78A}" type="presOf" srcId="{4211FC9A-835A-433A-A6F0-549D86295D90}" destId="{3F5A47DD-6FF1-BC48-AB59-D0788F99FA99}" srcOrd="0" destOrd="0" presId="urn:microsoft.com/office/officeart/2008/layout/LinedList"/>
    <dgm:cxn modelId="{6D691B5B-1A77-5F43-9752-87447513BB29}" type="presOf" srcId="{2CC14772-3CFA-4145-A4F6-1E63EFBCD4B0}" destId="{0F0B8AFF-81DE-6A4D-8770-3C9AC2152672}" srcOrd="0" destOrd="0" presId="urn:microsoft.com/office/officeart/2008/layout/LinedList"/>
    <dgm:cxn modelId="{39758D9B-BA88-47D6-B891-7CA3A29F3E38}" srcId="{4211FC9A-835A-433A-A6F0-549D86295D90}" destId="{B49E815A-9517-478B-B071-D253171767CF}" srcOrd="4" destOrd="0" parTransId="{ADCFBB53-D677-4437-9E1A-72AFC5FAADC1}" sibTransId="{8DB36A38-C55A-4406-A010-E9EB59624FC6}"/>
    <dgm:cxn modelId="{708A37A5-8A65-9E46-952E-97A50416E8A7}" type="presOf" srcId="{B49E815A-9517-478B-B071-D253171767CF}" destId="{C11A1007-1C1B-4C48-A61D-725064EECF36}" srcOrd="0" destOrd="0" presId="urn:microsoft.com/office/officeart/2008/layout/LinedList"/>
    <dgm:cxn modelId="{DE927CBA-A97E-644D-82A4-848AF9E8CD63}" type="presOf" srcId="{C9EE5A26-2E6A-402D-9741-122DD09862B3}" destId="{4DCB92F5-FDCA-5440-9751-C21471B67375}" srcOrd="0" destOrd="0" presId="urn:microsoft.com/office/officeart/2008/layout/LinedList"/>
    <dgm:cxn modelId="{9088B2BA-1993-425C-BC53-1F9B6FC2AE5A}" srcId="{4211FC9A-835A-433A-A6F0-549D86295D90}" destId="{E10AEDA9-D72C-4B1C-B68F-83290756C662}" srcOrd="5" destOrd="0" parTransId="{5AFC10DB-F298-44CA-A6C9-575F31D61BAE}" sibTransId="{AD20BEEE-BF54-49F5-9718-FB3BE574A56D}"/>
    <dgm:cxn modelId="{DD12F4BF-865D-8A47-807C-590210276AD2}" type="presOf" srcId="{5959C042-66CF-4EA7-B02E-B7C724D6A46E}" destId="{BA21EA16-EDF0-324D-AEA2-D0265CA9BC4A}" srcOrd="0" destOrd="0" presId="urn:microsoft.com/office/officeart/2008/layout/LinedList"/>
    <dgm:cxn modelId="{6608B4DC-2410-3444-BCD3-487047570928}" type="presParOf" srcId="{3F5A47DD-6FF1-BC48-AB59-D0788F99FA99}" destId="{DB86A1C6-7957-9646-8BBB-D200ECC393DB}" srcOrd="0" destOrd="0" presId="urn:microsoft.com/office/officeart/2008/layout/LinedList"/>
    <dgm:cxn modelId="{EC27722F-5212-6647-AAA4-56E7EDD5FD24}" type="presParOf" srcId="{3F5A47DD-6FF1-BC48-AB59-D0788F99FA99}" destId="{AE8FD8AC-294F-6443-8002-5225B2907882}" srcOrd="1" destOrd="0" presId="urn:microsoft.com/office/officeart/2008/layout/LinedList"/>
    <dgm:cxn modelId="{A38C02C7-CE8C-D840-A10B-B5D0A73AD682}" type="presParOf" srcId="{AE8FD8AC-294F-6443-8002-5225B2907882}" destId="{4DCB92F5-FDCA-5440-9751-C21471B67375}" srcOrd="0" destOrd="0" presId="urn:microsoft.com/office/officeart/2008/layout/LinedList"/>
    <dgm:cxn modelId="{322E57C4-2BE7-7A4E-BF9E-128CEF48FA10}" type="presParOf" srcId="{AE8FD8AC-294F-6443-8002-5225B2907882}" destId="{1B39EA81-3528-D745-8939-A9322F13C3F0}" srcOrd="1" destOrd="0" presId="urn:microsoft.com/office/officeart/2008/layout/LinedList"/>
    <dgm:cxn modelId="{54EB1EC9-DCEA-3144-9C08-62A1A292B985}" type="presParOf" srcId="{3F5A47DD-6FF1-BC48-AB59-D0788F99FA99}" destId="{C854CF8B-0B08-014C-A130-A63F1A1B6ADE}" srcOrd="2" destOrd="0" presId="urn:microsoft.com/office/officeart/2008/layout/LinedList"/>
    <dgm:cxn modelId="{611177B1-B892-5546-B01E-564D6632C3D5}" type="presParOf" srcId="{3F5A47DD-6FF1-BC48-AB59-D0788F99FA99}" destId="{70F065AC-04EB-C94A-B34D-0366EBC4EF14}" srcOrd="3" destOrd="0" presId="urn:microsoft.com/office/officeart/2008/layout/LinedList"/>
    <dgm:cxn modelId="{AA7F40F4-79FD-5C4C-A574-3138A0570C6D}" type="presParOf" srcId="{70F065AC-04EB-C94A-B34D-0366EBC4EF14}" destId="{0F0B8AFF-81DE-6A4D-8770-3C9AC2152672}" srcOrd="0" destOrd="0" presId="urn:microsoft.com/office/officeart/2008/layout/LinedList"/>
    <dgm:cxn modelId="{84F06A64-4C38-8B43-A6FD-E9451019048C}" type="presParOf" srcId="{70F065AC-04EB-C94A-B34D-0366EBC4EF14}" destId="{CD05A64C-55F4-4A45-9FA7-A6AD73C32A09}" srcOrd="1" destOrd="0" presId="urn:microsoft.com/office/officeart/2008/layout/LinedList"/>
    <dgm:cxn modelId="{ABE63634-37BE-A340-9AB9-715AF7DCB055}" type="presParOf" srcId="{3F5A47DD-6FF1-BC48-AB59-D0788F99FA99}" destId="{AD4B56A1-8035-E14C-ABF6-D67779EB5662}" srcOrd="4" destOrd="0" presId="urn:microsoft.com/office/officeart/2008/layout/LinedList"/>
    <dgm:cxn modelId="{578D9DC7-BAE5-9F47-A32E-BB26BF6B452A}" type="presParOf" srcId="{3F5A47DD-6FF1-BC48-AB59-D0788F99FA99}" destId="{535FA8FB-F910-EB41-A664-0D73428021C0}" srcOrd="5" destOrd="0" presId="urn:microsoft.com/office/officeart/2008/layout/LinedList"/>
    <dgm:cxn modelId="{2EE85285-0A9C-2F4A-87B1-82B00F1EF5DC}" type="presParOf" srcId="{535FA8FB-F910-EB41-A664-0D73428021C0}" destId="{DE4ACA4D-334D-EE4B-AABB-67E07B66E7B5}" srcOrd="0" destOrd="0" presId="urn:microsoft.com/office/officeart/2008/layout/LinedList"/>
    <dgm:cxn modelId="{8ECC3D0B-9935-F148-A057-3BD4F9CD0F66}" type="presParOf" srcId="{535FA8FB-F910-EB41-A664-0D73428021C0}" destId="{FBEB717A-136B-F14E-99F3-9AB177657666}" srcOrd="1" destOrd="0" presId="urn:microsoft.com/office/officeart/2008/layout/LinedList"/>
    <dgm:cxn modelId="{566DEE67-9ED0-EC42-80E1-0A560EF34BE3}" type="presParOf" srcId="{3F5A47DD-6FF1-BC48-AB59-D0788F99FA99}" destId="{8D64CBE4-F7A4-ED48-B6E2-CF5A1F745B3D}" srcOrd="6" destOrd="0" presId="urn:microsoft.com/office/officeart/2008/layout/LinedList"/>
    <dgm:cxn modelId="{E071FD68-6F3E-534B-86C6-CEA43C9CF9E1}" type="presParOf" srcId="{3F5A47DD-6FF1-BC48-AB59-D0788F99FA99}" destId="{8F65DACE-7244-DA44-B0A2-7C8588A051EA}" srcOrd="7" destOrd="0" presId="urn:microsoft.com/office/officeart/2008/layout/LinedList"/>
    <dgm:cxn modelId="{3405DBEC-BCDD-8B4C-A1A9-1CEB2F7768E6}" type="presParOf" srcId="{8F65DACE-7244-DA44-B0A2-7C8588A051EA}" destId="{BA21EA16-EDF0-324D-AEA2-D0265CA9BC4A}" srcOrd="0" destOrd="0" presId="urn:microsoft.com/office/officeart/2008/layout/LinedList"/>
    <dgm:cxn modelId="{2ABA802E-B9B2-5740-A1B7-EC1E0216F307}" type="presParOf" srcId="{8F65DACE-7244-DA44-B0A2-7C8588A051EA}" destId="{551AF260-DF9C-CA49-99E7-8318A0AA032C}" srcOrd="1" destOrd="0" presId="urn:microsoft.com/office/officeart/2008/layout/LinedList"/>
    <dgm:cxn modelId="{E2F4B20F-CB9E-904F-8B21-B65133E62225}" type="presParOf" srcId="{3F5A47DD-6FF1-BC48-AB59-D0788F99FA99}" destId="{720D334D-0F4F-3543-B213-A22F8A0C5FE5}" srcOrd="8" destOrd="0" presId="urn:microsoft.com/office/officeart/2008/layout/LinedList"/>
    <dgm:cxn modelId="{CE03EB8C-AB6D-2642-869E-6AF45E137E2C}" type="presParOf" srcId="{3F5A47DD-6FF1-BC48-AB59-D0788F99FA99}" destId="{29BEB412-33A4-9645-9D87-2A964270C27C}" srcOrd="9" destOrd="0" presId="urn:microsoft.com/office/officeart/2008/layout/LinedList"/>
    <dgm:cxn modelId="{6A41D91F-DA95-D747-A400-C993A6BE5060}" type="presParOf" srcId="{29BEB412-33A4-9645-9D87-2A964270C27C}" destId="{C11A1007-1C1B-4C48-A61D-725064EECF36}" srcOrd="0" destOrd="0" presId="urn:microsoft.com/office/officeart/2008/layout/LinedList"/>
    <dgm:cxn modelId="{3361471F-9278-EA45-8D37-5CC6ED90E8D9}" type="presParOf" srcId="{29BEB412-33A4-9645-9D87-2A964270C27C}" destId="{18A01AB1-9D65-894D-AC8F-5747E4A8E155}" srcOrd="1" destOrd="0" presId="urn:microsoft.com/office/officeart/2008/layout/LinedList"/>
    <dgm:cxn modelId="{0C84C06A-CD58-3445-9769-8B7FF0C1B88B}" type="presParOf" srcId="{3F5A47DD-6FF1-BC48-AB59-D0788F99FA99}" destId="{680E5CD8-B164-FF41-B63F-CC208BB5EB64}" srcOrd="10" destOrd="0" presId="urn:microsoft.com/office/officeart/2008/layout/LinedList"/>
    <dgm:cxn modelId="{3D0E4903-71CB-424C-9C39-7D70E9C0FE2A}" type="presParOf" srcId="{3F5A47DD-6FF1-BC48-AB59-D0788F99FA99}" destId="{8F29301E-A752-D94D-BAF3-C046BC22D144}" srcOrd="11" destOrd="0" presId="urn:microsoft.com/office/officeart/2008/layout/LinedList"/>
    <dgm:cxn modelId="{A77E22ED-120B-C245-969F-99C2351AB8FB}" type="presParOf" srcId="{8F29301E-A752-D94D-BAF3-C046BC22D144}" destId="{F2B4D534-E47C-464E-B6CC-3DEA1B3C336F}" srcOrd="0" destOrd="0" presId="urn:microsoft.com/office/officeart/2008/layout/LinedList"/>
    <dgm:cxn modelId="{8C986F61-F16D-BC40-91FB-ED9DBEAD650B}" type="presParOf" srcId="{8F29301E-A752-D94D-BAF3-C046BC22D144}" destId="{D3A5DF71-1BDF-0149-9397-0F4A2FBBCBC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D0C470-5E80-4766-9C2D-62085D40314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3BE5E5C-FF14-4C14-8406-BBE459FFA59D}">
      <dgm:prSet custT="1"/>
      <dgm:spPr/>
      <dgm:t>
        <a:bodyPr/>
        <a:lstStyle/>
        <a:p>
          <a:pPr>
            <a:lnSpc>
              <a:spcPct val="100000"/>
            </a:lnSpc>
          </a:pPr>
          <a:r>
            <a:rPr lang="en-US" sz="1400" dirty="0">
              <a:latin typeface="Franklin Gothic Book" panose="020B0503020102020204" pitchFamily="34" charset="0"/>
              <a:cs typeface="Arial" panose="020B0604020202020204" pitchFamily="34" charset="0"/>
            </a:rPr>
            <a:t>A listening PPG - engaged with you, the patients asking you for your views about the service </a:t>
          </a:r>
        </a:p>
      </dgm:t>
    </dgm:pt>
    <dgm:pt modelId="{D3E6DF72-41C8-4705-94AD-B7050F7AD7AC}" type="parTrans" cxnId="{5A4649C1-74B9-41DD-966D-00D40F48BB12}">
      <dgm:prSet/>
      <dgm:spPr/>
      <dgm:t>
        <a:bodyPr/>
        <a:lstStyle/>
        <a:p>
          <a:endParaRPr lang="en-US" sz="1400"/>
        </a:p>
      </dgm:t>
    </dgm:pt>
    <dgm:pt modelId="{7469D622-A700-49B4-8C49-27EA40694686}" type="sibTrans" cxnId="{5A4649C1-74B9-41DD-966D-00D40F48BB12}">
      <dgm:prSet/>
      <dgm:spPr/>
      <dgm:t>
        <a:bodyPr/>
        <a:lstStyle/>
        <a:p>
          <a:endParaRPr lang="en-US" sz="1400"/>
        </a:p>
      </dgm:t>
    </dgm:pt>
    <dgm:pt modelId="{F200BECA-2F49-4058-82F8-C705C9D290BD}">
      <dgm:prSet custT="1"/>
      <dgm:spPr/>
      <dgm:t>
        <a:bodyPr/>
        <a:lstStyle/>
        <a:p>
          <a:pPr>
            <a:lnSpc>
              <a:spcPct val="100000"/>
            </a:lnSpc>
          </a:pPr>
          <a:r>
            <a:rPr lang="en-US" sz="1400" dirty="0">
              <a:latin typeface="Franklin Gothic Book" panose="020B0503020102020204" pitchFamily="34" charset="0"/>
              <a:cs typeface="Arial" panose="020B0604020202020204" pitchFamily="34" charset="0"/>
            </a:rPr>
            <a:t>Published the report from the above engagement with five themes – See below</a:t>
          </a:r>
        </a:p>
      </dgm:t>
    </dgm:pt>
    <dgm:pt modelId="{A9DEC3D8-9EB8-4D6C-8446-A18D26E4D202}" type="parTrans" cxnId="{27A1AA83-718D-4C6D-AE0C-DA87E5D6BA1B}">
      <dgm:prSet/>
      <dgm:spPr/>
      <dgm:t>
        <a:bodyPr/>
        <a:lstStyle/>
        <a:p>
          <a:endParaRPr lang="en-US" sz="1400"/>
        </a:p>
      </dgm:t>
    </dgm:pt>
    <dgm:pt modelId="{E1F6A7B0-D086-45E2-8825-C18B0E5ED729}" type="sibTrans" cxnId="{27A1AA83-718D-4C6D-AE0C-DA87E5D6BA1B}">
      <dgm:prSet/>
      <dgm:spPr/>
      <dgm:t>
        <a:bodyPr/>
        <a:lstStyle/>
        <a:p>
          <a:endParaRPr lang="en-US" sz="1400"/>
        </a:p>
      </dgm:t>
    </dgm:pt>
    <dgm:pt modelId="{EF5032A4-F5FF-46BE-891F-F82B06BF997B}">
      <dgm:prSet custT="1"/>
      <dgm:spPr/>
      <dgm:t>
        <a:bodyPr/>
        <a:lstStyle/>
        <a:p>
          <a:pPr>
            <a:lnSpc>
              <a:spcPct val="100000"/>
            </a:lnSpc>
          </a:pPr>
          <a:r>
            <a:rPr lang="en-US" sz="1400" dirty="0">
              <a:latin typeface="Franklin Gothic Book" panose="020B0503020102020204" pitchFamily="34" charset="0"/>
              <a:cs typeface="Arial" panose="020B0604020202020204" pitchFamily="34" charset="0"/>
            </a:rPr>
            <a:t>What Ivy and the PPG have done</a:t>
          </a:r>
        </a:p>
      </dgm:t>
    </dgm:pt>
    <dgm:pt modelId="{D873E370-BC78-43B3-A975-85CDCD64A6FA}" type="parTrans" cxnId="{786F2D61-9150-4B5E-92B9-EB3376AA015A}">
      <dgm:prSet/>
      <dgm:spPr/>
      <dgm:t>
        <a:bodyPr/>
        <a:lstStyle/>
        <a:p>
          <a:endParaRPr lang="en-US" sz="1400"/>
        </a:p>
      </dgm:t>
    </dgm:pt>
    <dgm:pt modelId="{E27B2F9D-4368-4775-A06C-9645899AB166}" type="sibTrans" cxnId="{786F2D61-9150-4B5E-92B9-EB3376AA015A}">
      <dgm:prSet/>
      <dgm:spPr/>
      <dgm:t>
        <a:bodyPr/>
        <a:lstStyle/>
        <a:p>
          <a:endParaRPr lang="en-US" sz="1400"/>
        </a:p>
      </dgm:t>
    </dgm:pt>
    <dgm:pt modelId="{447465E2-EC02-4B46-AD5D-448EED7D33D5}">
      <dgm:prSet custT="1"/>
      <dgm:spPr/>
      <dgm:t>
        <a:bodyPr/>
        <a:lstStyle/>
        <a:p>
          <a:pPr>
            <a:lnSpc>
              <a:spcPct val="100000"/>
            </a:lnSpc>
          </a:pPr>
          <a:r>
            <a:rPr lang="en-US" sz="1400" i="1" dirty="0">
              <a:latin typeface="Franklin Gothic Book" panose="020B0503020102020204" pitchFamily="34" charset="0"/>
              <a:cs typeface="Arial" panose="020B0604020202020204" pitchFamily="34" charset="0"/>
            </a:rPr>
            <a:t>Ivy launched patient triage with 7 PPG led workshops using the NHS App and website to get faster access. Showing use of best practice </a:t>
          </a:r>
        </a:p>
      </dgm:t>
    </dgm:pt>
    <dgm:pt modelId="{C004A6D8-539D-4A29-9ABE-833D96977954}" type="parTrans" cxnId="{2CDE1E47-305A-495D-A6DD-02933DB7E0EA}">
      <dgm:prSet/>
      <dgm:spPr/>
      <dgm:t>
        <a:bodyPr/>
        <a:lstStyle/>
        <a:p>
          <a:endParaRPr lang="en-US" sz="1400"/>
        </a:p>
      </dgm:t>
    </dgm:pt>
    <dgm:pt modelId="{F1008854-ABBC-4FE9-A6F8-40A9EBDF411E}" type="sibTrans" cxnId="{2CDE1E47-305A-495D-A6DD-02933DB7E0EA}">
      <dgm:prSet/>
      <dgm:spPr/>
      <dgm:t>
        <a:bodyPr/>
        <a:lstStyle/>
        <a:p>
          <a:endParaRPr lang="en-US" sz="1400"/>
        </a:p>
      </dgm:t>
    </dgm:pt>
    <dgm:pt modelId="{FCCDECDF-E8B0-45F9-849A-95F5E51D253F}">
      <dgm:prSet custT="1"/>
      <dgm:spPr/>
      <dgm:t>
        <a:bodyPr/>
        <a:lstStyle/>
        <a:p>
          <a:pPr>
            <a:lnSpc>
              <a:spcPct val="100000"/>
            </a:lnSpc>
          </a:pPr>
          <a:r>
            <a:rPr lang="en-US" sz="1400" dirty="0">
              <a:latin typeface="Franklin Gothic Book" panose="020B0503020102020204" pitchFamily="34" charset="0"/>
              <a:cs typeface="Arial" panose="020B0604020202020204" pitchFamily="34" charset="0"/>
            </a:rPr>
            <a:t>Invested in a new website with PPG access to share news and services with as many patients as possible </a:t>
          </a:r>
        </a:p>
      </dgm:t>
    </dgm:pt>
    <dgm:pt modelId="{AA22105F-FA69-422A-983F-7284FAD75E2A}" type="parTrans" cxnId="{06CAAA4E-78B1-49B0-B403-A8E6DA128537}">
      <dgm:prSet/>
      <dgm:spPr/>
      <dgm:t>
        <a:bodyPr/>
        <a:lstStyle/>
        <a:p>
          <a:endParaRPr lang="en-US" sz="1400"/>
        </a:p>
      </dgm:t>
    </dgm:pt>
    <dgm:pt modelId="{D766EDFC-077E-444E-8130-B955618D7C77}" type="sibTrans" cxnId="{06CAAA4E-78B1-49B0-B403-A8E6DA128537}">
      <dgm:prSet/>
      <dgm:spPr/>
      <dgm:t>
        <a:bodyPr/>
        <a:lstStyle/>
        <a:p>
          <a:endParaRPr lang="en-US" sz="1400"/>
        </a:p>
      </dgm:t>
    </dgm:pt>
    <dgm:pt modelId="{28D3F04C-3C2D-4290-9F1C-DBD645FDBBB2}">
      <dgm:prSet custT="1"/>
      <dgm:spPr/>
      <dgm:t>
        <a:bodyPr/>
        <a:lstStyle/>
        <a:p>
          <a:pPr>
            <a:lnSpc>
              <a:spcPct val="100000"/>
            </a:lnSpc>
          </a:pPr>
          <a:r>
            <a:rPr lang="en-US" sz="1400" dirty="0">
              <a:latin typeface="Franklin Gothic Book" panose="020B0503020102020204" pitchFamily="34" charset="0"/>
              <a:cs typeface="Arial" panose="020B0604020202020204" pitchFamily="34" charset="0"/>
            </a:rPr>
            <a:t>Communicated via paper - </a:t>
          </a:r>
          <a:r>
            <a:rPr lang="en-US" sz="1400" i="1" dirty="0">
              <a:latin typeface="Franklin Gothic Book" panose="020B0503020102020204" pitchFamily="34" charset="0"/>
              <a:cs typeface="Arial" panose="020B0604020202020204" pitchFamily="34" charset="0"/>
            </a:rPr>
            <a:t>with Dan and Liz, our PPG leads, ensuring posters and information is shared with non-technical patients by using local venues such as the post office and the co-op notice board (see poster on communication)  </a:t>
          </a:r>
        </a:p>
      </dgm:t>
    </dgm:pt>
    <dgm:pt modelId="{F954D657-2469-48A8-84FF-070350E4AC33}" type="parTrans" cxnId="{53D1FC2B-8B7F-48F9-B31B-5487987FC4A1}">
      <dgm:prSet/>
      <dgm:spPr/>
      <dgm:t>
        <a:bodyPr/>
        <a:lstStyle/>
        <a:p>
          <a:endParaRPr lang="en-US" sz="1400"/>
        </a:p>
      </dgm:t>
    </dgm:pt>
    <dgm:pt modelId="{6768E084-007B-41B7-8801-5658F88C5842}" type="sibTrans" cxnId="{53D1FC2B-8B7F-48F9-B31B-5487987FC4A1}">
      <dgm:prSet/>
      <dgm:spPr/>
      <dgm:t>
        <a:bodyPr/>
        <a:lstStyle/>
        <a:p>
          <a:endParaRPr lang="en-US" sz="1400"/>
        </a:p>
      </dgm:t>
    </dgm:pt>
    <dgm:pt modelId="{350F619B-1149-4587-B63F-9A45AEA7CF97}">
      <dgm:prSet custT="1"/>
      <dgm:spPr/>
      <dgm:t>
        <a:bodyPr/>
        <a:lstStyle/>
        <a:p>
          <a:pPr>
            <a:lnSpc>
              <a:spcPct val="100000"/>
            </a:lnSpc>
          </a:pPr>
          <a:r>
            <a:rPr lang="en-US" sz="1400" dirty="0">
              <a:latin typeface="Franklin Gothic Book" panose="020B0503020102020204" pitchFamily="34" charset="0"/>
              <a:cs typeface="Arial" panose="020B0604020202020204" pitchFamily="34" charset="0"/>
            </a:rPr>
            <a:t>Supported the journey to new premises (see poster on premises)</a:t>
          </a:r>
        </a:p>
      </dgm:t>
    </dgm:pt>
    <dgm:pt modelId="{2E45DEAB-8892-4E24-8EFD-CECE31877171}" type="parTrans" cxnId="{22E53A24-81F0-40E9-BE96-649B94E29410}">
      <dgm:prSet/>
      <dgm:spPr/>
      <dgm:t>
        <a:bodyPr/>
        <a:lstStyle/>
        <a:p>
          <a:endParaRPr lang="en-US" sz="1400"/>
        </a:p>
      </dgm:t>
    </dgm:pt>
    <dgm:pt modelId="{97360589-0174-430C-A760-35CAB33F499D}" type="sibTrans" cxnId="{22E53A24-81F0-40E9-BE96-649B94E29410}">
      <dgm:prSet/>
      <dgm:spPr/>
      <dgm:t>
        <a:bodyPr/>
        <a:lstStyle/>
        <a:p>
          <a:endParaRPr lang="en-US" sz="1400"/>
        </a:p>
      </dgm:t>
    </dgm:pt>
    <dgm:pt modelId="{8593C527-4CAA-41CC-926B-26D839D35771}">
      <dgm:prSet custT="1"/>
      <dgm:spPr/>
      <dgm:t>
        <a:bodyPr anchor="t"/>
        <a:lstStyle/>
        <a:p>
          <a:pPr>
            <a:lnSpc>
              <a:spcPct val="100000"/>
            </a:lnSpc>
          </a:pPr>
          <a:r>
            <a:rPr lang="en-US" sz="1400" i="1" dirty="0">
              <a:latin typeface="Franklin Gothic Book" panose="020B0503020102020204" pitchFamily="34" charset="0"/>
              <a:cs typeface="Arial" panose="020B0604020202020204" pitchFamily="34" charset="0"/>
            </a:rPr>
            <a:t>Held 4 public meetings in 2022 with over 160 attendees; Surveyed over 140 people. Specific premises meeting with over 80 attendees and a Lowdham patient meeting in July 2023 with over 40 attendees </a:t>
          </a:r>
        </a:p>
      </dgm:t>
    </dgm:pt>
    <dgm:pt modelId="{9583053C-BD30-4678-9A91-59A0F2882476}" type="sibTrans" cxnId="{DE15684C-14EE-457F-A1D4-035166B8F569}">
      <dgm:prSet/>
      <dgm:spPr/>
      <dgm:t>
        <a:bodyPr/>
        <a:lstStyle/>
        <a:p>
          <a:endParaRPr lang="en-US" sz="1400"/>
        </a:p>
      </dgm:t>
    </dgm:pt>
    <dgm:pt modelId="{FE797906-9FDA-4495-AF50-8016DC0387DA}" type="parTrans" cxnId="{DE15684C-14EE-457F-A1D4-035166B8F569}">
      <dgm:prSet/>
      <dgm:spPr/>
      <dgm:t>
        <a:bodyPr/>
        <a:lstStyle/>
        <a:p>
          <a:endParaRPr lang="en-US" sz="1400"/>
        </a:p>
      </dgm:t>
    </dgm:pt>
    <dgm:pt modelId="{89A52CBD-DC9E-4DD4-8251-928C10A867A2}" type="pres">
      <dgm:prSet presAssocID="{EFD0C470-5E80-4766-9C2D-62085D40314D}" presName="root" presStyleCnt="0">
        <dgm:presLayoutVars>
          <dgm:dir/>
          <dgm:resizeHandles val="exact"/>
        </dgm:presLayoutVars>
      </dgm:prSet>
      <dgm:spPr/>
    </dgm:pt>
    <dgm:pt modelId="{80E940BB-9667-4BBC-AF94-D1839FCA70D5}" type="pres">
      <dgm:prSet presAssocID="{D3BE5E5C-FF14-4C14-8406-BBE459FFA59D}" presName="compNode" presStyleCnt="0"/>
      <dgm:spPr/>
    </dgm:pt>
    <dgm:pt modelId="{D0961915-3940-4498-90D5-A62091968560}" type="pres">
      <dgm:prSet presAssocID="{D3BE5E5C-FF14-4C14-8406-BBE459FFA59D}" presName="bgRect" presStyleLbl="bgShp" presStyleIdx="0" presStyleCnt="6" custLinFactNeighborX="174" custLinFactNeighborY="30413"/>
      <dgm:spPr/>
    </dgm:pt>
    <dgm:pt modelId="{A9DC0F75-EEC7-4CC1-B888-0A7919BEAFE0}" type="pres">
      <dgm:prSet presAssocID="{D3BE5E5C-FF14-4C14-8406-BBE459FFA59D}"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C0DD5662-F905-4DC6-83E9-2A413BD62F7E}" type="pres">
      <dgm:prSet presAssocID="{D3BE5E5C-FF14-4C14-8406-BBE459FFA59D}" presName="spaceRect" presStyleCnt="0"/>
      <dgm:spPr/>
    </dgm:pt>
    <dgm:pt modelId="{7919D7A4-343D-4911-B74F-41B80EBBACB6}" type="pres">
      <dgm:prSet presAssocID="{D3BE5E5C-FF14-4C14-8406-BBE459FFA59D}" presName="parTx" presStyleLbl="revTx" presStyleIdx="0" presStyleCnt="8" custLinFactNeighborX="-5747" custLinFactNeighborY="28624">
        <dgm:presLayoutVars>
          <dgm:chMax val="0"/>
          <dgm:chPref val="0"/>
        </dgm:presLayoutVars>
      </dgm:prSet>
      <dgm:spPr/>
    </dgm:pt>
    <dgm:pt modelId="{1489776D-FEE4-49DC-BED7-B70562D324E3}" type="pres">
      <dgm:prSet presAssocID="{D3BE5E5C-FF14-4C14-8406-BBE459FFA59D}" presName="desTx" presStyleLbl="revTx" presStyleIdx="1" presStyleCnt="8" custScaleX="109790" custScaleY="139679" custLinFactNeighborX="1493" custLinFactNeighborY="35120">
        <dgm:presLayoutVars/>
      </dgm:prSet>
      <dgm:spPr/>
    </dgm:pt>
    <dgm:pt modelId="{F2CA8DF1-F1B4-4CB1-9309-D96F69901802}" type="pres">
      <dgm:prSet presAssocID="{7469D622-A700-49B4-8C49-27EA40694686}" presName="sibTrans" presStyleCnt="0"/>
      <dgm:spPr/>
    </dgm:pt>
    <dgm:pt modelId="{8230F77F-CF91-49C0-84D5-55771C760006}" type="pres">
      <dgm:prSet presAssocID="{EF5032A4-F5FF-46BE-891F-F82B06BF997B}" presName="compNode" presStyleCnt="0"/>
      <dgm:spPr/>
    </dgm:pt>
    <dgm:pt modelId="{061EBC7C-3414-433A-8F87-BBAE85154A9C}" type="pres">
      <dgm:prSet presAssocID="{EF5032A4-F5FF-46BE-891F-F82B06BF997B}" presName="bgRect" presStyleLbl="bgShp" presStyleIdx="1" presStyleCnt="6" custLinFactNeighborX="-377" custLinFactNeighborY="86643"/>
      <dgm:spPr/>
    </dgm:pt>
    <dgm:pt modelId="{74E8D850-E8CC-46E5-95D0-83B53CFACFEF}" type="pres">
      <dgm:prSet presAssocID="{EF5032A4-F5FF-46BE-891F-F82B06BF997B}" presName="iconRect" presStyleLbl="node1" presStyleIdx="1" presStyleCnt="6" custLinFactY="100000" custLinFactNeighborX="42523" custLinFactNeighborY="11926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2657DFC7-7EDD-40C0-9A6D-0B07A9FB3374}" type="pres">
      <dgm:prSet presAssocID="{EF5032A4-F5FF-46BE-891F-F82B06BF997B}" presName="spaceRect" presStyleCnt="0"/>
      <dgm:spPr/>
    </dgm:pt>
    <dgm:pt modelId="{AE5EEB5E-7540-4A37-A0E5-847165F1BB76}" type="pres">
      <dgm:prSet presAssocID="{EF5032A4-F5FF-46BE-891F-F82B06BF997B}" presName="parTx" presStyleLbl="revTx" presStyleIdx="2" presStyleCnt="8" custScaleX="71105" custLinFactNeighborX="-10020" custLinFactNeighborY="74829">
        <dgm:presLayoutVars>
          <dgm:chMax val="0"/>
          <dgm:chPref val="0"/>
        </dgm:presLayoutVars>
      </dgm:prSet>
      <dgm:spPr/>
    </dgm:pt>
    <dgm:pt modelId="{B0023AA3-4DFA-4354-9369-9EBB2AA8E096}" type="pres">
      <dgm:prSet presAssocID="{EF5032A4-F5FF-46BE-891F-F82B06BF997B}" presName="desTx" presStyleLbl="revTx" presStyleIdx="3" presStyleCnt="8" custScaleX="82564" custScaleY="168117" custLinFactNeighborX="15694" custLinFactNeighborY="89032">
        <dgm:presLayoutVars/>
      </dgm:prSet>
      <dgm:spPr/>
    </dgm:pt>
    <dgm:pt modelId="{DB253658-92A8-4A6C-894C-593F145DC450}" type="pres">
      <dgm:prSet presAssocID="{E27B2F9D-4368-4775-A06C-9645899AB166}" presName="sibTrans" presStyleCnt="0"/>
      <dgm:spPr/>
    </dgm:pt>
    <dgm:pt modelId="{4D6F3EA4-B434-4EF5-83F7-768C8F4473AA}" type="pres">
      <dgm:prSet presAssocID="{F200BECA-2F49-4058-82F8-C705C9D290BD}" presName="compNode" presStyleCnt="0"/>
      <dgm:spPr/>
    </dgm:pt>
    <dgm:pt modelId="{4E2D5672-FB8F-4B94-B475-B614B616F01A}" type="pres">
      <dgm:prSet presAssocID="{F200BECA-2F49-4058-82F8-C705C9D290BD}" presName="bgRect" presStyleLbl="bgShp" presStyleIdx="2" presStyleCnt="6" custLinFactY="100000" custLinFactNeighborX="-217" custLinFactNeighborY="107559"/>
      <dgm:spPr/>
    </dgm:pt>
    <dgm:pt modelId="{041F6054-E5E7-4695-B263-81FA64C8600E}" type="pres">
      <dgm:prSet presAssocID="{F200BECA-2F49-4058-82F8-C705C9D290BD}" presName="iconRect" presStyleLbl="node1" presStyleIdx="2" presStyleCnt="6" custLinFactY="15650" custLinFactNeighborY="1000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4AC7569D-73CE-4F6E-98CA-0B572CF48D9C}" type="pres">
      <dgm:prSet presAssocID="{F200BECA-2F49-4058-82F8-C705C9D290BD}" presName="spaceRect" presStyleCnt="0"/>
      <dgm:spPr/>
    </dgm:pt>
    <dgm:pt modelId="{98AFB212-79EB-4123-89A5-D4A37C98773B}" type="pres">
      <dgm:prSet presAssocID="{F200BECA-2F49-4058-82F8-C705C9D290BD}" presName="parTx" presStyleLbl="revTx" presStyleIdx="4" presStyleCnt="8" custLinFactNeighborY="46262">
        <dgm:presLayoutVars>
          <dgm:chMax val="0"/>
          <dgm:chPref val="0"/>
        </dgm:presLayoutVars>
      </dgm:prSet>
      <dgm:spPr/>
    </dgm:pt>
    <dgm:pt modelId="{957399BE-519A-4188-9146-FFEF0DBCCAFC}" type="pres">
      <dgm:prSet presAssocID="{E1F6A7B0-D086-45E2-8825-C18B0E5ED729}" presName="sibTrans" presStyleCnt="0"/>
      <dgm:spPr/>
    </dgm:pt>
    <dgm:pt modelId="{288A19F0-36E6-4AA7-B7C4-EA3E637FA1D2}" type="pres">
      <dgm:prSet presAssocID="{FCCDECDF-E8B0-45F9-849A-95F5E51D253F}" presName="compNode" presStyleCnt="0"/>
      <dgm:spPr/>
    </dgm:pt>
    <dgm:pt modelId="{F344532E-059E-43D6-82AE-A86EA16AF4A4}" type="pres">
      <dgm:prSet presAssocID="{FCCDECDF-E8B0-45F9-849A-95F5E51D253F}" presName="bgRect" presStyleLbl="bgShp" presStyleIdx="3" presStyleCnt="6"/>
      <dgm:spPr/>
    </dgm:pt>
    <dgm:pt modelId="{911799F8-32DD-4CC0-9DA0-2A7E9C52B41B}" type="pres">
      <dgm:prSet presAssocID="{FCCDECDF-E8B0-45F9-849A-95F5E51D253F}"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aptop"/>
        </a:ext>
      </dgm:extLst>
    </dgm:pt>
    <dgm:pt modelId="{59F455FA-CE2C-4885-BC67-33DA03BB883E}" type="pres">
      <dgm:prSet presAssocID="{FCCDECDF-E8B0-45F9-849A-95F5E51D253F}" presName="spaceRect" presStyleCnt="0"/>
      <dgm:spPr/>
    </dgm:pt>
    <dgm:pt modelId="{DA9D5EF3-B18B-406A-91FC-0B7DBF39C28D}" type="pres">
      <dgm:prSet presAssocID="{FCCDECDF-E8B0-45F9-849A-95F5E51D253F}" presName="parTx" presStyleLbl="revTx" presStyleIdx="5" presStyleCnt="8">
        <dgm:presLayoutVars>
          <dgm:chMax val="0"/>
          <dgm:chPref val="0"/>
        </dgm:presLayoutVars>
      </dgm:prSet>
      <dgm:spPr/>
    </dgm:pt>
    <dgm:pt modelId="{45EC9F9E-703F-447E-A89E-C375F6CDF3C4}" type="pres">
      <dgm:prSet presAssocID="{D766EDFC-077E-444E-8130-B955618D7C77}" presName="sibTrans" presStyleCnt="0"/>
      <dgm:spPr/>
    </dgm:pt>
    <dgm:pt modelId="{0C3D1E20-5231-4A52-B8C4-85CC1FEE0089}" type="pres">
      <dgm:prSet presAssocID="{28D3F04C-3C2D-4290-9F1C-DBD645FDBBB2}" presName="compNode" presStyleCnt="0"/>
      <dgm:spPr/>
    </dgm:pt>
    <dgm:pt modelId="{85C6F449-FD6E-4CBD-8C3B-2598D32DE3A5}" type="pres">
      <dgm:prSet presAssocID="{28D3F04C-3C2D-4290-9F1C-DBD645FDBBB2}" presName="bgRect" presStyleLbl="bgShp" presStyleIdx="4" presStyleCnt="6"/>
      <dgm:spPr/>
    </dgm:pt>
    <dgm:pt modelId="{7C0829DC-B9DA-4BDC-9CFA-0C1F59536172}" type="pres">
      <dgm:prSet presAssocID="{28D3F04C-3C2D-4290-9F1C-DBD645FDBBB2}"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ard Room"/>
        </a:ext>
      </dgm:extLst>
    </dgm:pt>
    <dgm:pt modelId="{81FF5F48-3D0B-42CD-828F-510CC66AB24C}" type="pres">
      <dgm:prSet presAssocID="{28D3F04C-3C2D-4290-9F1C-DBD645FDBBB2}" presName="spaceRect" presStyleCnt="0"/>
      <dgm:spPr/>
    </dgm:pt>
    <dgm:pt modelId="{DF26F11C-BA31-4266-ADAC-4887B0C1872B}" type="pres">
      <dgm:prSet presAssocID="{28D3F04C-3C2D-4290-9F1C-DBD645FDBBB2}" presName="parTx" presStyleLbl="revTx" presStyleIdx="6" presStyleCnt="8">
        <dgm:presLayoutVars>
          <dgm:chMax val="0"/>
          <dgm:chPref val="0"/>
        </dgm:presLayoutVars>
      </dgm:prSet>
      <dgm:spPr/>
    </dgm:pt>
    <dgm:pt modelId="{D72331C7-DE15-41DE-BD19-83F8FBAF74F9}" type="pres">
      <dgm:prSet presAssocID="{6768E084-007B-41B7-8801-5658F88C5842}" presName="sibTrans" presStyleCnt="0"/>
      <dgm:spPr/>
    </dgm:pt>
    <dgm:pt modelId="{9D5B088C-6DF7-4C56-9984-3DB512F6DDA5}" type="pres">
      <dgm:prSet presAssocID="{350F619B-1149-4587-B63F-9A45AEA7CF97}" presName="compNode" presStyleCnt="0"/>
      <dgm:spPr/>
    </dgm:pt>
    <dgm:pt modelId="{4E6A8671-4D7E-4942-9E93-CD401221F6F3}" type="pres">
      <dgm:prSet presAssocID="{350F619B-1149-4587-B63F-9A45AEA7CF97}" presName="bgRect" presStyleLbl="bgShp" presStyleIdx="5" presStyleCnt="6"/>
      <dgm:spPr/>
    </dgm:pt>
    <dgm:pt modelId="{4B130FF4-6B1E-41FB-9DCE-BECB9F3F43D3}" type="pres">
      <dgm:prSet presAssocID="{350F619B-1149-4587-B63F-9A45AEA7CF97}"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ocument"/>
        </a:ext>
      </dgm:extLst>
    </dgm:pt>
    <dgm:pt modelId="{6BBD1CB9-3A62-4C38-B45F-7894F0CDFD7A}" type="pres">
      <dgm:prSet presAssocID="{350F619B-1149-4587-B63F-9A45AEA7CF97}" presName="spaceRect" presStyleCnt="0"/>
      <dgm:spPr/>
    </dgm:pt>
    <dgm:pt modelId="{CDA29902-2B99-4962-9C3B-BA01E9F06464}" type="pres">
      <dgm:prSet presAssocID="{350F619B-1149-4587-B63F-9A45AEA7CF97}" presName="parTx" presStyleLbl="revTx" presStyleIdx="7" presStyleCnt="8">
        <dgm:presLayoutVars>
          <dgm:chMax val="0"/>
          <dgm:chPref val="0"/>
        </dgm:presLayoutVars>
      </dgm:prSet>
      <dgm:spPr/>
    </dgm:pt>
  </dgm:ptLst>
  <dgm:cxnLst>
    <dgm:cxn modelId="{A1B2DB11-F998-9A4C-BC12-A337F5CFF4B5}" type="presOf" srcId="{28D3F04C-3C2D-4290-9F1C-DBD645FDBBB2}" destId="{DF26F11C-BA31-4266-ADAC-4887B0C1872B}" srcOrd="0" destOrd="0" presId="urn:microsoft.com/office/officeart/2018/2/layout/IconVerticalSolidList"/>
    <dgm:cxn modelId="{30C80313-817E-E348-95ED-7934EBBE3DA4}" type="presOf" srcId="{EFD0C470-5E80-4766-9C2D-62085D40314D}" destId="{89A52CBD-DC9E-4DD4-8251-928C10A867A2}" srcOrd="0" destOrd="0" presId="urn:microsoft.com/office/officeart/2018/2/layout/IconVerticalSolidList"/>
    <dgm:cxn modelId="{DA9FA21E-7FFA-0843-AE60-482F5BAD33EC}" type="presOf" srcId="{350F619B-1149-4587-B63F-9A45AEA7CF97}" destId="{CDA29902-2B99-4962-9C3B-BA01E9F06464}" srcOrd="0" destOrd="0" presId="urn:microsoft.com/office/officeart/2018/2/layout/IconVerticalSolidList"/>
    <dgm:cxn modelId="{22E53A24-81F0-40E9-BE96-649B94E29410}" srcId="{EFD0C470-5E80-4766-9C2D-62085D40314D}" destId="{350F619B-1149-4587-B63F-9A45AEA7CF97}" srcOrd="5" destOrd="0" parTransId="{2E45DEAB-8892-4E24-8EFD-CECE31877171}" sibTransId="{97360589-0174-430C-A760-35CAB33F499D}"/>
    <dgm:cxn modelId="{D4EDCB25-E132-DD40-BD83-3AE355154776}" type="presOf" srcId="{D3BE5E5C-FF14-4C14-8406-BBE459FFA59D}" destId="{7919D7A4-343D-4911-B74F-41B80EBBACB6}" srcOrd="0" destOrd="0" presId="urn:microsoft.com/office/officeart/2018/2/layout/IconVerticalSolidList"/>
    <dgm:cxn modelId="{C51DE42B-B106-7A4B-A96F-13D071270905}" type="presOf" srcId="{EF5032A4-F5FF-46BE-891F-F82B06BF997B}" destId="{AE5EEB5E-7540-4A37-A0E5-847165F1BB76}" srcOrd="0" destOrd="0" presId="urn:microsoft.com/office/officeart/2018/2/layout/IconVerticalSolidList"/>
    <dgm:cxn modelId="{53D1FC2B-8B7F-48F9-B31B-5487987FC4A1}" srcId="{EFD0C470-5E80-4766-9C2D-62085D40314D}" destId="{28D3F04C-3C2D-4290-9F1C-DBD645FDBBB2}" srcOrd="4" destOrd="0" parTransId="{F954D657-2469-48A8-84FF-070350E4AC33}" sibTransId="{6768E084-007B-41B7-8801-5658F88C5842}"/>
    <dgm:cxn modelId="{2CDE1E47-305A-495D-A6DD-02933DB7E0EA}" srcId="{EF5032A4-F5FF-46BE-891F-F82B06BF997B}" destId="{447465E2-EC02-4B46-AD5D-448EED7D33D5}" srcOrd="0" destOrd="0" parTransId="{C004A6D8-539D-4A29-9ABE-833D96977954}" sibTransId="{F1008854-ABBC-4FE9-A6F8-40A9EBDF411E}"/>
    <dgm:cxn modelId="{DE15684C-14EE-457F-A1D4-035166B8F569}" srcId="{D3BE5E5C-FF14-4C14-8406-BBE459FFA59D}" destId="{8593C527-4CAA-41CC-926B-26D839D35771}" srcOrd="0" destOrd="0" parTransId="{FE797906-9FDA-4495-AF50-8016DC0387DA}" sibTransId="{9583053C-BD30-4678-9A91-59A0F2882476}"/>
    <dgm:cxn modelId="{06CAAA4E-78B1-49B0-B403-A8E6DA128537}" srcId="{EFD0C470-5E80-4766-9C2D-62085D40314D}" destId="{FCCDECDF-E8B0-45F9-849A-95F5E51D253F}" srcOrd="3" destOrd="0" parTransId="{AA22105F-FA69-422A-983F-7284FAD75E2A}" sibTransId="{D766EDFC-077E-444E-8130-B955618D7C77}"/>
    <dgm:cxn modelId="{87D03551-A540-364A-A4C2-71C0433CE384}" type="presOf" srcId="{447465E2-EC02-4B46-AD5D-448EED7D33D5}" destId="{B0023AA3-4DFA-4354-9369-9EBB2AA8E096}" srcOrd="0" destOrd="0" presId="urn:microsoft.com/office/officeart/2018/2/layout/IconVerticalSolidList"/>
    <dgm:cxn modelId="{DBADD055-FE1E-774D-B6E1-F56D310EB3B8}" type="presOf" srcId="{8593C527-4CAA-41CC-926B-26D839D35771}" destId="{1489776D-FEE4-49DC-BED7-B70562D324E3}" srcOrd="0" destOrd="0" presId="urn:microsoft.com/office/officeart/2018/2/layout/IconVerticalSolidList"/>
    <dgm:cxn modelId="{786F2D61-9150-4B5E-92B9-EB3376AA015A}" srcId="{EFD0C470-5E80-4766-9C2D-62085D40314D}" destId="{EF5032A4-F5FF-46BE-891F-F82B06BF997B}" srcOrd="1" destOrd="0" parTransId="{D873E370-BC78-43B3-A975-85CDCD64A6FA}" sibTransId="{E27B2F9D-4368-4775-A06C-9645899AB166}"/>
    <dgm:cxn modelId="{27A1AA83-718D-4C6D-AE0C-DA87E5D6BA1B}" srcId="{EFD0C470-5E80-4766-9C2D-62085D40314D}" destId="{F200BECA-2F49-4058-82F8-C705C9D290BD}" srcOrd="2" destOrd="0" parTransId="{A9DEC3D8-9EB8-4D6C-8446-A18D26E4D202}" sibTransId="{E1F6A7B0-D086-45E2-8825-C18B0E5ED729}"/>
    <dgm:cxn modelId="{D2054A8A-9A31-854B-ACC9-116FFFBC7F50}" type="presOf" srcId="{F200BECA-2F49-4058-82F8-C705C9D290BD}" destId="{98AFB212-79EB-4123-89A5-D4A37C98773B}" srcOrd="0" destOrd="0" presId="urn:microsoft.com/office/officeart/2018/2/layout/IconVerticalSolidList"/>
    <dgm:cxn modelId="{5A4649C1-74B9-41DD-966D-00D40F48BB12}" srcId="{EFD0C470-5E80-4766-9C2D-62085D40314D}" destId="{D3BE5E5C-FF14-4C14-8406-BBE459FFA59D}" srcOrd="0" destOrd="0" parTransId="{D3E6DF72-41C8-4705-94AD-B7050F7AD7AC}" sibTransId="{7469D622-A700-49B4-8C49-27EA40694686}"/>
    <dgm:cxn modelId="{5FB9BFCB-0F0E-EF4C-89A4-266EA5A16400}" type="presOf" srcId="{FCCDECDF-E8B0-45F9-849A-95F5E51D253F}" destId="{DA9D5EF3-B18B-406A-91FC-0B7DBF39C28D}" srcOrd="0" destOrd="0" presId="urn:microsoft.com/office/officeart/2018/2/layout/IconVerticalSolidList"/>
    <dgm:cxn modelId="{8A8ACE9D-C6FB-A645-947A-73F1EA8DDCA4}" type="presParOf" srcId="{89A52CBD-DC9E-4DD4-8251-928C10A867A2}" destId="{80E940BB-9667-4BBC-AF94-D1839FCA70D5}" srcOrd="0" destOrd="0" presId="urn:microsoft.com/office/officeart/2018/2/layout/IconVerticalSolidList"/>
    <dgm:cxn modelId="{26C996EB-F477-3E44-9DB8-DF5ECDF84B49}" type="presParOf" srcId="{80E940BB-9667-4BBC-AF94-D1839FCA70D5}" destId="{D0961915-3940-4498-90D5-A62091968560}" srcOrd="0" destOrd="0" presId="urn:microsoft.com/office/officeart/2018/2/layout/IconVerticalSolidList"/>
    <dgm:cxn modelId="{98D4CAF7-8B46-6845-9A11-D5E870D555CA}" type="presParOf" srcId="{80E940BB-9667-4BBC-AF94-D1839FCA70D5}" destId="{A9DC0F75-EEC7-4CC1-B888-0A7919BEAFE0}" srcOrd="1" destOrd="0" presId="urn:microsoft.com/office/officeart/2018/2/layout/IconVerticalSolidList"/>
    <dgm:cxn modelId="{F22A9BFB-E46D-C846-BB02-5AAEA7F441E8}" type="presParOf" srcId="{80E940BB-9667-4BBC-AF94-D1839FCA70D5}" destId="{C0DD5662-F905-4DC6-83E9-2A413BD62F7E}" srcOrd="2" destOrd="0" presId="urn:microsoft.com/office/officeart/2018/2/layout/IconVerticalSolidList"/>
    <dgm:cxn modelId="{169ADF30-CF32-074A-B3FF-CC36AFA67F48}" type="presParOf" srcId="{80E940BB-9667-4BBC-AF94-D1839FCA70D5}" destId="{7919D7A4-343D-4911-B74F-41B80EBBACB6}" srcOrd="3" destOrd="0" presId="urn:microsoft.com/office/officeart/2018/2/layout/IconVerticalSolidList"/>
    <dgm:cxn modelId="{CFB24300-B769-7149-AA0F-D0B2F72BA4C5}" type="presParOf" srcId="{80E940BB-9667-4BBC-AF94-D1839FCA70D5}" destId="{1489776D-FEE4-49DC-BED7-B70562D324E3}" srcOrd="4" destOrd="0" presId="urn:microsoft.com/office/officeart/2018/2/layout/IconVerticalSolidList"/>
    <dgm:cxn modelId="{145C9DDB-A6E8-6E49-9016-E9F21F542E4F}" type="presParOf" srcId="{89A52CBD-DC9E-4DD4-8251-928C10A867A2}" destId="{F2CA8DF1-F1B4-4CB1-9309-D96F69901802}" srcOrd="1" destOrd="0" presId="urn:microsoft.com/office/officeart/2018/2/layout/IconVerticalSolidList"/>
    <dgm:cxn modelId="{A37026B9-C387-3748-9341-24D6EE89EFA1}" type="presParOf" srcId="{89A52CBD-DC9E-4DD4-8251-928C10A867A2}" destId="{8230F77F-CF91-49C0-84D5-55771C760006}" srcOrd="2" destOrd="0" presId="urn:microsoft.com/office/officeart/2018/2/layout/IconVerticalSolidList"/>
    <dgm:cxn modelId="{989753CD-CFEA-3141-BA34-61240583DCF8}" type="presParOf" srcId="{8230F77F-CF91-49C0-84D5-55771C760006}" destId="{061EBC7C-3414-433A-8F87-BBAE85154A9C}" srcOrd="0" destOrd="0" presId="urn:microsoft.com/office/officeart/2018/2/layout/IconVerticalSolidList"/>
    <dgm:cxn modelId="{B3FF72BC-6A26-6148-8270-1F6723C6B2EB}" type="presParOf" srcId="{8230F77F-CF91-49C0-84D5-55771C760006}" destId="{74E8D850-E8CC-46E5-95D0-83B53CFACFEF}" srcOrd="1" destOrd="0" presId="urn:microsoft.com/office/officeart/2018/2/layout/IconVerticalSolidList"/>
    <dgm:cxn modelId="{A757BD82-6776-844D-818B-9E2348F03EE5}" type="presParOf" srcId="{8230F77F-CF91-49C0-84D5-55771C760006}" destId="{2657DFC7-7EDD-40C0-9A6D-0B07A9FB3374}" srcOrd="2" destOrd="0" presId="urn:microsoft.com/office/officeart/2018/2/layout/IconVerticalSolidList"/>
    <dgm:cxn modelId="{866C9E71-C697-9A41-A1DF-E515405112AA}" type="presParOf" srcId="{8230F77F-CF91-49C0-84D5-55771C760006}" destId="{AE5EEB5E-7540-4A37-A0E5-847165F1BB76}" srcOrd="3" destOrd="0" presId="urn:microsoft.com/office/officeart/2018/2/layout/IconVerticalSolidList"/>
    <dgm:cxn modelId="{04A5144F-08A2-8E44-BF42-84B1578EF20B}" type="presParOf" srcId="{8230F77F-CF91-49C0-84D5-55771C760006}" destId="{B0023AA3-4DFA-4354-9369-9EBB2AA8E096}" srcOrd="4" destOrd="0" presId="urn:microsoft.com/office/officeart/2018/2/layout/IconVerticalSolidList"/>
    <dgm:cxn modelId="{E9E884CF-5C1E-F24A-A082-7D83098B297F}" type="presParOf" srcId="{89A52CBD-DC9E-4DD4-8251-928C10A867A2}" destId="{DB253658-92A8-4A6C-894C-593F145DC450}" srcOrd="3" destOrd="0" presId="urn:microsoft.com/office/officeart/2018/2/layout/IconVerticalSolidList"/>
    <dgm:cxn modelId="{2A484D4E-FC3A-7B47-BAEF-9A3752C6CDA9}" type="presParOf" srcId="{89A52CBD-DC9E-4DD4-8251-928C10A867A2}" destId="{4D6F3EA4-B434-4EF5-83F7-768C8F4473AA}" srcOrd="4" destOrd="0" presId="urn:microsoft.com/office/officeart/2018/2/layout/IconVerticalSolidList"/>
    <dgm:cxn modelId="{48AA02FD-9A1D-884C-AD87-28A6E1C1D300}" type="presParOf" srcId="{4D6F3EA4-B434-4EF5-83F7-768C8F4473AA}" destId="{4E2D5672-FB8F-4B94-B475-B614B616F01A}" srcOrd="0" destOrd="0" presId="urn:microsoft.com/office/officeart/2018/2/layout/IconVerticalSolidList"/>
    <dgm:cxn modelId="{51873495-7C4B-6440-AD6B-8253D2BDC347}" type="presParOf" srcId="{4D6F3EA4-B434-4EF5-83F7-768C8F4473AA}" destId="{041F6054-E5E7-4695-B263-81FA64C8600E}" srcOrd="1" destOrd="0" presId="urn:microsoft.com/office/officeart/2018/2/layout/IconVerticalSolidList"/>
    <dgm:cxn modelId="{79AE049D-2661-8646-9D53-11730355308B}" type="presParOf" srcId="{4D6F3EA4-B434-4EF5-83F7-768C8F4473AA}" destId="{4AC7569D-73CE-4F6E-98CA-0B572CF48D9C}" srcOrd="2" destOrd="0" presId="urn:microsoft.com/office/officeart/2018/2/layout/IconVerticalSolidList"/>
    <dgm:cxn modelId="{96FABCEC-C4EB-1A45-A7C9-2F960DE51546}" type="presParOf" srcId="{4D6F3EA4-B434-4EF5-83F7-768C8F4473AA}" destId="{98AFB212-79EB-4123-89A5-D4A37C98773B}" srcOrd="3" destOrd="0" presId="urn:microsoft.com/office/officeart/2018/2/layout/IconVerticalSolidList"/>
    <dgm:cxn modelId="{451CA8F4-57C9-BE47-BC97-3600486F33DE}" type="presParOf" srcId="{89A52CBD-DC9E-4DD4-8251-928C10A867A2}" destId="{957399BE-519A-4188-9146-FFEF0DBCCAFC}" srcOrd="5" destOrd="0" presId="urn:microsoft.com/office/officeart/2018/2/layout/IconVerticalSolidList"/>
    <dgm:cxn modelId="{9D8F4E5F-6B1C-534E-A76F-596217EF6069}" type="presParOf" srcId="{89A52CBD-DC9E-4DD4-8251-928C10A867A2}" destId="{288A19F0-36E6-4AA7-B7C4-EA3E637FA1D2}" srcOrd="6" destOrd="0" presId="urn:microsoft.com/office/officeart/2018/2/layout/IconVerticalSolidList"/>
    <dgm:cxn modelId="{55B68BBA-494A-5D4F-9593-9DFBF706FAD4}" type="presParOf" srcId="{288A19F0-36E6-4AA7-B7C4-EA3E637FA1D2}" destId="{F344532E-059E-43D6-82AE-A86EA16AF4A4}" srcOrd="0" destOrd="0" presId="urn:microsoft.com/office/officeart/2018/2/layout/IconVerticalSolidList"/>
    <dgm:cxn modelId="{5FE38DD2-9567-DD43-84AC-20BF90F4BBD0}" type="presParOf" srcId="{288A19F0-36E6-4AA7-B7C4-EA3E637FA1D2}" destId="{911799F8-32DD-4CC0-9DA0-2A7E9C52B41B}" srcOrd="1" destOrd="0" presId="urn:microsoft.com/office/officeart/2018/2/layout/IconVerticalSolidList"/>
    <dgm:cxn modelId="{18BC6AC0-721C-AA40-8422-EC449FAA9151}" type="presParOf" srcId="{288A19F0-36E6-4AA7-B7C4-EA3E637FA1D2}" destId="{59F455FA-CE2C-4885-BC67-33DA03BB883E}" srcOrd="2" destOrd="0" presId="urn:microsoft.com/office/officeart/2018/2/layout/IconVerticalSolidList"/>
    <dgm:cxn modelId="{A6009848-6044-C449-A009-EE32560A8729}" type="presParOf" srcId="{288A19F0-36E6-4AA7-B7C4-EA3E637FA1D2}" destId="{DA9D5EF3-B18B-406A-91FC-0B7DBF39C28D}" srcOrd="3" destOrd="0" presId="urn:microsoft.com/office/officeart/2018/2/layout/IconVerticalSolidList"/>
    <dgm:cxn modelId="{166776B1-7C8C-744A-80CE-FE98677E2878}" type="presParOf" srcId="{89A52CBD-DC9E-4DD4-8251-928C10A867A2}" destId="{45EC9F9E-703F-447E-A89E-C375F6CDF3C4}" srcOrd="7" destOrd="0" presId="urn:microsoft.com/office/officeart/2018/2/layout/IconVerticalSolidList"/>
    <dgm:cxn modelId="{CC55C77D-C98A-F047-AC4C-704552119921}" type="presParOf" srcId="{89A52CBD-DC9E-4DD4-8251-928C10A867A2}" destId="{0C3D1E20-5231-4A52-B8C4-85CC1FEE0089}" srcOrd="8" destOrd="0" presId="urn:microsoft.com/office/officeart/2018/2/layout/IconVerticalSolidList"/>
    <dgm:cxn modelId="{55DDA18C-2C31-934F-8E80-712E8A4AB605}" type="presParOf" srcId="{0C3D1E20-5231-4A52-B8C4-85CC1FEE0089}" destId="{85C6F449-FD6E-4CBD-8C3B-2598D32DE3A5}" srcOrd="0" destOrd="0" presId="urn:microsoft.com/office/officeart/2018/2/layout/IconVerticalSolidList"/>
    <dgm:cxn modelId="{66E69E76-1FE2-1447-BA4B-3142AE51F6E6}" type="presParOf" srcId="{0C3D1E20-5231-4A52-B8C4-85CC1FEE0089}" destId="{7C0829DC-B9DA-4BDC-9CFA-0C1F59536172}" srcOrd="1" destOrd="0" presId="urn:microsoft.com/office/officeart/2018/2/layout/IconVerticalSolidList"/>
    <dgm:cxn modelId="{ABAF24FB-23B2-204D-9D93-32CF4647B1B6}" type="presParOf" srcId="{0C3D1E20-5231-4A52-B8C4-85CC1FEE0089}" destId="{81FF5F48-3D0B-42CD-828F-510CC66AB24C}" srcOrd="2" destOrd="0" presId="urn:microsoft.com/office/officeart/2018/2/layout/IconVerticalSolidList"/>
    <dgm:cxn modelId="{4F055ACF-FB12-E343-8018-586F716175C6}" type="presParOf" srcId="{0C3D1E20-5231-4A52-B8C4-85CC1FEE0089}" destId="{DF26F11C-BA31-4266-ADAC-4887B0C1872B}" srcOrd="3" destOrd="0" presId="urn:microsoft.com/office/officeart/2018/2/layout/IconVerticalSolidList"/>
    <dgm:cxn modelId="{3D9EFA83-736D-C748-A98B-97B21C54EF31}" type="presParOf" srcId="{89A52CBD-DC9E-4DD4-8251-928C10A867A2}" destId="{D72331C7-DE15-41DE-BD19-83F8FBAF74F9}" srcOrd="9" destOrd="0" presId="urn:microsoft.com/office/officeart/2018/2/layout/IconVerticalSolidList"/>
    <dgm:cxn modelId="{352E1AA3-E492-5C49-882A-D42030257EA0}" type="presParOf" srcId="{89A52CBD-DC9E-4DD4-8251-928C10A867A2}" destId="{9D5B088C-6DF7-4C56-9984-3DB512F6DDA5}" srcOrd="10" destOrd="0" presId="urn:microsoft.com/office/officeart/2018/2/layout/IconVerticalSolidList"/>
    <dgm:cxn modelId="{D6869828-0F75-054F-8394-19361D85F766}" type="presParOf" srcId="{9D5B088C-6DF7-4C56-9984-3DB512F6DDA5}" destId="{4E6A8671-4D7E-4942-9E93-CD401221F6F3}" srcOrd="0" destOrd="0" presId="urn:microsoft.com/office/officeart/2018/2/layout/IconVerticalSolidList"/>
    <dgm:cxn modelId="{B7877C56-A151-FA47-AF2C-CC52C24FB395}" type="presParOf" srcId="{9D5B088C-6DF7-4C56-9984-3DB512F6DDA5}" destId="{4B130FF4-6B1E-41FB-9DCE-BECB9F3F43D3}" srcOrd="1" destOrd="0" presId="urn:microsoft.com/office/officeart/2018/2/layout/IconVerticalSolidList"/>
    <dgm:cxn modelId="{BAD3D36E-D670-714F-A3F2-EAA3C35F9240}" type="presParOf" srcId="{9D5B088C-6DF7-4C56-9984-3DB512F6DDA5}" destId="{6BBD1CB9-3A62-4C38-B45F-7894F0CDFD7A}" srcOrd="2" destOrd="0" presId="urn:microsoft.com/office/officeart/2018/2/layout/IconVerticalSolidList"/>
    <dgm:cxn modelId="{EB582AAF-7981-CA4F-8429-628F976CCA7A}" type="presParOf" srcId="{9D5B088C-6DF7-4C56-9984-3DB512F6DDA5}" destId="{CDA29902-2B99-4962-9C3B-BA01E9F0646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86A1C6-7957-9646-8BBB-D200ECC393DB}">
      <dsp:nvSpPr>
        <dsp:cNvPr id="0" name=""/>
        <dsp:cNvSpPr/>
      </dsp:nvSpPr>
      <dsp:spPr>
        <a:xfrm>
          <a:off x="0" y="2764"/>
          <a:ext cx="54979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CB92F5-FDCA-5440-9751-C21471B67375}">
      <dsp:nvSpPr>
        <dsp:cNvPr id="0" name=""/>
        <dsp:cNvSpPr/>
      </dsp:nvSpPr>
      <dsp:spPr>
        <a:xfrm>
          <a:off x="0" y="2764"/>
          <a:ext cx="5497934" cy="942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latin typeface="Franklin Gothic Book" panose="020B0503020102020204" pitchFamily="34" charset="0"/>
            </a:rPr>
            <a:t>The Annual General Meeting 2023 is the first to be held for Ivy Medical Group (IMG) PPG.</a:t>
          </a:r>
          <a:endParaRPr lang="en-US" sz="1400" kern="1200" dirty="0">
            <a:latin typeface="Franklin Gothic Book" panose="020B0503020102020204" pitchFamily="34" charset="0"/>
          </a:endParaRPr>
        </a:p>
      </dsp:txBody>
      <dsp:txXfrm>
        <a:off x="0" y="2764"/>
        <a:ext cx="5497934" cy="942542"/>
      </dsp:txXfrm>
    </dsp:sp>
    <dsp:sp modelId="{C854CF8B-0B08-014C-A130-A63F1A1B6ADE}">
      <dsp:nvSpPr>
        <dsp:cNvPr id="0" name=""/>
        <dsp:cNvSpPr/>
      </dsp:nvSpPr>
      <dsp:spPr>
        <a:xfrm>
          <a:off x="0" y="945306"/>
          <a:ext cx="54979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0B8AFF-81DE-6A4D-8770-3C9AC2152672}">
      <dsp:nvSpPr>
        <dsp:cNvPr id="0" name=""/>
        <dsp:cNvSpPr/>
      </dsp:nvSpPr>
      <dsp:spPr>
        <a:xfrm>
          <a:off x="0" y="945306"/>
          <a:ext cx="5497934" cy="942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latin typeface="Franklin Gothic Book" panose="020B0503020102020204" pitchFamily="34" charset="0"/>
            </a:rPr>
            <a:t>It aims to celebrate the achievements of the PPG in 2023 and to engage with fellow patients about future plans to take forward in 2024</a:t>
          </a:r>
          <a:endParaRPr lang="en-US" sz="1400" kern="1200" dirty="0">
            <a:latin typeface="Franklin Gothic Book" panose="020B0503020102020204" pitchFamily="34" charset="0"/>
          </a:endParaRPr>
        </a:p>
      </dsp:txBody>
      <dsp:txXfrm>
        <a:off x="0" y="945306"/>
        <a:ext cx="5497934" cy="942542"/>
      </dsp:txXfrm>
    </dsp:sp>
    <dsp:sp modelId="{AD4B56A1-8035-E14C-ABF6-D67779EB5662}">
      <dsp:nvSpPr>
        <dsp:cNvPr id="0" name=""/>
        <dsp:cNvSpPr/>
      </dsp:nvSpPr>
      <dsp:spPr>
        <a:xfrm>
          <a:off x="0" y="1887848"/>
          <a:ext cx="54979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4ACA4D-334D-EE4B-AABB-67E07B66E7B5}">
      <dsp:nvSpPr>
        <dsp:cNvPr id="0" name=""/>
        <dsp:cNvSpPr/>
      </dsp:nvSpPr>
      <dsp:spPr>
        <a:xfrm>
          <a:off x="0" y="1887848"/>
          <a:ext cx="5497934" cy="942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latin typeface="Franklin Gothic Book" panose="020B0503020102020204" pitchFamily="34" charset="0"/>
            </a:rPr>
            <a:t>Our PPG strives to be representative of the population of IMG. We have Brandon who is under 18 and Dan who has learning disabilities. We have seven women and five men</a:t>
          </a:r>
          <a:endParaRPr lang="en-US" sz="1400" kern="1200" dirty="0">
            <a:latin typeface="Franklin Gothic Book" panose="020B0503020102020204" pitchFamily="34" charset="0"/>
          </a:endParaRPr>
        </a:p>
      </dsp:txBody>
      <dsp:txXfrm>
        <a:off x="0" y="1887848"/>
        <a:ext cx="5497934" cy="942542"/>
      </dsp:txXfrm>
    </dsp:sp>
    <dsp:sp modelId="{8D64CBE4-F7A4-ED48-B6E2-CF5A1F745B3D}">
      <dsp:nvSpPr>
        <dsp:cNvPr id="0" name=""/>
        <dsp:cNvSpPr/>
      </dsp:nvSpPr>
      <dsp:spPr>
        <a:xfrm>
          <a:off x="0" y="2830390"/>
          <a:ext cx="54979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21EA16-EDF0-324D-AEA2-D0265CA9BC4A}">
      <dsp:nvSpPr>
        <dsp:cNvPr id="0" name=""/>
        <dsp:cNvSpPr/>
      </dsp:nvSpPr>
      <dsp:spPr>
        <a:xfrm>
          <a:off x="0" y="2830390"/>
          <a:ext cx="5497934" cy="942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latin typeface="Franklin Gothic Book" panose="020B0503020102020204" pitchFamily="34" charset="0"/>
            </a:rPr>
            <a:t>Since November 2022,  PPG members have collectively given around 300 hours of their own time voluntarily, to deliver workshops, produce health insights, collate views, post information and ensure patient voices are heard, recorded and acted upon at PPG meetings</a:t>
          </a:r>
          <a:endParaRPr lang="en-US" sz="1400" kern="1200" dirty="0">
            <a:latin typeface="Franklin Gothic Book" panose="020B0503020102020204" pitchFamily="34" charset="0"/>
          </a:endParaRPr>
        </a:p>
      </dsp:txBody>
      <dsp:txXfrm>
        <a:off x="0" y="2830390"/>
        <a:ext cx="5497934" cy="942542"/>
      </dsp:txXfrm>
    </dsp:sp>
    <dsp:sp modelId="{720D334D-0F4F-3543-B213-A22F8A0C5FE5}">
      <dsp:nvSpPr>
        <dsp:cNvPr id="0" name=""/>
        <dsp:cNvSpPr/>
      </dsp:nvSpPr>
      <dsp:spPr>
        <a:xfrm>
          <a:off x="0" y="3772932"/>
          <a:ext cx="54979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1A1007-1C1B-4C48-A61D-725064EECF36}">
      <dsp:nvSpPr>
        <dsp:cNvPr id="0" name=""/>
        <dsp:cNvSpPr/>
      </dsp:nvSpPr>
      <dsp:spPr>
        <a:xfrm>
          <a:off x="0" y="3772932"/>
          <a:ext cx="5497934" cy="942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latin typeface="Franklin Gothic Book" panose="020B0503020102020204" pitchFamily="34" charset="0"/>
            </a:rPr>
            <a:t>Our Annual Report is a thank you to our former and current PPG volunteers. This includes our former and current PPG chairs – Mrs Janet Kenwood, Mr David Morley, Mr Steve Scott and Mrs Ingrid Glover </a:t>
          </a:r>
          <a:endParaRPr lang="en-US" sz="1400" kern="1200" dirty="0">
            <a:latin typeface="Franklin Gothic Book" panose="020B0503020102020204" pitchFamily="34" charset="0"/>
          </a:endParaRPr>
        </a:p>
      </dsp:txBody>
      <dsp:txXfrm>
        <a:off x="0" y="3772932"/>
        <a:ext cx="5497934" cy="942542"/>
      </dsp:txXfrm>
    </dsp:sp>
    <dsp:sp modelId="{680E5CD8-B164-FF41-B63F-CC208BB5EB64}">
      <dsp:nvSpPr>
        <dsp:cNvPr id="0" name=""/>
        <dsp:cNvSpPr/>
      </dsp:nvSpPr>
      <dsp:spPr>
        <a:xfrm>
          <a:off x="0" y="4715474"/>
          <a:ext cx="54979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B4D534-E47C-464E-B6CC-3DEA1B3C336F}">
      <dsp:nvSpPr>
        <dsp:cNvPr id="0" name=""/>
        <dsp:cNvSpPr/>
      </dsp:nvSpPr>
      <dsp:spPr>
        <a:xfrm>
          <a:off x="0" y="4715474"/>
          <a:ext cx="5497934" cy="942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latin typeface="Franklin Gothic Book" panose="020B0503020102020204" pitchFamily="34" charset="0"/>
            </a:rPr>
            <a:t>Thank you to Dr Panesar and Melanie Maddock (Practice Manager) for their unwavering support of the PPG.</a:t>
          </a:r>
          <a:endParaRPr lang="en-US" sz="1400" kern="1200" dirty="0">
            <a:latin typeface="Franklin Gothic Book" panose="020B0503020102020204" pitchFamily="34" charset="0"/>
          </a:endParaRPr>
        </a:p>
      </dsp:txBody>
      <dsp:txXfrm>
        <a:off x="0" y="4715474"/>
        <a:ext cx="5497934" cy="9425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61915-3940-4498-90D5-A62091968560}">
      <dsp:nvSpPr>
        <dsp:cNvPr id="0" name=""/>
        <dsp:cNvSpPr/>
      </dsp:nvSpPr>
      <dsp:spPr>
        <a:xfrm>
          <a:off x="-37460" y="430966"/>
          <a:ext cx="6313487" cy="6488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DC0F75-EEC7-4CC1-B888-0A7919BEAFE0}">
      <dsp:nvSpPr>
        <dsp:cNvPr id="0" name=""/>
        <dsp:cNvSpPr/>
      </dsp:nvSpPr>
      <dsp:spPr>
        <a:xfrm>
          <a:off x="147820" y="379626"/>
          <a:ext cx="357546" cy="3568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19D7A4-343D-4911-B74F-41B80EBBACB6}">
      <dsp:nvSpPr>
        <dsp:cNvPr id="0" name=""/>
        <dsp:cNvSpPr/>
      </dsp:nvSpPr>
      <dsp:spPr>
        <a:xfrm>
          <a:off x="538357" y="436770"/>
          <a:ext cx="2841069" cy="709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104" tIns="75104" rIns="75104" bIns="75104"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Franklin Gothic Book" panose="020B0503020102020204" pitchFamily="34" charset="0"/>
              <a:cs typeface="Arial" panose="020B0604020202020204" pitchFamily="34" charset="0"/>
            </a:rPr>
            <a:t>A listening PPG - engaged with you, the patients asking you for your views about the service </a:t>
          </a:r>
        </a:p>
      </dsp:txBody>
      <dsp:txXfrm>
        <a:off x="538357" y="436770"/>
        <a:ext cx="2841069" cy="709641"/>
      </dsp:txXfrm>
    </dsp:sp>
    <dsp:sp modelId="{1489776D-FEE4-49DC-BED7-B70562D324E3}">
      <dsp:nvSpPr>
        <dsp:cNvPr id="0" name=""/>
        <dsp:cNvSpPr/>
      </dsp:nvSpPr>
      <dsp:spPr>
        <a:xfrm>
          <a:off x="3411142" y="332784"/>
          <a:ext cx="2950791" cy="906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66" tIns="68666" rIns="68666" bIns="68666" numCol="1" spcCol="1270" anchor="t" anchorCtr="0">
          <a:noAutofit/>
        </a:bodyPr>
        <a:lstStyle/>
        <a:p>
          <a:pPr marL="0" lvl="0" indent="0" algn="l" defTabSz="622300">
            <a:lnSpc>
              <a:spcPct val="100000"/>
            </a:lnSpc>
            <a:spcBef>
              <a:spcPct val="0"/>
            </a:spcBef>
            <a:spcAft>
              <a:spcPct val="35000"/>
            </a:spcAft>
            <a:buNone/>
          </a:pPr>
          <a:r>
            <a:rPr lang="en-US" sz="1400" i="1" kern="1200" dirty="0">
              <a:latin typeface="Franklin Gothic Book" panose="020B0503020102020204" pitchFamily="34" charset="0"/>
              <a:cs typeface="Arial" panose="020B0604020202020204" pitchFamily="34" charset="0"/>
            </a:rPr>
            <a:t>Held 4 public meetings in 2022 with over 160 attendees; Surveyed over 140 people. Specific premises meeting with over 80 attendees and a Lowdham patient meeting in July 2023 with over 40 attendees </a:t>
          </a:r>
        </a:p>
      </dsp:txBody>
      <dsp:txXfrm>
        <a:off x="3411142" y="332784"/>
        <a:ext cx="2950791" cy="906258"/>
      </dsp:txXfrm>
    </dsp:sp>
    <dsp:sp modelId="{061EBC7C-3414-433A-8F87-BBAE85154A9C}">
      <dsp:nvSpPr>
        <dsp:cNvPr id="0" name=""/>
        <dsp:cNvSpPr/>
      </dsp:nvSpPr>
      <dsp:spPr>
        <a:xfrm>
          <a:off x="-48445" y="1971719"/>
          <a:ext cx="6313487" cy="6488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E8D850-E8CC-46E5-95D0-83B53CFACFEF}">
      <dsp:nvSpPr>
        <dsp:cNvPr id="0" name=""/>
        <dsp:cNvSpPr/>
      </dsp:nvSpPr>
      <dsp:spPr>
        <a:xfrm>
          <a:off x="299860" y="2338004"/>
          <a:ext cx="357546" cy="3568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5EEB5E-7540-4A37-A0E5-847165F1BB76}">
      <dsp:nvSpPr>
        <dsp:cNvPr id="0" name=""/>
        <dsp:cNvSpPr/>
      </dsp:nvSpPr>
      <dsp:spPr>
        <a:xfrm>
          <a:off x="791075" y="1940584"/>
          <a:ext cx="1436422" cy="709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104" tIns="75104" rIns="75104" bIns="75104"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Franklin Gothic Book" panose="020B0503020102020204" pitchFamily="34" charset="0"/>
              <a:cs typeface="Arial" panose="020B0604020202020204" pitchFamily="34" charset="0"/>
            </a:rPr>
            <a:t>What Ivy and the PPG have done</a:t>
          </a:r>
        </a:p>
      </dsp:txBody>
      <dsp:txXfrm>
        <a:off x="791075" y="1940584"/>
        <a:ext cx="1436422" cy="709641"/>
      </dsp:txXfrm>
    </dsp:sp>
    <dsp:sp modelId="{B0023AA3-4DFA-4354-9369-9EBB2AA8E096}">
      <dsp:nvSpPr>
        <dsp:cNvPr id="0" name=""/>
        <dsp:cNvSpPr/>
      </dsp:nvSpPr>
      <dsp:spPr>
        <a:xfrm>
          <a:off x="3377890" y="1766243"/>
          <a:ext cx="2219046" cy="1090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666" tIns="68666" rIns="68666" bIns="68666" numCol="1" spcCol="1270" anchor="ctr" anchorCtr="0">
          <a:noAutofit/>
        </a:bodyPr>
        <a:lstStyle/>
        <a:p>
          <a:pPr marL="0" lvl="0" indent="0" algn="l" defTabSz="622300">
            <a:lnSpc>
              <a:spcPct val="100000"/>
            </a:lnSpc>
            <a:spcBef>
              <a:spcPct val="0"/>
            </a:spcBef>
            <a:spcAft>
              <a:spcPct val="35000"/>
            </a:spcAft>
            <a:buNone/>
          </a:pPr>
          <a:r>
            <a:rPr lang="en-US" sz="1400" i="1" kern="1200" dirty="0">
              <a:latin typeface="Franklin Gothic Book" panose="020B0503020102020204" pitchFamily="34" charset="0"/>
              <a:cs typeface="Arial" panose="020B0604020202020204" pitchFamily="34" charset="0"/>
            </a:rPr>
            <a:t>Ivy launched patient triage with 7 PPG led workshops using the NHS App and website to get faster access. Showing use of best practice </a:t>
          </a:r>
        </a:p>
      </dsp:txBody>
      <dsp:txXfrm>
        <a:off x="3377890" y="1766243"/>
        <a:ext cx="2219046" cy="1090768"/>
      </dsp:txXfrm>
    </dsp:sp>
    <dsp:sp modelId="{4E2D5672-FB8F-4B94-B475-B614B616F01A}">
      <dsp:nvSpPr>
        <dsp:cNvPr id="0" name=""/>
        <dsp:cNvSpPr/>
      </dsp:nvSpPr>
      <dsp:spPr>
        <a:xfrm>
          <a:off x="-48445" y="3803443"/>
          <a:ext cx="6313487" cy="6488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1F6054-E5E7-4695-B263-81FA64C8600E}">
      <dsp:nvSpPr>
        <dsp:cNvPr id="0" name=""/>
        <dsp:cNvSpPr/>
      </dsp:nvSpPr>
      <dsp:spPr>
        <a:xfrm>
          <a:off x="147820" y="3015447"/>
          <a:ext cx="357546" cy="3568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AFB212-79EB-4123-89A5-D4A37C98773B}">
      <dsp:nvSpPr>
        <dsp:cNvPr id="0" name=""/>
        <dsp:cNvSpPr/>
      </dsp:nvSpPr>
      <dsp:spPr>
        <a:xfrm>
          <a:off x="701633" y="2785063"/>
          <a:ext cx="5528738" cy="709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104" tIns="75104" rIns="75104" bIns="75104"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Franklin Gothic Book" panose="020B0503020102020204" pitchFamily="34" charset="0"/>
              <a:cs typeface="Arial" panose="020B0604020202020204" pitchFamily="34" charset="0"/>
            </a:rPr>
            <a:t>Published the report from the above engagement with five themes – See below</a:t>
          </a:r>
        </a:p>
      </dsp:txBody>
      <dsp:txXfrm>
        <a:off x="701633" y="2785063"/>
        <a:ext cx="5528738" cy="709641"/>
      </dsp:txXfrm>
    </dsp:sp>
    <dsp:sp modelId="{F344532E-059E-43D6-82AE-A86EA16AF4A4}">
      <dsp:nvSpPr>
        <dsp:cNvPr id="0" name=""/>
        <dsp:cNvSpPr/>
      </dsp:nvSpPr>
      <dsp:spPr>
        <a:xfrm>
          <a:off x="-48445" y="3343821"/>
          <a:ext cx="6313487" cy="6488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1799F8-32DD-4CC0-9DA0-2A7E9C52B41B}">
      <dsp:nvSpPr>
        <dsp:cNvPr id="0" name=""/>
        <dsp:cNvSpPr/>
      </dsp:nvSpPr>
      <dsp:spPr>
        <a:xfrm>
          <a:off x="147820" y="3489804"/>
          <a:ext cx="357546" cy="3568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9D5EF3-B18B-406A-91FC-0B7DBF39C28D}">
      <dsp:nvSpPr>
        <dsp:cNvPr id="0" name=""/>
        <dsp:cNvSpPr/>
      </dsp:nvSpPr>
      <dsp:spPr>
        <a:xfrm>
          <a:off x="701633" y="3343821"/>
          <a:ext cx="5528738" cy="709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104" tIns="75104" rIns="75104" bIns="75104"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Franklin Gothic Book" panose="020B0503020102020204" pitchFamily="34" charset="0"/>
              <a:cs typeface="Arial" panose="020B0604020202020204" pitchFamily="34" charset="0"/>
            </a:rPr>
            <a:t>Invested in a new website with PPG access to share news and services with as many patients as possible </a:t>
          </a:r>
        </a:p>
      </dsp:txBody>
      <dsp:txXfrm>
        <a:off x="701633" y="3343821"/>
        <a:ext cx="5528738" cy="709641"/>
      </dsp:txXfrm>
    </dsp:sp>
    <dsp:sp modelId="{85C6F449-FD6E-4CBD-8C3B-2598D32DE3A5}">
      <dsp:nvSpPr>
        <dsp:cNvPr id="0" name=""/>
        <dsp:cNvSpPr/>
      </dsp:nvSpPr>
      <dsp:spPr>
        <a:xfrm>
          <a:off x="-48445" y="4230873"/>
          <a:ext cx="6313487" cy="6488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0829DC-B9DA-4BDC-9CFA-0C1F59536172}">
      <dsp:nvSpPr>
        <dsp:cNvPr id="0" name=""/>
        <dsp:cNvSpPr/>
      </dsp:nvSpPr>
      <dsp:spPr>
        <a:xfrm>
          <a:off x="147820" y="4376856"/>
          <a:ext cx="357546" cy="35684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26F11C-BA31-4266-ADAC-4887B0C1872B}">
      <dsp:nvSpPr>
        <dsp:cNvPr id="0" name=""/>
        <dsp:cNvSpPr/>
      </dsp:nvSpPr>
      <dsp:spPr>
        <a:xfrm>
          <a:off x="701633" y="4230873"/>
          <a:ext cx="5528738" cy="709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104" tIns="75104" rIns="75104" bIns="75104"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Franklin Gothic Book" panose="020B0503020102020204" pitchFamily="34" charset="0"/>
              <a:cs typeface="Arial" panose="020B0604020202020204" pitchFamily="34" charset="0"/>
            </a:rPr>
            <a:t>Communicated via paper - </a:t>
          </a:r>
          <a:r>
            <a:rPr lang="en-US" sz="1400" i="1" kern="1200" dirty="0">
              <a:latin typeface="Franklin Gothic Book" panose="020B0503020102020204" pitchFamily="34" charset="0"/>
              <a:cs typeface="Arial" panose="020B0604020202020204" pitchFamily="34" charset="0"/>
            </a:rPr>
            <a:t>with Dan and Liz, our PPG leads, ensuring posters and information is shared with non-technical patients by using local venues such as the post office and the co-op notice board (see poster on communication)  </a:t>
          </a:r>
        </a:p>
      </dsp:txBody>
      <dsp:txXfrm>
        <a:off x="701633" y="4230873"/>
        <a:ext cx="5528738" cy="709641"/>
      </dsp:txXfrm>
    </dsp:sp>
    <dsp:sp modelId="{4E6A8671-4D7E-4942-9E93-CD401221F6F3}">
      <dsp:nvSpPr>
        <dsp:cNvPr id="0" name=""/>
        <dsp:cNvSpPr/>
      </dsp:nvSpPr>
      <dsp:spPr>
        <a:xfrm>
          <a:off x="-48445" y="5117925"/>
          <a:ext cx="6313487" cy="6488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130FF4-6B1E-41FB-9DCE-BECB9F3F43D3}">
      <dsp:nvSpPr>
        <dsp:cNvPr id="0" name=""/>
        <dsp:cNvSpPr/>
      </dsp:nvSpPr>
      <dsp:spPr>
        <a:xfrm>
          <a:off x="147820" y="5263908"/>
          <a:ext cx="357546" cy="35684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A29902-2B99-4962-9C3B-BA01E9F06464}">
      <dsp:nvSpPr>
        <dsp:cNvPr id="0" name=""/>
        <dsp:cNvSpPr/>
      </dsp:nvSpPr>
      <dsp:spPr>
        <a:xfrm>
          <a:off x="701633" y="5117925"/>
          <a:ext cx="5528738" cy="709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104" tIns="75104" rIns="75104" bIns="75104"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Franklin Gothic Book" panose="020B0503020102020204" pitchFamily="34" charset="0"/>
              <a:cs typeface="Arial" panose="020B0604020202020204" pitchFamily="34" charset="0"/>
            </a:rPr>
            <a:t>Supported the journey to new premises (see poster on premises)</a:t>
          </a:r>
        </a:p>
      </dsp:txBody>
      <dsp:txXfrm>
        <a:off x="701633" y="5117925"/>
        <a:ext cx="5528738" cy="70964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13A3AC-7495-4A1B-7556-D7C8759C2C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9EC260-6AFC-71EA-01B1-5D4D39BE44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4A2DC1-E5CA-224A-9A7F-D60A94218893}" type="datetimeFigureOut">
              <a:rPr lang="en-US" smtClean="0"/>
              <a:t>12/11/23</a:t>
            </a:fld>
            <a:endParaRPr lang="en-US" dirty="0"/>
          </a:p>
        </p:txBody>
      </p:sp>
      <p:sp>
        <p:nvSpPr>
          <p:cNvPr id="4" name="Footer Placeholder 3">
            <a:extLst>
              <a:ext uri="{FF2B5EF4-FFF2-40B4-BE49-F238E27FC236}">
                <a16:creationId xmlns:a16="http://schemas.microsoft.com/office/drawing/2014/main" id="{7AA42D72-40FC-A78A-2225-93D6C8A909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BBFBBF7-9EBA-34E4-54FB-9A2FAB2440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68CD8E-294E-C448-8A68-5A549EF4CAF4}" type="slidenum">
              <a:rPr lang="en-US" smtClean="0"/>
              <a:t>‹#›</a:t>
            </a:fld>
            <a:endParaRPr lang="en-US" dirty="0"/>
          </a:p>
        </p:txBody>
      </p:sp>
    </p:spTree>
    <p:extLst>
      <p:ext uri="{BB962C8B-B14F-4D97-AF65-F5344CB8AC3E}">
        <p14:creationId xmlns:p14="http://schemas.microsoft.com/office/powerpoint/2010/main" val="37973479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2CB6EC-82F5-5D48-9BE0-B2BDD2174796}" type="datetimeFigureOut">
              <a:rPr lang="en-GB" smtClean="0"/>
              <a:t>11/12/2023</a:t>
            </a:fld>
            <a:endParaRPr lang="en-GB" dirty="0"/>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50EE1C-57AE-A543-A5A9-75DCC0C0D823}" type="slidenum">
              <a:rPr lang="en-GB" smtClean="0"/>
              <a:t>‹#›</a:t>
            </a:fld>
            <a:endParaRPr lang="en-GB" dirty="0"/>
          </a:p>
        </p:txBody>
      </p:sp>
    </p:spTree>
    <p:extLst>
      <p:ext uri="{BB962C8B-B14F-4D97-AF65-F5344CB8AC3E}">
        <p14:creationId xmlns:p14="http://schemas.microsoft.com/office/powerpoint/2010/main" val="3499631096"/>
      </p:ext>
    </p:extLst>
  </p:cSld>
  <p:clrMap bg1="lt1" tx1="dk1" bg2="lt2" tx2="dk2" accent1="accent1" accent2="accent2" accent3="accent3" accent4="accent4" accent5="accent5" accent6="accent6" hlink="hlink" folHlink="folHlink"/>
  <p:notesStyle>
    <a:lvl1pPr marL="0" algn="l" defTabSz="684154" rtl="0" eaLnBrk="1" latinLnBrk="0" hangingPunct="1">
      <a:defRPr sz="898" kern="1200">
        <a:solidFill>
          <a:schemeClr val="tx1"/>
        </a:solidFill>
        <a:latin typeface="+mn-lt"/>
        <a:ea typeface="+mn-ea"/>
        <a:cs typeface="+mn-cs"/>
      </a:defRPr>
    </a:lvl1pPr>
    <a:lvl2pPr marL="342077" algn="l" defTabSz="684154" rtl="0" eaLnBrk="1" latinLnBrk="0" hangingPunct="1">
      <a:defRPr sz="898" kern="1200">
        <a:solidFill>
          <a:schemeClr val="tx1"/>
        </a:solidFill>
        <a:latin typeface="+mn-lt"/>
        <a:ea typeface="+mn-ea"/>
        <a:cs typeface="+mn-cs"/>
      </a:defRPr>
    </a:lvl2pPr>
    <a:lvl3pPr marL="684154" algn="l" defTabSz="684154" rtl="0" eaLnBrk="1" latinLnBrk="0" hangingPunct="1">
      <a:defRPr sz="898" kern="1200">
        <a:solidFill>
          <a:schemeClr val="tx1"/>
        </a:solidFill>
        <a:latin typeface="+mn-lt"/>
        <a:ea typeface="+mn-ea"/>
        <a:cs typeface="+mn-cs"/>
      </a:defRPr>
    </a:lvl3pPr>
    <a:lvl4pPr marL="1026231" algn="l" defTabSz="684154" rtl="0" eaLnBrk="1" latinLnBrk="0" hangingPunct="1">
      <a:defRPr sz="898" kern="1200">
        <a:solidFill>
          <a:schemeClr val="tx1"/>
        </a:solidFill>
        <a:latin typeface="+mn-lt"/>
        <a:ea typeface="+mn-ea"/>
        <a:cs typeface="+mn-cs"/>
      </a:defRPr>
    </a:lvl4pPr>
    <a:lvl5pPr marL="1368308" algn="l" defTabSz="684154" rtl="0" eaLnBrk="1" latinLnBrk="0" hangingPunct="1">
      <a:defRPr sz="898" kern="1200">
        <a:solidFill>
          <a:schemeClr val="tx1"/>
        </a:solidFill>
        <a:latin typeface="+mn-lt"/>
        <a:ea typeface="+mn-ea"/>
        <a:cs typeface="+mn-cs"/>
      </a:defRPr>
    </a:lvl5pPr>
    <a:lvl6pPr marL="1710385" algn="l" defTabSz="684154" rtl="0" eaLnBrk="1" latinLnBrk="0" hangingPunct="1">
      <a:defRPr sz="898" kern="1200">
        <a:solidFill>
          <a:schemeClr val="tx1"/>
        </a:solidFill>
        <a:latin typeface="+mn-lt"/>
        <a:ea typeface="+mn-ea"/>
        <a:cs typeface="+mn-cs"/>
      </a:defRPr>
    </a:lvl6pPr>
    <a:lvl7pPr marL="2052462" algn="l" defTabSz="684154" rtl="0" eaLnBrk="1" latinLnBrk="0" hangingPunct="1">
      <a:defRPr sz="898" kern="1200">
        <a:solidFill>
          <a:schemeClr val="tx1"/>
        </a:solidFill>
        <a:latin typeface="+mn-lt"/>
        <a:ea typeface="+mn-ea"/>
        <a:cs typeface="+mn-cs"/>
      </a:defRPr>
    </a:lvl7pPr>
    <a:lvl8pPr marL="2394539" algn="l" defTabSz="684154" rtl="0" eaLnBrk="1" latinLnBrk="0" hangingPunct="1">
      <a:defRPr sz="898" kern="1200">
        <a:solidFill>
          <a:schemeClr val="tx1"/>
        </a:solidFill>
        <a:latin typeface="+mn-lt"/>
        <a:ea typeface="+mn-ea"/>
        <a:cs typeface="+mn-cs"/>
      </a:defRPr>
    </a:lvl8pPr>
    <a:lvl9pPr marL="2736616" algn="l" defTabSz="684154" rtl="0" eaLnBrk="1" latinLnBrk="0" hangingPunct="1">
      <a:defRPr sz="898"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39E08A9D-B76E-4BD4-99D2-6108BF8C8DDB}" type="datetimeFigureOut">
              <a:rPr lang="en-GB" smtClean="0"/>
              <a:t>11/12/2023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74093C-BE22-4C99-B6C5-0340383D071E}" type="slidenum">
              <a:rPr lang="en-GB" smtClean="0"/>
              <a:t>‹#›</a:t>
            </a:fld>
            <a:endParaRPr lang="en-GB" dirty="0"/>
          </a:p>
        </p:txBody>
      </p:sp>
      <p:pic>
        <p:nvPicPr>
          <p:cNvPr id="7" name="Picture 6">
            <a:extLst>
              <a:ext uri="{FF2B5EF4-FFF2-40B4-BE49-F238E27FC236}">
                <a16:creationId xmlns:a16="http://schemas.microsoft.com/office/drawing/2014/main" id="{D43D55F5-938C-7415-0562-B1F2D913136E}"/>
              </a:ext>
            </a:extLst>
          </p:cNvPr>
          <p:cNvPicPr>
            <a:picLocks noChangeAspect="1"/>
          </p:cNvPicPr>
          <p:nvPr userDrawn="1"/>
        </p:nvPicPr>
        <p:blipFill>
          <a:blip r:embed="rId2"/>
          <a:stretch>
            <a:fillRect/>
          </a:stretch>
        </p:blipFill>
        <p:spPr>
          <a:xfrm>
            <a:off x="3946909" y="225047"/>
            <a:ext cx="2726264" cy="527402"/>
          </a:xfrm>
          <a:prstGeom prst="rect">
            <a:avLst/>
          </a:prstGeom>
        </p:spPr>
      </p:pic>
    </p:spTree>
    <p:extLst>
      <p:ext uri="{BB962C8B-B14F-4D97-AF65-F5344CB8AC3E}">
        <p14:creationId xmlns:p14="http://schemas.microsoft.com/office/powerpoint/2010/main" val="693455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9E08A9D-B76E-4BD4-99D2-6108BF8C8DDB}" type="datetimeFigureOut">
              <a:rPr lang="en-GB" smtClean="0"/>
              <a:t>11/12/2023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74093C-BE22-4C99-B6C5-0340383D071E}" type="slidenum">
              <a:rPr lang="en-GB" smtClean="0"/>
              <a:t>‹#›</a:t>
            </a:fld>
            <a:endParaRPr lang="en-GB" dirty="0"/>
          </a:p>
        </p:txBody>
      </p:sp>
    </p:spTree>
    <p:extLst>
      <p:ext uri="{BB962C8B-B14F-4D97-AF65-F5344CB8AC3E}">
        <p14:creationId xmlns:p14="http://schemas.microsoft.com/office/powerpoint/2010/main" val="4100318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9E08A9D-B76E-4BD4-99D2-6108BF8C8DDB}" type="datetimeFigureOut">
              <a:rPr lang="en-GB" smtClean="0"/>
              <a:t>11/12/2023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74093C-BE22-4C99-B6C5-0340383D071E}" type="slidenum">
              <a:rPr lang="en-GB" smtClean="0"/>
              <a:t>‹#›</a:t>
            </a:fld>
            <a:endParaRPr lang="en-GB" dirty="0"/>
          </a:p>
        </p:txBody>
      </p:sp>
    </p:spTree>
    <p:extLst>
      <p:ext uri="{BB962C8B-B14F-4D97-AF65-F5344CB8AC3E}">
        <p14:creationId xmlns:p14="http://schemas.microsoft.com/office/powerpoint/2010/main" val="1330794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39E08A9D-B76E-4BD4-99D2-6108BF8C8DDB}" type="datetimeFigureOut">
              <a:rPr lang="en-GB" smtClean="0"/>
              <a:t>11/12/2023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74093C-BE22-4C99-B6C5-0340383D071E}" type="slidenum">
              <a:rPr lang="en-GB" smtClean="0"/>
              <a:t>‹#›</a:t>
            </a:fld>
            <a:endParaRPr lang="en-GB" dirty="0"/>
          </a:p>
        </p:txBody>
      </p:sp>
      <p:pic>
        <p:nvPicPr>
          <p:cNvPr id="7" name="Picture 6">
            <a:extLst>
              <a:ext uri="{FF2B5EF4-FFF2-40B4-BE49-F238E27FC236}">
                <a16:creationId xmlns:a16="http://schemas.microsoft.com/office/drawing/2014/main" id="{FCC5FB9F-82EE-D442-ED73-66F52533C68B}"/>
              </a:ext>
            </a:extLst>
          </p:cNvPr>
          <p:cNvPicPr>
            <a:picLocks noChangeAspect="1"/>
          </p:cNvPicPr>
          <p:nvPr userDrawn="1"/>
        </p:nvPicPr>
        <p:blipFill>
          <a:blip r:embed="rId2"/>
          <a:stretch>
            <a:fillRect/>
          </a:stretch>
        </p:blipFill>
        <p:spPr>
          <a:xfrm>
            <a:off x="3946909" y="225047"/>
            <a:ext cx="2726264" cy="527402"/>
          </a:xfrm>
          <a:prstGeom prst="rect">
            <a:avLst/>
          </a:prstGeom>
        </p:spPr>
      </p:pic>
      <p:grpSp>
        <p:nvGrpSpPr>
          <p:cNvPr id="8" name="Group 7">
            <a:extLst>
              <a:ext uri="{FF2B5EF4-FFF2-40B4-BE49-F238E27FC236}">
                <a16:creationId xmlns:a16="http://schemas.microsoft.com/office/drawing/2014/main" id="{31B15A5E-E8C1-BDDA-4761-B3E5263F5CD0}"/>
              </a:ext>
            </a:extLst>
          </p:cNvPr>
          <p:cNvGrpSpPr/>
          <p:nvPr userDrawn="1"/>
        </p:nvGrpSpPr>
        <p:grpSpPr>
          <a:xfrm>
            <a:off x="1955221" y="826745"/>
            <a:ext cx="2947559" cy="8486403"/>
            <a:chOff x="2737309" y="1068409"/>
            <a:chExt cx="4126582" cy="10967044"/>
          </a:xfrm>
        </p:grpSpPr>
        <p:sp>
          <p:nvSpPr>
            <p:cNvPr id="9" name="Google Shape;573;p30">
              <a:extLst>
                <a:ext uri="{FF2B5EF4-FFF2-40B4-BE49-F238E27FC236}">
                  <a16:creationId xmlns:a16="http://schemas.microsoft.com/office/drawing/2014/main" id="{B5B3EC3E-F931-C449-BFC2-6FBD0A48C1A9}"/>
                </a:ext>
              </a:extLst>
            </p:cNvPr>
            <p:cNvSpPr/>
            <p:nvPr/>
          </p:nvSpPr>
          <p:spPr>
            <a:xfrm>
              <a:off x="2737309" y="1068409"/>
              <a:ext cx="4126582" cy="10967044"/>
            </a:xfrm>
            <a:custGeom>
              <a:avLst/>
              <a:gdLst/>
              <a:ahLst/>
              <a:cxnLst/>
              <a:rect l="l" t="t" r="r" b="b"/>
              <a:pathLst>
                <a:path w="15923" h="44955" extrusionOk="0">
                  <a:moveTo>
                    <a:pt x="7907" y="1"/>
                  </a:moveTo>
                  <a:lnTo>
                    <a:pt x="7907" y="17"/>
                  </a:lnTo>
                  <a:cubicBezTo>
                    <a:pt x="7586" y="61"/>
                    <a:pt x="6670" y="235"/>
                    <a:pt x="6262" y="764"/>
                  </a:cubicBezTo>
                  <a:cubicBezTo>
                    <a:pt x="5760" y="1412"/>
                    <a:pt x="5973" y="2818"/>
                    <a:pt x="5973" y="2818"/>
                  </a:cubicBezTo>
                  <a:cubicBezTo>
                    <a:pt x="5499" y="2976"/>
                    <a:pt x="5646" y="3597"/>
                    <a:pt x="5859" y="3848"/>
                  </a:cubicBezTo>
                  <a:cubicBezTo>
                    <a:pt x="6071" y="4098"/>
                    <a:pt x="6060" y="4420"/>
                    <a:pt x="6164" y="4523"/>
                  </a:cubicBezTo>
                  <a:cubicBezTo>
                    <a:pt x="6203" y="4570"/>
                    <a:pt x="6256" y="4595"/>
                    <a:pt x="6311" y="4595"/>
                  </a:cubicBezTo>
                  <a:cubicBezTo>
                    <a:pt x="6333" y="4595"/>
                    <a:pt x="6355" y="4591"/>
                    <a:pt x="6376" y="4583"/>
                  </a:cubicBezTo>
                  <a:cubicBezTo>
                    <a:pt x="6474" y="4812"/>
                    <a:pt x="6534" y="5057"/>
                    <a:pt x="6551" y="5308"/>
                  </a:cubicBezTo>
                  <a:cubicBezTo>
                    <a:pt x="6551" y="6540"/>
                    <a:pt x="5608" y="7177"/>
                    <a:pt x="3695" y="7624"/>
                  </a:cubicBezTo>
                  <a:cubicBezTo>
                    <a:pt x="1788" y="8071"/>
                    <a:pt x="1848" y="10610"/>
                    <a:pt x="1963" y="11618"/>
                  </a:cubicBezTo>
                  <a:cubicBezTo>
                    <a:pt x="2077" y="12621"/>
                    <a:pt x="1690" y="14419"/>
                    <a:pt x="1243" y="15743"/>
                  </a:cubicBezTo>
                  <a:cubicBezTo>
                    <a:pt x="791" y="17067"/>
                    <a:pt x="600" y="18827"/>
                    <a:pt x="508" y="20053"/>
                  </a:cubicBezTo>
                  <a:cubicBezTo>
                    <a:pt x="415" y="21274"/>
                    <a:pt x="388" y="22696"/>
                    <a:pt x="339" y="23110"/>
                  </a:cubicBezTo>
                  <a:cubicBezTo>
                    <a:pt x="295" y="23524"/>
                    <a:pt x="159" y="24151"/>
                    <a:pt x="83" y="24625"/>
                  </a:cubicBezTo>
                  <a:cubicBezTo>
                    <a:pt x="1" y="25099"/>
                    <a:pt x="219" y="25213"/>
                    <a:pt x="611" y="25655"/>
                  </a:cubicBezTo>
                  <a:cubicBezTo>
                    <a:pt x="886" y="25963"/>
                    <a:pt x="1153" y="26166"/>
                    <a:pt x="1418" y="26166"/>
                  </a:cubicBezTo>
                  <a:cubicBezTo>
                    <a:pt x="1536" y="26166"/>
                    <a:pt x="1654" y="26125"/>
                    <a:pt x="1772" y="26036"/>
                  </a:cubicBezTo>
                  <a:cubicBezTo>
                    <a:pt x="2148" y="25742"/>
                    <a:pt x="2262" y="25290"/>
                    <a:pt x="2137" y="25104"/>
                  </a:cubicBezTo>
                  <a:cubicBezTo>
                    <a:pt x="2079" y="25021"/>
                    <a:pt x="2020" y="24998"/>
                    <a:pt x="1975" y="24998"/>
                  </a:cubicBezTo>
                  <a:cubicBezTo>
                    <a:pt x="1922" y="24998"/>
                    <a:pt x="1886" y="25028"/>
                    <a:pt x="1886" y="25028"/>
                  </a:cubicBezTo>
                  <a:cubicBezTo>
                    <a:pt x="1875" y="24843"/>
                    <a:pt x="1897" y="24652"/>
                    <a:pt x="1952" y="24472"/>
                  </a:cubicBezTo>
                  <a:cubicBezTo>
                    <a:pt x="2050" y="24129"/>
                    <a:pt x="1935" y="23655"/>
                    <a:pt x="1783" y="23290"/>
                  </a:cubicBezTo>
                  <a:cubicBezTo>
                    <a:pt x="1630" y="22930"/>
                    <a:pt x="1423" y="22058"/>
                    <a:pt x="1935" y="20974"/>
                  </a:cubicBezTo>
                  <a:cubicBezTo>
                    <a:pt x="2453" y="19895"/>
                    <a:pt x="3249" y="16604"/>
                    <a:pt x="3221" y="15885"/>
                  </a:cubicBezTo>
                  <a:cubicBezTo>
                    <a:pt x="3199" y="15165"/>
                    <a:pt x="3739" y="13672"/>
                    <a:pt x="3739" y="13672"/>
                  </a:cubicBezTo>
                  <a:cubicBezTo>
                    <a:pt x="3739" y="13672"/>
                    <a:pt x="4148" y="14958"/>
                    <a:pt x="4562" y="16190"/>
                  </a:cubicBezTo>
                  <a:cubicBezTo>
                    <a:pt x="4976" y="17427"/>
                    <a:pt x="4044" y="19819"/>
                    <a:pt x="3635" y="22521"/>
                  </a:cubicBezTo>
                  <a:cubicBezTo>
                    <a:pt x="3221" y="25219"/>
                    <a:pt x="3559" y="27714"/>
                    <a:pt x="3608" y="29028"/>
                  </a:cubicBezTo>
                  <a:cubicBezTo>
                    <a:pt x="3663" y="30335"/>
                    <a:pt x="3891" y="30695"/>
                    <a:pt x="3532" y="31572"/>
                  </a:cubicBezTo>
                  <a:cubicBezTo>
                    <a:pt x="3172" y="32444"/>
                    <a:pt x="3276" y="33605"/>
                    <a:pt x="3276" y="33605"/>
                  </a:cubicBezTo>
                  <a:cubicBezTo>
                    <a:pt x="2480" y="34580"/>
                    <a:pt x="2170" y="36585"/>
                    <a:pt x="2398" y="39233"/>
                  </a:cubicBezTo>
                  <a:cubicBezTo>
                    <a:pt x="2633" y="41882"/>
                    <a:pt x="2660" y="42269"/>
                    <a:pt x="2606" y="43195"/>
                  </a:cubicBezTo>
                  <a:cubicBezTo>
                    <a:pt x="2551" y="44121"/>
                    <a:pt x="1728" y="44072"/>
                    <a:pt x="1576" y="44454"/>
                  </a:cubicBezTo>
                  <a:cubicBezTo>
                    <a:pt x="1423" y="44840"/>
                    <a:pt x="2426" y="44791"/>
                    <a:pt x="3249" y="44917"/>
                  </a:cubicBezTo>
                  <a:cubicBezTo>
                    <a:pt x="3409" y="44942"/>
                    <a:pt x="3542" y="44955"/>
                    <a:pt x="3651" y="44955"/>
                  </a:cubicBezTo>
                  <a:cubicBezTo>
                    <a:pt x="4099" y="44955"/>
                    <a:pt x="4153" y="44740"/>
                    <a:pt x="4175" y="44328"/>
                  </a:cubicBezTo>
                  <a:cubicBezTo>
                    <a:pt x="4202" y="43811"/>
                    <a:pt x="4044" y="42732"/>
                    <a:pt x="4071" y="41293"/>
                  </a:cubicBezTo>
                  <a:cubicBezTo>
                    <a:pt x="4099" y="39855"/>
                    <a:pt x="5047" y="37206"/>
                    <a:pt x="5101" y="36149"/>
                  </a:cubicBezTo>
                  <a:cubicBezTo>
                    <a:pt x="5150" y="35092"/>
                    <a:pt x="5047" y="34400"/>
                    <a:pt x="5641" y="33626"/>
                  </a:cubicBezTo>
                  <a:cubicBezTo>
                    <a:pt x="6229" y="32858"/>
                    <a:pt x="6567" y="29769"/>
                    <a:pt x="7183" y="28281"/>
                  </a:cubicBezTo>
                  <a:cubicBezTo>
                    <a:pt x="7629" y="27202"/>
                    <a:pt x="7864" y="25693"/>
                    <a:pt x="7962" y="24924"/>
                  </a:cubicBezTo>
                  <a:cubicBezTo>
                    <a:pt x="8060" y="25693"/>
                    <a:pt x="8300" y="27202"/>
                    <a:pt x="8741" y="28281"/>
                  </a:cubicBezTo>
                  <a:cubicBezTo>
                    <a:pt x="9357" y="29769"/>
                    <a:pt x="9695" y="32858"/>
                    <a:pt x="10283" y="33626"/>
                  </a:cubicBezTo>
                  <a:cubicBezTo>
                    <a:pt x="10877" y="34400"/>
                    <a:pt x="10774" y="35092"/>
                    <a:pt x="10823" y="36149"/>
                  </a:cubicBezTo>
                  <a:cubicBezTo>
                    <a:pt x="10877" y="37201"/>
                    <a:pt x="11825" y="39849"/>
                    <a:pt x="11852" y="41293"/>
                  </a:cubicBezTo>
                  <a:cubicBezTo>
                    <a:pt x="11880" y="42732"/>
                    <a:pt x="11727" y="43811"/>
                    <a:pt x="11749" y="44328"/>
                  </a:cubicBezTo>
                  <a:cubicBezTo>
                    <a:pt x="11771" y="44740"/>
                    <a:pt x="11825" y="44955"/>
                    <a:pt x="12273" y="44955"/>
                  </a:cubicBezTo>
                  <a:cubicBezTo>
                    <a:pt x="12382" y="44955"/>
                    <a:pt x="12514" y="44942"/>
                    <a:pt x="12675" y="44917"/>
                  </a:cubicBezTo>
                  <a:cubicBezTo>
                    <a:pt x="13498" y="44791"/>
                    <a:pt x="14501" y="44840"/>
                    <a:pt x="14348" y="44454"/>
                  </a:cubicBezTo>
                  <a:cubicBezTo>
                    <a:pt x="14196" y="44067"/>
                    <a:pt x="13373" y="44121"/>
                    <a:pt x="13318" y="43195"/>
                  </a:cubicBezTo>
                  <a:cubicBezTo>
                    <a:pt x="13269" y="42269"/>
                    <a:pt x="13291" y="41882"/>
                    <a:pt x="13525" y="39233"/>
                  </a:cubicBezTo>
                  <a:cubicBezTo>
                    <a:pt x="13754" y="36585"/>
                    <a:pt x="13449" y="34580"/>
                    <a:pt x="12648" y="33605"/>
                  </a:cubicBezTo>
                  <a:cubicBezTo>
                    <a:pt x="12648" y="33605"/>
                    <a:pt x="12752" y="32444"/>
                    <a:pt x="12392" y="31572"/>
                  </a:cubicBezTo>
                  <a:cubicBezTo>
                    <a:pt x="12032" y="30695"/>
                    <a:pt x="12261" y="30335"/>
                    <a:pt x="12316" y="29028"/>
                  </a:cubicBezTo>
                  <a:cubicBezTo>
                    <a:pt x="12365" y="27714"/>
                    <a:pt x="12702" y="25219"/>
                    <a:pt x="12288" y="22521"/>
                  </a:cubicBezTo>
                  <a:cubicBezTo>
                    <a:pt x="11880" y="19819"/>
                    <a:pt x="10953" y="17427"/>
                    <a:pt x="11362" y="16190"/>
                  </a:cubicBezTo>
                  <a:cubicBezTo>
                    <a:pt x="11776" y="14958"/>
                    <a:pt x="12185" y="13672"/>
                    <a:pt x="12185" y="13672"/>
                  </a:cubicBezTo>
                  <a:cubicBezTo>
                    <a:pt x="12185" y="13672"/>
                    <a:pt x="12724" y="15165"/>
                    <a:pt x="12702" y="15885"/>
                  </a:cubicBezTo>
                  <a:cubicBezTo>
                    <a:pt x="12675" y="16604"/>
                    <a:pt x="13471" y="19895"/>
                    <a:pt x="13988" y="20974"/>
                  </a:cubicBezTo>
                  <a:cubicBezTo>
                    <a:pt x="14501" y="22058"/>
                    <a:pt x="14294" y="22930"/>
                    <a:pt x="14141" y="23290"/>
                  </a:cubicBezTo>
                  <a:cubicBezTo>
                    <a:pt x="13988" y="23655"/>
                    <a:pt x="13874" y="24134"/>
                    <a:pt x="13972" y="24472"/>
                  </a:cubicBezTo>
                  <a:cubicBezTo>
                    <a:pt x="14027" y="24652"/>
                    <a:pt x="14048" y="24843"/>
                    <a:pt x="14037" y="25028"/>
                  </a:cubicBezTo>
                  <a:cubicBezTo>
                    <a:pt x="14037" y="25028"/>
                    <a:pt x="14003" y="24999"/>
                    <a:pt x="13951" y="24999"/>
                  </a:cubicBezTo>
                  <a:cubicBezTo>
                    <a:pt x="13905" y="24999"/>
                    <a:pt x="13846" y="25022"/>
                    <a:pt x="13787" y="25110"/>
                  </a:cubicBezTo>
                  <a:cubicBezTo>
                    <a:pt x="13662" y="25290"/>
                    <a:pt x="13776" y="25742"/>
                    <a:pt x="14152" y="26036"/>
                  </a:cubicBezTo>
                  <a:cubicBezTo>
                    <a:pt x="14268" y="26125"/>
                    <a:pt x="14385" y="26166"/>
                    <a:pt x="14503" y="26166"/>
                  </a:cubicBezTo>
                  <a:cubicBezTo>
                    <a:pt x="14768" y="26166"/>
                    <a:pt x="15038" y="25963"/>
                    <a:pt x="15313" y="25655"/>
                  </a:cubicBezTo>
                  <a:cubicBezTo>
                    <a:pt x="15710" y="25213"/>
                    <a:pt x="15923" y="25093"/>
                    <a:pt x="15841" y="24625"/>
                  </a:cubicBezTo>
                  <a:cubicBezTo>
                    <a:pt x="15765" y="24151"/>
                    <a:pt x="15629" y="23524"/>
                    <a:pt x="15580" y="23110"/>
                  </a:cubicBezTo>
                  <a:cubicBezTo>
                    <a:pt x="15531" y="22696"/>
                    <a:pt x="15503" y="21268"/>
                    <a:pt x="15416" y="20048"/>
                  </a:cubicBezTo>
                  <a:cubicBezTo>
                    <a:pt x="15323" y="18827"/>
                    <a:pt x="15133" y="17067"/>
                    <a:pt x="14680" y="15737"/>
                  </a:cubicBezTo>
                  <a:cubicBezTo>
                    <a:pt x="14228" y="14413"/>
                    <a:pt x="13847" y="12615"/>
                    <a:pt x="13961" y="11613"/>
                  </a:cubicBezTo>
                  <a:cubicBezTo>
                    <a:pt x="14076" y="10610"/>
                    <a:pt x="14136" y="8065"/>
                    <a:pt x="12223" y="7619"/>
                  </a:cubicBezTo>
                  <a:cubicBezTo>
                    <a:pt x="10316" y="7177"/>
                    <a:pt x="9368" y="6540"/>
                    <a:pt x="9368" y="5303"/>
                  </a:cubicBezTo>
                  <a:cubicBezTo>
                    <a:pt x="9390" y="5057"/>
                    <a:pt x="9449" y="4812"/>
                    <a:pt x="9542" y="4578"/>
                  </a:cubicBezTo>
                  <a:cubicBezTo>
                    <a:pt x="9564" y="4586"/>
                    <a:pt x="9587" y="4590"/>
                    <a:pt x="9609" y="4590"/>
                  </a:cubicBezTo>
                  <a:cubicBezTo>
                    <a:pt x="9665" y="4590"/>
                    <a:pt x="9720" y="4566"/>
                    <a:pt x="9755" y="4523"/>
                  </a:cubicBezTo>
                  <a:cubicBezTo>
                    <a:pt x="9864" y="4415"/>
                    <a:pt x="9853" y="4098"/>
                    <a:pt x="10065" y="3848"/>
                  </a:cubicBezTo>
                  <a:cubicBezTo>
                    <a:pt x="10278" y="3597"/>
                    <a:pt x="10419" y="2971"/>
                    <a:pt x="9951" y="2818"/>
                  </a:cubicBezTo>
                  <a:cubicBezTo>
                    <a:pt x="9951" y="2818"/>
                    <a:pt x="10163" y="1407"/>
                    <a:pt x="9662" y="764"/>
                  </a:cubicBezTo>
                  <a:cubicBezTo>
                    <a:pt x="9253" y="230"/>
                    <a:pt x="8332" y="61"/>
                    <a:pt x="8016" y="12"/>
                  </a:cubicBezTo>
                  <a:lnTo>
                    <a:pt x="8016" y="1"/>
                  </a:lnTo>
                  <a:lnTo>
                    <a:pt x="7962" y="6"/>
                  </a:lnTo>
                  <a:lnTo>
                    <a:pt x="7907" y="1"/>
                  </a:lnTo>
                  <a:close/>
                </a:path>
              </a:pathLst>
            </a:custGeom>
            <a:solidFill>
              <a:schemeClr val="accent6">
                <a:alpha val="11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62" dirty="0"/>
            </a:p>
          </p:txBody>
        </p:sp>
        <p:sp>
          <p:nvSpPr>
            <p:cNvPr id="10" name="Google Shape;574;p30">
              <a:extLst>
                <a:ext uri="{FF2B5EF4-FFF2-40B4-BE49-F238E27FC236}">
                  <a16:creationId xmlns:a16="http://schemas.microsoft.com/office/drawing/2014/main" id="{380C4B2B-0DED-872D-8271-67F802AD0374}"/>
                </a:ext>
              </a:extLst>
            </p:cNvPr>
            <p:cNvSpPr/>
            <p:nvPr/>
          </p:nvSpPr>
          <p:spPr>
            <a:xfrm>
              <a:off x="3970358" y="3166790"/>
              <a:ext cx="1673823" cy="1525564"/>
            </a:xfrm>
            <a:custGeom>
              <a:avLst/>
              <a:gdLst/>
              <a:ahLst/>
              <a:cxnLst/>
              <a:rect l="l" t="t" r="r" b="b"/>
              <a:pathLst>
                <a:path w="5853" h="5667" extrusionOk="0">
                  <a:moveTo>
                    <a:pt x="2924" y="0"/>
                  </a:moveTo>
                  <a:cubicBezTo>
                    <a:pt x="2887" y="0"/>
                    <a:pt x="2851" y="8"/>
                    <a:pt x="2818" y="25"/>
                  </a:cubicBezTo>
                  <a:cubicBezTo>
                    <a:pt x="2774" y="52"/>
                    <a:pt x="2747" y="101"/>
                    <a:pt x="2753" y="150"/>
                  </a:cubicBezTo>
                  <a:lnTo>
                    <a:pt x="2780" y="1785"/>
                  </a:lnTo>
                  <a:cubicBezTo>
                    <a:pt x="2780" y="1785"/>
                    <a:pt x="2726" y="1882"/>
                    <a:pt x="2683" y="1882"/>
                  </a:cubicBezTo>
                  <a:cubicBezTo>
                    <a:pt x="2661" y="1882"/>
                    <a:pt x="2642" y="1857"/>
                    <a:pt x="2633" y="1785"/>
                  </a:cubicBezTo>
                  <a:cubicBezTo>
                    <a:pt x="2600" y="1567"/>
                    <a:pt x="2600" y="689"/>
                    <a:pt x="2513" y="471"/>
                  </a:cubicBezTo>
                  <a:cubicBezTo>
                    <a:pt x="2460" y="339"/>
                    <a:pt x="2318" y="240"/>
                    <a:pt x="2142" y="240"/>
                  </a:cubicBezTo>
                  <a:cubicBezTo>
                    <a:pt x="2029" y="240"/>
                    <a:pt x="1903" y="281"/>
                    <a:pt x="1777" y="379"/>
                  </a:cubicBezTo>
                  <a:cubicBezTo>
                    <a:pt x="1450" y="629"/>
                    <a:pt x="535" y="2101"/>
                    <a:pt x="328" y="2880"/>
                  </a:cubicBezTo>
                  <a:cubicBezTo>
                    <a:pt x="126" y="3665"/>
                    <a:pt x="1" y="4629"/>
                    <a:pt x="33" y="5005"/>
                  </a:cubicBezTo>
                  <a:cubicBezTo>
                    <a:pt x="59" y="5363"/>
                    <a:pt x="169" y="5667"/>
                    <a:pt x="486" y="5667"/>
                  </a:cubicBezTo>
                  <a:cubicBezTo>
                    <a:pt x="501" y="5667"/>
                    <a:pt x="518" y="5666"/>
                    <a:pt x="535" y="5664"/>
                  </a:cubicBezTo>
                  <a:cubicBezTo>
                    <a:pt x="889" y="5632"/>
                    <a:pt x="1270" y="5414"/>
                    <a:pt x="1363" y="5321"/>
                  </a:cubicBezTo>
                  <a:cubicBezTo>
                    <a:pt x="1450" y="5228"/>
                    <a:pt x="1477" y="5098"/>
                    <a:pt x="1772" y="5098"/>
                  </a:cubicBezTo>
                  <a:cubicBezTo>
                    <a:pt x="2071" y="5098"/>
                    <a:pt x="2453" y="5038"/>
                    <a:pt x="2540" y="4760"/>
                  </a:cubicBezTo>
                  <a:cubicBezTo>
                    <a:pt x="2627" y="4482"/>
                    <a:pt x="2747" y="3730"/>
                    <a:pt x="2780" y="3414"/>
                  </a:cubicBezTo>
                  <a:cubicBezTo>
                    <a:pt x="2807" y="3103"/>
                    <a:pt x="2747" y="2913"/>
                    <a:pt x="2780" y="2667"/>
                  </a:cubicBezTo>
                  <a:cubicBezTo>
                    <a:pt x="2796" y="2509"/>
                    <a:pt x="2807" y="2351"/>
                    <a:pt x="2807" y="2199"/>
                  </a:cubicBezTo>
                  <a:cubicBezTo>
                    <a:pt x="2840" y="2221"/>
                    <a:pt x="2883" y="2237"/>
                    <a:pt x="2927" y="2237"/>
                  </a:cubicBezTo>
                  <a:cubicBezTo>
                    <a:pt x="2970" y="2237"/>
                    <a:pt x="3014" y="2221"/>
                    <a:pt x="3047" y="2199"/>
                  </a:cubicBezTo>
                  <a:cubicBezTo>
                    <a:pt x="3052" y="2351"/>
                    <a:pt x="3058" y="2509"/>
                    <a:pt x="3079" y="2667"/>
                  </a:cubicBezTo>
                  <a:cubicBezTo>
                    <a:pt x="3107" y="2918"/>
                    <a:pt x="3047" y="3103"/>
                    <a:pt x="3079" y="3414"/>
                  </a:cubicBezTo>
                  <a:cubicBezTo>
                    <a:pt x="3107" y="3724"/>
                    <a:pt x="3227" y="4476"/>
                    <a:pt x="3314" y="4760"/>
                  </a:cubicBezTo>
                  <a:cubicBezTo>
                    <a:pt x="3401" y="5043"/>
                    <a:pt x="3788" y="5098"/>
                    <a:pt x="4082" y="5098"/>
                  </a:cubicBezTo>
                  <a:cubicBezTo>
                    <a:pt x="4376" y="5098"/>
                    <a:pt x="4404" y="5223"/>
                    <a:pt x="4496" y="5321"/>
                  </a:cubicBezTo>
                  <a:cubicBezTo>
                    <a:pt x="4583" y="5414"/>
                    <a:pt x="4965" y="5632"/>
                    <a:pt x="5319" y="5664"/>
                  </a:cubicBezTo>
                  <a:cubicBezTo>
                    <a:pt x="5336" y="5666"/>
                    <a:pt x="5352" y="5667"/>
                    <a:pt x="5368" y="5667"/>
                  </a:cubicBezTo>
                  <a:cubicBezTo>
                    <a:pt x="5684" y="5667"/>
                    <a:pt x="5794" y="5363"/>
                    <a:pt x="5820" y="5005"/>
                  </a:cubicBezTo>
                  <a:cubicBezTo>
                    <a:pt x="5853" y="4629"/>
                    <a:pt x="5733" y="3665"/>
                    <a:pt x="5526" y="2880"/>
                  </a:cubicBezTo>
                  <a:cubicBezTo>
                    <a:pt x="5319" y="2101"/>
                    <a:pt x="4404" y="629"/>
                    <a:pt x="4082" y="379"/>
                  </a:cubicBezTo>
                  <a:cubicBezTo>
                    <a:pt x="3954" y="281"/>
                    <a:pt x="3826" y="240"/>
                    <a:pt x="3713" y="240"/>
                  </a:cubicBezTo>
                  <a:cubicBezTo>
                    <a:pt x="3536" y="240"/>
                    <a:pt x="3394" y="339"/>
                    <a:pt x="3341" y="471"/>
                  </a:cubicBezTo>
                  <a:cubicBezTo>
                    <a:pt x="3254" y="695"/>
                    <a:pt x="3254" y="1567"/>
                    <a:pt x="3227" y="1785"/>
                  </a:cubicBezTo>
                  <a:cubicBezTo>
                    <a:pt x="3216" y="1857"/>
                    <a:pt x="3195" y="1882"/>
                    <a:pt x="3172" y="1882"/>
                  </a:cubicBezTo>
                  <a:cubicBezTo>
                    <a:pt x="3127" y="1882"/>
                    <a:pt x="3074" y="1785"/>
                    <a:pt x="3074" y="1785"/>
                  </a:cubicBezTo>
                  <a:lnTo>
                    <a:pt x="3101" y="150"/>
                  </a:lnTo>
                  <a:cubicBezTo>
                    <a:pt x="3107" y="101"/>
                    <a:pt x="3079" y="52"/>
                    <a:pt x="3030" y="25"/>
                  </a:cubicBezTo>
                  <a:cubicBezTo>
                    <a:pt x="2998" y="8"/>
                    <a:pt x="2961" y="0"/>
                    <a:pt x="2924" y="0"/>
                  </a:cubicBezTo>
                  <a:close/>
                </a:path>
              </a:pathLst>
            </a:custGeom>
            <a:solidFill>
              <a:schemeClr val="accent3">
                <a:alpha val="16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62" dirty="0"/>
            </a:p>
          </p:txBody>
        </p:sp>
        <p:sp>
          <p:nvSpPr>
            <p:cNvPr id="11" name="Google Shape;575;p30">
              <a:extLst>
                <a:ext uri="{FF2B5EF4-FFF2-40B4-BE49-F238E27FC236}">
                  <a16:creationId xmlns:a16="http://schemas.microsoft.com/office/drawing/2014/main" id="{1C3110B4-7E6C-67CC-47E1-A0A96FDDCB08}"/>
                </a:ext>
              </a:extLst>
            </p:cNvPr>
            <p:cNvSpPr/>
            <p:nvPr/>
          </p:nvSpPr>
          <p:spPr>
            <a:xfrm>
              <a:off x="4414479" y="4254357"/>
              <a:ext cx="1192524" cy="1390962"/>
            </a:xfrm>
            <a:custGeom>
              <a:avLst/>
              <a:gdLst/>
              <a:ahLst/>
              <a:cxnLst/>
              <a:rect l="l" t="t" r="r" b="b"/>
              <a:pathLst>
                <a:path w="4170" h="5167" extrusionOk="0">
                  <a:moveTo>
                    <a:pt x="1614" y="1"/>
                  </a:moveTo>
                  <a:cubicBezTo>
                    <a:pt x="1614" y="1"/>
                    <a:pt x="1374" y="1259"/>
                    <a:pt x="1739" y="1804"/>
                  </a:cubicBezTo>
                  <a:cubicBezTo>
                    <a:pt x="1864" y="1973"/>
                    <a:pt x="2044" y="2098"/>
                    <a:pt x="2251" y="2142"/>
                  </a:cubicBezTo>
                  <a:cubicBezTo>
                    <a:pt x="2235" y="2251"/>
                    <a:pt x="2251" y="2360"/>
                    <a:pt x="2306" y="2453"/>
                  </a:cubicBezTo>
                  <a:cubicBezTo>
                    <a:pt x="2387" y="2594"/>
                    <a:pt x="2475" y="2709"/>
                    <a:pt x="2475" y="2709"/>
                  </a:cubicBezTo>
                  <a:cubicBezTo>
                    <a:pt x="2420" y="2774"/>
                    <a:pt x="2382" y="2850"/>
                    <a:pt x="2360" y="2932"/>
                  </a:cubicBezTo>
                  <a:cubicBezTo>
                    <a:pt x="2327" y="3052"/>
                    <a:pt x="2306" y="3177"/>
                    <a:pt x="2306" y="3303"/>
                  </a:cubicBezTo>
                  <a:cubicBezTo>
                    <a:pt x="2224" y="3335"/>
                    <a:pt x="2148" y="3384"/>
                    <a:pt x="2077" y="3439"/>
                  </a:cubicBezTo>
                  <a:cubicBezTo>
                    <a:pt x="1935" y="3553"/>
                    <a:pt x="1793" y="3837"/>
                    <a:pt x="1793" y="3837"/>
                  </a:cubicBezTo>
                  <a:cubicBezTo>
                    <a:pt x="1726" y="3778"/>
                    <a:pt x="1635" y="3745"/>
                    <a:pt x="1544" y="3745"/>
                  </a:cubicBezTo>
                  <a:cubicBezTo>
                    <a:pt x="1525" y="3745"/>
                    <a:pt x="1507" y="3747"/>
                    <a:pt x="1488" y="3749"/>
                  </a:cubicBezTo>
                  <a:cubicBezTo>
                    <a:pt x="1287" y="3782"/>
                    <a:pt x="1178" y="3864"/>
                    <a:pt x="1091" y="3864"/>
                  </a:cubicBezTo>
                  <a:cubicBezTo>
                    <a:pt x="1003" y="3864"/>
                    <a:pt x="922" y="3684"/>
                    <a:pt x="638" y="3640"/>
                  </a:cubicBezTo>
                  <a:cubicBezTo>
                    <a:pt x="595" y="3633"/>
                    <a:pt x="554" y="3629"/>
                    <a:pt x="517" y="3629"/>
                  </a:cubicBezTo>
                  <a:cubicBezTo>
                    <a:pt x="266" y="3629"/>
                    <a:pt x="152" y="3808"/>
                    <a:pt x="72" y="4202"/>
                  </a:cubicBezTo>
                  <a:cubicBezTo>
                    <a:pt x="1" y="4605"/>
                    <a:pt x="88" y="5166"/>
                    <a:pt x="88" y="5166"/>
                  </a:cubicBezTo>
                  <a:lnTo>
                    <a:pt x="409" y="5112"/>
                  </a:lnTo>
                  <a:cubicBezTo>
                    <a:pt x="409" y="5112"/>
                    <a:pt x="355" y="4512"/>
                    <a:pt x="415" y="4371"/>
                  </a:cubicBezTo>
                  <a:cubicBezTo>
                    <a:pt x="458" y="4262"/>
                    <a:pt x="501" y="4185"/>
                    <a:pt x="575" y="4185"/>
                  </a:cubicBezTo>
                  <a:cubicBezTo>
                    <a:pt x="594" y="4185"/>
                    <a:pt x="615" y="4190"/>
                    <a:pt x="638" y="4202"/>
                  </a:cubicBezTo>
                  <a:cubicBezTo>
                    <a:pt x="737" y="4253"/>
                    <a:pt x="791" y="4322"/>
                    <a:pt x="878" y="4322"/>
                  </a:cubicBezTo>
                  <a:cubicBezTo>
                    <a:pt x="892" y="4322"/>
                    <a:pt x="906" y="4320"/>
                    <a:pt x="922" y="4316"/>
                  </a:cubicBezTo>
                  <a:cubicBezTo>
                    <a:pt x="1001" y="4297"/>
                    <a:pt x="945" y="4266"/>
                    <a:pt x="958" y="4266"/>
                  </a:cubicBezTo>
                  <a:cubicBezTo>
                    <a:pt x="964" y="4266"/>
                    <a:pt x="984" y="4272"/>
                    <a:pt x="1036" y="4289"/>
                  </a:cubicBezTo>
                  <a:cubicBezTo>
                    <a:pt x="1205" y="4343"/>
                    <a:pt x="1314" y="4572"/>
                    <a:pt x="1739" y="4681"/>
                  </a:cubicBezTo>
                  <a:cubicBezTo>
                    <a:pt x="1869" y="4716"/>
                    <a:pt x="2035" y="4740"/>
                    <a:pt x="2217" y="4740"/>
                  </a:cubicBezTo>
                  <a:cubicBezTo>
                    <a:pt x="2634" y="4740"/>
                    <a:pt x="3136" y="4614"/>
                    <a:pt x="3488" y="4202"/>
                  </a:cubicBezTo>
                  <a:cubicBezTo>
                    <a:pt x="4000" y="3608"/>
                    <a:pt x="4169" y="2818"/>
                    <a:pt x="3831" y="2087"/>
                  </a:cubicBezTo>
                  <a:cubicBezTo>
                    <a:pt x="3554" y="1493"/>
                    <a:pt x="3337" y="1436"/>
                    <a:pt x="3114" y="1436"/>
                  </a:cubicBezTo>
                  <a:cubicBezTo>
                    <a:pt x="3061" y="1436"/>
                    <a:pt x="3008" y="1439"/>
                    <a:pt x="2954" y="1439"/>
                  </a:cubicBezTo>
                  <a:cubicBezTo>
                    <a:pt x="2671" y="1439"/>
                    <a:pt x="2562" y="1717"/>
                    <a:pt x="2306" y="1717"/>
                  </a:cubicBezTo>
                  <a:cubicBezTo>
                    <a:pt x="2055" y="1717"/>
                    <a:pt x="2066" y="1657"/>
                    <a:pt x="1968" y="1406"/>
                  </a:cubicBezTo>
                  <a:cubicBezTo>
                    <a:pt x="1908" y="1265"/>
                    <a:pt x="1881" y="802"/>
                    <a:pt x="1881" y="802"/>
                  </a:cubicBezTo>
                  <a:lnTo>
                    <a:pt x="1614" y="1"/>
                  </a:lnTo>
                  <a:close/>
                </a:path>
              </a:pathLst>
            </a:custGeom>
            <a:solidFill>
              <a:schemeClr val="accent5">
                <a:alpha val="19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62" dirty="0"/>
            </a:p>
          </p:txBody>
        </p:sp>
        <p:sp>
          <p:nvSpPr>
            <p:cNvPr id="12" name="Google Shape;576;p30">
              <a:extLst>
                <a:ext uri="{FF2B5EF4-FFF2-40B4-BE49-F238E27FC236}">
                  <a16:creationId xmlns:a16="http://schemas.microsoft.com/office/drawing/2014/main" id="{B7CA78BF-407D-AEE7-A62E-8E9D56A0EA79}"/>
                </a:ext>
              </a:extLst>
            </p:cNvPr>
            <p:cNvSpPr/>
            <p:nvPr/>
          </p:nvSpPr>
          <p:spPr>
            <a:xfrm>
              <a:off x="4088754" y="5513407"/>
              <a:ext cx="1405863" cy="1480608"/>
            </a:xfrm>
            <a:custGeom>
              <a:avLst/>
              <a:gdLst/>
              <a:ahLst/>
              <a:cxnLst/>
              <a:rect l="l" t="t" r="r" b="b"/>
              <a:pathLst>
                <a:path w="4916" h="5500" extrusionOk="0">
                  <a:moveTo>
                    <a:pt x="4289" y="0"/>
                  </a:moveTo>
                  <a:cubicBezTo>
                    <a:pt x="4186" y="0"/>
                    <a:pt x="4095" y="67"/>
                    <a:pt x="4066" y="162"/>
                  </a:cubicBezTo>
                  <a:cubicBezTo>
                    <a:pt x="4066" y="162"/>
                    <a:pt x="3997" y="62"/>
                    <a:pt x="3900" y="62"/>
                  </a:cubicBezTo>
                  <a:cubicBezTo>
                    <a:pt x="3875" y="62"/>
                    <a:pt x="3849" y="69"/>
                    <a:pt x="3821" y="86"/>
                  </a:cubicBezTo>
                  <a:cubicBezTo>
                    <a:pt x="3750" y="124"/>
                    <a:pt x="3690" y="189"/>
                    <a:pt x="3663" y="271"/>
                  </a:cubicBezTo>
                  <a:cubicBezTo>
                    <a:pt x="3663" y="271"/>
                    <a:pt x="3630" y="247"/>
                    <a:pt x="3584" y="247"/>
                  </a:cubicBezTo>
                  <a:cubicBezTo>
                    <a:pt x="3545" y="247"/>
                    <a:pt x="3497" y="264"/>
                    <a:pt x="3450" y="326"/>
                  </a:cubicBezTo>
                  <a:cubicBezTo>
                    <a:pt x="3379" y="407"/>
                    <a:pt x="3287" y="462"/>
                    <a:pt x="3183" y="484"/>
                  </a:cubicBezTo>
                  <a:lnTo>
                    <a:pt x="3020" y="565"/>
                  </a:lnTo>
                  <a:cubicBezTo>
                    <a:pt x="2927" y="614"/>
                    <a:pt x="2840" y="691"/>
                    <a:pt x="2780" y="778"/>
                  </a:cubicBezTo>
                  <a:cubicBezTo>
                    <a:pt x="2693" y="762"/>
                    <a:pt x="2606" y="751"/>
                    <a:pt x="2513" y="751"/>
                  </a:cubicBezTo>
                  <a:cubicBezTo>
                    <a:pt x="2426" y="756"/>
                    <a:pt x="2344" y="783"/>
                    <a:pt x="2273" y="832"/>
                  </a:cubicBezTo>
                  <a:cubicBezTo>
                    <a:pt x="2208" y="800"/>
                    <a:pt x="2137" y="783"/>
                    <a:pt x="2061" y="778"/>
                  </a:cubicBezTo>
                  <a:cubicBezTo>
                    <a:pt x="1973" y="778"/>
                    <a:pt x="1881" y="767"/>
                    <a:pt x="1794" y="751"/>
                  </a:cubicBezTo>
                  <a:cubicBezTo>
                    <a:pt x="1772" y="669"/>
                    <a:pt x="1712" y="598"/>
                    <a:pt x="1636" y="565"/>
                  </a:cubicBezTo>
                  <a:cubicBezTo>
                    <a:pt x="1600" y="549"/>
                    <a:pt x="1563" y="541"/>
                    <a:pt x="1527" y="541"/>
                  </a:cubicBezTo>
                  <a:cubicBezTo>
                    <a:pt x="1490" y="541"/>
                    <a:pt x="1453" y="549"/>
                    <a:pt x="1418" y="565"/>
                  </a:cubicBezTo>
                  <a:cubicBezTo>
                    <a:pt x="1401" y="484"/>
                    <a:pt x="1352" y="407"/>
                    <a:pt x="1281" y="353"/>
                  </a:cubicBezTo>
                  <a:cubicBezTo>
                    <a:pt x="1242" y="314"/>
                    <a:pt x="1188" y="295"/>
                    <a:pt x="1135" y="295"/>
                  </a:cubicBezTo>
                  <a:cubicBezTo>
                    <a:pt x="1122" y="295"/>
                    <a:pt x="1109" y="296"/>
                    <a:pt x="1096" y="298"/>
                  </a:cubicBezTo>
                  <a:lnTo>
                    <a:pt x="1014" y="189"/>
                  </a:lnTo>
                  <a:cubicBezTo>
                    <a:pt x="972" y="186"/>
                    <a:pt x="929" y="184"/>
                    <a:pt x="886" y="184"/>
                  </a:cubicBezTo>
                  <a:cubicBezTo>
                    <a:pt x="787" y="184"/>
                    <a:pt x="688" y="194"/>
                    <a:pt x="589" y="217"/>
                  </a:cubicBezTo>
                  <a:cubicBezTo>
                    <a:pt x="350" y="271"/>
                    <a:pt x="377" y="380"/>
                    <a:pt x="377" y="380"/>
                  </a:cubicBezTo>
                  <a:cubicBezTo>
                    <a:pt x="377" y="380"/>
                    <a:pt x="268" y="407"/>
                    <a:pt x="137" y="702"/>
                  </a:cubicBezTo>
                  <a:cubicBezTo>
                    <a:pt x="1" y="990"/>
                    <a:pt x="110" y="1099"/>
                    <a:pt x="83" y="1257"/>
                  </a:cubicBezTo>
                  <a:cubicBezTo>
                    <a:pt x="55" y="1421"/>
                    <a:pt x="137" y="1448"/>
                    <a:pt x="137" y="1448"/>
                  </a:cubicBezTo>
                  <a:lnTo>
                    <a:pt x="137" y="1552"/>
                  </a:lnTo>
                  <a:cubicBezTo>
                    <a:pt x="137" y="1661"/>
                    <a:pt x="192" y="1824"/>
                    <a:pt x="137" y="1955"/>
                  </a:cubicBezTo>
                  <a:cubicBezTo>
                    <a:pt x="83" y="2086"/>
                    <a:pt x="83" y="2064"/>
                    <a:pt x="110" y="2222"/>
                  </a:cubicBezTo>
                  <a:cubicBezTo>
                    <a:pt x="137" y="2380"/>
                    <a:pt x="83" y="2434"/>
                    <a:pt x="55" y="2543"/>
                  </a:cubicBezTo>
                  <a:cubicBezTo>
                    <a:pt x="44" y="2625"/>
                    <a:pt x="50" y="2707"/>
                    <a:pt x="83" y="2783"/>
                  </a:cubicBezTo>
                  <a:lnTo>
                    <a:pt x="28" y="2996"/>
                  </a:lnTo>
                  <a:cubicBezTo>
                    <a:pt x="1" y="3132"/>
                    <a:pt x="39" y="3268"/>
                    <a:pt x="137" y="3372"/>
                  </a:cubicBezTo>
                  <a:cubicBezTo>
                    <a:pt x="137" y="3372"/>
                    <a:pt x="164" y="3688"/>
                    <a:pt x="377" y="3851"/>
                  </a:cubicBezTo>
                  <a:cubicBezTo>
                    <a:pt x="426" y="3893"/>
                    <a:pt x="488" y="3914"/>
                    <a:pt x="549" y="3914"/>
                  </a:cubicBezTo>
                  <a:cubicBezTo>
                    <a:pt x="623" y="3914"/>
                    <a:pt x="697" y="3884"/>
                    <a:pt x="747" y="3824"/>
                  </a:cubicBezTo>
                  <a:cubicBezTo>
                    <a:pt x="796" y="4080"/>
                    <a:pt x="938" y="4309"/>
                    <a:pt x="1151" y="4467"/>
                  </a:cubicBezTo>
                  <a:cubicBezTo>
                    <a:pt x="1336" y="4467"/>
                    <a:pt x="1260" y="4412"/>
                    <a:pt x="1281" y="4303"/>
                  </a:cubicBezTo>
                  <a:cubicBezTo>
                    <a:pt x="1309" y="4200"/>
                    <a:pt x="1069" y="4118"/>
                    <a:pt x="987" y="4036"/>
                  </a:cubicBezTo>
                  <a:cubicBezTo>
                    <a:pt x="911" y="3955"/>
                    <a:pt x="884" y="3742"/>
                    <a:pt x="884" y="3742"/>
                  </a:cubicBezTo>
                  <a:cubicBezTo>
                    <a:pt x="976" y="3650"/>
                    <a:pt x="1058" y="3541"/>
                    <a:pt x="1123" y="3421"/>
                  </a:cubicBezTo>
                  <a:cubicBezTo>
                    <a:pt x="1205" y="3263"/>
                    <a:pt x="1096" y="3132"/>
                    <a:pt x="1014" y="2914"/>
                  </a:cubicBezTo>
                  <a:cubicBezTo>
                    <a:pt x="964" y="2773"/>
                    <a:pt x="899" y="2750"/>
                    <a:pt x="861" y="2750"/>
                  </a:cubicBezTo>
                  <a:cubicBezTo>
                    <a:pt x="842" y="2750"/>
                    <a:pt x="829" y="2756"/>
                    <a:pt x="829" y="2756"/>
                  </a:cubicBezTo>
                  <a:cubicBezTo>
                    <a:pt x="856" y="2636"/>
                    <a:pt x="867" y="2505"/>
                    <a:pt x="856" y="2380"/>
                  </a:cubicBezTo>
                  <a:cubicBezTo>
                    <a:pt x="829" y="2222"/>
                    <a:pt x="775" y="2222"/>
                    <a:pt x="775" y="2222"/>
                  </a:cubicBezTo>
                  <a:cubicBezTo>
                    <a:pt x="775" y="2222"/>
                    <a:pt x="829" y="1982"/>
                    <a:pt x="856" y="1873"/>
                  </a:cubicBezTo>
                  <a:cubicBezTo>
                    <a:pt x="884" y="1770"/>
                    <a:pt x="698" y="1524"/>
                    <a:pt x="698" y="1524"/>
                  </a:cubicBezTo>
                  <a:cubicBezTo>
                    <a:pt x="742" y="1426"/>
                    <a:pt x="791" y="1328"/>
                    <a:pt x="856" y="1236"/>
                  </a:cubicBezTo>
                  <a:cubicBezTo>
                    <a:pt x="938" y="1127"/>
                    <a:pt x="856" y="990"/>
                    <a:pt x="856" y="990"/>
                  </a:cubicBezTo>
                  <a:lnTo>
                    <a:pt x="856" y="990"/>
                  </a:lnTo>
                  <a:lnTo>
                    <a:pt x="1069" y="1018"/>
                  </a:lnTo>
                  <a:cubicBezTo>
                    <a:pt x="1069" y="1018"/>
                    <a:pt x="1151" y="1263"/>
                    <a:pt x="1281" y="1312"/>
                  </a:cubicBezTo>
                  <a:cubicBezTo>
                    <a:pt x="1301" y="1320"/>
                    <a:pt x="1320" y="1323"/>
                    <a:pt x="1339" y="1323"/>
                  </a:cubicBezTo>
                  <a:cubicBezTo>
                    <a:pt x="1449" y="1323"/>
                    <a:pt x="1548" y="1208"/>
                    <a:pt x="1548" y="1208"/>
                  </a:cubicBezTo>
                  <a:cubicBezTo>
                    <a:pt x="1636" y="1317"/>
                    <a:pt x="1761" y="1383"/>
                    <a:pt x="1897" y="1394"/>
                  </a:cubicBezTo>
                  <a:cubicBezTo>
                    <a:pt x="2033" y="1394"/>
                    <a:pt x="2170" y="1366"/>
                    <a:pt x="2300" y="1312"/>
                  </a:cubicBezTo>
                  <a:cubicBezTo>
                    <a:pt x="2300" y="1312"/>
                    <a:pt x="2513" y="1448"/>
                    <a:pt x="2698" y="1448"/>
                  </a:cubicBezTo>
                  <a:cubicBezTo>
                    <a:pt x="2883" y="1448"/>
                    <a:pt x="2938" y="1236"/>
                    <a:pt x="2938" y="1236"/>
                  </a:cubicBezTo>
                  <a:cubicBezTo>
                    <a:pt x="2938" y="1236"/>
                    <a:pt x="3074" y="1271"/>
                    <a:pt x="3184" y="1271"/>
                  </a:cubicBezTo>
                  <a:cubicBezTo>
                    <a:pt x="3212" y="1271"/>
                    <a:pt x="3238" y="1268"/>
                    <a:pt x="3259" y="1263"/>
                  </a:cubicBezTo>
                  <a:cubicBezTo>
                    <a:pt x="3341" y="1230"/>
                    <a:pt x="3417" y="1176"/>
                    <a:pt x="3472" y="1105"/>
                  </a:cubicBezTo>
                  <a:cubicBezTo>
                    <a:pt x="3472" y="1105"/>
                    <a:pt x="3506" y="1120"/>
                    <a:pt x="3570" y="1120"/>
                  </a:cubicBezTo>
                  <a:cubicBezTo>
                    <a:pt x="3619" y="1120"/>
                    <a:pt x="3685" y="1111"/>
                    <a:pt x="3766" y="1078"/>
                  </a:cubicBezTo>
                  <a:cubicBezTo>
                    <a:pt x="3881" y="1029"/>
                    <a:pt x="3990" y="963"/>
                    <a:pt x="4088" y="887"/>
                  </a:cubicBezTo>
                  <a:lnTo>
                    <a:pt x="4088" y="887"/>
                  </a:lnTo>
                  <a:cubicBezTo>
                    <a:pt x="4088" y="887"/>
                    <a:pt x="4006" y="1290"/>
                    <a:pt x="4060" y="1448"/>
                  </a:cubicBezTo>
                  <a:cubicBezTo>
                    <a:pt x="4099" y="1563"/>
                    <a:pt x="4126" y="1677"/>
                    <a:pt x="4142" y="1797"/>
                  </a:cubicBezTo>
                  <a:cubicBezTo>
                    <a:pt x="4060" y="1900"/>
                    <a:pt x="4006" y="2015"/>
                    <a:pt x="3979" y="2146"/>
                  </a:cubicBezTo>
                  <a:cubicBezTo>
                    <a:pt x="3951" y="2331"/>
                    <a:pt x="4088" y="2571"/>
                    <a:pt x="4088" y="2571"/>
                  </a:cubicBezTo>
                  <a:lnTo>
                    <a:pt x="4033" y="2783"/>
                  </a:lnTo>
                  <a:cubicBezTo>
                    <a:pt x="4000" y="2903"/>
                    <a:pt x="4017" y="3028"/>
                    <a:pt x="4088" y="3132"/>
                  </a:cubicBezTo>
                  <a:lnTo>
                    <a:pt x="4006" y="3317"/>
                  </a:lnTo>
                  <a:cubicBezTo>
                    <a:pt x="3930" y="3508"/>
                    <a:pt x="4006" y="3557"/>
                    <a:pt x="4006" y="3557"/>
                  </a:cubicBezTo>
                  <a:lnTo>
                    <a:pt x="3902" y="3666"/>
                  </a:lnTo>
                  <a:cubicBezTo>
                    <a:pt x="3793" y="3775"/>
                    <a:pt x="3875" y="3824"/>
                    <a:pt x="3875" y="3824"/>
                  </a:cubicBezTo>
                  <a:lnTo>
                    <a:pt x="3663" y="4042"/>
                  </a:lnTo>
                  <a:cubicBezTo>
                    <a:pt x="3663" y="4042"/>
                    <a:pt x="3554" y="3906"/>
                    <a:pt x="3417" y="3906"/>
                  </a:cubicBezTo>
                  <a:cubicBezTo>
                    <a:pt x="3336" y="3906"/>
                    <a:pt x="3248" y="3933"/>
                    <a:pt x="3178" y="3982"/>
                  </a:cubicBezTo>
                  <a:cubicBezTo>
                    <a:pt x="3178" y="3982"/>
                    <a:pt x="2965" y="3851"/>
                    <a:pt x="2807" y="3769"/>
                  </a:cubicBezTo>
                  <a:cubicBezTo>
                    <a:pt x="2746" y="3739"/>
                    <a:pt x="2681" y="3723"/>
                    <a:pt x="2612" y="3723"/>
                  </a:cubicBezTo>
                  <a:cubicBezTo>
                    <a:pt x="2497" y="3723"/>
                    <a:pt x="2368" y="3766"/>
                    <a:pt x="2219" y="3851"/>
                  </a:cubicBezTo>
                  <a:cubicBezTo>
                    <a:pt x="1979" y="3982"/>
                    <a:pt x="1952" y="4145"/>
                    <a:pt x="1924" y="4412"/>
                  </a:cubicBezTo>
                  <a:cubicBezTo>
                    <a:pt x="1897" y="4679"/>
                    <a:pt x="2082" y="5001"/>
                    <a:pt x="2137" y="5104"/>
                  </a:cubicBezTo>
                  <a:cubicBezTo>
                    <a:pt x="2191" y="5213"/>
                    <a:pt x="2110" y="5317"/>
                    <a:pt x="2191" y="5453"/>
                  </a:cubicBezTo>
                  <a:cubicBezTo>
                    <a:pt x="2213" y="5487"/>
                    <a:pt x="2243" y="5500"/>
                    <a:pt x="2276" y="5500"/>
                  </a:cubicBezTo>
                  <a:cubicBezTo>
                    <a:pt x="2370" y="5500"/>
                    <a:pt x="2486" y="5399"/>
                    <a:pt x="2486" y="5399"/>
                  </a:cubicBezTo>
                  <a:cubicBezTo>
                    <a:pt x="2486" y="5399"/>
                    <a:pt x="2559" y="5445"/>
                    <a:pt x="2642" y="5445"/>
                  </a:cubicBezTo>
                  <a:cubicBezTo>
                    <a:pt x="2670" y="5445"/>
                    <a:pt x="2698" y="5440"/>
                    <a:pt x="2725" y="5426"/>
                  </a:cubicBezTo>
                  <a:cubicBezTo>
                    <a:pt x="2834" y="5371"/>
                    <a:pt x="2774" y="5159"/>
                    <a:pt x="2883" y="4974"/>
                  </a:cubicBezTo>
                  <a:cubicBezTo>
                    <a:pt x="2998" y="4783"/>
                    <a:pt x="2943" y="4652"/>
                    <a:pt x="3020" y="4516"/>
                  </a:cubicBezTo>
                  <a:cubicBezTo>
                    <a:pt x="3040" y="4484"/>
                    <a:pt x="3058" y="4471"/>
                    <a:pt x="3075" y="4471"/>
                  </a:cubicBezTo>
                  <a:cubicBezTo>
                    <a:pt x="3126" y="4471"/>
                    <a:pt x="3162" y="4597"/>
                    <a:pt x="3183" y="4679"/>
                  </a:cubicBezTo>
                  <a:cubicBezTo>
                    <a:pt x="3201" y="4748"/>
                    <a:pt x="3301" y="4795"/>
                    <a:pt x="3412" y="4795"/>
                  </a:cubicBezTo>
                  <a:cubicBezTo>
                    <a:pt x="3468" y="4795"/>
                    <a:pt x="3528" y="4783"/>
                    <a:pt x="3581" y="4756"/>
                  </a:cubicBezTo>
                  <a:cubicBezTo>
                    <a:pt x="3635" y="4730"/>
                    <a:pt x="3693" y="4722"/>
                    <a:pt x="3753" y="4722"/>
                  </a:cubicBezTo>
                  <a:cubicBezTo>
                    <a:pt x="3873" y="4722"/>
                    <a:pt x="4004" y="4756"/>
                    <a:pt x="4142" y="4756"/>
                  </a:cubicBezTo>
                  <a:cubicBezTo>
                    <a:pt x="4355" y="4756"/>
                    <a:pt x="4327" y="4756"/>
                    <a:pt x="4491" y="4489"/>
                  </a:cubicBezTo>
                  <a:cubicBezTo>
                    <a:pt x="4649" y="4222"/>
                    <a:pt x="4573" y="4091"/>
                    <a:pt x="4649" y="3933"/>
                  </a:cubicBezTo>
                  <a:cubicBezTo>
                    <a:pt x="4731" y="3769"/>
                    <a:pt x="4840" y="3557"/>
                    <a:pt x="4812" y="3317"/>
                  </a:cubicBezTo>
                  <a:cubicBezTo>
                    <a:pt x="4801" y="3176"/>
                    <a:pt x="4780" y="3034"/>
                    <a:pt x="4758" y="2892"/>
                  </a:cubicBezTo>
                  <a:cubicBezTo>
                    <a:pt x="4731" y="2756"/>
                    <a:pt x="4840" y="2701"/>
                    <a:pt x="4812" y="2516"/>
                  </a:cubicBezTo>
                  <a:cubicBezTo>
                    <a:pt x="4785" y="2331"/>
                    <a:pt x="4758" y="2331"/>
                    <a:pt x="4840" y="2195"/>
                  </a:cubicBezTo>
                  <a:cubicBezTo>
                    <a:pt x="4889" y="2135"/>
                    <a:pt x="4861" y="2037"/>
                    <a:pt x="4785" y="2009"/>
                  </a:cubicBezTo>
                  <a:cubicBezTo>
                    <a:pt x="4801" y="1933"/>
                    <a:pt x="4829" y="1862"/>
                    <a:pt x="4867" y="1797"/>
                  </a:cubicBezTo>
                  <a:cubicBezTo>
                    <a:pt x="4916" y="1693"/>
                    <a:pt x="4812" y="1557"/>
                    <a:pt x="4812" y="1557"/>
                  </a:cubicBezTo>
                  <a:lnTo>
                    <a:pt x="4867" y="1421"/>
                  </a:lnTo>
                  <a:cubicBezTo>
                    <a:pt x="4916" y="1285"/>
                    <a:pt x="4703" y="1208"/>
                    <a:pt x="4703" y="1208"/>
                  </a:cubicBezTo>
                  <a:cubicBezTo>
                    <a:pt x="4769" y="1121"/>
                    <a:pt x="4807" y="1018"/>
                    <a:pt x="4812" y="914"/>
                  </a:cubicBezTo>
                  <a:cubicBezTo>
                    <a:pt x="4801" y="811"/>
                    <a:pt x="4742" y="718"/>
                    <a:pt x="4649" y="674"/>
                  </a:cubicBezTo>
                  <a:cubicBezTo>
                    <a:pt x="4698" y="571"/>
                    <a:pt x="4725" y="462"/>
                    <a:pt x="4731" y="353"/>
                  </a:cubicBezTo>
                  <a:cubicBezTo>
                    <a:pt x="4731" y="189"/>
                    <a:pt x="4545" y="31"/>
                    <a:pt x="4333" y="4"/>
                  </a:cubicBezTo>
                  <a:cubicBezTo>
                    <a:pt x="4318" y="2"/>
                    <a:pt x="4304" y="0"/>
                    <a:pt x="4289" y="0"/>
                  </a:cubicBezTo>
                  <a:close/>
                </a:path>
              </a:pathLst>
            </a:custGeom>
            <a:solidFill>
              <a:schemeClr val="accent6">
                <a:alpha val="1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62" dirty="0"/>
            </a:p>
          </p:txBody>
        </p:sp>
        <p:sp>
          <p:nvSpPr>
            <p:cNvPr id="13" name="Google Shape;577;p30">
              <a:extLst>
                <a:ext uri="{FF2B5EF4-FFF2-40B4-BE49-F238E27FC236}">
                  <a16:creationId xmlns:a16="http://schemas.microsoft.com/office/drawing/2014/main" id="{05B33DAD-D323-D79B-0F51-E59EDC4E72E5}"/>
                </a:ext>
              </a:extLst>
            </p:cNvPr>
            <p:cNvSpPr/>
            <p:nvPr/>
          </p:nvSpPr>
          <p:spPr>
            <a:xfrm>
              <a:off x="4601506" y="3422261"/>
              <a:ext cx="871372" cy="837216"/>
            </a:xfrm>
            <a:custGeom>
              <a:avLst/>
              <a:gdLst/>
              <a:ahLst/>
              <a:cxnLst/>
              <a:rect l="l" t="t" r="r" b="b"/>
              <a:pathLst>
                <a:path w="3047" h="3110" extrusionOk="0">
                  <a:moveTo>
                    <a:pt x="486" y="0"/>
                  </a:moveTo>
                  <a:cubicBezTo>
                    <a:pt x="472" y="0"/>
                    <a:pt x="459" y="3"/>
                    <a:pt x="447" y="7"/>
                  </a:cubicBezTo>
                  <a:cubicBezTo>
                    <a:pt x="371" y="46"/>
                    <a:pt x="311" y="193"/>
                    <a:pt x="355" y="264"/>
                  </a:cubicBezTo>
                  <a:cubicBezTo>
                    <a:pt x="252" y="242"/>
                    <a:pt x="227" y="197"/>
                    <a:pt x="194" y="197"/>
                  </a:cubicBezTo>
                  <a:cubicBezTo>
                    <a:pt x="185" y="197"/>
                    <a:pt x="176" y="201"/>
                    <a:pt x="164" y="209"/>
                  </a:cubicBezTo>
                  <a:cubicBezTo>
                    <a:pt x="93" y="258"/>
                    <a:pt x="39" y="427"/>
                    <a:pt x="39" y="427"/>
                  </a:cubicBezTo>
                  <a:cubicBezTo>
                    <a:pt x="110" y="438"/>
                    <a:pt x="175" y="487"/>
                    <a:pt x="208" y="552"/>
                  </a:cubicBezTo>
                  <a:cubicBezTo>
                    <a:pt x="262" y="667"/>
                    <a:pt x="289" y="645"/>
                    <a:pt x="273" y="765"/>
                  </a:cubicBezTo>
                  <a:cubicBezTo>
                    <a:pt x="153" y="781"/>
                    <a:pt x="120" y="759"/>
                    <a:pt x="1" y="825"/>
                  </a:cubicBezTo>
                  <a:cubicBezTo>
                    <a:pt x="55" y="1114"/>
                    <a:pt x="153" y="1391"/>
                    <a:pt x="289" y="1648"/>
                  </a:cubicBezTo>
                  <a:lnTo>
                    <a:pt x="295" y="1735"/>
                  </a:lnTo>
                  <a:cubicBezTo>
                    <a:pt x="251" y="2323"/>
                    <a:pt x="704" y="2884"/>
                    <a:pt x="1270" y="3053"/>
                  </a:cubicBezTo>
                  <a:cubicBezTo>
                    <a:pt x="1405" y="3093"/>
                    <a:pt x="1543" y="3110"/>
                    <a:pt x="1682" y="3110"/>
                  </a:cubicBezTo>
                  <a:cubicBezTo>
                    <a:pt x="2038" y="3110"/>
                    <a:pt x="2402" y="3001"/>
                    <a:pt x="2747" y="2895"/>
                  </a:cubicBezTo>
                  <a:cubicBezTo>
                    <a:pt x="2807" y="2879"/>
                    <a:pt x="2970" y="2803"/>
                    <a:pt x="2987" y="2743"/>
                  </a:cubicBezTo>
                  <a:cubicBezTo>
                    <a:pt x="3047" y="2541"/>
                    <a:pt x="2916" y="2443"/>
                    <a:pt x="2910" y="2389"/>
                  </a:cubicBezTo>
                  <a:cubicBezTo>
                    <a:pt x="2790" y="1773"/>
                    <a:pt x="2496" y="1375"/>
                    <a:pt x="1940" y="1092"/>
                  </a:cubicBezTo>
                  <a:cubicBezTo>
                    <a:pt x="1739" y="983"/>
                    <a:pt x="1570" y="917"/>
                    <a:pt x="1570" y="917"/>
                  </a:cubicBezTo>
                  <a:cubicBezTo>
                    <a:pt x="1592" y="857"/>
                    <a:pt x="1575" y="792"/>
                    <a:pt x="1537" y="743"/>
                  </a:cubicBezTo>
                  <a:cubicBezTo>
                    <a:pt x="1526" y="667"/>
                    <a:pt x="1570" y="541"/>
                    <a:pt x="1537" y="438"/>
                  </a:cubicBezTo>
                  <a:cubicBezTo>
                    <a:pt x="1474" y="264"/>
                    <a:pt x="1384" y="228"/>
                    <a:pt x="1319" y="228"/>
                  </a:cubicBezTo>
                  <a:cubicBezTo>
                    <a:pt x="1271" y="228"/>
                    <a:pt x="1238" y="247"/>
                    <a:pt x="1238" y="247"/>
                  </a:cubicBezTo>
                  <a:cubicBezTo>
                    <a:pt x="1238" y="247"/>
                    <a:pt x="1020" y="101"/>
                    <a:pt x="843" y="101"/>
                  </a:cubicBezTo>
                  <a:cubicBezTo>
                    <a:pt x="796" y="101"/>
                    <a:pt x="751" y="112"/>
                    <a:pt x="714" y="138"/>
                  </a:cubicBezTo>
                  <a:cubicBezTo>
                    <a:pt x="691" y="73"/>
                    <a:pt x="569" y="0"/>
                    <a:pt x="486" y="0"/>
                  </a:cubicBezTo>
                  <a:close/>
                </a:path>
              </a:pathLst>
            </a:custGeom>
            <a:solidFill>
              <a:schemeClr val="accent1">
                <a:alpha val="22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62" dirty="0"/>
            </a:p>
          </p:txBody>
        </p:sp>
      </p:grpSp>
    </p:spTree>
    <p:extLst>
      <p:ext uri="{BB962C8B-B14F-4D97-AF65-F5344CB8AC3E}">
        <p14:creationId xmlns:p14="http://schemas.microsoft.com/office/powerpoint/2010/main" val="1706676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9E08A9D-B76E-4BD4-99D2-6108BF8C8DDB}" type="datetimeFigureOut">
              <a:rPr lang="en-GB" smtClean="0"/>
              <a:t>11/12/2023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74093C-BE22-4C99-B6C5-0340383D071E}" type="slidenum">
              <a:rPr lang="en-GB" smtClean="0"/>
              <a:t>‹#›</a:t>
            </a:fld>
            <a:endParaRPr lang="en-GB" dirty="0"/>
          </a:p>
        </p:txBody>
      </p:sp>
    </p:spTree>
    <p:extLst>
      <p:ext uri="{BB962C8B-B14F-4D97-AF65-F5344CB8AC3E}">
        <p14:creationId xmlns:p14="http://schemas.microsoft.com/office/powerpoint/2010/main" val="480344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9E08A9D-B76E-4BD4-99D2-6108BF8C8DDB}" type="datetimeFigureOut">
              <a:rPr lang="en-GB" smtClean="0"/>
              <a:t>11/12/2023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74093C-BE22-4C99-B6C5-0340383D071E}" type="slidenum">
              <a:rPr lang="en-GB" smtClean="0"/>
              <a:t>‹#›</a:t>
            </a:fld>
            <a:endParaRPr lang="en-GB" dirty="0"/>
          </a:p>
        </p:txBody>
      </p:sp>
    </p:spTree>
    <p:extLst>
      <p:ext uri="{BB962C8B-B14F-4D97-AF65-F5344CB8AC3E}">
        <p14:creationId xmlns:p14="http://schemas.microsoft.com/office/powerpoint/2010/main" val="3097783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39E08A9D-B76E-4BD4-99D2-6108BF8C8DDB}" type="datetimeFigureOut">
              <a:rPr lang="en-GB" smtClean="0"/>
              <a:t>11/12/2023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74093C-BE22-4C99-B6C5-0340383D071E}" type="slidenum">
              <a:rPr lang="en-GB" smtClean="0"/>
              <a:t>‹#›</a:t>
            </a:fld>
            <a:endParaRPr lang="en-GB" dirty="0"/>
          </a:p>
        </p:txBody>
      </p:sp>
    </p:spTree>
    <p:extLst>
      <p:ext uri="{BB962C8B-B14F-4D97-AF65-F5344CB8AC3E}">
        <p14:creationId xmlns:p14="http://schemas.microsoft.com/office/powerpoint/2010/main" val="945101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GB"/>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39E08A9D-B76E-4BD4-99D2-6108BF8C8DDB}" type="datetimeFigureOut">
              <a:rPr lang="en-GB" smtClean="0"/>
              <a:t>11/12/2023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074093C-BE22-4C99-B6C5-0340383D071E}" type="slidenum">
              <a:rPr lang="en-GB" smtClean="0"/>
              <a:t>‹#›</a:t>
            </a:fld>
            <a:endParaRPr lang="en-GB" dirty="0"/>
          </a:p>
        </p:txBody>
      </p:sp>
    </p:spTree>
    <p:extLst>
      <p:ext uri="{BB962C8B-B14F-4D97-AF65-F5344CB8AC3E}">
        <p14:creationId xmlns:p14="http://schemas.microsoft.com/office/powerpoint/2010/main" val="4156091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39E08A9D-B76E-4BD4-99D2-6108BF8C8DDB}" type="datetimeFigureOut">
              <a:rPr lang="en-GB" smtClean="0"/>
              <a:t>11/12/2023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074093C-BE22-4C99-B6C5-0340383D071E}" type="slidenum">
              <a:rPr lang="en-GB" smtClean="0"/>
              <a:t>‹#›</a:t>
            </a:fld>
            <a:endParaRPr lang="en-GB" dirty="0"/>
          </a:p>
        </p:txBody>
      </p:sp>
    </p:spTree>
    <p:extLst>
      <p:ext uri="{BB962C8B-B14F-4D97-AF65-F5344CB8AC3E}">
        <p14:creationId xmlns:p14="http://schemas.microsoft.com/office/powerpoint/2010/main" val="2293339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E08A9D-B76E-4BD4-99D2-6108BF8C8DDB}" type="datetimeFigureOut">
              <a:rPr lang="en-GB" smtClean="0"/>
              <a:t>11/12/2023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074093C-BE22-4C99-B6C5-0340383D071E}" type="slidenum">
              <a:rPr lang="en-GB" smtClean="0"/>
              <a:t>‹#›</a:t>
            </a:fld>
            <a:endParaRPr lang="en-GB" dirty="0"/>
          </a:p>
        </p:txBody>
      </p:sp>
    </p:spTree>
    <p:extLst>
      <p:ext uri="{BB962C8B-B14F-4D97-AF65-F5344CB8AC3E}">
        <p14:creationId xmlns:p14="http://schemas.microsoft.com/office/powerpoint/2010/main" val="2184218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39E08A9D-B76E-4BD4-99D2-6108BF8C8DDB}" type="datetimeFigureOut">
              <a:rPr lang="en-GB" smtClean="0"/>
              <a:t>11/12/2023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74093C-BE22-4C99-B6C5-0340383D071E}" type="slidenum">
              <a:rPr lang="en-GB" smtClean="0"/>
              <a:t>‹#›</a:t>
            </a:fld>
            <a:endParaRPr lang="en-GB" dirty="0"/>
          </a:p>
        </p:txBody>
      </p:sp>
    </p:spTree>
    <p:extLst>
      <p:ext uri="{BB962C8B-B14F-4D97-AF65-F5344CB8AC3E}">
        <p14:creationId xmlns:p14="http://schemas.microsoft.com/office/powerpoint/2010/main" val="2424304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9E08A9D-B76E-4BD4-99D2-6108BF8C8DDB}" type="datetimeFigureOut">
              <a:rPr lang="en-GB" smtClean="0"/>
              <a:t>11/12/2023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74093C-BE22-4C99-B6C5-0340383D071E}" type="slidenum">
              <a:rPr lang="en-GB" smtClean="0"/>
              <a:t>‹#›</a:t>
            </a:fld>
            <a:endParaRPr lang="en-GB" dirty="0"/>
          </a:p>
        </p:txBody>
      </p:sp>
    </p:spTree>
    <p:extLst>
      <p:ext uri="{BB962C8B-B14F-4D97-AF65-F5344CB8AC3E}">
        <p14:creationId xmlns:p14="http://schemas.microsoft.com/office/powerpoint/2010/main" val="2932193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39E08A9D-B76E-4BD4-99D2-6108BF8C8DDB}" type="datetimeFigureOut">
              <a:rPr lang="en-GB" smtClean="0"/>
              <a:t>11/12/2023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74093C-BE22-4C99-B6C5-0340383D071E}" type="slidenum">
              <a:rPr lang="en-GB" smtClean="0"/>
              <a:t>‹#›</a:t>
            </a:fld>
            <a:endParaRPr lang="en-GB" dirty="0"/>
          </a:p>
        </p:txBody>
      </p:sp>
    </p:spTree>
    <p:extLst>
      <p:ext uri="{BB962C8B-B14F-4D97-AF65-F5344CB8AC3E}">
        <p14:creationId xmlns:p14="http://schemas.microsoft.com/office/powerpoint/2010/main" val="2466986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9E08A9D-B76E-4BD4-99D2-6108BF8C8DDB}" type="datetimeFigureOut">
              <a:rPr lang="en-GB" smtClean="0"/>
              <a:t>11/12/2023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74093C-BE22-4C99-B6C5-0340383D071E}" type="slidenum">
              <a:rPr lang="en-GB" smtClean="0"/>
              <a:t>‹#›</a:t>
            </a:fld>
            <a:endParaRPr lang="en-GB" dirty="0"/>
          </a:p>
        </p:txBody>
      </p:sp>
    </p:spTree>
    <p:extLst>
      <p:ext uri="{BB962C8B-B14F-4D97-AF65-F5344CB8AC3E}">
        <p14:creationId xmlns:p14="http://schemas.microsoft.com/office/powerpoint/2010/main" val="16199003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9E08A9D-B76E-4BD4-99D2-6108BF8C8DDB}" type="datetimeFigureOut">
              <a:rPr lang="en-GB" smtClean="0"/>
              <a:t>11/12/2023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74093C-BE22-4C99-B6C5-0340383D071E}" type="slidenum">
              <a:rPr lang="en-GB" smtClean="0"/>
              <a:t>‹#›</a:t>
            </a:fld>
            <a:endParaRPr lang="en-GB" dirty="0"/>
          </a:p>
        </p:txBody>
      </p:sp>
    </p:spTree>
    <p:extLst>
      <p:ext uri="{BB962C8B-B14F-4D97-AF65-F5344CB8AC3E}">
        <p14:creationId xmlns:p14="http://schemas.microsoft.com/office/powerpoint/2010/main" val="205250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9E08A9D-B76E-4BD4-99D2-6108BF8C8DDB}" type="datetimeFigureOut">
              <a:rPr lang="en-GB" smtClean="0"/>
              <a:t>11/12/2023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74093C-BE22-4C99-B6C5-0340383D071E}" type="slidenum">
              <a:rPr lang="en-GB" smtClean="0"/>
              <a:t>‹#›</a:t>
            </a:fld>
            <a:endParaRPr lang="en-GB" dirty="0"/>
          </a:p>
        </p:txBody>
      </p:sp>
    </p:spTree>
    <p:extLst>
      <p:ext uri="{BB962C8B-B14F-4D97-AF65-F5344CB8AC3E}">
        <p14:creationId xmlns:p14="http://schemas.microsoft.com/office/powerpoint/2010/main" val="1521433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39E08A9D-B76E-4BD4-99D2-6108BF8C8DDB}" type="datetimeFigureOut">
              <a:rPr lang="en-GB" smtClean="0"/>
              <a:t>11/12/2023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74093C-BE22-4C99-B6C5-0340383D071E}" type="slidenum">
              <a:rPr lang="en-GB" smtClean="0"/>
              <a:t>‹#›</a:t>
            </a:fld>
            <a:endParaRPr lang="en-GB" dirty="0"/>
          </a:p>
        </p:txBody>
      </p:sp>
    </p:spTree>
    <p:extLst>
      <p:ext uri="{BB962C8B-B14F-4D97-AF65-F5344CB8AC3E}">
        <p14:creationId xmlns:p14="http://schemas.microsoft.com/office/powerpoint/2010/main" val="707524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GB"/>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39E08A9D-B76E-4BD4-99D2-6108BF8C8DDB}" type="datetimeFigureOut">
              <a:rPr lang="en-GB" smtClean="0"/>
              <a:t>11/12/2023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074093C-BE22-4C99-B6C5-0340383D071E}" type="slidenum">
              <a:rPr lang="en-GB" smtClean="0"/>
              <a:t>‹#›</a:t>
            </a:fld>
            <a:endParaRPr lang="en-GB" dirty="0"/>
          </a:p>
        </p:txBody>
      </p:sp>
    </p:spTree>
    <p:extLst>
      <p:ext uri="{BB962C8B-B14F-4D97-AF65-F5344CB8AC3E}">
        <p14:creationId xmlns:p14="http://schemas.microsoft.com/office/powerpoint/2010/main" val="3545967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39E08A9D-B76E-4BD4-99D2-6108BF8C8DDB}" type="datetimeFigureOut">
              <a:rPr lang="en-GB" smtClean="0"/>
              <a:t>11/12/2023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074093C-BE22-4C99-B6C5-0340383D071E}" type="slidenum">
              <a:rPr lang="en-GB" smtClean="0"/>
              <a:t>‹#›</a:t>
            </a:fld>
            <a:endParaRPr lang="en-GB" dirty="0"/>
          </a:p>
        </p:txBody>
      </p:sp>
    </p:spTree>
    <p:extLst>
      <p:ext uri="{BB962C8B-B14F-4D97-AF65-F5344CB8AC3E}">
        <p14:creationId xmlns:p14="http://schemas.microsoft.com/office/powerpoint/2010/main" val="149935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E08A9D-B76E-4BD4-99D2-6108BF8C8DDB}" type="datetimeFigureOut">
              <a:rPr lang="en-GB" smtClean="0"/>
              <a:t>11/12/2023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074093C-BE22-4C99-B6C5-0340383D071E}" type="slidenum">
              <a:rPr lang="en-GB" smtClean="0"/>
              <a:t>‹#›</a:t>
            </a:fld>
            <a:endParaRPr lang="en-GB" dirty="0"/>
          </a:p>
        </p:txBody>
      </p:sp>
    </p:spTree>
    <p:extLst>
      <p:ext uri="{BB962C8B-B14F-4D97-AF65-F5344CB8AC3E}">
        <p14:creationId xmlns:p14="http://schemas.microsoft.com/office/powerpoint/2010/main" val="234824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39E08A9D-B76E-4BD4-99D2-6108BF8C8DDB}" type="datetimeFigureOut">
              <a:rPr lang="en-GB" smtClean="0"/>
              <a:t>11/12/2023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74093C-BE22-4C99-B6C5-0340383D071E}" type="slidenum">
              <a:rPr lang="en-GB" smtClean="0"/>
              <a:t>‹#›</a:t>
            </a:fld>
            <a:endParaRPr lang="en-GB" dirty="0"/>
          </a:p>
        </p:txBody>
      </p:sp>
    </p:spTree>
    <p:extLst>
      <p:ext uri="{BB962C8B-B14F-4D97-AF65-F5344CB8AC3E}">
        <p14:creationId xmlns:p14="http://schemas.microsoft.com/office/powerpoint/2010/main" val="895571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39E08A9D-B76E-4BD4-99D2-6108BF8C8DDB}" type="datetimeFigureOut">
              <a:rPr lang="en-GB" smtClean="0"/>
              <a:t>11/12/2023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74093C-BE22-4C99-B6C5-0340383D071E}" type="slidenum">
              <a:rPr lang="en-GB" smtClean="0"/>
              <a:t>‹#›</a:t>
            </a:fld>
            <a:endParaRPr lang="en-GB" dirty="0"/>
          </a:p>
        </p:txBody>
      </p:sp>
    </p:spTree>
    <p:extLst>
      <p:ext uri="{BB962C8B-B14F-4D97-AF65-F5344CB8AC3E}">
        <p14:creationId xmlns:p14="http://schemas.microsoft.com/office/powerpoint/2010/main" val="60186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39E08A9D-B76E-4BD4-99D2-6108BF8C8DDB}" type="datetimeFigureOut">
              <a:rPr lang="en-GB" smtClean="0"/>
              <a:t>11/12/2023</a:t>
            </a:fld>
            <a:endParaRPr lang="en-GB" dirty="0"/>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0074093C-BE22-4C99-B6C5-0340383D071E}" type="slidenum">
              <a:rPr lang="en-GB" smtClean="0"/>
              <a:t>‹#›</a:t>
            </a:fld>
            <a:endParaRPr lang="en-GB" dirty="0"/>
          </a:p>
        </p:txBody>
      </p:sp>
    </p:spTree>
    <p:extLst>
      <p:ext uri="{BB962C8B-B14F-4D97-AF65-F5344CB8AC3E}">
        <p14:creationId xmlns:p14="http://schemas.microsoft.com/office/powerpoint/2010/main" val="41639152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39E08A9D-B76E-4BD4-99D2-6108BF8C8DDB}" type="datetimeFigureOut">
              <a:rPr lang="en-GB" smtClean="0"/>
              <a:t>11/12/2023</a:t>
            </a:fld>
            <a:endParaRPr lang="en-GB" dirty="0"/>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0074093C-BE22-4C99-B6C5-0340383D071E}" type="slidenum">
              <a:rPr lang="en-GB" smtClean="0"/>
              <a:t>‹#›</a:t>
            </a:fld>
            <a:endParaRPr lang="en-GB" dirty="0"/>
          </a:p>
        </p:txBody>
      </p:sp>
    </p:spTree>
    <p:extLst>
      <p:ext uri="{BB962C8B-B14F-4D97-AF65-F5344CB8AC3E}">
        <p14:creationId xmlns:p14="http://schemas.microsoft.com/office/powerpoint/2010/main" val="19206729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jpeg"/><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jpeg"/><Relationship Id="rId10" Type="http://schemas.openxmlformats.org/officeDocument/2006/relationships/image" Target="../media/image37.emf"/><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tracy.madge@nhs.net" TargetMode="External"/><Relationship Id="rId2" Type="http://schemas.openxmlformats.org/officeDocument/2006/relationships/hyperlink" Target="mailto:nnicb-nn.ivymedicalgroup@nhs.net" TargetMode="Externa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nhs.uk/services/gp-surgery/the-ivy-medical-group/C84646/ratings-and-reviews" TargetMode="External"/><Relationship Id="rId2" Type="http://schemas.openxmlformats.org/officeDocument/2006/relationships/hyperlink" Target="https://gp-patient.co.uk/compare?practices=C84646,C84613,C84010&amp;s=0&amp;w=1&amp;g=0&amp;a=0&amp;e=0&amp;h=0&amp;l=0" TargetMode="Externa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hyperlink" Target="https://gp-patient.co.uk/compare?practices=C84646,C84613,C84010&amp;s=0&amp;w=1&amp;g=0&amp;a=0&amp;e=0&amp;h=0&amp;l=0" TargetMode="External"/><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svg"/><Relationship Id="rId7" Type="http://schemas.openxmlformats.org/officeDocument/2006/relationships/image" Target="../media/image78.sv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svg"/><Relationship Id="rId10" Type="http://schemas.openxmlformats.org/officeDocument/2006/relationships/hyperlink" Target="mailto:nnicb-nn.ivymedicalgroup@nhs.net" TargetMode="External"/><Relationship Id="rId4" Type="http://schemas.openxmlformats.org/officeDocument/2006/relationships/image" Target="../media/image75.png"/><Relationship Id="rId9" Type="http://schemas.openxmlformats.org/officeDocument/2006/relationships/image" Target="../media/image80.svg"/></Relationships>
</file>

<file path=ppt/slides/_rels/slide2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3.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7" descr="Chart&#10;&#10;Description automatically generated with medium confidence">
            <a:extLst>
              <a:ext uri="{FF2B5EF4-FFF2-40B4-BE49-F238E27FC236}">
                <a16:creationId xmlns:a16="http://schemas.microsoft.com/office/drawing/2014/main" id="{1B26EB76-1D6F-21C7-6349-508888B25A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339" y="3020060"/>
            <a:ext cx="5727700" cy="236601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descr="A screenshot of a medical group&#10;&#10;Description automatically generated">
            <a:extLst>
              <a:ext uri="{FF2B5EF4-FFF2-40B4-BE49-F238E27FC236}">
                <a16:creationId xmlns:a16="http://schemas.microsoft.com/office/drawing/2014/main" id="{553F653E-E03E-3164-D765-895016CD9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 y="5821680"/>
            <a:ext cx="5727700" cy="37719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79C00C95-CE61-72D8-717C-80BDB50AEB32}"/>
              </a:ext>
            </a:extLst>
          </p:cNvPr>
          <p:cNvSpPr>
            <a:spLocks noChangeArrowheads="1"/>
          </p:cNvSpPr>
          <p:nvPr/>
        </p:nvSpPr>
        <p:spPr bwMode="auto">
          <a:xfrm>
            <a:off x="1228846" y="1173401"/>
            <a:ext cx="4400308"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Franklin Gothic Book" panose="020B0503020102020204" pitchFamily="34" charset="0"/>
                <a:ea typeface="Times New Roman" panose="02020603050405020304" pitchFamily="18" charset="0"/>
                <a:cs typeface="Arial" panose="020B0604020202020204" pitchFamily="34" charset="0"/>
              </a:rPr>
              <a:t>IVY MEDICAL GROUP</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Franklin Gothic Book" panose="020B0503020102020204" pitchFamily="34" charset="0"/>
                <a:ea typeface="Times New Roman" panose="02020603050405020304" pitchFamily="18" charset="0"/>
                <a:cs typeface="Arial" panose="020B0604020202020204" pitchFamily="34" charset="0"/>
              </a:rPr>
              <a:t>PATIENT PARTICIPATION </a:t>
            </a:r>
            <a:r>
              <a:rPr kumimoji="0" lang="en-US" altLang="en-US" sz="2400" b="1" i="0" u="none" strike="noStrike" cap="none" normalizeH="0" baseline="0" dirty="0">
                <a:ln>
                  <a:noFill/>
                </a:ln>
                <a:solidFill>
                  <a:schemeClr val="tx1"/>
                </a:solidFill>
                <a:effectLst/>
                <a:latin typeface="Franklin Gothic Book" panose="020B0503020102020204" pitchFamily="34" charset="0"/>
                <a:ea typeface="Times New Roman" panose="02020603050405020304" pitchFamily="18" charset="0"/>
                <a:cs typeface="Arial" panose="020B0604020202020204" pitchFamily="34" charset="0"/>
              </a:rPr>
              <a:t>GROUP</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Franklin Gothic Book" panose="020B0503020102020204" pitchFamily="34" charset="0"/>
                <a:ea typeface="Times New Roman" panose="02020603050405020304" pitchFamily="18" charset="0"/>
                <a:cs typeface="Arial" panose="020B0604020202020204" pitchFamily="34" charset="0"/>
              </a:rPr>
              <a:t>ANNUAL REPORT</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Franklin Gothic Book" panose="020B0503020102020204" pitchFamily="34" charset="0"/>
                <a:ea typeface="Times New Roman" panose="02020603050405020304" pitchFamily="18" charset="0"/>
                <a:cs typeface="Arial" panose="020B0604020202020204" pitchFamily="34" charset="0"/>
              </a:rPr>
              <a:t>2022-2023</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4">
            <a:extLst>
              <a:ext uri="{FF2B5EF4-FFF2-40B4-BE49-F238E27FC236}">
                <a16:creationId xmlns:a16="http://schemas.microsoft.com/office/drawing/2014/main" id="{E0728C99-927E-8649-1A7D-737B2A17BDCD}"/>
              </a:ext>
            </a:extLst>
          </p:cNvPr>
          <p:cNvSpPr>
            <a:spLocks noChangeArrowheads="1"/>
          </p:cNvSpPr>
          <p:nvPr/>
        </p:nvSpPr>
        <p:spPr bwMode="auto">
          <a:xfrm>
            <a:off x="0" y="25146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6" name="Rectangle 5">
            <a:extLst>
              <a:ext uri="{FF2B5EF4-FFF2-40B4-BE49-F238E27FC236}">
                <a16:creationId xmlns:a16="http://schemas.microsoft.com/office/drawing/2014/main" id="{5D4371CC-2B9B-82A1-22FF-07CEB05F353A}"/>
              </a:ext>
            </a:extLst>
          </p:cNvPr>
          <p:cNvSpPr>
            <a:spLocks noChangeArrowheads="1"/>
          </p:cNvSpPr>
          <p:nvPr/>
        </p:nvSpPr>
        <p:spPr bwMode="auto">
          <a:xfrm>
            <a:off x="0" y="62865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462273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7A06A6E1-9D63-90AF-CCD6-EEE548E35624}"/>
              </a:ext>
            </a:extLst>
          </p:cNvPr>
          <p:cNvSpPr txBox="1"/>
          <p:nvPr/>
        </p:nvSpPr>
        <p:spPr>
          <a:xfrm>
            <a:off x="351424" y="4044694"/>
            <a:ext cx="6269647" cy="553998"/>
          </a:xfrm>
          <a:prstGeom prst="rect">
            <a:avLst/>
          </a:prstGeom>
          <a:noFill/>
        </p:spPr>
        <p:txBody>
          <a:bodyPr wrap="square" rtlCol="0">
            <a:spAutoFit/>
          </a:bodyPr>
          <a:lstStyle/>
          <a:p>
            <a:pPr defTabSz="326578">
              <a:defRPr/>
            </a:pPr>
            <a:endParaRPr lang="en-GB" sz="1000" b="1" dirty="0">
              <a:solidFill>
                <a:srgbClr val="4472C4">
                  <a:lumMod val="50000"/>
                </a:srgbClr>
              </a:solidFill>
              <a:latin typeface="Franklin Gothic Book" panose="020B0503020102020204" pitchFamily="34" charset="0"/>
            </a:endParaRPr>
          </a:p>
          <a:p>
            <a:pPr defTabSz="326578">
              <a:defRPr/>
            </a:pPr>
            <a:r>
              <a:rPr lang="en-GB" sz="1000" b="1" dirty="0">
                <a:solidFill>
                  <a:srgbClr val="4472C4">
                    <a:lumMod val="50000"/>
                  </a:srgbClr>
                </a:solidFill>
                <a:latin typeface="Franklin Gothic Book" panose="020B0503020102020204" pitchFamily="34" charset="0"/>
              </a:rPr>
              <a:t>#1 Lung Cancer </a:t>
            </a:r>
            <a:r>
              <a:rPr lang="en-GB" sz="1000" dirty="0">
                <a:solidFill>
                  <a:srgbClr val="4472C4">
                    <a:lumMod val="50000"/>
                  </a:srgbClr>
                </a:solidFill>
                <a:latin typeface="Franklin Gothic Book" panose="020B0503020102020204" pitchFamily="34" charset="0"/>
              </a:rPr>
              <a:t>		</a:t>
            </a:r>
            <a:r>
              <a:rPr lang="en-GB" sz="1000" b="1" dirty="0">
                <a:solidFill>
                  <a:srgbClr val="4472C4">
                    <a:lumMod val="50000"/>
                  </a:srgbClr>
                </a:solidFill>
                <a:latin typeface="Franklin Gothic Book" panose="020B0503020102020204" pitchFamily="34" charset="0"/>
              </a:rPr>
              <a:t>#2 Bowel Cancer Testing 	#3 Mental Health Awareness			#4 Diabetes Prevention</a:t>
            </a:r>
            <a:r>
              <a:rPr lang="en-GB" sz="786" dirty="0">
                <a:solidFill>
                  <a:srgbClr val="4472C4">
                    <a:lumMod val="50000"/>
                  </a:srgbClr>
                </a:solidFill>
                <a:latin typeface="Franklin Gothic Book" panose="020B0503020102020204" pitchFamily="34" charset="0"/>
              </a:rPr>
              <a:t>	</a:t>
            </a:r>
            <a:endParaRPr lang="en-GB" sz="786" b="1" dirty="0">
              <a:solidFill>
                <a:srgbClr val="4472C4">
                  <a:lumMod val="50000"/>
                </a:srgbClr>
              </a:solidFill>
              <a:latin typeface="Franklin Gothic Book" panose="020B0503020102020204" pitchFamily="34" charset="0"/>
            </a:endParaRPr>
          </a:p>
        </p:txBody>
      </p:sp>
      <p:sp>
        <p:nvSpPr>
          <p:cNvPr id="2" name="Title 1">
            <a:extLst>
              <a:ext uri="{FF2B5EF4-FFF2-40B4-BE49-F238E27FC236}">
                <a16:creationId xmlns:a16="http://schemas.microsoft.com/office/drawing/2014/main" id="{8AB5C21C-360A-FBE2-BCE3-5C58AAB78ECE}"/>
              </a:ext>
            </a:extLst>
          </p:cNvPr>
          <p:cNvSpPr>
            <a:spLocks noGrp="1"/>
          </p:cNvSpPr>
          <p:nvPr>
            <p:ph type="ctrTitle"/>
          </p:nvPr>
        </p:nvSpPr>
        <p:spPr>
          <a:xfrm>
            <a:off x="195044" y="868830"/>
            <a:ext cx="6495636" cy="338668"/>
          </a:xfrm>
          <a:solidFill>
            <a:schemeClr val="accent4">
              <a:lumMod val="20000"/>
              <a:lumOff val="80000"/>
            </a:schemeClr>
          </a:solidFill>
        </p:spPr>
        <p:txBody>
          <a:bodyPr>
            <a:normAutofit/>
          </a:bodyPr>
          <a:lstStyle/>
          <a:p>
            <a:r>
              <a:rPr lang="en-GB" sz="1714" b="1" dirty="0">
                <a:solidFill>
                  <a:srgbClr val="0070C0"/>
                </a:solidFill>
                <a:latin typeface="Franklin Gothic Book" panose="020B0503020102020204" pitchFamily="34" charset="0"/>
              </a:rPr>
              <a:t>Patient Participation Group – Health Awareness Workstream</a:t>
            </a:r>
          </a:p>
        </p:txBody>
      </p:sp>
      <p:sp>
        <p:nvSpPr>
          <p:cNvPr id="5" name="AutoShape 2" descr="87904-Health-Awareness-PowerPoint-Presentation_02">
            <a:extLst>
              <a:ext uri="{FF2B5EF4-FFF2-40B4-BE49-F238E27FC236}">
                <a16:creationId xmlns:a16="http://schemas.microsoft.com/office/drawing/2014/main" id="{38A689B0-CC50-771B-8E3F-F7A83A08B955}"/>
              </a:ext>
            </a:extLst>
          </p:cNvPr>
          <p:cNvSpPr>
            <a:spLocks noChangeAspect="1" noChangeArrowheads="1"/>
          </p:cNvSpPr>
          <p:nvPr/>
        </p:nvSpPr>
        <p:spPr bwMode="auto">
          <a:xfrm>
            <a:off x="4036089" y="5471677"/>
            <a:ext cx="217714" cy="2177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5314" tIns="32657" rIns="65314" bIns="32657" numCol="1" anchor="t" anchorCtr="0" compatLnSpc="1">
            <a:prstTxWarp prst="textNoShape">
              <a:avLst/>
            </a:prstTxWarp>
          </a:bodyPr>
          <a:lstStyle/>
          <a:p>
            <a:pPr defTabSz="326578">
              <a:defRPr/>
            </a:pPr>
            <a:endParaRPr lang="en-GB" sz="1286" dirty="0">
              <a:solidFill>
                <a:prstClr val="black"/>
              </a:solidFill>
              <a:latin typeface="Calibri" panose="020F0502020204030204"/>
            </a:endParaRPr>
          </a:p>
        </p:txBody>
      </p:sp>
      <p:sp>
        <p:nvSpPr>
          <p:cNvPr id="44" name="TextBox 43">
            <a:extLst>
              <a:ext uri="{FF2B5EF4-FFF2-40B4-BE49-F238E27FC236}">
                <a16:creationId xmlns:a16="http://schemas.microsoft.com/office/drawing/2014/main" id="{13810A49-247E-FD07-273D-226E9F7C041A}"/>
              </a:ext>
            </a:extLst>
          </p:cNvPr>
          <p:cNvSpPr txBox="1"/>
          <p:nvPr/>
        </p:nvSpPr>
        <p:spPr>
          <a:xfrm>
            <a:off x="202943" y="2080524"/>
            <a:ext cx="3239919" cy="1620315"/>
          </a:xfrm>
          <a:prstGeom prst="rect">
            <a:avLst/>
          </a:prstGeom>
          <a:solidFill>
            <a:schemeClr val="accent4">
              <a:lumMod val="20000"/>
              <a:lumOff val="80000"/>
            </a:schemeClr>
          </a:solidFill>
        </p:spPr>
        <p:txBody>
          <a:bodyPr wrap="square" rtlCol="0">
            <a:spAutoFit/>
          </a:bodyPr>
          <a:lstStyle>
            <a:defPPr/>
          </a:lstStyle>
          <a:p>
            <a:pPr defTabSz="653156" eaLnBrk="0" fontAlgn="base" hangingPunct="0">
              <a:lnSpc>
                <a:spcPct val="150000"/>
              </a:lnSpc>
              <a:spcBef>
                <a:spcPct val="0"/>
              </a:spcBef>
              <a:spcAft>
                <a:spcPct val="0"/>
              </a:spcAft>
              <a:defRPr/>
            </a:pPr>
            <a:r>
              <a:rPr lang="en-US" altLang="en-US" sz="1000" b="1" dirty="0">
                <a:solidFill>
                  <a:srgbClr val="4472C4">
                    <a:lumMod val="50000"/>
                  </a:srgbClr>
                </a:solidFill>
                <a:latin typeface="Franklin Gothic Book" panose="020B0503020102020204" pitchFamily="34" charset="0"/>
              </a:rPr>
              <a:t>Our Aim was to raise awareness of various topical health issues and to help patients with the NHS drive towards greater use of technology, such as the NHS App and the IMG’s use of the Patient Triage system.</a:t>
            </a:r>
          </a:p>
          <a:p>
            <a:pPr defTabSz="653156" eaLnBrk="0" fontAlgn="base" hangingPunct="0">
              <a:lnSpc>
                <a:spcPct val="250000"/>
              </a:lnSpc>
              <a:spcBef>
                <a:spcPct val="0"/>
              </a:spcBef>
              <a:spcAft>
                <a:spcPct val="0"/>
              </a:spcAft>
              <a:defRPr/>
            </a:pPr>
            <a:endParaRPr lang="en-US" altLang="en-US" sz="1000" b="1" dirty="0">
              <a:solidFill>
                <a:srgbClr val="4472C4">
                  <a:lumMod val="50000"/>
                </a:srgbClr>
              </a:solidFill>
              <a:latin typeface="Franklin Gothic Book" panose="020B0503020102020204" pitchFamily="34" charset="0"/>
            </a:endParaRPr>
          </a:p>
          <a:p>
            <a:pPr defTabSz="326578">
              <a:defRPr/>
            </a:pPr>
            <a:endParaRPr lang="en-US" sz="1429" b="1" dirty="0">
              <a:solidFill>
                <a:srgbClr val="0070C0"/>
              </a:solidFill>
              <a:latin typeface="Franklin Gothic Book" panose="020B0503020102020204" pitchFamily="34" charset="0"/>
            </a:endParaRPr>
          </a:p>
        </p:txBody>
      </p:sp>
      <p:sp>
        <p:nvSpPr>
          <p:cNvPr id="45" name="TextBox 44">
            <a:extLst>
              <a:ext uri="{FF2B5EF4-FFF2-40B4-BE49-F238E27FC236}">
                <a16:creationId xmlns:a16="http://schemas.microsoft.com/office/drawing/2014/main" id="{52676BF6-CBC8-873A-A6C0-847B98E5BAD0}"/>
              </a:ext>
            </a:extLst>
          </p:cNvPr>
          <p:cNvSpPr txBox="1"/>
          <p:nvPr/>
        </p:nvSpPr>
        <p:spPr>
          <a:xfrm>
            <a:off x="3486247" y="1779827"/>
            <a:ext cx="3264669" cy="312265"/>
          </a:xfrm>
          <a:prstGeom prst="rect">
            <a:avLst/>
          </a:prstGeom>
          <a:noFill/>
          <a:ln w="12700">
            <a:solidFill>
              <a:schemeClr val="accent1"/>
            </a:solidFill>
          </a:ln>
        </p:spPr>
        <p:txBody>
          <a:bodyPr wrap="square" rtlCol="0">
            <a:spAutoFit/>
          </a:bodyPr>
          <a:lstStyle>
            <a:defPPr>
              <a:defRPr lang="en-US"/>
            </a:defPPr>
            <a:lvl1pPr>
              <a:defRPr sz="2000" b="1">
                <a:solidFill>
                  <a:srgbClr val="02C468"/>
                </a:solidFill>
                <a:latin typeface="Franklin Gothic Book" panose="020B0503020102020204" pitchFamily="34" charset="0"/>
              </a:defRPr>
            </a:lvl1pPr>
          </a:lstStyle>
          <a:p>
            <a:pPr defTabSz="326578">
              <a:defRPr/>
            </a:pPr>
            <a:r>
              <a:rPr lang="en-US" sz="1429" dirty="0">
                <a:solidFill>
                  <a:srgbClr val="0070C0"/>
                </a:solidFill>
              </a:rPr>
              <a:t>How</a:t>
            </a:r>
            <a:r>
              <a:rPr lang="en-US" sz="1429" dirty="0">
                <a:solidFill>
                  <a:prstClr val="black"/>
                </a:solidFill>
              </a:rPr>
              <a:t> </a:t>
            </a:r>
          </a:p>
        </p:txBody>
      </p:sp>
      <p:sp>
        <p:nvSpPr>
          <p:cNvPr id="46" name="TextBox 45">
            <a:extLst>
              <a:ext uri="{FF2B5EF4-FFF2-40B4-BE49-F238E27FC236}">
                <a16:creationId xmlns:a16="http://schemas.microsoft.com/office/drawing/2014/main" id="{146E5E17-64E8-E40D-BAAF-2DF6D565DDD4}"/>
              </a:ext>
            </a:extLst>
          </p:cNvPr>
          <p:cNvSpPr txBox="1"/>
          <p:nvPr/>
        </p:nvSpPr>
        <p:spPr>
          <a:xfrm>
            <a:off x="3459712" y="2077317"/>
            <a:ext cx="3264669" cy="1679883"/>
          </a:xfrm>
          <a:prstGeom prst="rect">
            <a:avLst/>
          </a:prstGeom>
          <a:solidFill>
            <a:schemeClr val="accent4">
              <a:lumMod val="20000"/>
              <a:lumOff val="80000"/>
            </a:schemeClr>
          </a:solidFill>
        </p:spPr>
        <p:txBody>
          <a:bodyPr wrap="square">
            <a:spAutoFit/>
          </a:bodyPr>
          <a:lstStyle>
            <a:defPPr/>
          </a:lstStyle>
          <a:p>
            <a:pPr defTabSz="653156" eaLnBrk="0" fontAlgn="base" hangingPunct="0">
              <a:lnSpc>
                <a:spcPct val="150000"/>
              </a:lnSpc>
              <a:spcBef>
                <a:spcPct val="0"/>
              </a:spcBef>
              <a:spcAft>
                <a:spcPct val="0"/>
              </a:spcAft>
              <a:defRPr/>
            </a:pPr>
            <a:r>
              <a:rPr lang="en-US" altLang="en-US" sz="1000" b="1" dirty="0">
                <a:solidFill>
                  <a:srgbClr val="4472C4">
                    <a:lumMod val="50000"/>
                  </a:srgbClr>
                </a:solidFill>
                <a:latin typeface="Franklin Gothic Book" panose="020B0503020102020204" pitchFamily="34" charset="0"/>
              </a:rPr>
              <a:t>For the NHS App and Patient Triage system we organized face to face workshops and handouts.</a:t>
            </a:r>
          </a:p>
          <a:p>
            <a:pPr defTabSz="653156" eaLnBrk="0" fontAlgn="base" hangingPunct="0">
              <a:lnSpc>
                <a:spcPct val="150000"/>
              </a:lnSpc>
              <a:spcBef>
                <a:spcPct val="0"/>
              </a:spcBef>
              <a:spcAft>
                <a:spcPct val="0"/>
              </a:spcAft>
              <a:defRPr/>
            </a:pPr>
            <a:r>
              <a:rPr lang="en-US" altLang="en-US" sz="1000" b="1" dirty="0">
                <a:solidFill>
                  <a:srgbClr val="4472C4">
                    <a:lumMod val="50000"/>
                  </a:srgbClr>
                </a:solidFill>
                <a:latin typeface="Franklin Gothic Book" panose="020B0503020102020204" pitchFamily="34" charset="0"/>
              </a:rPr>
              <a:t>For broader health topics we carried out poster campaigns plus written articles (entitled Health Insights) in the Parish Magazines on Social Media and as leaflets in Waiting Rooms.  We use the Ivy website to ensure these are always available.</a:t>
            </a:r>
          </a:p>
        </p:txBody>
      </p:sp>
      <p:pic>
        <p:nvPicPr>
          <p:cNvPr id="50" name="Picture 49">
            <a:extLst>
              <a:ext uri="{FF2B5EF4-FFF2-40B4-BE49-F238E27FC236}">
                <a16:creationId xmlns:a16="http://schemas.microsoft.com/office/drawing/2014/main" id="{A3A96369-3FC0-CEB0-6E12-9296E561D1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479206">
            <a:off x="934432" y="4691273"/>
            <a:ext cx="700768" cy="277110"/>
          </a:xfrm>
          <a:prstGeom prst="rect">
            <a:avLst/>
          </a:prstGeom>
          <a:noFill/>
          <a:ln>
            <a:noFill/>
          </a:ln>
        </p:spPr>
      </p:pic>
      <p:pic>
        <p:nvPicPr>
          <p:cNvPr id="53" name="Picture 52">
            <a:extLst>
              <a:ext uri="{FF2B5EF4-FFF2-40B4-BE49-F238E27FC236}">
                <a16:creationId xmlns:a16="http://schemas.microsoft.com/office/drawing/2014/main" id="{2890E8F5-1C47-D309-B321-B09841E1A47F}"/>
              </a:ext>
            </a:extLst>
          </p:cNvPr>
          <p:cNvPicPr>
            <a:picLocks noChangeAspect="1"/>
          </p:cNvPicPr>
          <p:nvPr/>
        </p:nvPicPr>
        <p:blipFill rotWithShape="1">
          <a:blip r:embed="rId3"/>
          <a:srcRect l="25353" t="26501" r="49960" b="9149"/>
          <a:stretch/>
        </p:blipFill>
        <p:spPr>
          <a:xfrm rot="19825681">
            <a:off x="586370" y="4645828"/>
            <a:ext cx="499046" cy="731709"/>
          </a:xfrm>
          <a:prstGeom prst="rect">
            <a:avLst/>
          </a:prstGeom>
        </p:spPr>
      </p:pic>
      <p:pic>
        <p:nvPicPr>
          <p:cNvPr id="55" name="Picture 54">
            <a:extLst>
              <a:ext uri="{FF2B5EF4-FFF2-40B4-BE49-F238E27FC236}">
                <a16:creationId xmlns:a16="http://schemas.microsoft.com/office/drawing/2014/main" id="{2DA3BCF0-EE6B-D16B-73C5-2EB77930793B}"/>
              </a:ext>
            </a:extLst>
          </p:cNvPr>
          <p:cNvPicPr>
            <a:picLocks noChangeAspect="1"/>
          </p:cNvPicPr>
          <p:nvPr/>
        </p:nvPicPr>
        <p:blipFill rotWithShape="1">
          <a:blip r:embed="rId4"/>
          <a:srcRect l="24286" t="25763" r="23704" b="9647"/>
          <a:stretch/>
        </p:blipFill>
        <p:spPr>
          <a:xfrm>
            <a:off x="1739132" y="4431570"/>
            <a:ext cx="1137811" cy="794810"/>
          </a:xfrm>
          <a:prstGeom prst="rect">
            <a:avLst/>
          </a:prstGeom>
        </p:spPr>
      </p:pic>
      <p:pic>
        <p:nvPicPr>
          <p:cNvPr id="56" name="Picture 55">
            <a:extLst>
              <a:ext uri="{FF2B5EF4-FFF2-40B4-BE49-F238E27FC236}">
                <a16:creationId xmlns:a16="http://schemas.microsoft.com/office/drawing/2014/main" id="{2323FF0D-E0A1-195D-670F-4D5072D97E3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980235">
            <a:off x="1681201" y="5202159"/>
            <a:ext cx="1139346" cy="263062"/>
          </a:xfrm>
          <a:prstGeom prst="rect">
            <a:avLst/>
          </a:prstGeom>
          <a:noFill/>
          <a:ln>
            <a:noFill/>
          </a:ln>
        </p:spPr>
      </p:pic>
      <p:pic>
        <p:nvPicPr>
          <p:cNvPr id="58" name="Picture 57">
            <a:extLst>
              <a:ext uri="{FF2B5EF4-FFF2-40B4-BE49-F238E27FC236}">
                <a16:creationId xmlns:a16="http://schemas.microsoft.com/office/drawing/2014/main" id="{0197825E-071D-4F40-A61F-1CF34EB453F7}"/>
              </a:ext>
            </a:extLst>
          </p:cNvPr>
          <p:cNvPicPr>
            <a:picLocks noChangeAspect="1"/>
          </p:cNvPicPr>
          <p:nvPr/>
        </p:nvPicPr>
        <p:blipFill rotWithShape="1">
          <a:blip r:embed="rId6"/>
          <a:srcRect l="11110" t="26138" r="10741" b="9082"/>
          <a:stretch/>
        </p:blipFill>
        <p:spPr>
          <a:xfrm rot="910968">
            <a:off x="3338374" y="4522261"/>
            <a:ext cx="1271588" cy="592909"/>
          </a:xfrm>
          <a:prstGeom prst="rect">
            <a:avLst/>
          </a:prstGeom>
        </p:spPr>
      </p:pic>
      <p:pic>
        <p:nvPicPr>
          <p:cNvPr id="1029" name="Picture 1028">
            <a:extLst>
              <a:ext uri="{FF2B5EF4-FFF2-40B4-BE49-F238E27FC236}">
                <a16:creationId xmlns:a16="http://schemas.microsoft.com/office/drawing/2014/main" id="{56417D24-BB8B-59BC-EDBB-09A967CF7E34}"/>
              </a:ext>
            </a:extLst>
          </p:cNvPr>
          <p:cNvPicPr>
            <a:picLocks noChangeAspect="1"/>
          </p:cNvPicPr>
          <p:nvPr/>
        </p:nvPicPr>
        <p:blipFill rotWithShape="1">
          <a:blip r:embed="rId7"/>
          <a:srcRect l="22963" t="15667" r="24339" b="19134"/>
          <a:stretch/>
        </p:blipFill>
        <p:spPr>
          <a:xfrm rot="2044797">
            <a:off x="5026473" y="4649211"/>
            <a:ext cx="963411" cy="738736"/>
          </a:xfrm>
          <a:prstGeom prst="rect">
            <a:avLst/>
          </a:prstGeom>
        </p:spPr>
      </p:pic>
      <p:pic>
        <p:nvPicPr>
          <p:cNvPr id="1031" name="Picture 1030" descr="Healthier You Diabetes Prevention Programme - Oviva">
            <a:extLst>
              <a:ext uri="{FF2B5EF4-FFF2-40B4-BE49-F238E27FC236}">
                <a16:creationId xmlns:a16="http://schemas.microsoft.com/office/drawing/2014/main" id="{61E8EAE7-2132-49C2-973B-B0ECA14CBCF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58908">
            <a:off x="5688566" y="4631482"/>
            <a:ext cx="714073" cy="221271"/>
          </a:xfrm>
          <a:prstGeom prst="rect">
            <a:avLst/>
          </a:prstGeom>
          <a:noFill/>
        </p:spPr>
      </p:pic>
      <p:sp>
        <p:nvSpPr>
          <p:cNvPr id="1036" name="TextBox 1035">
            <a:extLst>
              <a:ext uri="{FF2B5EF4-FFF2-40B4-BE49-F238E27FC236}">
                <a16:creationId xmlns:a16="http://schemas.microsoft.com/office/drawing/2014/main" id="{5AFB1768-810A-60F2-18FC-450CF98A44EF}"/>
              </a:ext>
            </a:extLst>
          </p:cNvPr>
          <p:cNvSpPr txBox="1"/>
          <p:nvPr/>
        </p:nvSpPr>
        <p:spPr>
          <a:xfrm>
            <a:off x="292166" y="6272738"/>
            <a:ext cx="6465376" cy="268215"/>
          </a:xfrm>
          <a:prstGeom prst="rect">
            <a:avLst/>
          </a:prstGeom>
          <a:solidFill>
            <a:schemeClr val="accent4">
              <a:lumMod val="20000"/>
              <a:lumOff val="80000"/>
            </a:schemeClr>
          </a:solidFill>
        </p:spPr>
        <p:txBody>
          <a:bodyPr wrap="square" rtlCol="0">
            <a:spAutoFit/>
          </a:bodyPr>
          <a:lstStyle/>
          <a:p>
            <a:pPr defTabSz="326578">
              <a:defRPr/>
            </a:pPr>
            <a:r>
              <a:rPr lang="en-GB" sz="1143" b="1" dirty="0">
                <a:solidFill>
                  <a:srgbClr val="0070C0"/>
                </a:solidFill>
                <a:latin typeface="Franklin Gothic Book" panose="020B0503020102020204" pitchFamily="34" charset="0"/>
              </a:rPr>
              <a:t>NHS App and Patient Triage</a:t>
            </a:r>
          </a:p>
        </p:txBody>
      </p:sp>
      <p:pic>
        <p:nvPicPr>
          <p:cNvPr id="1037" name="Picture 2">
            <a:extLst>
              <a:ext uri="{FF2B5EF4-FFF2-40B4-BE49-F238E27FC236}">
                <a16:creationId xmlns:a16="http://schemas.microsoft.com/office/drawing/2014/main" id="{D819404E-4D11-6FE5-7DFD-AF97BDF15B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4887" y="6514562"/>
            <a:ext cx="1020176" cy="1616977"/>
          </a:xfrm>
          <a:prstGeom prst="rect">
            <a:avLst/>
          </a:prstGeom>
          <a:noFill/>
          <a:extLst>
            <a:ext uri="{909E8E84-426E-40DD-AFC4-6F175D3DCCD1}">
              <a14:hiddenFill xmlns:a14="http://schemas.microsoft.com/office/drawing/2010/main">
                <a:solidFill>
                  <a:srgbClr val="FFFFFF"/>
                </a:solidFill>
              </a14:hiddenFill>
            </a:ext>
          </a:extLst>
        </p:spPr>
      </p:pic>
      <p:sp>
        <p:nvSpPr>
          <p:cNvPr id="1038" name="TextBox 1037">
            <a:extLst>
              <a:ext uri="{FF2B5EF4-FFF2-40B4-BE49-F238E27FC236}">
                <a16:creationId xmlns:a16="http://schemas.microsoft.com/office/drawing/2014/main" id="{C70BF8C8-8C29-4B5C-C9FD-624AB764F325}"/>
              </a:ext>
            </a:extLst>
          </p:cNvPr>
          <p:cNvSpPr txBox="1"/>
          <p:nvPr/>
        </p:nvSpPr>
        <p:spPr>
          <a:xfrm>
            <a:off x="1315063" y="6492183"/>
            <a:ext cx="3714521" cy="2906308"/>
          </a:xfrm>
          <a:prstGeom prst="rect">
            <a:avLst/>
          </a:prstGeom>
          <a:solidFill>
            <a:schemeClr val="accent4">
              <a:lumMod val="20000"/>
              <a:lumOff val="80000"/>
            </a:schemeClr>
          </a:solidFill>
        </p:spPr>
        <p:txBody>
          <a:bodyPr wrap="square" rtlCol="0">
            <a:spAutoFit/>
          </a:bodyPr>
          <a:lstStyle/>
          <a:p>
            <a:pPr defTabSz="326578">
              <a:defRPr/>
            </a:pPr>
            <a:r>
              <a:rPr lang="en-GB" sz="1286" b="1" dirty="0">
                <a:solidFill>
                  <a:srgbClr val="0070C0"/>
                </a:solidFill>
                <a:latin typeface="Franklin Gothic Book" panose="020B0503020102020204" pitchFamily="34" charset="0"/>
              </a:rPr>
              <a:t>Workshops</a:t>
            </a:r>
          </a:p>
          <a:p>
            <a:pPr marL="122467" indent="-122467" defTabSz="326578">
              <a:buFont typeface="Arial" panose="020B0604020202020204" pitchFamily="34" charset="0"/>
              <a:buChar char="•"/>
              <a:defRPr/>
            </a:pPr>
            <a:r>
              <a:rPr lang="en-GB" sz="1000" dirty="0">
                <a:solidFill>
                  <a:srgbClr val="4472C4">
                    <a:lumMod val="50000"/>
                  </a:srgbClr>
                </a:solidFill>
                <a:latin typeface="Franklin Gothic Book" panose="020B0503020102020204" pitchFamily="34" charset="0"/>
              </a:rPr>
              <a:t>Multiple workshops in Lowdham, Burton Joyce  and by request for specific groups.</a:t>
            </a:r>
          </a:p>
          <a:p>
            <a:pPr marL="122467" indent="-122467" defTabSz="326578">
              <a:buFont typeface="Arial" panose="020B0604020202020204" pitchFamily="34" charset="0"/>
              <a:buChar char="•"/>
              <a:defRPr/>
            </a:pPr>
            <a:r>
              <a:rPr lang="en-GB" sz="1000" dirty="0">
                <a:solidFill>
                  <a:srgbClr val="4472C4">
                    <a:lumMod val="50000"/>
                  </a:srgbClr>
                </a:solidFill>
                <a:latin typeface="Franklin Gothic Book" panose="020B0503020102020204" pitchFamily="34" charset="0"/>
              </a:rPr>
              <a:t>One-on-one support provided by NHS Digital Inclusion Coordinator James Hastings at workshops and regularly at IMG surgeries</a:t>
            </a:r>
          </a:p>
          <a:p>
            <a:pPr marL="122467" indent="-122467" defTabSz="326578">
              <a:buFont typeface="Arial" panose="020B0604020202020204" pitchFamily="34" charset="0"/>
              <a:buChar char="•"/>
              <a:defRPr/>
            </a:pPr>
            <a:r>
              <a:rPr lang="en-GB" sz="1000" dirty="0">
                <a:solidFill>
                  <a:srgbClr val="4472C4">
                    <a:lumMod val="50000"/>
                  </a:srgbClr>
                </a:solidFill>
                <a:latin typeface="Franklin Gothic Book" panose="020B0503020102020204" pitchFamily="34" charset="0"/>
              </a:rPr>
              <a:t>Seven workshops with &gt;140 attendees – very positive feedback</a:t>
            </a:r>
          </a:p>
          <a:p>
            <a:pPr marL="122467" indent="-122467" defTabSz="326578">
              <a:buFont typeface="Arial" panose="020B0604020202020204" pitchFamily="34" charset="0"/>
              <a:buChar char="•"/>
              <a:defRPr/>
            </a:pPr>
            <a:r>
              <a:rPr lang="en-GB" sz="1000" dirty="0">
                <a:solidFill>
                  <a:srgbClr val="4472C4">
                    <a:lumMod val="50000"/>
                  </a:srgbClr>
                </a:solidFill>
                <a:latin typeface="Franklin Gothic Book" panose="020B0503020102020204" pitchFamily="34" charset="0"/>
              </a:rPr>
              <a:t>IMG now overachieving target for NHS App logins and usage.</a:t>
            </a:r>
          </a:p>
          <a:p>
            <a:pPr marL="122467" indent="-122467" defTabSz="326578">
              <a:buFont typeface="Arial" panose="020B0604020202020204" pitchFamily="34" charset="0"/>
              <a:buChar char="•"/>
              <a:defRPr/>
            </a:pPr>
            <a:r>
              <a:rPr lang="en-GB" sz="1000" dirty="0">
                <a:solidFill>
                  <a:srgbClr val="4472C4">
                    <a:lumMod val="50000"/>
                  </a:srgbClr>
                </a:solidFill>
                <a:latin typeface="Franklin Gothic Book" panose="020B0503020102020204" pitchFamily="34" charset="0"/>
              </a:rPr>
              <a:t>67% of IMG patient have the App, national average is 54%</a:t>
            </a:r>
          </a:p>
          <a:p>
            <a:pPr marL="122467" indent="-122467" defTabSz="326578">
              <a:buFont typeface="Arial" panose="020B0604020202020204" pitchFamily="34" charset="0"/>
              <a:buChar char="•"/>
              <a:defRPr/>
            </a:pPr>
            <a:r>
              <a:rPr lang="en-GB" sz="1000" dirty="0">
                <a:solidFill>
                  <a:srgbClr val="4472C4">
                    <a:lumMod val="50000"/>
                  </a:srgbClr>
                </a:solidFill>
                <a:latin typeface="Franklin Gothic Book" panose="020B0503020102020204" pitchFamily="34" charset="0"/>
              </a:rPr>
              <a:t>Feedback (via questionnaires) from workshops overwhelmingly positive – see opposite. Green positive, Blue neutral, red negative.</a:t>
            </a:r>
          </a:p>
          <a:p>
            <a:pPr marL="122467" indent="-122467" defTabSz="326578">
              <a:buFont typeface="Arial" panose="020B0604020202020204" pitchFamily="34" charset="0"/>
              <a:buChar char="•"/>
              <a:defRPr/>
            </a:pPr>
            <a:r>
              <a:rPr lang="en-GB" sz="1000" dirty="0">
                <a:solidFill>
                  <a:srgbClr val="4472C4">
                    <a:lumMod val="50000"/>
                  </a:srgbClr>
                </a:solidFill>
                <a:latin typeface="Franklin Gothic Book" panose="020B0503020102020204" pitchFamily="34" charset="0"/>
              </a:rPr>
              <a:t>Early days for Patient Triage, but about 500 requests per week being processed and majority of feedback is positive.</a:t>
            </a:r>
          </a:p>
          <a:p>
            <a:pPr marL="122467" indent="-122467" defTabSz="326578">
              <a:buFont typeface="Arial" panose="020B0604020202020204" pitchFamily="34" charset="0"/>
              <a:buChar char="•"/>
              <a:defRPr/>
            </a:pPr>
            <a:r>
              <a:rPr lang="en-GB" sz="1000" dirty="0">
                <a:solidFill>
                  <a:srgbClr val="4472C4">
                    <a:lumMod val="50000"/>
                  </a:srgbClr>
                </a:solidFill>
                <a:latin typeface="Franklin Gothic Book" panose="020B0503020102020204" pitchFamily="34" charset="0"/>
              </a:rPr>
              <a:t>Major benefits for IMG workflow and knowledge of patient health trends plus no significant telephone queues. </a:t>
            </a:r>
          </a:p>
          <a:p>
            <a:pPr marL="122467" indent="-122467" defTabSz="326578">
              <a:buFont typeface="Arial" panose="020B0604020202020204" pitchFamily="34" charset="0"/>
              <a:buChar char="•"/>
              <a:defRPr/>
            </a:pPr>
            <a:endParaRPr lang="en-GB" sz="1000" dirty="0">
              <a:solidFill>
                <a:srgbClr val="4472C4">
                  <a:lumMod val="50000"/>
                </a:srgbClr>
              </a:solidFill>
              <a:latin typeface="Franklin Gothic Book" panose="020B0503020102020204" pitchFamily="34" charset="0"/>
            </a:endParaRPr>
          </a:p>
        </p:txBody>
      </p:sp>
      <p:pic>
        <p:nvPicPr>
          <p:cNvPr id="3" name="Picture 2">
            <a:extLst>
              <a:ext uri="{FF2B5EF4-FFF2-40B4-BE49-F238E27FC236}">
                <a16:creationId xmlns:a16="http://schemas.microsoft.com/office/drawing/2014/main" id="{E61EBBAB-384E-41FD-59A2-410C0C96FFF9}"/>
              </a:ext>
            </a:extLst>
          </p:cNvPr>
          <p:cNvPicPr>
            <a:picLocks noChangeAspect="1"/>
          </p:cNvPicPr>
          <p:nvPr/>
        </p:nvPicPr>
        <p:blipFill>
          <a:blip r:embed="rId10"/>
          <a:stretch>
            <a:fillRect/>
          </a:stretch>
        </p:blipFill>
        <p:spPr>
          <a:xfrm>
            <a:off x="5029583" y="6516008"/>
            <a:ext cx="1727959" cy="2702195"/>
          </a:xfrm>
          <a:prstGeom prst="rect">
            <a:avLst/>
          </a:prstGeom>
        </p:spPr>
      </p:pic>
      <p:sp>
        <p:nvSpPr>
          <p:cNvPr id="4" name="TextBox 3">
            <a:extLst>
              <a:ext uri="{FF2B5EF4-FFF2-40B4-BE49-F238E27FC236}">
                <a16:creationId xmlns:a16="http://schemas.microsoft.com/office/drawing/2014/main" id="{7A7ADE3E-EE2B-A52C-A9C1-A34F85BE2D52}"/>
              </a:ext>
            </a:extLst>
          </p:cNvPr>
          <p:cNvSpPr txBox="1"/>
          <p:nvPr/>
        </p:nvSpPr>
        <p:spPr>
          <a:xfrm>
            <a:off x="195044" y="1287540"/>
            <a:ext cx="6401501" cy="444096"/>
          </a:xfrm>
          <a:prstGeom prst="rect">
            <a:avLst/>
          </a:prstGeom>
          <a:noFill/>
        </p:spPr>
        <p:txBody>
          <a:bodyPr wrap="square" rtlCol="0">
            <a:spAutoFit/>
          </a:bodyPr>
          <a:lstStyle/>
          <a:p>
            <a:pPr defTabSz="326578">
              <a:defRPr/>
            </a:pPr>
            <a:r>
              <a:rPr lang="en-GB" sz="1286" b="1" dirty="0">
                <a:solidFill>
                  <a:srgbClr val="0070C0"/>
                </a:solidFill>
                <a:latin typeface="Franklin Gothic Book" panose="020B0503020102020204" pitchFamily="34" charset="0"/>
              </a:rPr>
              <a:t>PPG Lead: Bob Barrett</a:t>
            </a:r>
          </a:p>
          <a:p>
            <a:pPr defTabSz="326578">
              <a:defRPr/>
            </a:pPr>
            <a:r>
              <a:rPr lang="en-GB" sz="1000" dirty="0">
                <a:solidFill>
                  <a:srgbClr val="4472C4">
                    <a:lumMod val="50000"/>
                  </a:srgbClr>
                </a:solidFill>
                <a:latin typeface="Franklin Gothic Book" panose="020B0503020102020204" pitchFamily="34" charset="0"/>
              </a:rPr>
              <a:t>PPG Contributors: Liz Breeze, Christine Juliff and Tracy Madge; NHS Contributor: James Hastings  </a:t>
            </a:r>
          </a:p>
        </p:txBody>
      </p:sp>
      <p:sp>
        <p:nvSpPr>
          <p:cNvPr id="6" name="TextBox 5">
            <a:extLst>
              <a:ext uri="{FF2B5EF4-FFF2-40B4-BE49-F238E27FC236}">
                <a16:creationId xmlns:a16="http://schemas.microsoft.com/office/drawing/2014/main" id="{86D85E84-617A-235A-6E4F-61EF5E1C624E}"/>
              </a:ext>
            </a:extLst>
          </p:cNvPr>
          <p:cNvSpPr txBox="1"/>
          <p:nvPr/>
        </p:nvSpPr>
        <p:spPr>
          <a:xfrm>
            <a:off x="4683023" y="5557311"/>
            <a:ext cx="1487049" cy="246221"/>
          </a:xfrm>
          <a:prstGeom prst="rect">
            <a:avLst/>
          </a:prstGeom>
          <a:noFill/>
        </p:spPr>
        <p:txBody>
          <a:bodyPr wrap="square" rtlCol="0">
            <a:spAutoFit/>
          </a:bodyPr>
          <a:lstStyle/>
          <a:p>
            <a:pPr defTabSz="326578">
              <a:defRPr/>
            </a:pPr>
            <a:r>
              <a:rPr lang="en-GB" sz="1000" b="1" dirty="0">
                <a:solidFill>
                  <a:srgbClr val="4472C4">
                    <a:lumMod val="50000"/>
                  </a:srgbClr>
                </a:solidFill>
                <a:latin typeface="Franklin Gothic Book" panose="020B0503020102020204" pitchFamily="34" charset="0"/>
              </a:rPr>
              <a:t>#5 Get Fit for Winter</a:t>
            </a:r>
            <a:endParaRPr lang="en-US" sz="1000" dirty="0">
              <a:solidFill>
                <a:srgbClr val="4472C4">
                  <a:lumMod val="50000"/>
                </a:srgbClr>
              </a:solidFill>
              <a:latin typeface="Calibri" panose="020F0502020204030204"/>
            </a:endParaRPr>
          </a:p>
        </p:txBody>
      </p:sp>
      <p:sp>
        <p:nvSpPr>
          <p:cNvPr id="7" name="TextBox 6">
            <a:extLst>
              <a:ext uri="{FF2B5EF4-FFF2-40B4-BE49-F238E27FC236}">
                <a16:creationId xmlns:a16="http://schemas.microsoft.com/office/drawing/2014/main" id="{0F0F8756-15D3-D6C3-C050-5FADA9DDA978}"/>
              </a:ext>
            </a:extLst>
          </p:cNvPr>
          <p:cNvSpPr txBox="1"/>
          <p:nvPr/>
        </p:nvSpPr>
        <p:spPr>
          <a:xfrm>
            <a:off x="195044" y="3702997"/>
            <a:ext cx="1719206" cy="290208"/>
          </a:xfrm>
          <a:prstGeom prst="rect">
            <a:avLst/>
          </a:prstGeom>
          <a:noFill/>
          <a:ln w="12700">
            <a:solidFill>
              <a:schemeClr val="accent1"/>
            </a:solidFill>
          </a:ln>
        </p:spPr>
        <p:txBody>
          <a:bodyPr wrap="square">
            <a:spAutoFit/>
          </a:bodyPr>
          <a:lstStyle>
            <a:defPPr/>
          </a:lstStyle>
          <a:p>
            <a:pPr defTabSz="653156" eaLnBrk="0" fontAlgn="base" hangingPunct="0">
              <a:spcBef>
                <a:spcPct val="0"/>
              </a:spcBef>
              <a:spcAft>
                <a:spcPct val="0"/>
              </a:spcAft>
              <a:defRPr/>
            </a:pPr>
            <a:r>
              <a:rPr lang="en-US" altLang="en-US" sz="1286" b="1" dirty="0">
                <a:solidFill>
                  <a:srgbClr val="0070C0"/>
                </a:solidFill>
                <a:latin typeface="Franklin Gothic Book" panose="020B0503020102020204" pitchFamily="34" charset="0"/>
              </a:rPr>
              <a:t>What we did!</a:t>
            </a:r>
          </a:p>
        </p:txBody>
      </p:sp>
      <p:pic>
        <p:nvPicPr>
          <p:cNvPr id="9" name="Picture 8" descr="A screenshot of a medical group&#10;&#10;Description automatically generated">
            <a:extLst>
              <a:ext uri="{FF2B5EF4-FFF2-40B4-BE49-F238E27FC236}">
                <a16:creationId xmlns:a16="http://schemas.microsoft.com/office/drawing/2014/main" id="{99685D88-0675-23FA-B142-E6D68527557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311" y="8264944"/>
            <a:ext cx="1020176" cy="953259"/>
          </a:xfrm>
          <a:prstGeom prst="rect">
            <a:avLst/>
          </a:prstGeom>
        </p:spPr>
      </p:pic>
      <p:sp>
        <p:nvSpPr>
          <p:cNvPr id="8" name="TextBox 7">
            <a:extLst>
              <a:ext uri="{FF2B5EF4-FFF2-40B4-BE49-F238E27FC236}">
                <a16:creationId xmlns:a16="http://schemas.microsoft.com/office/drawing/2014/main" id="{861C1FD1-F0D0-17C9-C9F7-AFC71ACD0D35}"/>
              </a:ext>
            </a:extLst>
          </p:cNvPr>
          <p:cNvSpPr txBox="1"/>
          <p:nvPr/>
        </p:nvSpPr>
        <p:spPr>
          <a:xfrm>
            <a:off x="187586" y="3966805"/>
            <a:ext cx="1860446" cy="290208"/>
          </a:xfrm>
          <a:prstGeom prst="rect">
            <a:avLst/>
          </a:prstGeom>
          <a:solidFill>
            <a:schemeClr val="accent4">
              <a:lumMod val="20000"/>
              <a:lumOff val="80000"/>
            </a:schemeClr>
          </a:solidFill>
        </p:spPr>
        <p:txBody>
          <a:bodyPr wrap="none" rtlCol="0">
            <a:spAutoFit/>
          </a:bodyPr>
          <a:lstStyle/>
          <a:p>
            <a:pPr defTabSz="326578">
              <a:defRPr/>
            </a:pPr>
            <a:r>
              <a:rPr lang="en-GB" sz="1286" b="1" dirty="0">
                <a:solidFill>
                  <a:srgbClr val="0070C0"/>
                </a:solidFill>
                <a:latin typeface="Franklin Gothic Book" panose="020B0503020102020204" pitchFamily="34" charset="0"/>
              </a:rPr>
              <a:t>Health Insights Articles</a:t>
            </a:r>
          </a:p>
        </p:txBody>
      </p:sp>
      <p:pic>
        <p:nvPicPr>
          <p:cNvPr id="11" name="Picture 10">
            <a:extLst>
              <a:ext uri="{FF2B5EF4-FFF2-40B4-BE49-F238E27FC236}">
                <a16:creationId xmlns:a16="http://schemas.microsoft.com/office/drawing/2014/main" id="{3C0FC50D-1C8B-28AB-682F-EAAF7951606C}"/>
              </a:ext>
            </a:extLst>
          </p:cNvPr>
          <p:cNvPicPr>
            <a:picLocks noChangeAspect="1"/>
          </p:cNvPicPr>
          <p:nvPr/>
        </p:nvPicPr>
        <p:blipFill rotWithShape="1">
          <a:blip r:embed="rId12"/>
          <a:srcRect l="16168" t="6127" r="17491" b="11294"/>
          <a:stretch/>
        </p:blipFill>
        <p:spPr>
          <a:xfrm>
            <a:off x="2668364" y="5437384"/>
            <a:ext cx="1002823" cy="702159"/>
          </a:xfrm>
          <a:prstGeom prst="rect">
            <a:avLst/>
          </a:prstGeom>
        </p:spPr>
      </p:pic>
      <p:pic>
        <p:nvPicPr>
          <p:cNvPr id="13" name="Picture 12">
            <a:extLst>
              <a:ext uri="{FF2B5EF4-FFF2-40B4-BE49-F238E27FC236}">
                <a16:creationId xmlns:a16="http://schemas.microsoft.com/office/drawing/2014/main" id="{EEAE53B0-8D78-17FA-28C7-F5A0C760312C}"/>
              </a:ext>
            </a:extLst>
          </p:cNvPr>
          <p:cNvPicPr>
            <a:picLocks noChangeAspect="1"/>
          </p:cNvPicPr>
          <p:nvPr/>
        </p:nvPicPr>
        <p:blipFill rotWithShape="1">
          <a:blip r:embed="rId13"/>
          <a:srcRect l="16163" t="5843" r="17445" b="11295"/>
          <a:stretch/>
        </p:blipFill>
        <p:spPr>
          <a:xfrm>
            <a:off x="3671187" y="5426062"/>
            <a:ext cx="1011836" cy="710346"/>
          </a:xfrm>
          <a:prstGeom prst="rect">
            <a:avLst/>
          </a:prstGeom>
        </p:spPr>
      </p:pic>
      <p:pic>
        <p:nvPicPr>
          <p:cNvPr id="15" name="Picture 14">
            <a:extLst>
              <a:ext uri="{FF2B5EF4-FFF2-40B4-BE49-F238E27FC236}">
                <a16:creationId xmlns:a16="http://schemas.microsoft.com/office/drawing/2014/main" id="{5464A84F-E04F-DF78-A426-52A1F0BDAE85}"/>
              </a:ext>
            </a:extLst>
          </p:cNvPr>
          <p:cNvPicPr>
            <a:picLocks noChangeAspect="1"/>
          </p:cNvPicPr>
          <p:nvPr/>
        </p:nvPicPr>
        <p:blipFill rotWithShape="1">
          <a:blip r:embed="rId14"/>
          <a:srcRect l="30304" t="44414" r="30056" b="40214"/>
          <a:stretch/>
        </p:blipFill>
        <p:spPr>
          <a:xfrm rot="21378040">
            <a:off x="3408783" y="5110531"/>
            <a:ext cx="1130769" cy="246660"/>
          </a:xfrm>
          <a:prstGeom prst="rect">
            <a:avLst/>
          </a:prstGeom>
        </p:spPr>
      </p:pic>
      <p:sp>
        <p:nvSpPr>
          <p:cNvPr id="16" name="TextBox 15">
            <a:extLst>
              <a:ext uri="{FF2B5EF4-FFF2-40B4-BE49-F238E27FC236}">
                <a16:creationId xmlns:a16="http://schemas.microsoft.com/office/drawing/2014/main" id="{E63012ED-199F-5E65-AEA0-81023565414A}"/>
              </a:ext>
            </a:extLst>
          </p:cNvPr>
          <p:cNvSpPr txBox="1"/>
          <p:nvPr/>
        </p:nvSpPr>
        <p:spPr>
          <a:xfrm>
            <a:off x="195043" y="1779827"/>
            <a:ext cx="3264669" cy="312265"/>
          </a:xfrm>
          <a:prstGeom prst="rect">
            <a:avLst/>
          </a:prstGeom>
          <a:noFill/>
          <a:ln w="12700">
            <a:solidFill>
              <a:schemeClr val="accent1"/>
            </a:solidFill>
          </a:ln>
        </p:spPr>
        <p:txBody>
          <a:bodyPr wrap="square" rtlCol="0">
            <a:spAutoFit/>
          </a:bodyPr>
          <a:lstStyle>
            <a:defPPr>
              <a:defRPr lang="en-US"/>
            </a:defPPr>
            <a:lvl1pPr>
              <a:defRPr sz="2000" b="1">
                <a:solidFill>
                  <a:srgbClr val="02C468"/>
                </a:solidFill>
                <a:latin typeface="Franklin Gothic Book" panose="020B0503020102020204" pitchFamily="34" charset="0"/>
              </a:defRPr>
            </a:lvl1pPr>
          </a:lstStyle>
          <a:p>
            <a:pPr defTabSz="326578">
              <a:defRPr/>
            </a:pPr>
            <a:r>
              <a:rPr lang="en-US" sz="1429" dirty="0">
                <a:solidFill>
                  <a:srgbClr val="0070C0"/>
                </a:solidFill>
              </a:rPr>
              <a:t>Aim</a:t>
            </a:r>
            <a:r>
              <a:rPr lang="en-US" sz="1429" dirty="0">
                <a:solidFill>
                  <a:prstClr val="black"/>
                </a:solidFill>
              </a:rPr>
              <a:t> </a:t>
            </a:r>
          </a:p>
        </p:txBody>
      </p:sp>
    </p:spTree>
    <p:extLst>
      <p:ext uri="{BB962C8B-B14F-4D97-AF65-F5344CB8AC3E}">
        <p14:creationId xmlns:p14="http://schemas.microsoft.com/office/powerpoint/2010/main" val="3250313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080CA1D-73A9-2653-F636-37AD76CAE133}"/>
              </a:ext>
            </a:extLst>
          </p:cNvPr>
          <p:cNvSpPr txBox="1"/>
          <p:nvPr/>
        </p:nvSpPr>
        <p:spPr>
          <a:xfrm>
            <a:off x="238534" y="951460"/>
            <a:ext cx="6465376" cy="883768"/>
          </a:xfrm>
          <a:prstGeom prst="rect">
            <a:avLst/>
          </a:prstGeom>
          <a:solidFill>
            <a:schemeClr val="accent4">
              <a:lumMod val="20000"/>
              <a:lumOff val="80000"/>
            </a:schemeClr>
          </a:solidFill>
        </p:spPr>
        <p:txBody>
          <a:bodyPr wrap="square" rtlCol="0">
            <a:spAutoFit/>
          </a:bodyPr>
          <a:lstStyle/>
          <a:p>
            <a:pPr defTabSz="326578">
              <a:defRPr/>
            </a:pPr>
            <a:r>
              <a:rPr lang="en-GB" sz="2286" b="1" dirty="0">
                <a:solidFill>
                  <a:srgbClr val="0070C0"/>
                </a:solidFill>
                <a:latin typeface="Franklin Gothic Book" panose="020B0503020102020204" pitchFamily="34" charset="0"/>
              </a:rPr>
              <a:t>Did the Workshops Work?</a:t>
            </a:r>
          </a:p>
          <a:p>
            <a:pPr defTabSz="326578">
              <a:defRPr/>
            </a:pPr>
            <a:endParaRPr lang="en-GB" sz="1143" b="1" dirty="0">
              <a:solidFill>
                <a:srgbClr val="0070C0"/>
              </a:solidFill>
              <a:latin typeface="Franklin Gothic Book" panose="020B0503020102020204" pitchFamily="34" charset="0"/>
            </a:endParaRPr>
          </a:p>
          <a:p>
            <a:pPr defTabSz="326578">
              <a:defRPr/>
            </a:pPr>
            <a:r>
              <a:rPr lang="en-GB" sz="1714" b="1" dirty="0">
                <a:solidFill>
                  <a:srgbClr val="0070C0"/>
                </a:solidFill>
                <a:latin typeface="Franklin Gothic Book" panose="020B0503020102020204" pitchFamily="34" charset="0"/>
              </a:rPr>
              <a:t>NHS App Uptake and Usage – Data from NHS Digital Dashboard</a:t>
            </a:r>
          </a:p>
        </p:txBody>
      </p:sp>
      <p:sp>
        <p:nvSpPr>
          <p:cNvPr id="20" name="TextBox 19">
            <a:extLst>
              <a:ext uri="{FF2B5EF4-FFF2-40B4-BE49-F238E27FC236}">
                <a16:creationId xmlns:a16="http://schemas.microsoft.com/office/drawing/2014/main" id="{A41A77B0-FF6E-A5B5-64DF-B8B28132FFD7}"/>
              </a:ext>
            </a:extLst>
          </p:cNvPr>
          <p:cNvSpPr txBox="1"/>
          <p:nvPr/>
        </p:nvSpPr>
        <p:spPr>
          <a:xfrm>
            <a:off x="573604" y="2386564"/>
            <a:ext cx="2438951" cy="444096"/>
          </a:xfrm>
          <a:prstGeom prst="rect">
            <a:avLst/>
          </a:prstGeom>
          <a:solidFill>
            <a:schemeClr val="accent4">
              <a:lumMod val="20000"/>
              <a:lumOff val="80000"/>
            </a:schemeClr>
          </a:solid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1" i="0" u="none" strike="noStrike" cap="none" spc="0" normalizeH="0" baseline="0">
                <a:ln>
                  <a:noFill/>
                </a:ln>
                <a:solidFill>
                  <a:srgbClr val="0070C0"/>
                </a:solidFill>
                <a:effectLst/>
                <a:uLnTx/>
                <a:uFillTx/>
                <a:latin typeface="Franklin Gothic Book" panose="020B0503020102020204" pitchFamily="34" charset="0"/>
              </a:defRPr>
            </a:lvl1pPr>
          </a:lstStyle>
          <a:p>
            <a:pPr defTabSz="326578">
              <a:defRPr/>
            </a:pPr>
            <a:r>
              <a:rPr lang="en-GB" sz="1143" dirty="0"/>
              <a:t>Registered Patients with the App</a:t>
            </a:r>
          </a:p>
          <a:p>
            <a:pPr defTabSz="326578">
              <a:defRPr/>
            </a:pPr>
            <a:r>
              <a:rPr lang="en-GB" sz="1143" dirty="0"/>
              <a:t>IMG – 67% up from 61% in 2022</a:t>
            </a:r>
          </a:p>
        </p:txBody>
      </p:sp>
      <p:sp>
        <p:nvSpPr>
          <p:cNvPr id="21" name="TextBox 20">
            <a:extLst>
              <a:ext uri="{FF2B5EF4-FFF2-40B4-BE49-F238E27FC236}">
                <a16:creationId xmlns:a16="http://schemas.microsoft.com/office/drawing/2014/main" id="{BFAA5922-A9CB-DADC-C499-C71B39DA4FC4}"/>
              </a:ext>
            </a:extLst>
          </p:cNvPr>
          <p:cNvSpPr txBox="1"/>
          <p:nvPr/>
        </p:nvSpPr>
        <p:spPr>
          <a:xfrm>
            <a:off x="4040926" y="2382634"/>
            <a:ext cx="2438951" cy="619978"/>
          </a:xfrm>
          <a:prstGeom prst="rect">
            <a:avLst/>
          </a:prstGeom>
          <a:solidFill>
            <a:schemeClr val="accent4">
              <a:lumMod val="20000"/>
              <a:lumOff val="80000"/>
            </a:schemeClr>
          </a:solid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1" i="0" u="none" strike="noStrike" cap="none" spc="0" normalizeH="0" baseline="0">
                <a:ln>
                  <a:noFill/>
                </a:ln>
                <a:solidFill>
                  <a:srgbClr val="0070C0"/>
                </a:solidFill>
                <a:effectLst/>
                <a:uLnTx/>
                <a:uFillTx/>
                <a:latin typeface="Franklin Gothic Book" panose="020B0503020102020204" pitchFamily="34" charset="0"/>
              </a:defRPr>
            </a:lvl1pPr>
          </a:lstStyle>
          <a:p>
            <a:pPr defTabSz="326578">
              <a:defRPr/>
            </a:pPr>
            <a:r>
              <a:rPr lang="en-GB" sz="1143" dirty="0"/>
              <a:t>Registered Patients with the App</a:t>
            </a:r>
          </a:p>
          <a:p>
            <a:pPr defTabSz="326578">
              <a:defRPr/>
            </a:pPr>
            <a:r>
              <a:rPr lang="en-GB" sz="1143" dirty="0"/>
              <a:t>Whole of Arrow PCN  – 55% (Without IMG 53%)</a:t>
            </a:r>
          </a:p>
        </p:txBody>
      </p:sp>
      <p:grpSp>
        <p:nvGrpSpPr>
          <p:cNvPr id="49" name="Group 48">
            <a:extLst>
              <a:ext uri="{FF2B5EF4-FFF2-40B4-BE49-F238E27FC236}">
                <a16:creationId xmlns:a16="http://schemas.microsoft.com/office/drawing/2014/main" id="{80FB18C5-CA90-00A0-1F7D-9A5CB4DA146C}"/>
              </a:ext>
            </a:extLst>
          </p:cNvPr>
          <p:cNvGrpSpPr/>
          <p:nvPr/>
        </p:nvGrpSpPr>
        <p:grpSpPr>
          <a:xfrm>
            <a:off x="901968" y="3193274"/>
            <a:ext cx="1214412" cy="1365787"/>
            <a:chOff x="1262754" y="3937183"/>
            <a:chExt cx="1700177" cy="1912102"/>
          </a:xfrm>
        </p:grpSpPr>
        <p:pic>
          <p:nvPicPr>
            <p:cNvPr id="19" name="Picture 18">
              <a:extLst>
                <a:ext uri="{FF2B5EF4-FFF2-40B4-BE49-F238E27FC236}">
                  <a16:creationId xmlns:a16="http://schemas.microsoft.com/office/drawing/2014/main" id="{787FE5CE-C768-49F9-8A36-67871BF4B1CE}"/>
                </a:ext>
              </a:extLst>
            </p:cNvPr>
            <p:cNvPicPr>
              <a:picLocks noChangeAspect="1"/>
            </p:cNvPicPr>
            <p:nvPr/>
          </p:nvPicPr>
          <p:blipFill rotWithShape="1">
            <a:blip r:embed="rId2"/>
            <a:srcRect l="70835" b="41688"/>
            <a:stretch/>
          </p:blipFill>
          <p:spPr>
            <a:xfrm>
              <a:off x="1262754" y="3937183"/>
              <a:ext cx="1700177" cy="1912102"/>
            </a:xfrm>
            <a:prstGeom prst="rect">
              <a:avLst/>
            </a:prstGeom>
          </p:spPr>
        </p:pic>
        <p:cxnSp>
          <p:nvCxnSpPr>
            <p:cNvPr id="24" name="Straight Connector 23">
              <a:extLst>
                <a:ext uri="{FF2B5EF4-FFF2-40B4-BE49-F238E27FC236}">
                  <a16:creationId xmlns:a16="http://schemas.microsoft.com/office/drawing/2014/main" id="{ADCE0F88-8F99-0B86-2BDA-7E110D05219E}"/>
                </a:ext>
              </a:extLst>
            </p:cNvPr>
            <p:cNvCxnSpPr/>
            <p:nvPr/>
          </p:nvCxnSpPr>
          <p:spPr>
            <a:xfrm>
              <a:off x="2156460" y="5182447"/>
              <a:ext cx="43815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D962B4DB-F138-1BA9-0CFE-608CF10FA418}"/>
              </a:ext>
            </a:extLst>
          </p:cNvPr>
          <p:cNvGrpSpPr/>
          <p:nvPr/>
        </p:nvGrpSpPr>
        <p:grpSpPr>
          <a:xfrm>
            <a:off x="4582044" y="3193274"/>
            <a:ext cx="1101193" cy="1365787"/>
            <a:chOff x="6414861" y="3937183"/>
            <a:chExt cx="1541670" cy="1912102"/>
          </a:xfrm>
        </p:grpSpPr>
        <p:pic>
          <p:nvPicPr>
            <p:cNvPr id="11" name="Picture 10">
              <a:extLst>
                <a:ext uri="{FF2B5EF4-FFF2-40B4-BE49-F238E27FC236}">
                  <a16:creationId xmlns:a16="http://schemas.microsoft.com/office/drawing/2014/main" id="{6873C8B9-3B7A-27BB-7A76-5EFC49648D80}"/>
                </a:ext>
              </a:extLst>
            </p:cNvPr>
            <p:cNvPicPr>
              <a:picLocks noChangeAspect="1"/>
            </p:cNvPicPr>
            <p:nvPr/>
          </p:nvPicPr>
          <p:blipFill rotWithShape="1">
            <a:blip r:embed="rId3"/>
            <a:srcRect l="73864" b="42372"/>
            <a:stretch/>
          </p:blipFill>
          <p:spPr>
            <a:xfrm>
              <a:off x="6414861" y="3937183"/>
              <a:ext cx="1541670" cy="1912102"/>
            </a:xfrm>
            <a:prstGeom prst="rect">
              <a:avLst/>
            </a:prstGeom>
          </p:spPr>
        </p:pic>
        <p:cxnSp>
          <p:nvCxnSpPr>
            <p:cNvPr id="25" name="Straight Connector 24">
              <a:extLst>
                <a:ext uri="{FF2B5EF4-FFF2-40B4-BE49-F238E27FC236}">
                  <a16:creationId xmlns:a16="http://schemas.microsoft.com/office/drawing/2014/main" id="{A93701A3-52B6-2EA7-E766-6E099F3BC42B}"/>
                </a:ext>
              </a:extLst>
            </p:cNvPr>
            <p:cNvCxnSpPr>
              <a:cxnSpLocks/>
            </p:cNvCxnSpPr>
            <p:nvPr/>
          </p:nvCxnSpPr>
          <p:spPr>
            <a:xfrm>
              <a:off x="7133287" y="5174827"/>
              <a:ext cx="45035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589C09FE-BE38-0C1C-6DB6-E59EF049EEFE}"/>
              </a:ext>
            </a:extLst>
          </p:cNvPr>
          <p:cNvGrpSpPr/>
          <p:nvPr/>
        </p:nvGrpSpPr>
        <p:grpSpPr>
          <a:xfrm>
            <a:off x="1852357" y="3018734"/>
            <a:ext cx="3228550" cy="1065640"/>
            <a:chOff x="2593300" y="3692828"/>
            <a:chExt cx="4519970" cy="1491896"/>
          </a:xfrm>
        </p:grpSpPr>
        <p:sp>
          <p:nvSpPr>
            <p:cNvPr id="22" name="TextBox 21">
              <a:extLst>
                <a:ext uri="{FF2B5EF4-FFF2-40B4-BE49-F238E27FC236}">
                  <a16:creationId xmlns:a16="http://schemas.microsoft.com/office/drawing/2014/main" id="{13115EF0-801D-E60B-2073-AF3A23081400}"/>
                </a:ext>
              </a:extLst>
            </p:cNvPr>
            <p:cNvSpPr txBox="1"/>
            <p:nvPr/>
          </p:nvSpPr>
          <p:spPr>
            <a:xfrm>
              <a:off x="3579319" y="3692828"/>
              <a:ext cx="2342474" cy="1114203"/>
            </a:xfrm>
            <a:prstGeom prst="rect">
              <a:avLst/>
            </a:prstGeom>
            <a:solidFill>
              <a:schemeClr val="accent4">
                <a:lumMod val="20000"/>
                <a:lumOff val="80000"/>
              </a:schemeClr>
            </a:solid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1" i="0" u="none" strike="noStrike" cap="none" spc="0" normalizeH="0" baseline="0">
                  <a:ln>
                    <a:noFill/>
                  </a:ln>
                  <a:solidFill>
                    <a:srgbClr val="0070C0"/>
                  </a:solidFill>
                  <a:effectLst/>
                  <a:uLnTx/>
                  <a:uFillTx/>
                  <a:latin typeface="Franklin Gothic Book" panose="020B0503020102020204" pitchFamily="34" charset="0"/>
                </a:defRPr>
              </a:lvl1pPr>
            </a:lstStyle>
            <a:p>
              <a:pPr defTabSz="326578">
                <a:defRPr/>
              </a:pPr>
              <a:r>
                <a:rPr lang="en-GB" sz="1143" dirty="0"/>
                <a:t>IMG 12% Ahead of the rest of its Primary Care Network. National Target is 60%</a:t>
              </a:r>
            </a:p>
          </p:txBody>
        </p:sp>
        <p:cxnSp>
          <p:nvCxnSpPr>
            <p:cNvPr id="27" name="Straight Arrow Connector 26">
              <a:extLst>
                <a:ext uri="{FF2B5EF4-FFF2-40B4-BE49-F238E27FC236}">
                  <a16:creationId xmlns:a16="http://schemas.microsoft.com/office/drawing/2014/main" id="{FFEE149C-3C2E-0692-869D-1FF3296163D3}"/>
                </a:ext>
              </a:extLst>
            </p:cNvPr>
            <p:cNvCxnSpPr/>
            <p:nvPr/>
          </p:nvCxnSpPr>
          <p:spPr>
            <a:xfrm>
              <a:off x="5760720" y="4537710"/>
              <a:ext cx="1352550" cy="60579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EFA7C0F-BBC1-6D8D-DACD-C887237B9875}"/>
                </a:ext>
              </a:extLst>
            </p:cNvPr>
            <p:cNvCxnSpPr>
              <a:cxnSpLocks/>
            </p:cNvCxnSpPr>
            <p:nvPr/>
          </p:nvCxnSpPr>
          <p:spPr>
            <a:xfrm flipH="1">
              <a:off x="2593300" y="4537710"/>
              <a:ext cx="2512101" cy="64701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63562EF2-A7A2-5665-3F63-740E10260FBA}"/>
              </a:ext>
            </a:extLst>
          </p:cNvPr>
          <p:cNvSpPr txBox="1"/>
          <p:nvPr/>
        </p:nvSpPr>
        <p:spPr>
          <a:xfrm>
            <a:off x="183846" y="5060496"/>
            <a:ext cx="2438951" cy="619978"/>
          </a:xfrm>
          <a:prstGeom prst="rect">
            <a:avLst/>
          </a:prstGeom>
          <a:solidFill>
            <a:schemeClr val="accent4">
              <a:lumMod val="20000"/>
              <a:lumOff val="80000"/>
            </a:schemeClr>
          </a:solid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1" i="0" u="none" strike="noStrike" cap="none" spc="0" normalizeH="0" baseline="0">
                <a:ln>
                  <a:noFill/>
                </a:ln>
                <a:solidFill>
                  <a:srgbClr val="0070C0"/>
                </a:solidFill>
                <a:effectLst/>
                <a:uLnTx/>
                <a:uFillTx/>
                <a:latin typeface="Franklin Gothic Book" panose="020B0503020102020204" pitchFamily="34" charset="0"/>
              </a:defRPr>
            </a:lvl1pPr>
          </a:lstStyle>
          <a:p>
            <a:pPr defTabSz="326578">
              <a:defRPr/>
            </a:pPr>
            <a:r>
              <a:rPr lang="en-GB" sz="1143" dirty="0"/>
              <a:t>NHS App Usage  - Avg. Monthly Logins</a:t>
            </a:r>
          </a:p>
          <a:p>
            <a:pPr defTabSz="326578">
              <a:defRPr/>
            </a:pPr>
            <a:r>
              <a:rPr lang="en-GB" sz="1143" dirty="0"/>
              <a:t>IMG – 64% increase from 2022</a:t>
            </a:r>
          </a:p>
        </p:txBody>
      </p:sp>
      <p:grpSp>
        <p:nvGrpSpPr>
          <p:cNvPr id="46" name="Group 45">
            <a:extLst>
              <a:ext uri="{FF2B5EF4-FFF2-40B4-BE49-F238E27FC236}">
                <a16:creationId xmlns:a16="http://schemas.microsoft.com/office/drawing/2014/main" id="{64A83888-31D3-42DC-4EFE-10FD04D74C81}"/>
              </a:ext>
            </a:extLst>
          </p:cNvPr>
          <p:cNvGrpSpPr/>
          <p:nvPr/>
        </p:nvGrpSpPr>
        <p:grpSpPr>
          <a:xfrm>
            <a:off x="208966" y="5902501"/>
            <a:ext cx="2803589" cy="1555372"/>
            <a:chOff x="292552" y="7730101"/>
            <a:chExt cx="3925024" cy="2177521"/>
          </a:xfrm>
        </p:grpSpPr>
        <p:pic>
          <p:nvPicPr>
            <p:cNvPr id="5" name="Picture 4">
              <a:extLst>
                <a:ext uri="{FF2B5EF4-FFF2-40B4-BE49-F238E27FC236}">
                  <a16:creationId xmlns:a16="http://schemas.microsoft.com/office/drawing/2014/main" id="{28E654B6-6942-701C-2736-B2F65FD31FD9}"/>
                </a:ext>
              </a:extLst>
            </p:cNvPr>
            <p:cNvPicPr>
              <a:picLocks noChangeAspect="1"/>
            </p:cNvPicPr>
            <p:nvPr/>
          </p:nvPicPr>
          <p:blipFill>
            <a:blip r:embed="rId4"/>
            <a:stretch>
              <a:fillRect/>
            </a:stretch>
          </p:blipFill>
          <p:spPr>
            <a:xfrm>
              <a:off x="292552" y="7730101"/>
              <a:ext cx="3871148" cy="2177521"/>
            </a:xfrm>
            <a:prstGeom prst="rect">
              <a:avLst/>
            </a:prstGeom>
          </p:spPr>
        </p:pic>
        <p:cxnSp>
          <p:nvCxnSpPr>
            <p:cNvPr id="34" name="Straight Connector 33">
              <a:extLst>
                <a:ext uri="{FF2B5EF4-FFF2-40B4-BE49-F238E27FC236}">
                  <a16:creationId xmlns:a16="http://schemas.microsoft.com/office/drawing/2014/main" id="{F5253E25-49FB-D3D2-8F04-460A4712C5DF}"/>
                </a:ext>
              </a:extLst>
            </p:cNvPr>
            <p:cNvCxnSpPr>
              <a:cxnSpLocks/>
            </p:cNvCxnSpPr>
            <p:nvPr/>
          </p:nvCxnSpPr>
          <p:spPr>
            <a:xfrm>
              <a:off x="2598420" y="8869680"/>
              <a:ext cx="150694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7DE136E-F396-0521-9D6F-9E88F3B1361F}"/>
                </a:ext>
              </a:extLst>
            </p:cNvPr>
            <p:cNvSpPr txBox="1"/>
            <p:nvPr/>
          </p:nvSpPr>
          <p:spPr>
            <a:xfrm>
              <a:off x="799521" y="8895024"/>
              <a:ext cx="2016068" cy="283129"/>
            </a:xfrm>
            <a:prstGeom prst="rect">
              <a:avLst/>
            </a:prstGeom>
            <a:noFill/>
          </p:spPr>
          <p:txBody>
            <a:bodyPr wrap="square" rtlCol="0">
              <a:spAutoFit/>
            </a:bodyPr>
            <a:lstStyle/>
            <a:p>
              <a:pPr defTabSz="326578">
                <a:defRPr/>
              </a:pPr>
              <a:r>
                <a:rPr lang="en-GB" sz="714" dirty="0">
                  <a:solidFill>
                    <a:srgbClr val="FF0000"/>
                  </a:solidFill>
                  <a:latin typeface="Franklin Gothic Book" panose="020B0503020102020204" pitchFamily="34" charset="0"/>
                </a:rPr>
                <a:t>2022 – 2800 logins per month</a:t>
              </a:r>
            </a:p>
          </p:txBody>
        </p:sp>
        <p:sp>
          <p:nvSpPr>
            <p:cNvPr id="38" name="TextBox 37">
              <a:extLst>
                <a:ext uri="{FF2B5EF4-FFF2-40B4-BE49-F238E27FC236}">
                  <a16:creationId xmlns:a16="http://schemas.microsoft.com/office/drawing/2014/main" id="{531448A6-4FB6-C0C1-F311-C89FE2B84867}"/>
                </a:ext>
              </a:extLst>
            </p:cNvPr>
            <p:cNvSpPr txBox="1"/>
            <p:nvPr/>
          </p:nvSpPr>
          <p:spPr>
            <a:xfrm>
              <a:off x="2330471" y="8585089"/>
              <a:ext cx="1887105" cy="436992"/>
            </a:xfrm>
            <a:prstGeom prst="rect">
              <a:avLst/>
            </a:prstGeom>
            <a:noFill/>
          </p:spPr>
          <p:txBody>
            <a:bodyPr wrap="square" rtlCol="0">
              <a:spAutoFit/>
            </a:bodyPr>
            <a:lstStyle/>
            <a:p>
              <a:pPr defTabSz="326578">
                <a:defRPr/>
              </a:pPr>
              <a:r>
                <a:rPr lang="en-GB" sz="714" dirty="0">
                  <a:solidFill>
                    <a:srgbClr val="FF0000"/>
                  </a:solidFill>
                  <a:latin typeface="Franklin Gothic Book" panose="020B0503020102020204" pitchFamily="34" charset="0"/>
                </a:rPr>
                <a:t>2023 – 4600 logins per month</a:t>
              </a:r>
            </a:p>
          </p:txBody>
        </p:sp>
        <p:cxnSp>
          <p:nvCxnSpPr>
            <p:cNvPr id="39" name="Straight Connector 38">
              <a:extLst>
                <a:ext uri="{FF2B5EF4-FFF2-40B4-BE49-F238E27FC236}">
                  <a16:creationId xmlns:a16="http://schemas.microsoft.com/office/drawing/2014/main" id="{D7388CE7-C990-976A-82FE-0108EDB1C89F}"/>
                </a:ext>
              </a:extLst>
            </p:cNvPr>
            <p:cNvCxnSpPr/>
            <p:nvPr/>
          </p:nvCxnSpPr>
          <p:spPr>
            <a:xfrm>
              <a:off x="735330" y="9174480"/>
              <a:ext cx="18288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00A04E58-9208-3714-6D29-9E26B66B1754}"/>
              </a:ext>
            </a:extLst>
          </p:cNvPr>
          <p:cNvGrpSpPr/>
          <p:nvPr/>
        </p:nvGrpSpPr>
        <p:grpSpPr>
          <a:xfrm>
            <a:off x="3467791" y="5902502"/>
            <a:ext cx="2852176" cy="1555372"/>
            <a:chOff x="4854907" y="7730102"/>
            <a:chExt cx="3993046" cy="2177521"/>
          </a:xfrm>
        </p:grpSpPr>
        <p:pic>
          <p:nvPicPr>
            <p:cNvPr id="13" name="Picture 12">
              <a:extLst>
                <a:ext uri="{FF2B5EF4-FFF2-40B4-BE49-F238E27FC236}">
                  <a16:creationId xmlns:a16="http://schemas.microsoft.com/office/drawing/2014/main" id="{040ADF52-BDE8-53EB-E918-AECB70C10A88}"/>
                </a:ext>
              </a:extLst>
            </p:cNvPr>
            <p:cNvPicPr>
              <a:picLocks noChangeAspect="1"/>
            </p:cNvPicPr>
            <p:nvPr/>
          </p:nvPicPr>
          <p:blipFill>
            <a:blip r:embed="rId5"/>
            <a:stretch>
              <a:fillRect/>
            </a:stretch>
          </p:blipFill>
          <p:spPr>
            <a:xfrm>
              <a:off x="4854907" y="7730102"/>
              <a:ext cx="3871148" cy="2177521"/>
            </a:xfrm>
            <a:prstGeom prst="rect">
              <a:avLst/>
            </a:prstGeom>
          </p:spPr>
        </p:pic>
        <p:cxnSp>
          <p:nvCxnSpPr>
            <p:cNvPr id="33" name="Straight Connector 32">
              <a:extLst>
                <a:ext uri="{FF2B5EF4-FFF2-40B4-BE49-F238E27FC236}">
                  <a16:creationId xmlns:a16="http://schemas.microsoft.com/office/drawing/2014/main" id="{6AD638A5-098D-357A-B85C-E796039AC83B}"/>
                </a:ext>
              </a:extLst>
            </p:cNvPr>
            <p:cNvCxnSpPr/>
            <p:nvPr/>
          </p:nvCxnSpPr>
          <p:spPr>
            <a:xfrm>
              <a:off x="5304487" y="9029123"/>
              <a:ext cx="18288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A714219-2CB9-FBF2-51E6-5E0016A4A15B}"/>
                </a:ext>
              </a:extLst>
            </p:cNvPr>
            <p:cNvCxnSpPr>
              <a:cxnSpLocks/>
            </p:cNvCxnSpPr>
            <p:nvPr/>
          </p:nvCxnSpPr>
          <p:spPr>
            <a:xfrm>
              <a:off x="7174230" y="9060180"/>
              <a:ext cx="150614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509DB293-45ED-16F1-B8EE-C0C7B887C04D}"/>
                </a:ext>
              </a:extLst>
            </p:cNvPr>
            <p:cNvSpPr txBox="1"/>
            <p:nvPr/>
          </p:nvSpPr>
          <p:spPr>
            <a:xfrm>
              <a:off x="5193585" y="8740535"/>
              <a:ext cx="2016068" cy="283129"/>
            </a:xfrm>
            <a:prstGeom prst="rect">
              <a:avLst/>
            </a:prstGeom>
            <a:noFill/>
          </p:spPr>
          <p:txBody>
            <a:bodyPr wrap="square" rtlCol="0">
              <a:spAutoFit/>
            </a:bodyPr>
            <a:lstStyle/>
            <a:p>
              <a:pPr defTabSz="326578">
                <a:defRPr/>
              </a:pPr>
              <a:r>
                <a:rPr lang="en-GB" sz="714" dirty="0">
                  <a:solidFill>
                    <a:srgbClr val="FF0000"/>
                  </a:solidFill>
                  <a:latin typeface="Franklin Gothic Book" panose="020B0503020102020204" pitchFamily="34" charset="0"/>
                </a:rPr>
                <a:t>2022 – 14000 logins per month</a:t>
              </a:r>
            </a:p>
          </p:txBody>
        </p:sp>
        <p:sp>
          <p:nvSpPr>
            <p:cNvPr id="43" name="TextBox 42">
              <a:extLst>
                <a:ext uri="{FF2B5EF4-FFF2-40B4-BE49-F238E27FC236}">
                  <a16:creationId xmlns:a16="http://schemas.microsoft.com/office/drawing/2014/main" id="{119B2786-C63C-ECDC-8102-75B71E641A82}"/>
                </a:ext>
              </a:extLst>
            </p:cNvPr>
            <p:cNvSpPr txBox="1"/>
            <p:nvPr/>
          </p:nvSpPr>
          <p:spPr>
            <a:xfrm>
              <a:off x="6831885" y="8559308"/>
              <a:ext cx="2016068" cy="283129"/>
            </a:xfrm>
            <a:prstGeom prst="rect">
              <a:avLst/>
            </a:prstGeom>
            <a:noFill/>
          </p:spPr>
          <p:txBody>
            <a:bodyPr wrap="square" rtlCol="0">
              <a:spAutoFit/>
            </a:bodyPr>
            <a:lstStyle/>
            <a:p>
              <a:pPr defTabSz="326578">
                <a:defRPr/>
              </a:pPr>
              <a:r>
                <a:rPr lang="en-GB" sz="714" dirty="0">
                  <a:solidFill>
                    <a:srgbClr val="FF0000"/>
                  </a:solidFill>
                  <a:latin typeface="Franklin Gothic Book" panose="020B0503020102020204" pitchFamily="34" charset="0"/>
                </a:rPr>
                <a:t>2023 – 13600 logins per month</a:t>
              </a:r>
            </a:p>
          </p:txBody>
        </p:sp>
      </p:grpSp>
      <p:sp>
        <p:nvSpPr>
          <p:cNvPr id="44" name="TextBox 43">
            <a:extLst>
              <a:ext uri="{FF2B5EF4-FFF2-40B4-BE49-F238E27FC236}">
                <a16:creationId xmlns:a16="http://schemas.microsoft.com/office/drawing/2014/main" id="{C350888D-CC57-9829-36AB-76C91AA22C13}"/>
              </a:ext>
            </a:extLst>
          </p:cNvPr>
          <p:cNvSpPr txBox="1"/>
          <p:nvPr/>
        </p:nvSpPr>
        <p:spPr>
          <a:xfrm>
            <a:off x="3467791" y="5060497"/>
            <a:ext cx="2438951" cy="619978"/>
          </a:xfrm>
          <a:prstGeom prst="rect">
            <a:avLst/>
          </a:prstGeom>
          <a:solidFill>
            <a:schemeClr val="accent4">
              <a:lumMod val="20000"/>
              <a:lumOff val="80000"/>
            </a:schemeClr>
          </a:solid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1" i="0" u="none" strike="noStrike" cap="none" spc="0" normalizeH="0" baseline="0">
                <a:ln>
                  <a:noFill/>
                </a:ln>
                <a:solidFill>
                  <a:srgbClr val="0070C0"/>
                </a:solidFill>
                <a:effectLst/>
                <a:uLnTx/>
                <a:uFillTx/>
                <a:latin typeface="Franklin Gothic Book" panose="020B0503020102020204" pitchFamily="34" charset="0"/>
              </a:defRPr>
            </a:lvl1pPr>
          </a:lstStyle>
          <a:p>
            <a:pPr defTabSz="326578">
              <a:defRPr/>
            </a:pPr>
            <a:r>
              <a:rPr lang="en-GB" sz="1143" dirty="0"/>
              <a:t>NHS App Usage  - Avg. Monthly Logins</a:t>
            </a:r>
          </a:p>
          <a:p>
            <a:pPr defTabSz="326578">
              <a:defRPr/>
            </a:pPr>
            <a:r>
              <a:rPr lang="en-GB" sz="1143" dirty="0"/>
              <a:t>Arrow PCN – No change from 2022</a:t>
            </a:r>
          </a:p>
        </p:txBody>
      </p:sp>
      <p:sp>
        <p:nvSpPr>
          <p:cNvPr id="51" name="TextBox 50">
            <a:extLst>
              <a:ext uri="{FF2B5EF4-FFF2-40B4-BE49-F238E27FC236}">
                <a16:creationId xmlns:a16="http://schemas.microsoft.com/office/drawing/2014/main" id="{5AFAFB67-14E5-80D4-1A9F-49B8C5019AD5}"/>
              </a:ext>
            </a:extLst>
          </p:cNvPr>
          <p:cNvSpPr txBox="1"/>
          <p:nvPr/>
        </p:nvSpPr>
        <p:spPr>
          <a:xfrm>
            <a:off x="720766" y="8050163"/>
            <a:ext cx="5416468" cy="883960"/>
          </a:xfrm>
          <a:prstGeom prst="rect">
            <a:avLst/>
          </a:prstGeom>
          <a:solidFill>
            <a:schemeClr val="accent4">
              <a:lumMod val="20000"/>
              <a:lumOff val="80000"/>
            </a:schemeClr>
          </a:solid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1" i="0" u="none" strike="noStrike" cap="none" spc="0" normalizeH="0" baseline="0">
                <a:ln>
                  <a:noFill/>
                </a:ln>
                <a:solidFill>
                  <a:srgbClr val="0070C0"/>
                </a:solidFill>
                <a:effectLst/>
                <a:uLnTx/>
                <a:uFillTx/>
                <a:latin typeface="Franklin Gothic Book" panose="020B0503020102020204" pitchFamily="34" charset="0"/>
              </a:defRPr>
            </a:lvl1pPr>
          </a:lstStyle>
          <a:p>
            <a:pPr algn="ctr" defTabSz="326578">
              <a:defRPr/>
            </a:pPr>
            <a:r>
              <a:rPr lang="en-GB" sz="2286" dirty="0"/>
              <a:t>Conclusion</a:t>
            </a:r>
          </a:p>
          <a:p>
            <a:pPr algn="ctr" defTabSz="326578">
              <a:defRPr/>
            </a:pPr>
            <a:r>
              <a:rPr lang="en-GB" sz="1429" dirty="0"/>
              <a:t>IMG PPG Workshops increased both uptake and usage of the NHS App</a:t>
            </a:r>
          </a:p>
        </p:txBody>
      </p:sp>
    </p:spTree>
    <p:extLst>
      <p:ext uri="{BB962C8B-B14F-4D97-AF65-F5344CB8AC3E}">
        <p14:creationId xmlns:p14="http://schemas.microsoft.com/office/powerpoint/2010/main" val="4142223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702484-EC1E-93CA-6265-CB29AA41D839}"/>
              </a:ext>
            </a:extLst>
          </p:cNvPr>
          <p:cNvSpPr>
            <a:spLocks noGrp="1"/>
          </p:cNvSpPr>
          <p:nvPr>
            <p:ph type="title"/>
          </p:nvPr>
        </p:nvSpPr>
        <p:spPr>
          <a:xfrm>
            <a:off x="471488" y="201842"/>
            <a:ext cx="5915025" cy="1767417"/>
          </a:xfrm>
        </p:spPr>
        <p:txBody>
          <a:bodyPr>
            <a:normAutofit/>
          </a:bodyPr>
          <a:lstStyle/>
          <a:p>
            <a:r>
              <a:rPr lang="en-US" sz="2571" b="1" dirty="0">
                <a:latin typeface="Franklin Gothic Book" panose="020B0503020102020204" pitchFamily="34" charset="0"/>
                <a:cs typeface="Arial" panose="020B0604020202020204" pitchFamily="34" charset="0"/>
              </a:rPr>
              <a:t>End of Life</a:t>
            </a:r>
          </a:p>
        </p:txBody>
      </p:sp>
      <p:sp>
        <p:nvSpPr>
          <p:cNvPr id="5" name="AutoShape 2" descr="87904-Health-Awareness-PowerPoint-Presentation_02">
            <a:extLst>
              <a:ext uri="{FF2B5EF4-FFF2-40B4-BE49-F238E27FC236}">
                <a16:creationId xmlns:a16="http://schemas.microsoft.com/office/drawing/2014/main" id="{38A689B0-CC50-771B-8E3F-F7A83A08B955}"/>
              </a:ext>
            </a:extLst>
          </p:cNvPr>
          <p:cNvSpPr>
            <a:spLocks noChangeAspect="1" noChangeArrowheads="1"/>
          </p:cNvSpPr>
          <p:nvPr/>
        </p:nvSpPr>
        <p:spPr bwMode="auto">
          <a:xfrm>
            <a:off x="4036089" y="5471677"/>
            <a:ext cx="217714" cy="2177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5314" tIns="32657" rIns="65314" bIns="32657" numCol="1" anchor="t" anchorCtr="0" compatLnSpc="1">
            <a:prstTxWarp prst="textNoShape">
              <a:avLst/>
            </a:prstTxWarp>
          </a:bodyPr>
          <a:lstStyle/>
          <a:p>
            <a:endParaRPr lang="en-GB" sz="962" dirty="0"/>
          </a:p>
        </p:txBody>
      </p:sp>
      <p:pic>
        <p:nvPicPr>
          <p:cNvPr id="2" name="Picture 1" descr="A close-up of a paper&#10;&#10;Description automatically generated">
            <a:extLst>
              <a:ext uri="{FF2B5EF4-FFF2-40B4-BE49-F238E27FC236}">
                <a16:creationId xmlns:a16="http://schemas.microsoft.com/office/drawing/2014/main" id="{DFC11B35-AAF2-A781-D7ED-AACC9D7626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681" y="845510"/>
            <a:ext cx="6473799" cy="8372129"/>
          </a:xfrm>
          <a:prstGeom prst="rect">
            <a:avLst/>
          </a:prstGeom>
        </p:spPr>
      </p:pic>
      <p:sp>
        <p:nvSpPr>
          <p:cNvPr id="4" name="Title 2">
            <a:extLst>
              <a:ext uri="{FF2B5EF4-FFF2-40B4-BE49-F238E27FC236}">
                <a16:creationId xmlns:a16="http://schemas.microsoft.com/office/drawing/2014/main" id="{A5E30659-B800-C67C-99B0-8B3F929C2871}"/>
              </a:ext>
            </a:extLst>
          </p:cNvPr>
          <p:cNvSpPr txBox="1">
            <a:spLocks/>
          </p:cNvSpPr>
          <p:nvPr/>
        </p:nvSpPr>
        <p:spPr>
          <a:xfrm>
            <a:off x="336208" y="462532"/>
            <a:ext cx="5915025" cy="970366"/>
          </a:xfrm>
          <a:prstGeom prst="rect">
            <a:avLst/>
          </a:prstGeom>
        </p:spPr>
        <p:txBody>
          <a:bodyPr vert="horz" lIns="65314" tIns="32657" rIns="65314" bIns="32657" rtlCol="0" anchor="t">
            <a:normAutofit/>
          </a:bodyPr>
          <a:lstStyle>
            <a:lvl1pPr algn="l" defTabSz="960120" rtl="0" eaLnBrk="1" latinLnBrk="0" hangingPunct="1">
              <a:lnSpc>
                <a:spcPct val="90000"/>
              </a:lnSpc>
              <a:spcBef>
                <a:spcPct val="0"/>
              </a:spcBef>
              <a:buNone/>
              <a:defRPr sz="4620" kern="1200">
                <a:solidFill>
                  <a:schemeClr val="tx1"/>
                </a:solidFill>
                <a:latin typeface="+mj-lt"/>
                <a:ea typeface="+mj-ea"/>
                <a:cs typeface="+mj-cs"/>
              </a:defRPr>
            </a:lvl1pPr>
          </a:lstStyle>
          <a:p>
            <a:r>
              <a:rPr lang="en-US" sz="2571" b="1" dirty="0">
                <a:latin typeface="Franklin Gothic Book" panose="020B0503020102020204" pitchFamily="34" charset="0"/>
                <a:cs typeface="Arial" panose="020B0604020202020204" pitchFamily="34" charset="0"/>
              </a:rPr>
              <a:t>End of Life</a:t>
            </a:r>
            <a:endParaRPr lang="en-US" sz="2571" b="1" dirty="0">
              <a:highlight>
                <a:srgbClr val="FFFF00"/>
              </a:highlight>
              <a:latin typeface="Franklin Gothic Book" panose="020B0503020102020204" pitchFamily="34" charset="0"/>
              <a:cs typeface="Arial" panose="020B0604020202020204" pitchFamily="34" charset="0"/>
            </a:endParaRPr>
          </a:p>
        </p:txBody>
      </p:sp>
    </p:spTree>
    <p:extLst>
      <p:ext uri="{BB962C8B-B14F-4D97-AF65-F5344CB8AC3E}">
        <p14:creationId xmlns:p14="http://schemas.microsoft.com/office/powerpoint/2010/main" val="1568035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702484-EC1E-93CA-6265-CB29AA41D839}"/>
              </a:ext>
            </a:extLst>
          </p:cNvPr>
          <p:cNvSpPr>
            <a:spLocks noGrp="1"/>
          </p:cNvSpPr>
          <p:nvPr>
            <p:ph type="title"/>
          </p:nvPr>
        </p:nvSpPr>
        <p:spPr>
          <a:xfrm>
            <a:off x="336208" y="462532"/>
            <a:ext cx="5915025" cy="970366"/>
          </a:xfrm>
        </p:spPr>
        <p:txBody>
          <a:bodyPr anchor="t">
            <a:normAutofit/>
          </a:bodyPr>
          <a:lstStyle/>
          <a:p>
            <a:r>
              <a:rPr lang="en-US" sz="2571" b="1" dirty="0">
                <a:latin typeface="Franklin Gothic Book" panose="020B0503020102020204" pitchFamily="34" charset="0"/>
                <a:cs typeface="Arial" panose="020B0604020202020204" pitchFamily="34" charset="0"/>
              </a:rPr>
              <a:t>Under 18s </a:t>
            </a:r>
            <a:endParaRPr lang="en-US" sz="2571" b="1" dirty="0">
              <a:highlight>
                <a:srgbClr val="FFFF00"/>
              </a:highlight>
              <a:latin typeface="Franklin Gothic Book" panose="020B0503020102020204" pitchFamily="34" charset="0"/>
              <a:cs typeface="Arial" panose="020B0604020202020204" pitchFamily="34" charset="0"/>
            </a:endParaRPr>
          </a:p>
        </p:txBody>
      </p:sp>
      <p:sp>
        <p:nvSpPr>
          <p:cNvPr id="5" name="AutoShape 2" descr="87904-Health-Awareness-PowerPoint-Presentation_02">
            <a:extLst>
              <a:ext uri="{FF2B5EF4-FFF2-40B4-BE49-F238E27FC236}">
                <a16:creationId xmlns:a16="http://schemas.microsoft.com/office/drawing/2014/main" id="{38A689B0-CC50-771B-8E3F-F7A83A08B955}"/>
              </a:ext>
            </a:extLst>
          </p:cNvPr>
          <p:cNvSpPr>
            <a:spLocks noChangeAspect="1" noChangeArrowheads="1"/>
          </p:cNvSpPr>
          <p:nvPr/>
        </p:nvSpPr>
        <p:spPr bwMode="auto">
          <a:xfrm>
            <a:off x="4036089" y="5471677"/>
            <a:ext cx="217714" cy="2177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5314" tIns="32657" rIns="65314" bIns="32657" numCol="1" anchor="t" anchorCtr="0" compatLnSpc="1">
            <a:prstTxWarp prst="textNoShape">
              <a:avLst/>
            </a:prstTxWarp>
          </a:bodyPr>
          <a:lstStyle/>
          <a:p>
            <a:endParaRPr lang="en-GB" sz="962" dirty="0"/>
          </a:p>
        </p:txBody>
      </p:sp>
      <p:sp>
        <p:nvSpPr>
          <p:cNvPr id="11" name="TextBox 10">
            <a:extLst>
              <a:ext uri="{FF2B5EF4-FFF2-40B4-BE49-F238E27FC236}">
                <a16:creationId xmlns:a16="http://schemas.microsoft.com/office/drawing/2014/main" id="{B30B702B-9DA7-F839-EC25-C0D092CA731A}"/>
              </a:ext>
            </a:extLst>
          </p:cNvPr>
          <p:cNvSpPr txBox="1"/>
          <p:nvPr/>
        </p:nvSpPr>
        <p:spPr>
          <a:xfrm>
            <a:off x="201778" y="947714"/>
            <a:ext cx="6183882" cy="740203"/>
          </a:xfrm>
          <a:prstGeom prst="rect">
            <a:avLst/>
          </a:prstGeom>
          <a:noFill/>
        </p:spPr>
        <p:txBody>
          <a:bodyPr wrap="square" rtlCol="0">
            <a:spAutoFit/>
          </a:bodyPr>
          <a:lstStyle/>
          <a:p>
            <a:pPr algn="ctr"/>
            <a:r>
              <a:rPr lang="en-GB" sz="2286" dirty="0">
                <a:latin typeface="Franklin Gothic Book" panose="020B0503020102020204" pitchFamily="34" charset="0"/>
              </a:rPr>
              <a:t>What we set out to do</a:t>
            </a:r>
          </a:p>
          <a:p>
            <a:pPr algn="ctr"/>
            <a:r>
              <a:rPr lang="en-GB" sz="962" dirty="0">
                <a:latin typeface="Franklin Gothic Book" panose="020B0503020102020204" pitchFamily="34" charset="0"/>
                <a:ea typeface="Calibri" panose="020F0502020204030204" pitchFamily="34" charset="0"/>
                <a:cs typeface="Times New Roman" panose="02020603050405020304" pitchFamily="18" charset="0"/>
              </a:rPr>
              <a:t>To identify the needs and expectations of under 18s in relation to General Practice. This will enable production of a co-developed health support offer</a:t>
            </a:r>
            <a:endParaRPr lang="en-GB" sz="962" dirty="0">
              <a:latin typeface="Franklin Gothic Book" panose="020B0503020102020204" pitchFamily="34" charset="0"/>
            </a:endParaRPr>
          </a:p>
        </p:txBody>
      </p:sp>
      <p:pic>
        <p:nvPicPr>
          <p:cNvPr id="17" name="Picture 16" descr="A diagram of a survey&#10;&#10;Description automatically generated">
            <a:extLst>
              <a:ext uri="{FF2B5EF4-FFF2-40B4-BE49-F238E27FC236}">
                <a16:creationId xmlns:a16="http://schemas.microsoft.com/office/drawing/2014/main" id="{D00AA4EB-604A-2062-A54F-3D57F68C20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78" y="1885351"/>
            <a:ext cx="6221808" cy="2770768"/>
          </a:xfrm>
          <a:prstGeom prst="rect">
            <a:avLst/>
          </a:prstGeom>
        </p:spPr>
      </p:pic>
      <p:pic>
        <p:nvPicPr>
          <p:cNvPr id="19" name="Picture 18" descr="A white and black text on a white background&#10;&#10;Description automatically generated">
            <a:extLst>
              <a:ext uri="{FF2B5EF4-FFF2-40B4-BE49-F238E27FC236}">
                <a16:creationId xmlns:a16="http://schemas.microsoft.com/office/drawing/2014/main" id="{E55DCAD0-E68E-F1B4-F5EB-3F3964815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207" y="4953000"/>
            <a:ext cx="6221808" cy="3783064"/>
          </a:xfrm>
          <a:prstGeom prst="rect">
            <a:avLst/>
          </a:prstGeom>
        </p:spPr>
      </p:pic>
      <p:sp>
        <p:nvSpPr>
          <p:cNvPr id="20" name="TextBox 19">
            <a:extLst>
              <a:ext uri="{FF2B5EF4-FFF2-40B4-BE49-F238E27FC236}">
                <a16:creationId xmlns:a16="http://schemas.microsoft.com/office/drawing/2014/main" id="{6CB7E3AC-B20E-146A-6982-50219713FDF8}"/>
              </a:ext>
            </a:extLst>
          </p:cNvPr>
          <p:cNvSpPr txBox="1"/>
          <p:nvPr/>
        </p:nvSpPr>
        <p:spPr>
          <a:xfrm>
            <a:off x="1313559" y="4513223"/>
            <a:ext cx="3455487" cy="312265"/>
          </a:xfrm>
          <a:prstGeom prst="rect">
            <a:avLst/>
          </a:prstGeom>
          <a:noFill/>
        </p:spPr>
        <p:txBody>
          <a:bodyPr wrap="square" rtlCol="0">
            <a:spAutoFit/>
          </a:bodyPr>
          <a:lstStyle/>
          <a:p>
            <a:pPr algn="ctr"/>
            <a:r>
              <a:rPr lang="en-GB" sz="1429" b="1" dirty="0">
                <a:latin typeface="Franklin Gothic Book" panose="020B0503020102020204" pitchFamily="34" charset="0"/>
              </a:rPr>
              <a:t>What our three recommendations are</a:t>
            </a:r>
          </a:p>
        </p:txBody>
      </p:sp>
      <p:pic>
        <p:nvPicPr>
          <p:cNvPr id="10" name="Picture 9" descr="A group of students standing in front of blue lockers&#10;&#10;Description automatically generated">
            <a:extLst>
              <a:ext uri="{FF2B5EF4-FFF2-40B4-BE49-F238E27FC236}">
                <a16:creationId xmlns:a16="http://schemas.microsoft.com/office/drawing/2014/main" id="{00831313-C524-6124-963F-3FB8618CC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0140" y="8298432"/>
            <a:ext cx="1596227" cy="1145037"/>
          </a:xfrm>
          <a:prstGeom prst="rect">
            <a:avLst/>
          </a:prstGeom>
        </p:spPr>
      </p:pic>
      <p:sp>
        <p:nvSpPr>
          <p:cNvPr id="7" name="TextBox 6">
            <a:extLst>
              <a:ext uri="{FF2B5EF4-FFF2-40B4-BE49-F238E27FC236}">
                <a16:creationId xmlns:a16="http://schemas.microsoft.com/office/drawing/2014/main" id="{DA51B6C8-0FE0-A4D7-237F-9397FD122369}"/>
              </a:ext>
            </a:extLst>
          </p:cNvPr>
          <p:cNvSpPr txBox="1"/>
          <p:nvPr/>
        </p:nvSpPr>
        <p:spPr>
          <a:xfrm>
            <a:off x="131633" y="8907483"/>
            <a:ext cx="4998507" cy="444096"/>
          </a:xfrm>
          <a:prstGeom prst="rect">
            <a:avLst/>
          </a:prstGeom>
          <a:noFill/>
        </p:spPr>
        <p:txBody>
          <a:bodyPr wrap="square" rtlCol="0">
            <a:spAutoFit/>
          </a:bodyPr>
          <a:lstStyle/>
          <a:p>
            <a:r>
              <a:rPr lang="en-GB" sz="1143" i="1" dirty="0"/>
              <a:t>Survey and full responses are available on the Ivy Medical Group Website – under the PPG tab.</a:t>
            </a:r>
          </a:p>
        </p:txBody>
      </p:sp>
    </p:spTree>
    <p:extLst>
      <p:ext uri="{BB962C8B-B14F-4D97-AF65-F5344CB8AC3E}">
        <p14:creationId xmlns:p14="http://schemas.microsoft.com/office/powerpoint/2010/main" val="3256678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702484-EC1E-93CA-6265-CB29AA41D839}"/>
              </a:ext>
            </a:extLst>
          </p:cNvPr>
          <p:cNvSpPr>
            <a:spLocks noGrp="1"/>
          </p:cNvSpPr>
          <p:nvPr>
            <p:ph type="title"/>
          </p:nvPr>
        </p:nvSpPr>
        <p:spPr>
          <a:xfrm>
            <a:off x="289832" y="743857"/>
            <a:ext cx="5915025" cy="1336964"/>
          </a:xfrm>
        </p:spPr>
        <p:txBody>
          <a:bodyPr anchor="t">
            <a:normAutofit/>
          </a:bodyPr>
          <a:lstStyle/>
          <a:p>
            <a:r>
              <a:rPr lang="en-US" sz="2571" b="1" dirty="0">
                <a:latin typeface="Franklin Gothic Book" panose="020B0503020102020204" pitchFamily="34" charset="0"/>
                <a:cs typeface="Arial" panose="020B0604020202020204" pitchFamily="34" charset="0"/>
              </a:rPr>
              <a:t>Our journey to new premises</a:t>
            </a:r>
          </a:p>
        </p:txBody>
      </p:sp>
      <p:sp>
        <p:nvSpPr>
          <p:cNvPr id="2" name="Content Placeholder 1">
            <a:extLst>
              <a:ext uri="{FF2B5EF4-FFF2-40B4-BE49-F238E27FC236}">
                <a16:creationId xmlns:a16="http://schemas.microsoft.com/office/drawing/2014/main" id="{8A01FE7D-E71C-8A21-6CB2-BC81058E50CB}"/>
              </a:ext>
            </a:extLst>
          </p:cNvPr>
          <p:cNvSpPr>
            <a:spLocks noGrp="1"/>
          </p:cNvSpPr>
          <p:nvPr>
            <p:ph idx="1"/>
          </p:nvPr>
        </p:nvSpPr>
        <p:spPr>
          <a:xfrm>
            <a:off x="289831" y="1288927"/>
            <a:ext cx="5915025" cy="5801784"/>
          </a:xfrm>
        </p:spPr>
        <p:txBody>
          <a:bodyPr>
            <a:normAutofit/>
          </a:bodyPr>
          <a:lstStyle/>
          <a:p>
            <a:r>
              <a:rPr lang="en-US" sz="1714" dirty="0">
                <a:latin typeface="Franklin Gothic Book" panose="020B0503020102020204" pitchFamily="34" charset="0"/>
                <a:cs typeface="Arial" panose="020B0604020202020204" pitchFamily="34" charset="0"/>
              </a:rPr>
              <a:t>A PPG led public meeting in July 2023 with over 80 attendees to keep patients informed </a:t>
            </a:r>
          </a:p>
          <a:p>
            <a:r>
              <a:rPr lang="en-US" sz="1714" dirty="0">
                <a:latin typeface="Franklin Gothic Book" panose="020B0503020102020204" pitchFamily="34" charset="0"/>
                <a:cs typeface="Arial" panose="020B0604020202020204" pitchFamily="34" charset="0"/>
              </a:rPr>
              <a:t>Sharing information via our communication channels (see website for all slides and Q&amp;A)</a:t>
            </a:r>
          </a:p>
          <a:p>
            <a:r>
              <a:rPr lang="en-US" sz="1714" dirty="0">
                <a:latin typeface="Franklin Gothic Book" panose="020B0503020102020204" pitchFamily="34" charset="0"/>
                <a:cs typeface="Arial" panose="020B0604020202020204" pitchFamily="34" charset="0"/>
              </a:rPr>
              <a:t>Assura working to find suitable sites and will report in early 2024</a:t>
            </a:r>
          </a:p>
        </p:txBody>
      </p:sp>
      <p:sp>
        <p:nvSpPr>
          <p:cNvPr id="5" name="AutoShape 2" descr="87904-Health-Awareness-PowerPoint-Presentation_02">
            <a:extLst>
              <a:ext uri="{FF2B5EF4-FFF2-40B4-BE49-F238E27FC236}">
                <a16:creationId xmlns:a16="http://schemas.microsoft.com/office/drawing/2014/main" id="{38A689B0-CC50-771B-8E3F-F7A83A08B955}"/>
              </a:ext>
            </a:extLst>
          </p:cNvPr>
          <p:cNvSpPr>
            <a:spLocks noChangeAspect="1" noChangeArrowheads="1"/>
          </p:cNvSpPr>
          <p:nvPr/>
        </p:nvSpPr>
        <p:spPr bwMode="auto">
          <a:xfrm>
            <a:off x="4036089" y="5471677"/>
            <a:ext cx="217714" cy="2177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5314" tIns="32657" rIns="65314" bIns="32657" numCol="1" anchor="t" anchorCtr="0" compatLnSpc="1">
            <a:prstTxWarp prst="textNoShape">
              <a:avLst/>
            </a:prstTxWarp>
          </a:bodyPr>
          <a:lstStyle/>
          <a:p>
            <a:endParaRPr lang="en-GB" sz="962" dirty="0"/>
          </a:p>
        </p:txBody>
      </p:sp>
      <p:pic>
        <p:nvPicPr>
          <p:cNvPr id="6" name="Picture 5" descr="A screenshot of a computer&#10;&#10;Description automatically generated">
            <a:extLst>
              <a:ext uri="{FF2B5EF4-FFF2-40B4-BE49-F238E27FC236}">
                <a16:creationId xmlns:a16="http://schemas.microsoft.com/office/drawing/2014/main" id="{1F1F0D93-254A-C71D-608E-B2F325CAEE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057" y="2905734"/>
            <a:ext cx="5043943" cy="1943241"/>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CA9717F1-E317-DAB8-3225-828EADB50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057" y="4953000"/>
            <a:ext cx="5043943" cy="2137711"/>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F7C7B37E-24B9-13DE-1D68-35B7E83D5B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057" y="7194737"/>
            <a:ext cx="5043943" cy="2137711"/>
          </a:xfrm>
          <a:prstGeom prst="rect">
            <a:avLst/>
          </a:prstGeom>
        </p:spPr>
      </p:pic>
    </p:spTree>
    <p:extLst>
      <p:ext uri="{BB962C8B-B14F-4D97-AF65-F5344CB8AC3E}">
        <p14:creationId xmlns:p14="http://schemas.microsoft.com/office/powerpoint/2010/main" val="3153997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9A92CCF-7D9D-92DE-9544-256A68A8AEC1}"/>
              </a:ext>
            </a:extLst>
          </p:cNvPr>
          <p:cNvPicPr>
            <a:picLocks noChangeAspect="1"/>
          </p:cNvPicPr>
          <p:nvPr/>
        </p:nvPicPr>
        <p:blipFill>
          <a:blip r:embed="rId2"/>
          <a:stretch>
            <a:fillRect/>
          </a:stretch>
        </p:blipFill>
        <p:spPr>
          <a:xfrm rot="16200000">
            <a:off x="-292047" y="1834190"/>
            <a:ext cx="8037286" cy="5384906"/>
          </a:xfrm>
          <a:prstGeom prst="rect">
            <a:avLst/>
          </a:prstGeom>
        </p:spPr>
      </p:pic>
      <p:sp>
        <p:nvSpPr>
          <p:cNvPr id="42" name="Title 41">
            <a:extLst>
              <a:ext uri="{FF2B5EF4-FFF2-40B4-BE49-F238E27FC236}">
                <a16:creationId xmlns:a16="http://schemas.microsoft.com/office/drawing/2014/main" id="{13B0D7FC-1407-8CE5-33F8-105211333CEE}"/>
              </a:ext>
            </a:extLst>
          </p:cNvPr>
          <p:cNvSpPr>
            <a:spLocks noGrp="1"/>
          </p:cNvSpPr>
          <p:nvPr>
            <p:ph type="title"/>
          </p:nvPr>
        </p:nvSpPr>
        <p:spPr>
          <a:xfrm rot="16200000">
            <a:off x="-930449" y="3754145"/>
            <a:ext cx="4872401" cy="2133600"/>
          </a:xfrm>
        </p:spPr>
        <p:txBody>
          <a:bodyPr anchor="t"/>
          <a:lstStyle/>
          <a:p>
            <a:pPr algn="ctr"/>
            <a:r>
              <a:rPr lang="en-GB" b="1" dirty="0">
                <a:latin typeface="Franklin Gothic Book" panose="020B0503020102020204" pitchFamily="34" charset="0"/>
              </a:rPr>
              <a:t>Benefits of a PPG</a:t>
            </a:r>
          </a:p>
        </p:txBody>
      </p:sp>
    </p:spTree>
    <p:extLst>
      <p:ext uri="{BB962C8B-B14F-4D97-AF65-F5344CB8AC3E}">
        <p14:creationId xmlns:p14="http://schemas.microsoft.com/office/powerpoint/2010/main" val="3901945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702484-EC1E-93CA-6265-CB29AA41D839}"/>
              </a:ext>
            </a:extLst>
          </p:cNvPr>
          <p:cNvSpPr>
            <a:spLocks noGrp="1"/>
          </p:cNvSpPr>
          <p:nvPr>
            <p:ph type="title"/>
          </p:nvPr>
        </p:nvSpPr>
        <p:spPr>
          <a:xfrm>
            <a:off x="305958" y="587401"/>
            <a:ext cx="5915025" cy="1584674"/>
          </a:xfrm>
        </p:spPr>
        <p:txBody>
          <a:bodyPr anchor="t">
            <a:normAutofit/>
          </a:bodyPr>
          <a:lstStyle/>
          <a:p>
            <a:r>
              <a:rPr lang="en-US" sz="2571" b="1" dirty="0">
                <a:latin typeface="Franklin Gothic Book" panose="020B0503020102020204" pitchFamily="34" charset="0"/>
                <a:cs typeface="Arial" panose="020B0604020202020204" pitchFamily="34" charset="0"/>
              </a:rPr>
              <a:t>Our vision, governance, work plan 2022-2023 and our leaders</a:t>
            </a:r>
          </a:p>
        </p:txBody>
      </p:sp>
      <p:sp>
        <p:nvSpPr>
          <p:cNvPr id="5" name="AutoShape 2" descr="87904-Health-Awareness-PowerPoint-Presentation_02">
            <a:extLst>
              <a:ext uri="{FF2B5EF4-FFF2-40B4-BE49-F238E27FC236}">
                <a16:creationId xmlns:a16="http://schemas.microsoft.com/office/drawing/2014/main" id="{38A689B0-CC50-771B-8E3F-F7A83A08B955}"/>
              </a:ext>
            </a:extLst>
          </p:cNvPr>
          <p:cNvSpPr>
            <a:spLocks noChangeAspect="1" noChangeArrowheads="1"/>
          </p:cNvSpPr>
          <p:nvPr/>
        </p:nvSpPr>
        <p:spPr bwMode="auto">
          <a:xfrm>
            <a:off x="4036089" y="5471677"/>
            <a:ext cx="217714" cy="2177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5314" tIns="32657" rIns="65314" bIns="32657" numCol="1" anchor="t" anchorCtr="0" compatLnSpc="1">
            <a:prstTxWarp prst="textNoShape">
              <a:avLst/>
            </a:prstTxWarp>
          </a:bodyPr>
          <a:lstStyle/>
          <a:p>
            <a:endParaRPr lang="en-GB" sz="962" dirty="0"/>
          </a:p>
        </p:txBody>
      </p:sp>
      <p:pic>
        <p:nvPicPr>
          <p:cNvPr id="4" name="Picture 3" descr="A close-up of a document&#10;&#10;Description automatically generated">
            <a:extLst>
              <a:ext uri="{FF2B5EF4-FFF2-40B4-BE49-F238E27FC236}">
                <a16:creationId xmlns:a16="http://schemas.microsoft.com/office/drawing/2014/main" id="{8D2054CF-455F-BB9F-A83F-9107292C6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446" y="1415142"/>
            <a:ext cx="4430798" cy="3019181"/>
          </a:xfrm>
          <a:prstGeom prst="rect">
            <a:avLst/>
          </a:prstGeom>
        </p:spPr>
      </p:pic>
      <p:pic>
        <p:nvPicPr>
          <p:cNvPr id="6" name="Picture 5" descr="A close-up of a document&#10;&#10;Description automatically generated">
            <a:extLst>
              <a:ext uri="{FF2B5EF4-FFF2-40B4-BE49-F238E27FC236}">
                <a16:creationId xmlns:a16="http://schemas.microsoft.com/office/drawing/2014/main" id="{2D88CE41-D7FD-218F-87AD-453EC135F8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8419" y="2932291"/>
            <a:ext cx="4002364" cy="3147935"/>
          </a:xfrm>
          <a:prstGeom prst="rect">
            <a:avLst/>
          </a:prstGeom>
        </p:spPr>
      </p:pic>
      <p:pic>
        <p:nvPicPr>
          <p:cNvPr id="8" name="Picture 7" descr="A letter to a patient&#10;&#10;Description automatically generated">
            <a:extLst>
              <a:ext uri="{FF2B5EF4-FFF2-40B4-BE49-F238E27FC236}">
                <a16:creationId xmlns:a16="http://schemas.microsoft.com/office/drawing/2014/main" id="{32B94619-353B-612F-1D24-E6F11345A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286" y="5076782"/>
            <a:ext cx="3401576" cy="4362561"/>
          </a:xfrm>
          <a:prstGeom prst="rect">
            <a:avLst/>
          </a:prstGeom>
        </p:spPr>
      </p:pic>
      <p:sp>
        <p:nvSpPr>
          <p:cNvPr id="13" name="TextBox 12">
            <a:extLst>
              <a:ext uri="{FF2B5EF4-FFF2-40B4-BE49-F238E27FC236}">
                <a16:creationId xmlns:a16="http://schemas.microsoft.com/office/drawing/2014/main" id="{BD510F01-81B5-395A-BD15-BA240999CCC4}"/>
              </a:ext>
            </a:extLst>
          </p:cNvPr>
          <p:cNvSpPr txBox="1"/>
          <p:nvPr/>
        </p:nvSpPr>
        <p:spPr>
          <a:xfrm>
            <a:off x="4736755" y="1708700"/>
            <a:ext cx="1684028" cy="356123"/>
          </a:xfrm>
          <a:prstGeom prst="rect">
            <a:avLst/>
          </a:prstGeom>
          <a:noFill/>
        </p:spPr>
        <p:txBody>
          <a:bodyPr wrap="square" rtlCol="0">
            <a:spAutoFit/>
          </a:bodyPr>
          <a:lstStyle/>
          <a:p>
            <a:r>
              <a:rPr lang="en-GB" sz="857" i="1" dirty="0">
                <a:latin typeface="Franklin Gothic Book" panose="020B0503020102020204" pitchFamily="34" charset="0"/>
              </a:rPr>
              <a:t>See website for more information </a:t>
            </a:r>
          </a:p>
        </p:txBody>
      </p:sp>
      <p:pic>
        <p:nvPicPr>
          <p:cNvPr id="12" name="Picture 11">
            <a:extLst>
              <a:ext uri="{FF2B5EF4-FFF2-40B4-BE49-F238E27FC236}">
                <a16:creationId xmlns:a16="http://schemas.microsoft.com/office/drawing/2014/main" id="{7503F17D-DDDE-A1B6-9394-1323A38FD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3368" y="5076782"/>
            <a:ext cx="3137415" cy="4362561"/>
          </a:xfrm>
          <a:prstGeom prst="rect">
            <a:avLst/>
          </a:prstGeom>
        </p:spPr>
      </p:pic>
    </p:spTree>
    <p:extLst>
      <p:ext uri="{BB962C8B-B14F-4D97-AF65-F5344CB8AC3E}">
        <p14:creationId xmlns:p14="http://schemas.microsoft.com/office/powerpoint/2010/main" val="3619286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702484-EC1E-93CA-6265-CB29AA41D839}"/>
              </a:ext>
            </a:extLst>
          </p:cNvPr>
          <p:cNvSpPr>
            <a:spLocks noGrp="1"/>
          </p:cNvSpPr>
          <p:nvPr>
            <p:ph type="title"/>
          </p:nvPr>
        </p:nvSpPr>
        <p:spPr>
          <a:xfrm>
            <a:off x="270571" y="425364"/>
            <a:ext cx="3602719" cy="1476942"/>
          </a:xfrm>
        </p:spPr>
        <p:txBody>
          <a:bodyPr anchor="ctr">
            <a:normAutofit/>
          </a:bodyPr>
          <a:lstStyle/>
          <a:p>
            <a:r>
              <a:rPr lang="en-US" sz="2571" b="1" dirty="0">
                <a:latin typeface="Franklin Gothic Book" panose="020B0503020102020204" pitchFamily="34" charset="0"/>
                <a:cs typeface="Arial" panose="020B0604020202020204" pitchFamily="34" charset="0"/>
              </a:rPr>
              <a:t>Patient views in 2023</a:t>
            </a:r>
          </a:p>
        </p:txBody>
      </p:sp>
      <p:sp>
        <p:nvSpPr>
          <p:cNvPr id="2" name="Content Placeholder 1">
            <a:extLst>
              <a:ext uri="{FF2B5EF4-FFF2-40B4-BE49-F238E27FC236}">
                <a16:creationId xmlns:a16="http://schemas.microsoft.com/office/drawing/2014/main" id="{8A01FE7D-E71C-8A21-6CB2-BC81058E50CB}"/>
              </a:ext>
            </a:extLst>
          </p:cNvPr>
          <p:cNvSpPr>
            <a:spLocks noGrp="1"/>
          </p:cNvSpPr>
          <p:nvPr>
            <p:ph idx="1"/>
          </p:nvPr>
        </p:nvSpPr>
        <p:spPr>
          <a:xfrm>
            <a:off x="270571" y="1578428"/>
            <a:ext cx="3765519" cy="7674429"/>
          </a:xfrm>
        </p:spPr>
        <p:txBody>
          <a:bodyPr anchor="t">
            <a:normAutofit fontScale="92500" lnSpcReduction="10000"/>
          </a:bodyPr>
          <a:lstStyle/>
          <a:p>
            <a:r>
              <a:rPr lang="en-US" sz="1714" b="1" dirty="0">
                <a:latin typeface="Franklin Gothic Book" panose="020B0503020102020204" pitchFamily="34" charset="0"/>
                <a:cs typeface="Arial" panose="020B0604020202020204" pitchFamily="34" charset="0"/>
              </a:rPr>
              <a:t>The main duty of PPG members is gathering views from patients via friends, neighbours and people they meet at every opportunity </a:t>
            </a:r>
          </a:p>
          <a:p>
            <a:r>
              <a:rPr lang="en-US" sz="1714" dirty="0">
                <a:latin typeface="Franklin Gothic Book" panose="020B0503020102020204" pitchFamily="34" charset="0"/>
                <a:cs typeface="Arial" panose="020B0604020202020204" pitchFamily="34" charset="0"/>
              </a:rPr>
              <a:t>The PPG has held seven NHS App/Patient Triage workshops </a:t>
            </a:r>
          </a:p>
          <a:p>
            <a:r>
              <a:rPr lang="en-US" sz="1714" dirty="0">
                <a:latin typeface="Franklin Gothic Book" panose="020B0503020102020204" pitchFamily="34" charset="0"/>
                <a:cs typeface="Arial" panose="020B0604020202020204" pitchFamily="34" charset="0"/>
              </a:rPr>
              <a:t>The PPG has undertaken an End-of-Life care survey with 3 key recommendations (see poster)</a:t>
            </a:r>
          </a:p>
          <a:p>
            <a:r>
              <a:rPr lang="en-US" sz="1714" dirty="0">
                <a:latin typeface="Franklin Gothic Book" panose="020B0503020102020204" pitchFamily="34" charset="0"/>
                <a:cs typeface="Arial" panose="020B0604020202020204" pitchFamily="34" charset="0"/>
              </a:rPr>
              <a:t>The PPG has undertaken an under 18 survey on GP services led by sixth formers with 3 key recommendations  (see poster)</a:t>
            </a:r>
          </a:p>
          <a:p>
            <a:r>
              <a:rPr lang="en-US" sz="1714" dirty="0">
                <a:latin typeface="Franklin Gothic Book" panose="020B0503020102020204" pitchFamily="34" charset="0"/>
                <a:cs typeface="Arial" panose="020B0604020202020204" pitchFamily="34" charset="0"/>
              </a:rPr>
              <a:t>Since summer 2022 the PPG has held 7 public meetings; four on views of the service, one on premises, one for Lowdham and one for End-of-Life care </a:t>
            </a:r>
          </a:p>
          <a:p>
            <a:r>
              <a:rPr lang="en-US" sz="1714" dirty="0">
                <a:latin typeface="Franklin Gothic Book" panose="020B0503020102020204" pitchFamily="34" charset="0"/>
                <a:cs typeface="Arial" panose="020B0604020202020204" pitchFamily="34" charset="0"/>
              </a:rPr>
              <a:t>At every workshop the PPG has sort patient views and fed these into Ivy    (see poster)</a:t>
            </a:r>
          </a:p>
          <a:p>
            <a:r>
              <a:rPr lang="en-US" sz="1714" dirty="0">
                <a:latin typeface="Franklin Gothic Book" panose="020B0503020102020204" pitchFamily="34" charset="0"/>
                <a:cs typeface="Arial" panose="020B0604020202020204" pitchFamily="34" charset="0"/>
              </a:rPr>
              <a:t>The PPG has held three formal meetings to discuss the service, with minutes taken and shared widely with patients</a:t>
            </a:r>
          </a:p>
          <a:p>
            <a:r>
              <a:rPr lang="en-US" sz="1714" dirty="0">
                <a:latin typeface="Franklin Gothic Book" panose="020B0503020102020204" pitchFamily="34" charset="0"/>
                <a:cs typeface="Arial" panose="020B0604020202020204" pitchFamily="34" charset="0"/>
              </a:rPr>
              <a:t>PPG members have responded to patients who expressed views about the service on social media with positive feedback</a:t>
            </a:r>
          </a:p>
          <a:p>
            <a:r>
              <a:rPr lang="en-US" sz="1714" dirty="0">
                <a:latin typeface="Franklin Gothic Book" panose="020B0503020102020204" pitchFamily="34" charset="0"/>
                <a:cs typeface="Arial" panose="020B0604020202020204" pitchFamily="34" charset="0"/>
              </a:rPr>
              <a:t>Published a report in 2022 on the views of patients including those from a bespoke patient survey</a:t>
            </a:r>
          </a:p>
          <a:p>
            <a:r>
              <a:rPr lang="en-US" sz="1714" dirty="0">
                <a:latin typeface="Franklin Gothic Book" panose="020B0503020102020204" pitchFamily="34" charset="0"/>
                <a:cs typeface="Arial" panose="020B0604020202020204" pitchFamily="34" charset="0"/>
              </a:rPr>
              <a:t>Continually updated notice boards and the website with patient/practice news</a:t>
            </a:r>
          </a:p>
          <a:p>
            <a:endParaRPr lang="en-US" sz="1286" dirty="0">
              <a:latin typeface="Franklin Gothic Book" panose="020B0503020102020204" pitchFamily="34" charset="0"/>
              <a:cs typeface="Arial" panose="020B0604020202020204" pitchFamily="34" charset="0"/>
            </a:endParaRPr>
          </a:p>
        </p:txBody>
      </p:sp>
      <p:pic>
        <p:nvPicPr>
          <p:cNvPr id="7" name="Picture 6" descr="Sticky notes on a wall">
            <a:extLst>
              <a:ext uri="{FF2B5EF4-FFF2-40B4-BE49-F238E27FC236}">
                <a16:creationId xmlns:a16="http://schemas.microsoft.com/office/drawing/2014/main" id="{0A12118F-FA39-8F94-9942-B545F2954C77}"/>
              </a:ext>
            </a:extLst>
          </p:cNvPr>
          <p:cNvPicPr>
            <a:picLocks noChangeAspect="1"/>
          </p:cNvPicPr>
          <p:nvPr/>
        </p:nvPicPr>
        <p:blipFill rotWithShape="1">
          <a:blip r:embed="rId2"/>
          <a:srcRect l="36513" r="36775"/>
          <a:stretch/>
        </p:blipFill>
        <p:spPr>
          <a:xfrm>
            <a:off x="4046000" y="899680"/>
            <a:ext cx="2812001" cy="4515963"/>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
        <p:nvSpPr>
          <p:cNvPr id="5" name="AutoShape 2" descr="87904-Health-Awareness-PowerPoint-Presentation_02">
            <a:extLst>
              <a:ext uri="{FF2B5EF4-FFF2-40B4-BE49-F238E27FC236}">
                <a16:creationId xmlns:a16="http://schemas.microsoft.com/office/drawing/2014/main" id="{38A689B0-CC50-771B-8E3F-F7A83A08B955}"/>
              </a:ext>
            </a:extLst>
          </p:cNvPr>
          <p:cNvSpPr>
            <a:spLocks noChangeAspect="1" noChangeArrowheads="1"/>
          </p:cNvSpPr>
          <p:nvPr/>
        </p:nvSpPr>
        <p:spPr bwMode="auto">
          <a:xfrm>
            <a:off x="4036089" y="5471677"/>
            <a:ext cx="217714" cy="2177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5314" tIns="32657" rIns="65314" bIns="32657" numCol="1" anchor="t" anchorCtr="0" compatLnSpc="1">
            <a:prstTxWarp prst="textNoShape">
              <a:avLst/>
            </a:prstTxWarp>
          </a:bodyPr>
          <a:lstStyle/>
          <a:p>
            <a:endParaRPr lang="en-GB" sz="962" dirty="0"/>
          </a:p>
        </p:txBody>
      </p:sp>
      <p:pic>
        <p:nvPicPr>
          <p:cNvPr id="6" name="Picture 5" descr="A screenshot of a phone&#10;&#10;Description automatically generated">
            <a:extLst>
              <a:ext uri="{FF2B5EF4-FFF2-40B4-BE49-F238E27FC236}">
                <a16:creationId xmlns:a16="http://schemas.microsoft.com/office/drawing/2014/main" id="{4AF71694-5CCA-420A-C315-A33D901E5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3290" y="5476408"/>
            <a:ext cx="2812001" cy="4053320"/>
          </a:xfrm>
          <a:prstGeom prst="rect">
            <a:avLst/>
          </a:prstGeom>
        </p:spPr>
      </p:pic>
    </p:spTree>
    <p:extLst>
      <p:ext uri="{BB962C8B-B14F-4D97-AF65-F5344CB8AC3E}">
        <p14:creationId xmlns:p14="http://schemas.microsoft.com/office/powerpoint/2010/main" val="1376245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702484-EC1E-93CA-6265-CB29AA41D839}"/>
              </a:ext>
            </a:extLst>
          </p:cNvPr>
          <p:cNvSpPr>
            <a:spLocks noGrp="1"/>
          </p:cNvSpPr>
          <p:nvPr>
            <p:ph type="title"/>
          </p:nvPr>
        </p:nvSpPr>
        <p:spPr>
          <a:xfrm>
            <a:off x="270570" y="552066"/>
            <a:ext cx="2995018" cy="983534"/>
          </a:xfrm>
        </p:spPr>
        <p:txBody>
          <a:bodyPr anchor="t">
            <a:normAutofit/>
          </a:bodyPr>
          <a:lstStyle/>
          <a:p>
            <a:r>
              <a:rPr lang="en-US" sz="2571" b="1" dirty="0">
                <a:latin typeface="Arial" panose="020B0604020202020204" pitchFamily="34" charset="0"/>
                <a:cs typeface="Arial" panose="020B0604020202020204" pitchFamily="34" charset="0"/>
              </a:rPr>
              <a:t>Patient views</a:t>
            </a:r>
          </a:p>
        </p:txBody>
      </p:sp>
      <p:sp>
        <p:nvSpPr>
          <p:cNvPr id="2" name="Content Placeholder 1">
            <a:extLst>
              <a:ext uri="{FF2B5EF4-FFF2-40B4-BE49-F238E27FC236}">
                <a16:creationId xmlns:a16="http://schemas.microsoft.com/office/drawing/2014/main" id="{8A01FE7D-E71C-8A21-6CB2-BC81058E50CB}"/>
              </a:ext>
            </a:extLst>
          </p:cNvPr>
          <p:cNvSpPr>
            <a:spLocks noGrp="1"/>
          </p:cNvSpPr>
          <p:nvPr>
            <p:ph idx="1"/>
          </p:nvPr>
        </p:nvSpPr>
        <p:spPr>
          <a:xfrm>
            <a:off x="190500" y="1087679"/>
            <a:ext cx="3963917" cy="8094689"/>
          </a:xfrm>
        </p:spPr>
        <p:txBody>
          <a:bodyPr anchor="t">
            <a:normAutofit/>
          </a:bodyPr>
          <a:lstStyle/>
          <a:p>
            <a:r>
              <a:rPr lang="en-US" sz="1714" dirty="0">
                <a:latin typeface="Franklin Gothic Book" panose="020B0503020102020204" pitchFamily="34" charset="0"/>
                <a:cs typeface="Arial" panose="020B0604020202020204" pitchFamily="34" charset="0"/>
              </a:rPr>
              <a:t>Please contact us about your experience of care at Ivy Medical Group - compliments and/or areas you may be concerned about. Please stick them on</a:t>
            </a:r>
            <a:r>
              <a:rPr lang="en-US" sz="1714" b="1" i="1" dirty="0">
                <a:latin typeface="Franklin Gothic Book" panose="020B0503020102020204" pitchFamily="34" charset="0"/>
                <a:cs typeface="Arial" panose="020B0604020202020204" pitchFamily="34" charset="0"/>
              </a:rPr>
              <a:t> </a:t>
            </a:r>
            <a:r>
              <a:rPr lang="en-US" sz="1714" dirty="0">
                <a:latin typeface="Franklin Gothic Book" panose="020B0503020102020204" pitchFamily="34" charset="0"/>
                <a:cs typeface="Arial" panose="020B0604020202020204" pitchFamily="34" charset="0"/>
              </a:rPr>
              <a:t>the space opposite</a:t>
            </a:r>
          </a:p>
          <a:p>
            <a:r>
              <a:rPr lang="en-US" sz="1714" b="1" i="1" dirty="0">
                <a:solidFill>
                  <a:srgbClr val="FF0000"/>
                </a:solidFill>
                <a:latin typeface="Franklin Gothic Book" panose="020B0503020102020204" pitchFamily="34" charset="0"/>
                <a:cs typeface="Arial" panose="020B0604020202020204" pitchFamily="34" charset="0"/>
              </a:rPr>
              <a:t>For personal issues please use the Ivy complaints process rather than social media when you have concerns </a:t>
            </a:r>
            <a:r>
              <a:rPr lang="en-US" sz="1714" b="1" i="1" dirty="0">
                <a:latin typeface="Franklin Gothic Book" panose="020B0503020102020204" pitchFamily="34" charset="0"/>
                <a:cs typeface="Arial" panose="020B0604020202020204" pitchFamily="34" charset="0"/>
              </a:rPr>
              <a:t>– the practice see complaints as a way of learning - so they are seen as a positive </a:t>
            </a:r>
          </a:p>
          <a:p>
            <a:pPr algn="l"/>
            <a:r>
              <a:rPr lang="en-GB" sz="1714" b="1" dirty="0">
                <a:latin typeface="Franklin Gothic Book" panose="020B0503020102020204" pitchFamily="34" charset="0"/>
                <a:cs typeface="Arial" panose="020B0604020202020204" pitchFamily="34" charset="0"/>
              </a:rPr>
              <a:t>A complaints form is available from surgery receptions. Additionally, you can complain by sending a letter via email:</a:t>
            </a:r>
          </a:p>
          <a:p>
            <a:pPr marL="0" indent="0">
              <a:buNone/>
            </a:pPr>
            <a:r>
              <a:rPr lang="en-GB" sz="1714" b="1" dirty="0">
                <a:latin typeface="Franklin Gothic Book" panose="020B0503020102020204" pitchFamily="34" charset="0"/>
                <a:cs typeface="Arial" panose="020B0604020202020204" pitchFamily="34" charset="0"/>
                <a:hlinkClick r:id="rId2"/>
              </a:rPr>
              <a:t>nnicb-nn.ivymedicalgroup@nhs.net</a:t>
            </a:r>
            <a:r>
              <a:rPr lang="en-GB" sz="1714" b="1" dirty="0">
                <a:latin typeface="Franklin Gothic Book" panose="020B0503020102020204" pitchFamily="34" charset="0"/>
                <a:cs typeface="Arial" panose="020B0604020202020204" pitchFamily="34" charset="0"/>
              </a:rPr>
              <a:t> </a:t>
            </a:r>
          </a:p>
          <a:p>
            <a:pPr marL="0" indent="0">
              <a:buNone/>
            </a:pPr>
            <a:r>
              <a:rPr lang="en-GB" sz="1714" b="1" dirty="0">
                <a:latin typeface="Franklin Gothic Book" panose="020B0503020102020204" pitchFamily="34" charset="0"/>
                <a:cs typeface="Arial" panose="020B0604020202020204" pitchFamily="34" charset="0"/>
              </a:rPr>
              <a:t>or post to:</a:t>
            </a:r>
            <a:endParaRPr lang="en-US" sz="1714" b="1" dirty="0">
              <a:latin typeface="Franklin Gothic Book" panose="020B0503020102020204" pitchFamily="34" charset="0"/>
              <a:cs typeface="Arial" panose="020B0604020202020204" pitchFamily="34" charset="0"/>
            </a:endParaRPr>
          </a:p>
          <a:p>
            <a:pPr marL="0" indent="0">
              <a:spcBef>
                <a:spcPts val="0"/>
              </a:spcBef>
              <a:buNone/>
            </a:pPr>
            <a:r>
              <a:rPr lang="en-US" sz="1714" b="1" dirty="0">
                <a:latin typeface="Franklin Gothic Book" panose="020B0503020102020204" pitchFamily="34" charset="0"/>
                <a:cs typeface="Arial" panose="020B0604020202020204" pitchFamily="34" charset="0"/>
              </a:rPr>
              <a:t>6 Lambley Lane,</a:t>
            </a:r>
          </a:p>
          <a:p>
            <a:pPr marL="0" indent="0">
              <a:spcBef>
                <a:spcPts val="0"/>
              </a:spcBef>
              <a:buNone/>
            </a:pPr>
            <a:r>
              <a:rPr lang="en-US" sz="1714" b="1" dirty="0">
                <a:latin typeface="Franklin Gothic Book" panose="020B0503020102020204" pitchFamily="34" charset="0"/>
                <a:cs typeface="Arial" panose="020B0604020202020204" pitchFamily="34" charset="0"/>
              </a:rPr>
              <a:t>Burton Joyce,</a:t>
            </a:r>
          </a:p>
          <a:p>
            <a:pPr marL="0" indent="0">
              <a:spcBef>
                <a:spcPts val="0"/>
              </a:spcBef>
              <a:buNone/>
            </a:pPr>
            <a:r>
              <a:rPr lang="en-US" sz="1714" b="1" dirty="0">
                <a:latin typeface="Franklin Gothic Book" panose="020B0503020102020204" pitchFamily="34" charset="0"/>
                <a:cs typeface="Arial" panose="020B0604020202020204" pitchFamily="34" charset="0"/>
              </a:rPr>
              <a:t>Nottingham, NG14 5BG</a:t>
            </a:r>
          </a:p>
          <a:p>
            <a:pPr marL="0" indent="0">
              <a:buNone/>
            </a:pPr>
            <a:r>
              <a:rPr lang="en-US" sz="1714" b="1" i="1" dirty="0">
                <a:latin typeface="Franklin Gothic Book" panose="020B0503020102020204" pitchFamily="34" charset="0"/>
                <a:cs typeface="Arial" panose="020B0604020202020204" pitchFamily="34" charset="0"/>
              </a:rPr>
              <a:t>If you need support to navigate the process, please email our PPG via  </a:t>
            </a:r>
            <a:r>
              <a:rPr lang="en-US" sz="1714" b="1" i="1" dirty="0">
                <a:latin typeface="Franklin Gothic Book" panose="020B0503020102020204" pitchFamily="34" charset="0"/>
                <a:cs typeface="Arial" panose="020B0604020202020204" pitchFamily="34" charset="0"/>
                <a:hlinkClick r:id="rId3"/>
              </a:rPr>
              <a:t>tracy.madge@nhs.net</a:t>
            </a:r>
            <a:endParaRPr lang="en-US" sz="1714" b="1" i="1" dirty="0">
              <a:latin typeface="Franklin Gothic Book" panose="020B0503020102020204" pitchFamily="34" charset="0"/>
              <a:cs typeface="Arial" panose="020B0604020202020204" pitchFamily="34" charset="0"/>
            </a:endParaRPr>
          </a:p>
        </p:txBody>
      </p:sp>
      <p:pic>
        <p:nvPicPr>
          <p:cNvPr id="7" name="Picture 6" descr="Sticky notes on a wall">
            <a:extLst>
              <a:ext uri="{FF2B5EF4-FFF2-40B4-BE49-F238E27FC236}">
                <a16:creationId xmlns:a16="http://schemas.microsoft.com/office/drawing/2014/main" id="{0A12118F-FA39-8F94-9942-B545F2954C77}"/>
              </a:ext>
            </a:extLst>
          </p:cNvPr>
          <p:cNvPicPr>
            <a:picLocks noChangeAspect="1"/>
          </p:cNvPicPr>
          <p:nvPr/>
        </p:nvPicPr>
        <p:blipFill rotWithShape="1">
          <a:blip r:embed="rId4"/>
          <a:srcRect l="36513" r="36775"/>
          <a:stretch/>
        </p:blipFill>
        <p:spPr>
          <a:xfrm>
            <a:off x="4253804" y="381007"/>
            <a:ext cx="2604196" cy="9143993"/>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
        <p:nvSpPr>
          <p:cNvPr id="5" name="AutoShape 2" descr="87904-Health-Awareness-PowerPoint-Presentation_02">
            <a:extLst>
              <a:ext uri="{FF2B5EF4-FFF2-40B4-BE49-F238E27FC236}">
                <a16:creationId xmlns:a16="http://schemas.microsoft.com/office/drawing/2014/main" id="{38A689B0-CC50-771B-8E3F-F7A83A08B955}"/>
              </a:ext>
            </a:extLst>
          </p:cNvPr>
          <p:cNvSpPr>
            <a:spLocks noChangeAspect="1" noChangeArrowheads="1"/>
          </p:cNvSpPr>
          <p:nvPr/>
        </p:nvSpPr>
        <p:spPr bwMode="auto">
          <a:xfrm>
            <a:off x="4036089" y="5471677"/>
            <a:ext cx="217714" cy="2177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5314" tIns="32657" rIns="65314" bIns="32657" numCol="1" anchor="t" anchorCtr="0" compatLnSpc="1">
            <a:prstTxWarp prst="textNoShape">
              <a:avLst/>
            </a:prstTxWarp>
          </a:bodyPr>
          <a:lstStyle/>
          <a:p>
            <a:endParaRPr lang="en-GB" sz="962" dirty="0"/>
          </a:p>
        </p:txBody>
      </p:sp>
      <p:sp>
        <p:nvSpPr>
          <p:cNvPr id="4" name="TextBox 3">
            <a:extLst>
              <a:ext uri="{FF2B5EF4-FFF2-40B4-BE49-F238E27FC236}">
                <a16:creationId xmlns:a16="http://schemas.microsoft.com/office/drawing/2014/main" id="{B0F8124F-FB2A-5EEC-5CFD-D6D55984CAA3}"/>
              </a:ext>
            </a:extLst>
          </p:cNvPr>
          <p:cNvSpPr txBox="1"/>
          <p:nvPr/>
        </p:nvSpPr>
        <p:spPr>
          <a:xfrm>
            <a:off x="140807" y="7335709"/>
            <a:ext cx="4063304" cy="1823128"/>
          </a:xfrm>
          <a:prstGeom prst="rect">
            <a:avLst/>
          </a:prstGeom>
          <a:noFill/>
        </p:spPr>
        <p:txBody>
          <a:bodyPr wrap="square" rtlCol="0">
            <a:spAutoFit/>
          </a:bodyPr>
          <a:lstStyle/>
          <a:p>
            <a:r>
              <a:rPr lang="en-GB" sz="1714" b="1" i="1" dirty="0">
                <a:solidFill>
                  <a:srgbClr val="FF0000"/>
                </a:solidFill>
                <a:latin typeface="Franklin Gothic Book" panose="020B0503020102020204" pitchFamily="34" charset="0"/>
                <a:cs typeface="Arial" panose="020B0604020202020204" pitchFamily="34" charset="0"/>
              </a:rPr>
              <a:t>Please note that when practice is at capacity and has no more appointments, other NHS organisations provide urgent and emergency care, for example urgent care centres and Emergency Departments </a:t>
            </a:r>
          </a:p>
          <a:p>
            <a:pPr algn="ctr"/>
            <a:endParaRPr lang="en-GB" sz="962" dirty="0"/>
          </a:p>
        </p:txBody>
      </p:sp>
    </p:spTree>
    <p:extLst>
      <p:ext uri="{BB962C8B-B14F-4D97-AF65-F5344CB8AC3E}">
        <p14:creationId xmlns:p14="http://schemas.microsoft.com/office/powerpoint/2010/main" val="3296912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702484-EC1E-93CA-6265-CB29AA41D839}"/>
              </a:ext>
            </a:extLst>
          </p:cNvPr>
          <p:cNvSpPr>
            <a:spLocks noGrp="1"/>
          </p:cNvSpPr>
          <p:nvPr>
            <p:ph type="title"/>
          </p:nvPr>
        </p:nvSpPr>
        <p:spPr>
          <a:xfrm>
            <a:off x="471486" y="619609"/>
            <a:ext cx="5915025" cy="1310969"/>
          </a:xfrm>
        </p:spPr>
        <p:txBody>
          <a:bodyPr anchor="t">
            <a:normAutofit/>
          </a:bodyPr>
          <a:lstStyle/>
          <a:p>
            <a:r>
              <a:rPr lang="en-US" sz="2571" b="1" dirty="0">
                <a:latin typeface="Franklin Gothic Book" panose="020B0503020102020204" pitchFamily="34" charset="0"/>
                <a:cs typeface="Arial" panose="020B0604020202020204" pitchFamily="34" charset="0"/>
              </a:rPr>
              <a:t>Communication</a:t>
            </a:r>
          </a:p>
        </p:txBody>
      </p:sp>
      <p:pic>
        <p:nvPicPr>
          <p:cNvPr id="22" name="Content Placeholder 21" descr="A screenshot of a social media post&#10;&#10;Description automatically generated">
            <a:extLst>
              <a:ext uri="{FF2B5EF4-FFF2-40B4-BE49-F238E27FC236}">
                <a16:creationId xmlns:a16="http://schemas.microsoft.com/office/drawing/2014/main" id="{F07ACDB5-B521-ECA6-A220-BEC36A14E0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478736">
            <a:off x="3189103" y="2253894"/>
            <a:ext cx="2862055" cy="2582224"/>
          </a:xfrm>
        </p:spPr>
      </p:pic>
      <p:sp>
        <p:nvSpPr>
          <p:cNvPr id="5" name="AutoShape 2" descr="87904-Health-Awareness-PowerPoint-Presentation_02">
            <a:extLst>
              <a:ext uri="{FF2B5EF4-FFF2-40B4-BE49-F238E27FC236}">
                <a16:creationId xmlns:a16="http://schemas.microsoft.com/office/drawing/2014/main" id="{38A689B0-CC50-771B-8E3F-F7A83A08B955}"/>
              </a:ext>
            </a:extLst>
          </p:cNvPr>
          <p:cNvSpPr>
            <a:spLocks noChangeAspect="1" noChangeArrowheads="1"/>
          </p:cNvSpPr>
          <p:nvPr/>
        </p:nvSpPr>
        <p:spPr bwMode="auto">
          <a:xfrm>
            <a:off x="4036089" y="5471677"/>
            <a:ext cx="217714" cy="2177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5314" tIns="32657" rIns="65314" bIns="32657" numCol="1" anchor="t" anchorCtr="0" compatLnSpc="1">
            <a:prstTxWarp prst="textNoShape">
              <a:avLst/>
            </a:prstTxWarp>
          </a:bodyPr>
          <a:lstStyle/>
          <a:p>
            <a:endParaRPr lang="en-GB" sz="962" dirty="0"/>
          </a:p>
        </p:txBody>
      </p:sp>
      <p:pic>
        <p:nvPicPr>
          <p:cNvPr id="9" name="Picture 8" descr="A collage of a person holding a paper&#10;&#10;Description automatically generated">
            <a:extLst>
              <a:ext uri="{FF2B5EF4-FFF2-40B4-BE49-F238E27FC236}">
                <a16:creationId xmlns:a16="http://schemas.microsoft.com/office/drawing/2014/main" id="{3532B462-D3A9-CEF3-578D-82F634AC1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19436">
            <a:off x="347831" y="2587903"/>
            <a:ext cx="3229429" cy="3483429"/>
          </a:xfrm>
          <a:prstGeom prst="rect">
            <a:avLst/>
          </a:prstGeom>
        </p:spPr>
      </p:pic>
      <p:pic>
        <p:nvPicPr>
          <p:cNvPr id="15" name="Picture 14" descr="A screenshot of a web page&#10;&#10;Description automatically generated">
            <a:extLst>
              <a:ext uri="{FF2B5EF4-FFF2-40B4-BE49-F238E27FC236}">
                <a16:creationId xmlns:a16="http://schemas.microsoft.com/office/drawing/2014/main" id="{90F28010-AF0E-32E1-89E4-268F2E86C5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2431" y="4054048"/>
            <a:ext cx="3643170" cy="2520350"/>
          </a:xfrm>
          <a:prstGeom prst="rect">
            <a:avLst/>
          </a:prstGeom>
        </p:spPr>
      </p:pic>
      <p:pic>
        <p:nvPicPr>
          <p:cNvPr id="17" name="Picture 16" descr="A screenshot of a phone&#10;&#10;Description automatically generated">
            <a:extLst>
              <a:ext uri="{FF2B5EF4-FFF2-40B4-BE49-F238E27FC236}">
                <a16:creationId xmlns:a16="http://schemas.microsoft.com/office/drawing/2014/main" id="{CC4B55EA-6687-D5AC-2146-D443824A93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061" y="7384143"/>
            <a:ext cx="2270036" cy="1983655"/>
          </a:xfrm>
          <a:prstGeom prst="rect">
            <a:avLst/>
          </a:prstGeom>
        </p:spPr>
      </p:pic>
      <p:sp>
        <p:nvSpPr>
          <p:cNvPr id="18" name="TextBox 17">
            <a:extLst>
              <a:ext uri="{FF2B5EF4-FFF2-40B4-BE49-F238E27FC236}">
                <a16:creationId xmlns:a16="http://schemas.microsoft.com/office/drawing/2014/main" id="{E98DCC70-9956-B746-E432-2CA8CDD44061}"/>
              </a:ext>
            </a:extLst>
          </p:cNvPr>
          <p:cNvSpPr txBox="1"/>
          <p:nvPr/>
        </p:nvSpPr>
        <p:spPr>
          <a:xfrm>
            <a:off x="471487" y="1000298"/>
            <a:ext cx="5915025" cy="1191993"/>
          </a:xfrm>
          <a:prstGeom prst="rect">
            <a:avLst/>
          </a:prstGeom>
          <a:noFill/>
        </p:spPr>
        <p:txBody>
          <a:bodyPr wrap="square" rtlCol="0">
            <a:spAutoFit/>
          </a:bodyPr>
          <a:lstStyle/>
          <a:p>
            <a:r>
              <a:rPr lang="en-GB" sz="1429" dirty="0">
                <a:latin typeface="Franklin Gothic Book" panose="020B0503020102020204" pitchFamily="34" charset="0"/>
              </a:rPr>
              <a:t>Dan and Liz have kept our notice boards up to date in our surgeries and local venues. </a:t>
            </a:r>
          </a:p>
          <a:p>
            <a:r>
              <a:rPr lang="en-GB" sz="1429" dirty="0">
                <a:latin typeface="Franklin Gothic Book" panose="020B0503020102020204" pitchFamily="34" charset="0"/>
              </a:rPr>
              <a:t>Our PPG regularly share information on website and social media. </a:t>
            </a:r>
          </a:p>
          <a:p>
            <a:r>
              <a:rPr lang="en-GB" sz="1429" dirty="0">
                <a:latin typeface="Franklin Gothic Book" panose="020B0503020102020204" pitchFamily="34" charset="0"/>
              </a:rPr>
              <a:t>We are currently working on a process to communicate news to non-technical patients. </a:t>
            </a:r>
          </a:p>
        </p:txBody>
      </p:sp>
      <p:pic>
        <p:nvPicPr>
          <p:cNvPr id="26" name="Picture 25" descr="A person standing next to a bulletin board&#10;&#10;Description automatically generated">
            <a:extLst>
              <a:ext uri="{FF2B5EF4-FFF2-40B4-BE49-F238E27FC236}">
                <a16:creationId xmlns:a16="http://schemas.microsoft.com/office/drawing/2014/main" id="{D2A78353-F1EF-975B-656E-B53D68AB0C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5643" y="5763034"/>
            <a:ext cx="3145544" cy="3756301"/>
          </a:xfrm>
          <a:prstGeom prst="rect">
            <a:avLst/>
          </a:prstGeom>
        </p:spPr>
      </p:pic>
      <p:pic>
        <p:nvPicPr>
          <p:cNvPr id="4" name="Picture 3" descr="A collage of a sign&#10;&#10;Description automatically generated">
            <a:extLst>
              <a:ext uri="{FF2B5EF4-FFF2-40B4-BE49-F238E27FC236}">
                <a16:creationId xmlns:a16="http://schemas.microsoft.com/office/drawing/2014/main" id="{D1BC2F1F-44BA-66E9-8B54-BE84D8DD52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8000" y="7962891"/>
            <a:ext cx="2120331" cy="1342571"/>
          </a:xfrm>
          <a:prstGeom prst="rect">
            <a:avLst/>
          </a:prstGeom>
        </p:spPr>
      </p:pic>
      <p:pic>
        <p:nvPicPr>
          <p:cNvPr id="24" name="Picture 23" descr="A screenshot of a phone&#10;&#10;Description automatically generated">
            <a:extLst>
              <a:ext uri="{FF2B5EF4-FFF2-40B4-BE49-F238E27FC236}">
                <a16:creationId xmlns:a16="http://schemas.microsoft.com/office/drawing/2014/main" id="{CE81A1CB-7273-152B-13A1-4C97BBA37F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22388">
            <a:off x="1724469" y="5885655"/>
            <a:ext cx="2502784" cy="2211123"/>
          </a:xfrm>
          <a:prstGeom prst="rect">
            <a:avLst/>
          </a:prstGeom>
        </p:spPr>
      </p:pic>
    </p:spTree>
    <p:extLst>
      <p:ext uri="{BB962C8B-B14F-4D97-AF65-F5344CB8AC3E}">
        <p14:creationId xmlns:p14="http://schemas.microsoft.com/office/powerpoint/2010/main" val="3303328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BDD160D1-8A90-6468-EBEC-E9742F6FB22C}"/>
              </a:ext>
            </a:extLst>
          </p:cNvPr>
          <p:cNvSpPr txBox="1">
            <a:spLocks/>
          </p:cNvSpPr>
          <p:nvPr/>
        </p:nvSpPr>
        <p:spPr>
          <a:xfrm>
            <a:off x="384289" y="1806173"/>
            <a:ext cx="6165801" cy="5302782"/>
          </a:xfrm>
          <a:prstGeom prst="rect">
            <a:avLst/>
          </a:prstGeom>
        </p:spPr>
        <p:txBody>
          <a:bodyPr vert="horz" lIns="65314" tIns="32657" rIns="65314" bIns="32657" rtlCol="0" anchor="ctr">
            <a:normAutofit/>
          </a:bodyPr>
          <a:lstStyle>
            <a:lvl1pPr marL="240030" indent="-240030" algn="l" defTabSz="960120" rtl="0" eaLnBrk="1" latinLnBrk="0" hangingPunct="1">
              <a:lnSpc>
                <a:spcPct val="90000"/>
              </a:lnSpc>
              <a:spcBef>
                <a:spcPts val="1050"/>
              </a:spcBef>
              <a:buFont typeface="Arial" panose="020B0604020202020204" pitchFamily="34" charset="0"/>
              <a:buChar char="•"/>
              <a:defRPr sz="2940" kern="1200">
                <a:solidFill>
                  <a:schemeClr val="tx1"/>
                </a:solidFill>
                <a:latin typeface="+mn-lt"/>
                <a:ea typeface="+mn-ea"/>
                <a:cs typeface="+mn-cs"/>
              </a:defRPr>
            </a:lvl1pPr>
            <a:lvl2pPr marL="720090" indent="-240030" algn="l" defTabSz="960120"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200150" indent="-240030" algn="l" defTabSz="960120"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802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6027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lgn="ctr">
              <a:buNone/>
            </a:pPr>
            <a:endParaRPr lang="en-GB" sz="5714" dirty="0">
              <a:latin typeface="Franklin Gothic Book" panose="020B0503020102020204" pitchFamily="34" charset="0"/>
            </a:endParaRPr>
          </a:p>
        </p:txBody>
      </p:sp>
      <p:sp>
        <p:nvSpPr>
          <p:cNvPr id="3" name="Content Placeholder 2">
            <a:extLst>
              <a:ext uri="{FF2B5EF4-FFF2-40B4-BE49-F238E27FC236}">
                <a16:creationId xmlns:a16="http://schemas.microsoft.com/office/drawing/2014/main" id="{21A66A06-FDF7-291E-1B8B-E4146A039BA0}"/>
              </a:ext>
            </a:extLst>
          </p:cNvPr>
          <p:cNvSpPr>
            <a:spLocks noGrp="1"/>
          </p:cNvSpPr>
          <p:nvPr>
            <p:ph idx="1"/>
          </p:nvPr>
        </p:nvSpPr>
        <p:spPr>
          <a:xfrm>
            <a:off x="307911" y="620421"/>
            <a:ext cx="6242179" cy="7956032"/>
          </a:xfrm>
        </p:spPr>
        <p:txBody>
          <a:bodyPr>
            <a:noAutofit/>
          </a:bodyPr>
          <a:lstStyle/>
          <a:p>
            <a:pPr marL="0" indent="0">
              <a:lnSpc>
                <a:spcPct val="115000"/>
              </a:lnSpc>
              <a:spcBef>
                <a:spcPts val="714"/>
              </a:spcBef>
              <a:buNone/>
            </a:pPr>
            <a:r>
              <a:rPr lang="en-GB" sz="1000" b="1" cap="all" spc="54" dirty="0">
                <a:solidFill>
                  <a:srgbClr val="000000"/>
                </a:solidFill>
                <a:latin typeface="Franklin Gothic Book" panose="020B0503020102020204" pitchFamily="34" charset="0"/>
                <a:cs typeface="Times New Roman" panose="02020603050405020304" pitchFamily="18" charset="0"/>
              </a:rPr>
              <a:t>Chair’s Report </a:t>
            </a:r>
            <a:endParaRPr lang="en-GB" sz="1000" b="1" cap="all" spc="54" dirty="0">
              <a:latin typeface="Franklin Gothic Book" panose="020B0503020102020204" pitchFamily="34" charset="0"/>
              <a:cs typeface="Times New Roman" panose="02020603050405020304" pitchFamily="18" charset="0"/>
            </a:endParaRPr>
          </a:p>
          <a:p>
            <a:pPr marL="0" indent="0">
              <a:lnSpc>
                <a:spcPct val="115000"/>
              </a:lnSpc>
              <a:spcBef>
                <a:spcPts val="714"/>
              </a:spcBef>
              <a:spcAft>
                <a:spcPts val="714"/>
              </a:spcAft>
              <a:buNone/>
            </a:pPr>
            <a:r>
              <a:rPr lang="en-GB" sz="1000" dirty="0">
                <a:latin typeface="Franklin Gothic Book" panose="020B0503020102020204" pitchFamily="34" charset="0"/>
                <a:ea typeface="Times New Roman" panose="02020603050405020304" pitchFamily="18" charset="0"/>
                <a:cs typeface="Arial" panose="020B0604020202020204" pitchFamily="34" charset="0"/>
              </a:rPr>
              <a:t>Thank you for reading the first Ivy Medical Group (IMG) Patient Participation Group (PPG) Annual Report for 2022-2023.  I am very proud to have recently taken over the Chair role from Steve Scott who was our Chair from November 2022 to October 2023. We extend our thanks to Steve for helping to get the PPG up and running again after Covid. </a:t>
            </a:r>
            <a:endParaRPr lang="en-GB" sz="1000" dirty="0">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lnSpc>
                <a:spcPct val="115000"/>
              </a:lnSpc>
              <a:spcBef>
                <a:spcPts val="714"/>
              </a:spcBef>
              <a:spcAft>
                <a:spcPts val="714"/>
              </a:spcAft>
              <a:buNone/>
            </a:pPr>
            <a:r>
              <a:rPr lang="en-GB" sz="1000" dirty="0">
                <a:latin typeface="Franklin Gothic Book" panose="020B0503020102020204" pitchFamily="34" charset="0"/>
                <a:ea typeface="Times New Roman" panose="02020603050405020304" pitchFamily="18" charset="0"/>
                <a:cs typeface="Arial" panose="020B0604020202020204" pitchFamily="34" charset="0"/>
              </a:rPr>
              <a:t>Prior to this Janet Kenwood was the PPG Chair, a position she had held since 2011. Sadly Janet passed away in July 2021. On behalf of IMG and the PPG we want to state how grateful we all were for her tireless support of the practice and her commitment to patient services. We extend our condolences to her husband Gerald.</a:t>
            </a:r>
            <a:endParaRPr lang="en-GB" sz="1000" dirty="0">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lnSpc>
                <a:spcPct val="115000"/>
              </a:lnSpc>
              <a:spcBef>
                <a:spcPts val="714"/>
              </a:spcBef>
              <a:spcAft>
                <a:spcPts val="714"/>
              </a:spcAft>
              <a:buNone/>
            </a:pPr>
            <a:r>
              <a:rPr lang="en-GB" sz="1000" dirty="0">
                <a:latin typeface="Franklin Gothic Book" panose="020B0503020102020204" pitchFamily="34" charset="0"/>
                <a:ea typeface="Times New Roman" panose="02020603050405020304" pitchFamily="18" charset="0"/>
                <a:cs typeface="Arial" panose="020B0604020202020204" pitchFamily="34" charset="0"/>
              </a:rPr>
              <a:t>I have been a PPG member since 2018, I held the Chair post after Janet’s passing. There have been significant changes since I joined. These changes were informed by PPG public meetings held in 2022 and the result of a local patient survey to understand how patients viewed the GP service. Views were grouped into five themes to form the basis of our first PPG annual plan.</a:t>
            </a:r>
            <a:endParaRPr lang="en-GB" sz="1000" dirty="0">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lnSpc>
                <a:spcPct val="115000"/>
              </a:lnSpc>
              <a:spcBef>
                <a:spcPts val="714"/>
              </a:spcBef>
              <a:spcAft>
                <a:spcPts val="714"/>
              </a:spcAft>
              <a:buNone/>
            </a:pPr>
            <a:r>
              <a:rPr lang="en-GB" sz="1000" dirty="0">
                <a:latin typeface="Franklin Gothic Book" panose="020B0503020102020204" pitchFamily="34" charset="0"/>
                <a:ea typeface="Times New Roman" panose="02020603050405020304" pitchFamily="18" charset="0"/>
                <a:cs typeface="Arial" panose="020B0604020202020204" pitchFamily="34" charset="0"/>
              </a:rPr>
              <a:t>Since November 2022 we have held three formal meetings and met informally three times. We have supported the practice to deliver improvements on the fives themes which include:</a:t>
            </a:r>
            <a:endParaRPr lang="en-GB" sz="1000" dirty="0">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lnSpc>
                <a:spcPct val="115000"/>
              </a:lnSpc>
              <a:spcBef>
                <a:spcPts val="714"/>
              </a:spcBef>
              <a:spcAft>
                <a:spcPts val="714"/>
              </a:spcAft>
              <a:buNone/>
            </a:pPr>
            <a:r>
              <a:rPr lang="en-GB" sz="1000" b="1" dirty="0">
                <a:latin typeface="Franklin Gothic Book" panose="020B0503020102020204" pitchFamily="34" charset="0"/>
                <a:ea typeface="Times New Roman" panose="02020603050405020304" pitchFamily="18" charset="0"/>
                <a:cs typeface="Arial" panose="020B0604020202020204" pitchFamily="34" charset="0"/>
              </a:rPr>
              <a:t>Access</a:t>
            </a:r>
            <a:r>
              <a:rPr lang="en-GB" sz="1000" dirty="0">
                <a:latin typeface="Franklin Gothic Book" panose="020B0503020102020204" pitchFamily="34" charset="0"/>
                <a:ea typeface="Times New Roman" panose="02020603050405020304" pitchFamily="18" charset="0"/>
                <a:cs typeface="Arial" panose="020B0604020202020204" pitchFamily="34" charset="0"/>
              </a:rPr>
              <a:t> with the online patient triage service. We have held seven workshops to help people use this service via the NHS App and online. </a:t>
            </a:r>
            <a:endParaRPr lang="en-GB" sz="1000" dirty="0">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lnSpc>
                <a:spcPct val="115000"/>
              </a:lnSpc>
              <a:spcBef>
                <a:spcPts val="714"/>
              </a:spcBef>
              <a:spcAft>
                <a:spcPts val="714"/>
              </a:spcAft>
              <a:buNone/>
            </a:pPr>
            <a:r>
              <a:rPr lang="en-GB" sz="1000" b="1" dirty="0">
                <a:latin typeface="Franklin Gothic Book" panose="020B0503020102020204" pitchFamily="34" charset="0"/>
                <a:ea typeface="Times New Roman" panose="02020603050405020304" pitchFamily="18" charset="0"/>
                <a:cs typeface="Arial" panose="020B0604020202020204" pitchFamily="34" charset="0"/>
              </a:rPr>
              <a:t>Best practice</a:t>
            </a:r>
            <a:r>
              <a:rPr lang="en-GB" sz="1000" dirty="0">
                <a:latin typeface="Franklin Gothic Book" panose="020B0503020102020204" pitchFamily="34" charset="0"/>
                <a:ea typeface="Times New Roman" panose="02020603050405020304" pitchFamily="18" charset="0"/>
                <a:cs typeface="Arial" panose="020B0604020202020204" pitchFamily="34" charset="0"/>
              </a:rPr>
              <a:t> has been adopted with the launch of the Electronic Prescription Service and patient triage. The PPG have undertaken a survey for End of Life Care and under 18 experiences. We will take forward actions from the findings during 2024.</a:t>
            </a:r>
            <a:endParaRPr lang="en-GB" sz="1000" dirty="0">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lnSpc>
                <a:spcPct val="115000"/>
              </a:lnSpc>
              <a:spcBef>
                <a:spcPts val="714"/>
              </a:spcBef>
              <a:spcAft>
                <a:spcPts val="714"/>
              </a:spcAft>
              <a:buNone/>
            </a:pPr>
            <a:r>
              <a:rPr lang="en-GB" sz="1000" b="1" dirty="0">
                <a:latin typeface="Franklin Gothic Book" panose="020B0503020102020204" pitchFamily="34" charset="0"/>
                <a:ea typeface="Times New Roman" panose="02020603050405020304" pitchFamily="18" charset="0"/>
                <a:cs typeface="Arial" panose="020B0604020202020204" pitchFamily="34" charset="0"/>
              </a:rPr>
              <a:t>Improved communication</a:t>
            </a:r>
            <a:r>
              <a:rPr lang="en-GB" sz="1000" dirty="0">
                <a:latin typeface="Franklin Gothic Book" panose="020B0503020102020204" pitchFamily="34" charset="0"/>
                <a:ea typeface="Times New Roman" panose="02020603050405020304" pitchFamily="18" charset="0"/>
                <a:cs typeface="Arial" panose="020B0604020202020204" pitchFamily="34" charset="0"/>
              </a:rPr>
              <a:t> a new website with PPG access. PPG members regularly update notices boards in surgeries and local venues. We share our news on social media and use the surgery text message services to reach out to all patients. The PPG have published five articles on health awareness, known as health insights. These are shared widely. </a:t>
            </a:r>
            <a:endParaRPr lang="en-GB" sz="1000" dirty="0">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lnSpc>
                <a:spcPct val="115000"/>
              </a:lnSpc>
              <a:spcBef>
                <a:spcPts val="714"/>
              </a:spcBef>
              <a:spcAft>
                <a:spcPts val="714"/>
              </a:spcAft>
              <a:buNone/>
            </a:pPr>
            <a:r>
              <a:rPr lang="en-GB" sz="1000" b="1" dirty="0">
                <a:latin typeface="Franklin Gothic Book" panose="020B0503020102020204" pitchFamily="34" charset="0"/>
                <a:ea typeface="Times New Roman" panose="02020603050405020304" pitchFamily="18" charset="0"/>
                <a:cs typeface="Arial" panose="020B0604020202020204" pitchFamily="34" charset="0"/>
              </a:rPr>
              <a:t>Valuing the workforce and volunteers</a:t>
            </a:r>
            <a:r>
              <a:rPr lang="en-GB" sz="1000" dirty="0">
                <a:latin typeface="Franklin Gothic Book" panose="020B0503020102020204" pitchFamily="34" charset="0"/>
                <a:ea typeface="Times New Roman" panose="02020603050405020304" pitchFamily="18" charset="0"/>
                <a:cs typeface="Arial" panose="020B0604020202020204" pitchFamily="34" charset="0"/>
              </a:rPr>
              <a:t> has seen new nurses and GPs join the surgery and the practice supporting the delivery of workshops and public meetings. We have fully recruited to our PPG with three new members bringing a wealth of experience to the team. If we secure new premises the working environment will be greatly improved and recruitment much easier.</a:t>
            </a:r>
            <a:endParaRPr lang="en-GB" sz="1000" dirty="0">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lnSpc>
                <a:spcPct val="115000"/>
              </a:lnSpc>
              <a:spcBef>
                <a:spcPts val="714"/>
              </a:spcBef>
              <a:spcAft>
                <a:spcPts val="714"/>
              </a:spcAft>
              <a:buNone/>
            </a:pPr>
            <a:r>
              <a:rPr lang="en-GB" sz="1000" b="1" dirty="0">
                <a:latin typeface="Franklin Gothic Book" panose="020B0503020102020204" pitchFamily="34" charset="0"/>
                <a:ea typeface="Times New Roman" panose="02020603050405020304" pitchFamily="18" charset="0"/>
                <a:cs typeface="Arial" panose="020B0604020202020204" pitchFamily="34" charset="0"/>
              </a:rPr>
              <a:t>Premises </a:t>
            </a:r>
            <a:r>
              <a:rPr lang="en-GB" sz="1000" dirty="0">
                <a:latin typeface="Franklin Gothic Book" panose="020B0503020102020204" pitchFamily="34" charset="0"/>
                <a:ea typeface="Times New Roman" panose="02020603050405020304" pitchFamily="18" charset="0"/>
                <a:cs typeface="Arial" panose="020B0604020202020204" pitchFamily="34" charset="0"/>
              </a:rPr>
              <a:t>have now been seen as a priority by the local NHS and we are working with a developer to look for site options. The PPG held a public meeting in July 2023 and continue to support this exciting development.</a:t>
            </a:r>
            <a:endParaRPr lang="en-GB" sz="1000" dirty="0">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lnSpc>
                <a:spcPct val="115000"/>
              </a:lnSpc>
              <a:spcBef>
                <a:spcPts val="714"/>
              </a:spcBef>
              <a:spcAft>
                <a:spcPts val="714"/>
              </a:spcAft>
              <a:buNone/>
            </a:pPr>
            <a:r>
              <a:rPr lang="en-GB" sz="1000" dirty="0">
                <a:latin typeface="Franklin Gothic Book" panose="020B0503020102020204" pitchFamily="34" charset="0"/>
                <a:ea typeface="Times New Roman" panose="02020603050405020304" pitchFamily="18" charset="0"/>
                <a:cs typeface="Arial" panose="020B0604020202020204" pitchFamily="34" charset="0"/>
              </a:rPr>
              <a:t>This is an exciting time for IMG and the PPG. We will continue to support the delivery of improvements against the themes We will always put the best interests of patients at the heart of everything we do as we move forward into 2024.</a:t>
            </a:r>
            <a:endParaRPr lang="en-GB" sz="1000" dirty="0">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lnSpc>
                <a:spcPct val="115000"/>
              </a:lnSpc>
              <a:spcBef>
                <a:spcPts val="714"/>
              </a:spcBef>
              <a:spcAft>
                <a:spcPts val="714"/>
              </a:spcAft>
              <a:buNone/>
            </a:pPr>
            <a:r>
              <a:rPr lang="en-GB" sz="1000" dirty="0">
                <a:latin typeface="Franklin Gothic Book" panose="020B0503020102020204" pitchFamily="34" charset="0"/>
                <a:ea typeface="Times New Roman" panose="02020603050405020304" pitchFamily="18" charset="0"/>
                <a:cs typeface="Arial" panose="020B0604020202020204" pitchFamily="34" charset="0"/>
              </a:rPr>
              <a:t>The PPG wish you and your loved ones a healthy and happy Christmas and all the best for 2024.</a:t>
            </a:r>
            <a:endParaRPr lang="en-GB" sz="1000" dirty="0">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lnSpc>
                <a:spcPct val="120000"/>
              </a:lnSpc>
              <a:spcBef>
                <a:spcPts val="714"/>
              </a:spcBef>
              <a:buNone/>
            </a:pPr>
            <a:r>
              <a:rPr lang="en-GB" sz="1000" dirty="0">
                <a:latin typeface="Franklin Gothic Book" panose="020B0503020102020204" pitchFamily="34" charset="0"/>
                <a:ea typeface="Times New Roman" panose="02020603050405020304" pitchFamily="18" charset="0"/>
                <a:cs typeface="Arial" panose="020B0604020202020204" pitchFamily="34" charset="0"/>
              </a:rPr>
              <a:t> Ingrid Glover</a:t>
            </a:r>
            <a:endParaRPr lang="en-GB" sz="1000" dirty="0">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lnSpc>
                <a:spcPct val="120000"/>
              </a:lnSpc>
              <a:spcBef>
                <a:spcPts val="714"/>
              </a:spcBef>
              <a:buNone/>
            </a:pPr>
            <a:r>
              <a:rPr lang="en-GB" sz="1000" b="1" dirty="0">
                <a:latin typeface="Franklin Gothic Book" panose="020B0503020102020204" pitchFamily="34" charset="0"/>
                <a:ea typeface="Times New Roman" panose="02020603050405020304" pitchFamily="18" charset="0"/>
                <a:cs typeface="Arial" panose="020B0604020202020204" pitchFamily="34" charset="0"/>
              </a:rPr>
              <a:t>Chair, IMG PPG</a:t>
            </a:r>
            <a:endParaRPr lang="en-GB" sz="1000" dirty="0">
              <a:latin typeface="Franklin Gothic Book" panose="020B0503020102020204" pitchFamily="34" charset="0"/>
              <a:ea typeface="Times New Roman" panose="02020603050405020304" pitchFamily="18" charset="0"/>
              <a:cs typeface="Times New Roman" panose="02020603050405020304" pitchFamily="18" charset="0"/>
            </a:endParaRPr>
          </a:p>
          <a:p>
            <a:endParaRPr lang="en-GB" sz="429" dirty="0"/>
          </a:p>
        </p:txBody>
      </p:sp>
    </p:spTree>
    <p:extLst>
      <p:ext uri="{BB962C8B-B14F-4D97-AF65-F5344CB8AC3E}">
        <p14:creationId xmlns:p14="http://schemas.microsoft.com/office/powerpoint/2010/main" val="3862512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702484-EC1E-93CA-6265-CB29AA41D839}"/>
              </a:ext>
            </a:extLst>
          </p:cNvPr>
          <p:cNvSpPr>
            <a:spLocks noGrp="1"/>
          </p:cNvSpPr>
          <p:nvPr>
            <p:ph type="title"/>
          </p:nvPr>
        </p:nvSpPr>
        <p:spPr>
          <a:xfrm>
            <a:off x="198355" y="381000"/>
            <a:ext cx="6439952" cy="1767417"/>
          </a:xfrm>
        </p:spPr>
        <p:txBody>
          <a:bodyPr>
            <a:normAutofit/>
          </a:bodyPr>
          <a:lstStyle/>
          <a:p>
            <a:r>
              <a:rPr lang="en-US" sz="2286" b="1" i="1" dirty="0">
                <a:latin typeface="Franklin Gothic Book" panose="020B0503020102020204" pitchFamily="34" charset="0"/>
                <a:cs typeface="Arial" panose="020B0604020202020204" pitchFamily="34" charset="0"/>
              </a:rPr>
              <a:t>Practice</a:t>
            </a:r>
            <a:r>
              <a:rPr lang="en-US" sz="2286" i="1" dirty="0">
                <a:latin typeface="Franklin Gothic Book" panose="020B0503020102020204" pitchFamily="34" charset="0"/>
                <a:cs typeface="Arial" panose="020B0604020202020204" pitchFamily="34" charset="0"/>
              </a:rPr>
              <a:t> </a:t>
            </a:r>
            <a:r>
              <a:rPr lang="en-US" sz="2286" b="1" i="1" dirty="0">
                <a:latin typeface="Franklin Gothic Book" panose="020B0503020102020204" pitchFamily="34" charset="0"/>
                <a:cs typeface="Arial" panose="020B0604020202020204" pitchFamily="34" charset="0"/>
              </a:rPr>
              <a:t>performance:</a:t>
            </a:r>
            <a:r>
              <a:rPr lang="en-US" sz="2286" i="1" dirty="0">
                <a:latin typeface="Franklin Gothic Book" panose="020B0503020102020204" pitchFamily="34" charset="0"/>
                <a:cs typeface="Arial" panose="020B0604020202020204" pitchFamily="34" charset="0"/>
              </a:rPr>
              <a:t> </a:t>
            </a:r>
            <a:br>
              <a:rPr lang="en-US" sz="2286" i="1" dirty="0">
                <a:highlight>
                  <a:srgbClr val="FFFF00"/>
                </a:highlight>
                <a:latin typeface="Franklin Gothic Book" panose="020B0503020102020204" pitchFamily="34" charset="0"/>
                <a:cs typeface="Arial" panose="020B0604020202020204" pitchFamily="34" charset="0"/>
              </a:rPr>
            </a:br>
            <a:r>
              <a:rPr lang="en-US" sz="2286" b="1" i="1" dirty="0">
                <a:latin typeface="Franklin Gothic Book" panose="020B0503020102020204" pitchFamily="34" charset="0"/>
                <a:cs typeface="Arial" panose="020B0604020202020204" pitchFamily="34" charset="0"/>
              </a:rPr>
              <a:t>You said we did </a:t>
            </a:r>
            <a:r>
              <a:rPr lang="en-US" sz="2286" b="1" dirty="0">
                <a:latin typeface="Franklin Gothic Book" panose="020B0503020102020204" pitchFamily="34" charset="0"/>
                <a:cs typeface="Arial" panose="020B0604020202020204" pitchFamily="34" charset="0"/>
              </a:rPr>
              <a:t>January 2023 – December  2023</a:t>
            </a:r>
            <a:br>
              <a:rPr lang="en-US" sz="2286" b="1" dirty="0">
                <a:latin typeface="Franklin Gothic Book" panose="020B0503020102020204" pitchFamily="34" charset="0"/>
                <a:cs typeface="Arial" panose="020B0604020202020204" pitchFamily="34" charset="0"/>
              </a:rPr>
            </a:br>
            <a:endParaRPr lang="en-US" sz="2286" b="1" dirty="0">
              <a:latin typeface="Franklin Gothic Book" panose="020B05030201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8A01FE7D-E71C-8A21-6CB2-BC81058E50CB}"/>
              </a:ext>
            </a:extLst>
          </p:cNvPr>
          <p:cNvSpPr>
            <a:spLocks noGrp="1"/>
          </p:cNvSpPr>
          <p:nvPr>
            <p:ph idx="1"/>
          </p:nvPr>
        </p:nvSpPr>
        <p:spPr>
          <a:xfrm>
            <a:off x="471488" y="1444504"/>
            <a:ext cx="5915025" cy="5801784"/>
          </a:xfrm>
        </p:spPr>
        <p:txBody>
          <a:bodyPr>
            <a:noAutofit/>
          </a:bodyPr>
          <a:lstStyle/>
          <a:p>
            <a:endParaRPr lang="en-US" sz="1429" dirty="0">
              <a:latin typeface="Franklin Gothic Book" panose="020B0503020102020204" pitchFamily="34" charset="0"/>
            </a:endParaRPr>
          </a:p>
          <a:p>
            <a:pPr marL="0" indent="0">
              <a:lnSpc>
                <a:spcPct val="115000"/>
              </a:lnSpc>
              <a:buNone/>
            </a:pPr>
            <a:r>
              <a:rPr lang="en-US" sz="1429" b="1" dirty="0">
                <a:solidFill>
                  <a:srgbClr val="FF0000"/>
                </a:solidFill>
                <a:latin typeface="Franklin Gothic Book" panose="020B0503020102020204" pitchFamily="34" charset="0"/>
                <a:ea typeface="Avenir Next LT Pro" panose="020B0504020202020204" pitchFamily="34" charset="77"/>
                <a:cs typeface="Times New Roman" panose="02020603050405020304" pitchFamily="18" charset="0"/>
              </a:rPr>
              <a:t>You said </a:t>
            </a:r>
            <a:r>
              <a:rPr lang="en-US" sz="1429" b="1" i="1" dirty="0">
                <a:solidFill>
                  <a:srgbClr val="FF0000"/>
                </a:solidFill>
                <a:latin typeface="Franklin Gothic Book" panose="020B0503020102020204" pitchFamily="34" charset="0"/>
                <a:ea typeface="Avenir Next LT Pro" panose="020B0504020202020204" pitchFamily="34" charset="77"/>
                <a:cs typeface="Times New Roman" panose="02020603050405020304" pitchFamily="18" charset="0"/>
              </a:rPr>
              <a:t>– improve communication</a:t>
            </a:r>
          </a:p>
          <a:p>
            <a:pPr marL="0" indent="0">
              <a:lnSpc>
                <a:spcPct val="115000"/>
              </a:lnSpc>
              <a:buNone/>
            </a:pPr>
            <a:r>
              <a:rPr lang="en-US" sz="1429" b="1" dirty="0">
                <a:latin typeface="Franklin Gothic Book" panose="020B0503020102020204" pitchFamily="34" charset="0"/>
                <a:ea typeface="Avenir Next LT Pro" panose="020B0504020202020204" pitchFamily="34" charset="77"/>
                <a:cs typeface="Times New Roman" panose="02020603050405020304" pitchFamily="18" charset="0"/>
              </a:rPr>
              <a:t>What we are doing</a:t>
            </a:r>
            <a:r>
              <a:rPr lang="en-US" sz="1429" dirty="0">
                <a:latin typeface="Franklin Gothic Book" panose="020B0503020102020204" pitchFamily="34" charset="0"/>
                <a:ea typeface="Avenir Next LT Pro" panose="020B0504020202020204" pitchFamily="34" charset="77"/>
                <a:cs typeface="Times New Roman" panose="02020603050405020304" pitchFamily="18" charset="0"/>
              </a:rPr>
              <a:t> </a:t>
            </a:r>
            <a:endParaRPr lang="en-GB" sz="1429" dirty="0">
              <a:latin typeface="Franklin Gothic Book" panose="020B0503020102020204" pitchFamily="34" charset="0"/>
              <a:ea typeface="Calibri" panose="020F0502020204030204" pitchFamily="34" charset="0"/>
              <a:cs typeface="Times New Roman" panose="02020603050405020304" pitchFamily="18" charset="0"/>
            </a:endParaRPr>
          </a:p>
          <a:p>
            <a:pPr>
              <a:lnSpc>
                <a:spcPct val="115000"/>
              </a:lnSpc>
            </a:pPr>
            <a:r>
              <a:rPr lang="en-US" sz="1429" dirty="0">
                <a:latin typeface="Franklin Gothic Book" panose="020B0503020102020204" pitchFamily="34" charset="0"/>
                <a:ea typeface="Avenir Next LT Pro" panose="020B0504020202020204" pitchFamily="34" charset="77"/>
                <a:cs typeface="Times New Roman" panose="02020603050405020304" pitchFamily="18" charset="0"/>
              </a:rPr>
              <a:t>We have supported the PPG to deliver several workshops on the NHS App, Patient Triage, End of Life and Premises </a:t>
            </a:r>
          </a:p>
          <a:p>
            <a:pPr>
              <a:lnSpc>
                <a:spcPct val="115000"/>
              </a:lnSpc>
            </a:pPr>
            <a:r>
              <a:rPr lang="en-US" sz="1429" dirty="0">
                <a:latin typeface="Franklin Gothic Book" panose="020B0503020102020204" pitchFamily="34" charset="0"/>
                <a:ea typeface="Avenir Next LT Pro" panose="020B0504020202020204" pitchFamily="34" charset="77"/>
                <a:cs typeface="Times New Roman" panose="02020603050405020304" pitchFamily="18" charset="0"/>
              </a:rPr>
              <a:t>We have a new website which the PPG access to provide patient updates</a:t>
            </a:r>
          </a:p>
          <a:p>
            <a:pPr>
              <a:lnSpc>
                <a:spcPct val="115000"/>
              </a:lnSpc>
            </a:pPr>
            <a:r>
              <a:rPr lang="en-US" sz="1429" dirty="0">
                <a:latin typeface="Franklin Gothic Book" panose="020B0503020102020204" pitchFamily="34" charset="0"/>
                <a:ea typeface="Avenir Next LT Pro" panose="020B0504020202020204" pitchFamily="34" charset="77"/>
                <a:cs typeface="Times New Roman" panose="02020603050405020304" pitchFamily="18" charset="0"/>
              </a:rPr>
              <a:t>We work with the PPG to ensure key news and updates are regularly shared across social platforms and on our notice boards</a:t>
            </a:r>
          </a:p>
          <a:p>
            <a:pPr>
              <a:lnSpc>
                <a:spcPct val="115000"/>
              </a:lnSpc>
            </a:pPr>
            <a:r>
              <a:rPr lang="en-US" sz="1429" dirty="0">
                <a:latin typeface="Franklin Gothic Book" panose="020B0503020102020204" pitchFamily="34" charset="0"/>
                <a:ea typeface="Avenir Next LT Pro" panose="020B0504020202020204" pitchFamily="34" charset="77"/>
                <a:cs typeface="Times New Roman" panose="02020603050405020304" pitchFamily="18" charset="0"/>
              </a:rPr>
              <a:t>We are continuing to develop a system for identifying all patients who do not or cannot use technology so they can receive a postal service on all key news. </a:t>
            </a:r>
          </a:p>
          <a:p>
            <a:pPr marL="0" indent="0">
              <a:lnSpc>
                <a:spcPct val="115000"/>
              </a:lnSpc>
              <a:buNone/>
            </a:pPr>
            <a:r>
              <a:rPr lang="en-US" sz="1429" b="1" dirty="0">
                <a:solidFill>
                  <a:srgbClr val="FF0000"/>
                </a:solidFill>
                <a:latin typeface="Franklin Gothic Book" panose="020B0503020102020204" pitchFamily="34" charset="0"/>
                <a:ea typeface="Calibri" panose="020F0502020204030204" pitchFamily="34" charset="0"/>
                <a:cs typeface="Times New Roman" panose="02020603050405020304" pitchFamily="18" charset="0"/>
              </a:rPr>
              <a:t>You said – </a:t>
            </a:r>
            <a:r>
              <a:rPr lang="en-US" sz="1429" b="1" i="1" dirty="0">
                <a:solidFill>
                  <a:srgbClr val="FF0000"/>
                </a:solidFill>
                <a:latin typeface="Franklin Gothic Book" panose="020B0503020102020204" pitchFamily="34" charset="0"/>
                <a:ea typeface="Calibri" panose="020F0502020204030204" pitchFamily="34" charset="0"/>
                <a:cs typeface="Times New Roman" panose="02020603050405020304" pitchFamily="18" charset="0"/>
              </a:rPr>
              <a:t>improve access and adopt best practice</a:t>
            </a:r>
          </a:p>
          <a:p>
            <a:pPr marL="244933" indent="-244933">
              <a:lnSpc>
                <a:spcPct val="115000"/>
              </a:lnSpc>
              <a:buFont typeface="Symbol" pitchFamily="2" charset="2"/>
              <a:buChar char=""/>
            </a:pPr>
            <a:r>
              <a:rPr lang="en-US" sz="1429" dirty="0">
                <a:latin typeface="Franklin Gothic Book" panose="020B0503020102020204" pitchFamily="34" charset="0"/>
                <a:ea typeface="Avenir Next LT Pro" panose="020B0504020202020204" pitchFamily="34" charset="77"/>
                <a:cs typeface="Times New Roman" panose="02020603050405020304" pitchFamily="18" charset="0"/>
              </a:rPr>
              <a:t>We installed automatic doors at Lambley Lane so people who find access difficult will be able to get into our service easily. </a:t>
            </a:r>
          </a:p>
          <a:p>
            <a:pPr marL="244933" indent="-244933">
              <a:lnSpc>
                <a:spcPct val="115000"/>
              </a:lnSpc>
              <a:buFont typeface="Symbol" pitchFamily="2" charset="2"/>
              <a:buChar char=""/>
            </a:pPr>
            <a:r>
              <a:rPr lang="en-US" sz="1429" dirty="0">
                <a:latin typeface="Franklin Gothic Book" panose="020B0503020102020204" pitchFamily="34" charset="0"/>
                <a:ea typeface="Calibri" panose="020F0502020204030204" pitchFamily="34" charset="0"/>
                <a:cs typeface="Times New Roman" panose="02020603050405020304" pitchFamily="18" charset="0"/>
              </a:rPr>
              <a:t>We moved to electronic prescriptions saving patient and staff time and increasing safety and therefore quality </a:t>
            </a:r>
            <a:endParaRPr lang="en-GB" sz="1429" dirty="0">
              <a:latin typeface="Franklin Gothic Book" panose="020B0503020102020204" pitchFamily="34" charset="0"/>
              <a:ea typeface="Calibri" panose="020F0502020204030204" pitchFamily="34" charset="0"/>
              <a:cs typeface="Times New Roman" panose="02020603050405020304" pitchFamily="18" charset="0"/>
            </a:endParaRPr>
          </a:p>
          <a:p>
            <a:pPr marL="244933" indent="-244933">
              <a:lnSpc>
                <a:spcPct val="115000"/>
              </a:lnSpc>
              <a:spcBef>
                <a:spcPts val="857"/>
              </a:spcBef>
              <a:buFont typeface="Symbol" pitchFamily="2" charset="2"/>
              <a:buChar char=""/>
            </a:pPr>
            <a:r>
              <a:rPr lang="en-US" sz="1429" dirty="0">
                <a:latin typeface="Franklin Gothic Book" panose="020B0503020102020204" pitchFamily="34" charset="0"/>
                <a:ea typeface="Avenir Next LT Pro" panose="020B0504020202020204" pitchFamily="34" charset="77"/>
                <a:cs typeface="Times New Roman" panose="02020603050405020304" pitchFamily="18" charset="0"/>
              </a:rPr>
              <a:t>We have delivered patient triage which has been highly effective in reducing waits.  We are one of the top performing practices nationally using this service</a:t>
            </a:r>
          </a:p>
          <a:p>
            <a:pPr marL="244933" indent="-244933">
              <a:lnSpc>
                <a:spcPct val="115000"/>
              </a:lnSpc>
              <a:spcBef>
                <a:spcPts val="857"/>
              </a:spcBef>
              <a:buFont typeface="Symbol" pitchFamily="2" charset="2"/>
              <a:buChar char=""/>
            </a:pPr>
            <a:r>
              <a:rPr lang="en-US" sz="1429" dirty="0">
                <a:latin typeface="Franklin Gothic Book" panose="020B0503020102020204" pitchFamily="34" charset="0"/>
                <a:ea typeface="Avenir Next LT Pro" panose="020B0504020202020204" pitchFamily="34" charset="77"/>
                <a:cs typeface="Times New Roman" panose="02020603050405020304" pitchFamily="18" charset="0"/>
              </a:rPr>
              <a:t>We set up drop-in covid vaccination clinics</a:t>
            </a:r>
          </a:p>
          <a:p>
            <a:pPr marL="0" indent="0">
              <a:lnSpc>
                <a:spcPct val="115000"/>
              </a:lnSpc>
              <a:spcBef>
                <a:spcPts val="857"/>
              </a:spcBef>
              <a:buNone/>
            </a:pPr>
            <a:r>
              <a:rPr lang="en-US" sz="1429" b="1" dirty="0">
                <a:solidFill>
                  <a:srgbClr val="FF0000"/>
                </a:solidFill>
                <a:latin typeface="Franklin Gothic Book" panose="020B0503020102020204" pitchFamily="34" charset="0"/>
                <a:ea typeface="Avenir Next LT Pro" panose="020B0504020202020204" pitchFamily="34" charset="77"/>
                <a:cs typeface="Times New Roman" panose="02020603050405020304" pitchFamily="18" charset="0"/>
              </a:rPr>
              <a:t>You said – </a:t>
            </a:r>
            <a:r>
              <a:rPr lang="en-US" sz="1429" b="1" i="1" dirty="0">
                <a:solidFill>
                  <a:srgbClr val="FF0000"/>
                </a:solidFill>
                <a:latin typeface="Franklin Gothic Book" panose="020B0503020102020204" pitchFamily="34" charset="0"/>
                <a:ea typeface="Avenir Next LT Pro" panose="020B0504020202020204" pitchFamily="34" charset="77"/>
                <a:cs typeface="Times New Roman" panose="02020603050405020304" pitchFamily="18" charset="0"/>
              </a:rPr>
              <a:t>value the workforce and volunteers</a:t>
            </a:r>
          </a:p>
          <a:p>
            <a:pPr marL="244933" indent="-244933">
              <a:lnSpc>
                <a:spcPct val="115000"/>
              </a:lnSpc>
              <a:spcBef>
                <a:spcPts val="857"/>
              </a:spcBef>
              <a:buFont typeface="Symbol" pitchFamily="2" charset="2"/>
              <a:buChar char=""/>
            </a:pPr>
            <a:r>
              <a:rPr lang="en-US" sz="1429" dirty="0">
                <a:latin typeface="Franklin Gothic Book" panose="020B0503020102020204" pitchFamily="34" charset="0"/>
                <a:ea typeface="Avenir Next LT Pro" panose="020B0504020202020204" pitchFamily="34" charset="77"/>
                <a:cs typeface="Times New Roman" panose="02020603050405020304" pitchFamily="18" charset="0"/>
              </a:rPr>
              <a:t>We have recruited new practice nurses and new GPs</a:t>
            </a:r>
          </a:p>
          <a:p>
            <a:pPr marL="244933" indent="-244933">
              <a:lnSpc>
                <a:spcPct val="115000"/>
              </a:lnSpc>
              <a:spcBef>
                <a:spcPts val="857"/>
              </a:spcBef>
              <a:buFont typeface="Symbol" pitchFamily="2" charset="2"/>
              <a:buChar char=""/>
            </a:pPr>
            <a:r>
              <a:rPr lang="en-US" sz="1429" dirty="0">
                <a:latin typeface="Franklin Gothic Book" panose="020B0503020102020204" pitchFamily="34" charset="0"/>
                <a:ea typeface="Avenir Next LT Pro" panose="020B0504020202020204" pitchFamily="34" charset="77"/>
                <a:cs typeface="Times New Roman" panose="02020603050405020304" pitchFamily="18" charset="0"/>
              </a:rPr>
              <a:t>We have supported the PPG to increase volunteers </a:t>
            </a:r>
          </a:p>
          <a:p>
            <a:pPr marL="244933" indent="-244933">
              <a:lnSpc>
                <a:spcPct val="115000"/>
              </a:lnSpc>
              <a:spcBef>
                <a:spcPts val="857"/>
              </a:spcBef>
              <a:buFont typeface="Symbol" pitchFamily="2" charset="2"/>
              <a:buChar char=""/>
            </a:pPr>
            <a:r>
              <a:rPr lang="en-US" sz="1429" dirty="0">
                <a:latin typeface="Franklin Gothic Book" panose="020B0503020102020204" pitchFamily="34" charset="0"/>
                <a:ea typeface="Avenir Next LT Pro" panose="020B0504020202020204" pitchFamily="34" charset="77"/>
                <a:cs typeface="Times New Roman" panose="02020603050405020304" pitchFamily="18" charset="0"/>
              </a:rPr>
              <a:t>Accredited as a training practice contributing to the national and local need for more GPs </a:t>
            </a:r>
          </a:p>
          <a:p>
            <a:pPr marL="0" indent="0">
              <a:buNone/>
            </a:pPr>
            <a:endParaRPr lang="en-US" sz="1429" dirty="0">
              <a:latin typeface="Franklin Gothic Book" panose="020B0503020102020204" pitchFamily="34" charset="0"/>
            </a:endParaRPr>
          </a:p>
          <a:p>
            <a:endParaRPr lang="en-US" sz="1429" dirty="0">
              <a:latin typeface="Franklin Gothic Book" panose="020B0503020102020204" pitchFamily="34" charset="0"/>
            </a:endParaRPr>
          </a:p>
          <a:p>
            <a:endParaRPr lang="en-US" sz="1429" dirty="0">
              <a:latin typeface="Franklin Gothic Book" panose="020B0503020102020204" pitchFamily="34" charset="0"/>
            </a:endParaRPr>
          </a:p>
          <a:p>
            <a:endParaRPr lang="en-US" sz="1429" dirty="0">
              <a:latin typeface="Franklin Gothic Book" panose="020B0503020102020204" pitchFamily="34" charset="0"/>
            </a:endParaRPr>
          </a:p>
          <a:p>
            <a:endParaRPr lang="en-US" sz="1429" dirty="0">
              <a:latin typeface="Franklin Gothic Book" panose="020B0503020102020204" pitchFamily="34" charset="0"/>
            </a:endParaRPr>
          </a:p>
          <a:p>
            <a:endParaRPr lang="en-US" sz="1429" dirty="0">
              <a:latin typeface="Franklin Gothic Book" panose="020B0503020102020204" pitchFamily="34" charset="0"/>
            </a:endParaRPr>
          </a:p>
          <a:p>
            <a:endParaRPr lang="en-US" sz="1429" dirty="0">
              <a:latin typeface="Franklin Gothic Book" panose="020B0503020102020204" pitchFamily="34" charset="0"/>
            </a:endParaRPr>
          </a:p>
          <a:p>
            <a:endParaRPr lang="en-US" sz="1429" dirty="0">
              <a:latin typeface="Franklin Gothic Book" panose="020B0503020102020204" pitchFamily="34" charset="0"/>
            </a:endParaRPr>
          </a:p>
          <a:p>
            <a:endParaRPr lang="en-US" sz="1429" dirty="0">
              <a:latin typeface="Franklin Gothic Book" panose="020B0503020102020204" pitchFamily="34" charset="0"/>
            </a:endParaRPr>
          </a:p>
          <a:p>
            <a:endParaRPr lang="en-US" sz="1429" dirty="0">
              <a:latin typeface="Franklin Gothic Book" panose="020B0503020102020204" pitchFamily="34" charset="0"/>
            </a:endParaRPr>
          </a:p>
          <a:p>
            <a:endParaRPr lang="en-US" sz="1429" dirty="0">
              <a:latin typeface="Franklin Gothic Book" panose="020B0503020102020204" pitchFamily="34" charset="0"/>
            </a:endParaRPr>
          </a:p>
          <a:p>
            <a:endParaRPr lang="en-US" sz="1429" dirty="0">
              <a:latin typeface="Franklin Gothic Book" panose="020B0503020102020204" pitchFamily="34" charset="0"/>
            </a:endParaRPr>
          </a:p>
          <a:p>
            <a:endParaRPr lang="en-US" sz="1429" dirty="0">
              <a:latin typeface="Franklin Gothic Book" panose="020B0503020102020204" pitchFamily="34" charset="0"/>
            </a:endParaRPr>
          </a:p>
        </p:txBody>
      </p:sp>
      <p:sp>
        <p:nvSpPr>
          <p:cNvPr id="5" name="AutoShape 2" descr="87904-Health-Awareness-PowerPoint-Presentation_02">
            <a:extLst>
              <a:ext uri="{FF2B5EF4-FFF2-40B4-BE49-F238E27FC236}">
                <a16:creationId xmlns:a16="http://schemas.microsoft.com/office/drawing/2014/main" id="{38A689B0-CC50-771B-8E3F-F7A83A08B955}"/>
              </a:ext>
            </a:extLst>
          </p:cNvPr>
          <p:cNvSpPr>
            <a:spLocks noChangeAspect="1" noChangeArrowheads="1"/>
          </p:cNvSpPr>
          <p:nvPr/>
        </p:nvSpPr>
        <p:spPr bwMode="auto">
          <a:xfrm>
            <a:off x="4036089" y="5471677"/>
            <a:ext cx="217714" cy="2177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5314" tIns="32657" rIns="65314" bIns="32657" numCol="1" anchor="t" anchorCtr="0" compatLnSpc="1">
            <a:prstTxWarp prst="textNoShape">
              <a:avLst/>
            </a:prstTxWarp>
          </a:bodyPr>
          <a:lstStyle/>
          <a:p>
            <a:endParaRPr lang="en-GB" sz="962" dirty="0"/>
          </a:p>
        </p:txBody>
      </p:sp>
    </p:spTree>
    <p:extLst>
      <p:ext uri="{BB962C8B-B14F-4D97-AF65-F5344CB8AC3E}">
        <p14:creationId xmlns:p14="http://schemas.microsoft.com/office/powerpoint/2010/main" val="2257144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702484-EC1E-93CA-6265-CB29AA41D839}"/>
              </a:ext>
            </a:extLst>
          </p:cNvPr>
          <p:cNvSpPr>
            <a:spLocks noGrp="1"/>
          </p:cNvSpPr>
          <p:nvPr>
            <p:ph type="title"/>
          </p:nvPr>
        </p:nvSpPr>
        <p:spPr>
          <a:xfrm>
            <a:off x="471488" y="497632"/>
            <a:ext cx="5915025" cy="1767417"/>
          </a:xfrm>
        </p:spPr>
        <p:txBody>
          <a:bodyPr>
            <a:normAutofit/>
          </a:bodyPr>
          <a:lstStyle/>
          <a:p>
            <a:r>
              <a:rPr lang="en-US" sz="2571" b="1" dirty="0">
                <a:latin typeface="Franklin Gothic Book" panose="020B0503020102020204" pitchFamily="34" charset="0"/>
                <a:cs typeface="Arial" panose="020B0604020202020204" pitchFamily="34" charset="0"/>
              </a:rPr>
              <a:t>Practice</a:t>
            </a:r>
            <a:r>
              <a:rPr lang="en-US" sz="2571" dirty="0">
                <a:latin typeface="Franklin Gothic Book" panose="020B0503020102020204" pitchFamily="34" charset="0"/>
                <a:cs typeface="Arial" panose="020B0604020202020204" pitchFamily="34" charset="0"/>
              </a:rPr>
              <a:t> </a:t>
            </a:r>
            <a:r>
              <a:rPr lang="en-US" sz="2571" b="1" dirty="0">
                <a:latin typeface="Franklin Gothic Book" panose="020B0503020102020204" pitchFamily="34" charset="0"/>
                <a:cs typeface="Arial" panose="020B0604020202020204" pitchFamily="34" charset="0"/>
              </a:rPr>
              <a:t>performance:</a:t>
            </a:r>
            <a:br>
              <a:rPr lang="en-US" sz="2571" dirty="0">
                <a:latin typeface="Franklin Gothic Book" panose="020B0503020102020204" pitchFamily="34" charset="0"/>
                <a:cs typeface="Arial" panose="020B0604020202020204" pitchFamily="34" charset="0"/>
              </a:rPr>
            </a:br>
            <a:r>
              <a:rPr lang="en-US" sz="2571" dirty="0">
                <a:latin typeface="Franklin Gothic Book" panose="020B0503020102020204" pitchFamily="34" charset="0"/>
                <a:cs typeface="Arial" panose="020B0604020202020204" pitchFamily="34" charset="0"/>
              </a:rPr>
              <a:t>Patient Survey 2023</a:t>
            </a:r>
            <a:br>
              <a:rPr lang="en-US" sz="2571" dirty="0">
                <a:latin typeface="Franklin Gothic Book" panose="020B0503020102020204" pitchFamily="34" charset="0"/>
                <a:cs typeface="Arial" panose="020B0604020202020204" pitchFamily="34" charset="0"/>
              </a:rPr>
            </a:br>
            <a:endParaRPr lang="en-US" sz="2571" dirty="0">
              <a:latin typeface="Franklin Gothic Book" panose="020B05030201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A39B905A-D8C2-8E5B-3FEF-1A2562726812}"/>
              </a:ext>
            </a:extLst>
          </p:cNvPr>
          <p:cNvSpPr>
            <a:spLocks noGrp="1"/>
          </p:cNvSpPr>
          <p:nvPr>
            <p:ph idx="1"/>
          </p:nvPr>
        </p:nvSpPr>
        <p:spPr>
          <a:xfrm>
            <a:off x="334783" y="1651000"/>
            <a:ext cx="5915025" cy="6640285"/>
          </a:xfrm>
        </p:spPr>
        <p:txBody>
          <a:bodyPr>
            <a:normAutofit/>
          </a:bodyPr>
          <a:lstStyle/>
          <a:p>
            <a:r>
              <a:rPr lang="en-GB" sz="1429" dirty="0">
                <a:latin typeface="Franklin Gothic Book" panose="020B0503020102020204" pitchFamily="34" charset="0"/>
                <a:cs typeface="Arial" panose="020B0604020202020204" pitchFamily="34" charset="0"/>
              </a:rPr>
              <a:t>We are a learning organisation and we have more to do but will build on our success.  Our latest Patient Survey (2023) shows where we need to focus in the year ahead </a:t>
            </a:r>
          </a:p>
          <a:p>
            <a:pPr marL="0" indent="0">
              <a:buNone/>
            </a:pPr>
            <a:r>
              <a:rPr lang="en-GB" sz="1000" dirty="0">
                <a:latin typeface="Franklin Gothic Book" panose="020B0503020102020204" pitchFamily="34" charset="0"/>
                <a:cs typeface="Arial" panose="020B0604020202020204" pitchFamily="34" charset="0"/>
              </a:rPr>
              <a:t>(for a full data set please visit </a:t>
            </a:r>
            <a:r>
              <a:rPr lang="en-GB" sz="1000" dirty="0">
                <a:latin typeface="Franklin Gothic Book" panose="020B0503020102020204" pitchFamily="34" charset="0"/>
                <a:cs typeface="Arial" panose="020B0604020202020204" pitchFamily="34" charset="0"/>
                <a:hlinkClick r:id="rId2"/>
              </a:rPr>
              <a:t>https://gp-patient.co.uk/compare?practices=C84646,C84613,C84010&amp;s=0&amp;w=1&amp;g=0&amp;a=0&amp;e=0&amp;h=0&amp;l=0</a:t>
            </a:r>
            <a:r>
              <a:rPr lang="en-GB" sz="1000" dirty="0">
                <a:latin typeface="Franklin Gothic Book" panose="020B0503020102020204" pitchFamily="34" charset="0"/>
                <a:cs typeface="Arial" panose="020B0604020202020204" pitchFamily="34" charset="0"/>
              </a:rPr>
              <a:t>)</a:t>
            </a:r>
          </a:p>
          <a:p>
            <a:endParaRPr lang="en-GB" sz="1429" dirty="0">
              <a:latin typeface="Franklin Gothic Book" panose="020B0503020102020204" pitchFamily="34" charset="0"/>
              <a:cs typeface="Arial" panose="020B0604020202020204" pitchFamily="34" charset="0"/>
            </a:endParaRPr>
          </a:p>
          <a:p>
            <a:endParaRPr lang="en-GB" sz="1429" dirty="0">
              <a:latin typeface="Franklin Gothic Book" panose="020B0503020102020204" pitchFamily="34" charset="0"/>
              <a:cs typeface="Arial" panose="020B0604020202020204" pitchFamily="34" charset="0"/>
            </a:endParaRPr>
          </a:p>
          <a:p>
            <a:endParaRPr lang="en-GB" sz="1429" dirty="0">
              <a:latin typeface="Franklin Gothic Book" panose="020B0503020102020204" pitchFamily="34" charset="0"/>
              <a:cs typeface="Arial" panose="020B0604020202020204" pitchFamily="34" charset="0"/>
            </a:endParaRPr>
          </a:p>
          <a:p>
            <a:endParaRPr lang="en-GB" sz="1429" dirty="0">
              <a:latin typeface="Franklin Gothic Book" panose="020B0503020102020204" pitchFamily="34" charset="0"/>
              <a:cs typeface="Arial" panose="020B0604020202020204" pitchFamily="34" charset="0"/>
            </a:endParaRPr>
          </a:p>
          <a:p>
            <a:endParaRPr lang="en-GB" sz="1429" dirty="0">
              <a:latin typeface="Franklin Gothic Book" panose="020B0503020102020204" pitchFamily="34" charset="0"/>
              <a:cs typeface="Arial" panose="020B0604020202020204" pitchFamily="34" charset="0"/>
            </a:endParaRPr>
          </a:p>
          <a:p>
            <a:endParaRPr lang="en-GB" sz="1429" dirty="0">
              <a:latin typeface="Franklin Gothic Book" panose="020B0503020102020204" pitchFamily="34" charset="0"/>
              <a:cs typeface="Arial" panose="020B0604020202020204" pitchFamily="34" charset="0"/>
            </a:endParaRPr>
          </a:p>
          <a:p>
            <a:endParaRPr lang="en-GB" sz="1429" dirty="0">
              <a:latin typeface="Franklin Gothic Book" panose="020B0503020102020204" pitchFamily="34" charset="0"/>
              <a:cs typeface="Arial" panose="020B0604020202020204" pitchFamily="34" charset="0"/>
            </a:endParaRPr>
          </a:p>
          <a:p>
            <a:pPr marL="0" indent="0">
              <a:buNone/>
            </a:pPr>
            <a:endParaRPr lang="en-GB" sz="1429" dirty="0">
              <a:latin typeface="Franklin Gothic Book" panose="020B0503020102020204" pitchFamily="34" charset="0"/>
              <a:cs typeface="Arial" panose="020B0604020202020204" pitchFamily="34" charset="0"/>
            </a:endParaRPr>
          </a:p>
          <a:p>
            <a:r>
              <a:rPr lang="en-GB" sz="1429" dirty="0">
                <a:latin typeface="Franklin Gothic Book" panose="020B0503020102020204" pitchFamily="34" charset="0"/>
                <a:cs typeface="Arial" panose="020B0604020202020204" pitchFamily="34" charset="0"/>
              </a:rPr>
              <a:t>But the </a:t>
            </a:r>
            <a:r>
              <a:rPr lang="en-GB" sz="1429" b="1" dirty="0">
                <a:latin typeface="Franklin Gothic Book" panose="020B0503020102020204" pitchFamily="34" charset="0"/>
                <a:cs typeface="Arial" panose="020B0604020202020204" pitchFamily="34" charset="0"/>
              </a:rPr>
              <a:t>survey was BEFORE patient triage but</a:t>
            </a:r>
            <a:r>
              <a:rPr lang="en-GB" sz="1429" dirty="0">
                <a:latin typeface="Franklin Gothic Book" panose="020B0503020102020204" pitchFamily="34" charset="0"/>
                <a:cs typeface="Arial" panose="020B0604020202020204" pitchFamily="34" charset="0"/>
              </a:rPr>
              <a:t> we are starting to see the benefits already </a:t>
            </a:r>
          </a:p>
          <a:p>
            <a:pPr marL="0" indent="0">
              <a:buNone/>
            </a:pPr>
            <a:r>
              <a:rPr lang="en-GB" sz="1143" dirty="0">
                <a:latin typeface="Franklin Gothic Book" panose="020B0503020102020204" pitchFamily="34" charset="0"/>
                <a:cs typeface="Arial" panose="020B0604020202020204" pitchFamily="34" charset="0"/>
              </a:rPr>
              <a:t>(for more information see </a:t>
            </a:r>
            <a:r>
              <a:rPr lang="en-GB" sz="1143" dirty="0">
                <a:latin typeface="Franklin Gothic Book" panose="020B0503020102020204" pitchFamily="34" charset="0"/>
                <a:cs typeface="Arial" panose="020B0604020202020204" pitchFamily="34" charset="0"/>
                <a:hlinkClick r:id="rId3"/>
              </a:rPr>
              <a:t>https://www.nhs.uk/services/gp-surgery/the-ivy-medical-group/C84646/ratings-and-reviews</a:t>
            </a:r>
            <a:r>
              <a:rPr lang="en-GB" sz="1143" dirty="0">
                <a:latin typeface="Franklin Gothic Book" panose="020B0503020102020204" pitchFamily="34" charset="0"/>
                <a:cs typeface="Arial" panose="020B0604020202020204" pitchFamily="34" charset="0"/>
              </a:rPr>
              <a:t>)</a:t>
            </a:r>
          </a:p>
          <a:p>
            <a:endParaRPr lang="en-GB" sz="1429" dirty="0">
              <a:latin typeface="Franklin Gothic Book" panose="020B0503020102020204" pitchFamily="34" charset="0"/>
              <a:cs typeface="Arial" panose="020B0604020202020204" pitchFamily="34" charset="0"/>
            </a:endParaRPr>
          </a:p>
          <a:p>
            <a:endParaRPr lang="en-GB" sz="1429" dirty="0">
              <a:latin typeface="Franklin Gothic Book" panose="020B0503020102020204" pitchFamily="34" charset="0"/>
              <a:cs typeface="Arial" panose="020B0604020202020204" pitchFamily="34" charset="0"/>
            </a:endParaRPr>
          </a:p>
          <a:p>
            <a:endParaRPr lang="en-GB" sz="1429" dirty="0">
              <a:latin typeface="Franklin Gothic Book" panose="020B0503020102020204" pitchFamily="34" charset="0"/>
              <a:cs typeface="Arial" panose="020B0604020202020204" pitchFamily="34" charset="0"/>
            </a:endParaRPr>
          </a:p>
          <a:p>
            <a:endParaRPr lang="en-GB" sz="1429" dirty="0">
              <a:latin typeface="Franklin Gothic Book" panose="020B0503020102020204" pitchFamily="34" charset="0"/>
              <a:cs typeface="Arial" panose="020B0604020202020204" pitchFamily="34" charset="0"/>
            </a:endParaRPr>
          </a:p>
        </p:txBody>
      </p:sp>
      <p:sp>
        <p:nvSpPr>
          <p:cNvPr id="5" name="AutoShape 2" descr="87904-Health-Awareness-PowerPoint-Presentation_02">
            <a:extLst>
              <a:ext uri="{FF2B5EF4-FFF2-40B4-BE49-F238E27FC236}">
                <a16:creationId xmlns:a16="http://schemas.microsoft.com/office/drawing/2014/main" id="{38A689B0-CC50-771B-8E3F-F7A83A08B955}"/>
              </a:ext>
            </a:extLst>
          </p:cNvPr>
          <p:cNvSpPr>
            <a:spLocks noChangeAspect="1" noChangeArrowheads="1"/>
          </p:cNvSpPr>
          <p:nvPr/>
        </p:nvSpPr>
        <p:spPr bwMode="auto">
          <a:xfrm>
            <a:off x="4036089" y="5471677"/>
            <a:ext cx="217714" cy="2177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5314" tIns="32657" rIns="65314" bIns="32657" numCol="1" anchor="t" anchorCtr="0" compatLnSpc="1">
            <a:prstTxWarp prst="textNoShape">
              <a:avLst/>
            </a:prstTxWarp>
          </a:bodyPr>
          <a:lstStyle/>
          <a:p>
            <a:endParaRPr lang="en-GB" sz="962" dirty="0"/>
          </a:p>
        </p:txBody>
      </p:sp>
      <p:pic>
        <p:nvPicPr>
          <p:cNvPr id="21" name="Picture 20" descr="A screenshot of a medical group&#10;&#10;Description automatically generated">
            <a:extLst>
              <a:ext uri="{FF2B5EF4-FFF2-40B4-BE49-F238E27FC236}">
                <a16:creationId xmlns:a16="http://schemas.microsoft.com/office/drawing/2014/main" id="{0FAB2E22-4788-B791-016A-311F81085D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869" y="2827207"/>
            <a:ext cx="5712274" cy="2152881"/>
          </a:xfrm>
          <a:prstGeom prst="rect">
            <a:avLst/>
          </a:prstGeom>
        </p:spPr>
      </p:pic>
      <p:pic>
        <p:nvPicPr>
          <p:cNvPr id="4" name="Picture 3" descr="A screenshot of a medical group&#10;&#10;Description automatically generated">
            <a:extLst>
              <a:ext uri="{FF2B5EF4-FFF2-40B4-BE49-F238E27FC236}">
                <a16:creationId xmlns:a16="http://schemas.microsoft.com/office/drawing/2014/main" id="{0D112D05-A0B7-2455-46A6-6FE832F8AC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83" y="6059924"/>
            <a:ext cx="3176160" cy="3348444"/>
          </a:xfrm>
          <a:prstGeom prst="rect">
            <a:avLst/>
          </a:prstGeom>
        </p:spPr>
      </p:pic>
      <p:pic>
        <p:nvPicPr>
          <p:cNvPr id="8" name="Picture 7" descr="A screenshot of a phone&#10;&#10;Description automatically generated">
            <a:extLst>
              <a:ext uri="{FF2B5EF4-FFF2-40B4-BE49-F238E27FC236}">
                <a16:creationId xmlns:a16="http://schemas.microsoft.com/office/drawing/2014/main" id="{B4B09AF6-8E48-3864-7F68-DC629E6EA9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7230" y="6053133"/>
            <a:ext cx="3470771" cy="3390288"/>
          </a:xfrm>
          <a:prstGeom prst="rect">
            <a:avLst/>
          </a:prstGeom>
        </p:spPr>
      </p:pic>
    </p:spTree>
    <p:extLst>
      <p:ext uri="{BB962C8B-B14F-4D97-AF65-F5344CB8AC3E}">
        <p14:creationId xmlns:p14="http://schemas.microsoft.com/office/powerpoint/2010/main" val="3254495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medical survey&#10;&#10;Description automatically generated">
            <a:extLst>
              <a:ext uri="{FF2B5EF4-FFF2-40B4-BE49-F238E27FC236}">
                <a16:creationId xmlns:a16="http://schemas.microsoft.com/office/drawing/2014/main" id="{C84C476E-8543-64F0-20B2-A9E59CC5C4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594" y="2081215"/>
            <a:ext cx="2846825" cy="3499319"/>
          </a:xfrm>
          <a:prstGeom prst="rect">
            <a:avLst/>
          </a:prstGeom>
        </p:spPr>
      </p:pic>
      <p:sp>
        <p:nvSpPr>
          <p:cNvPr id="3" name="Title 2">
            <a:extLst>
              <a:ext uri="{FF2B5EF4-FFF2-40B4-BE49-F238E27FC236}">
                <a16:creationId xmlns:a16="http://schemas.microsoft.com/office/drawing/2014/main" id="{0C702484-EC1E-93CA-6265-CB29AA41D839}"/>
              </a:ext>
            </a:extLst>
          </p:cNvPr>
          <p:cNvSpPr>
            <a:spLocks noGrp="1"/>
          </p:cNvSpPr>
          <p:nvPr>
            <p:ph type="title"/>
          </p:nvPr>
        </p:nvSpPr>
        <p:spPr>
          <a:xfrm>
            <a:off x="372872" y="603048"/>
            <a:ext cx="5915025" cy="1767417"/>
          </a:xfrm>
        </p:spPr>
        <p:txBody>
          <a:bodyPr anchor="t">
            <a:normAutofit/>
          </a:bodyPr>
          <a:lstStyle/>
          <a:p>
            <a:r>
              <a:rPr lang="en-US" sz="2571" b="1" dirty="0">
                <a:latin typeface="Franklin Gothic Book" panose="020B0503020102020204" pitchFamily="34" charset="0"/>
                <a:cs typeface="Arial" panose="020B0604020202020204" pitchFamily="34" charset="0"/>
              </a:rPr>
              <a:t>Practice</a:t>
            </a:r>
            <a:r>
              <a:rPr lang="en-US" sz="2571" dirty="0">
                <a:latin typeface="Franklin Gothic Book" panose="020B0503020102020204" pitchFamily="34" charset="0"/>
                <a:cs typeface="Arial" panose="020B0604020202020204" pitchFamily="34" charset="0"/>
              </a:rPr>
              <a:t> </a:t>
            </a:r>
            <a:r>
              <a:rPr lang="en-US" sz="2571" b="1" dirty="0">
                <a:latin typeface="Franklin Gothic Book" panose="020B0503020102020204" pitchFamily="34" charset="0"/>
                <a:cs typeface="Arial" panose="020B0604020202020204" pitchFamily="34" charset="0"/>
              </a:rPr>
              <a:t>performance:</a:t>
            </a:r>
            <a:br>
              <a:rPr lang="en-US" sz="2571" b="1" dirty="0">
                <a:latin typeface="Franklin Gothic Book" panose="020B0503020102020204" pitchFamily="34" charset="0"/>
                <a:cs typeface="Arial" panose="020B0604020202020204" pitchFamily="34" charset="0"/>
              </a:rPr>
            </a:br>
            <a:r>
              <a:rPr lang="en-US" sz="2571" dirty="0">
                <a:latin typeface="Franklin Gothic Book" panose="020B0503020102020204" pitchFamily="34" charset="0"/>
                <a:cs typeface="Arial" panose="020B0604020202020204" pitchFamily="34" charset="0"/>
              </a:rPr>
              <a:t>Patient Survey 2023 comparisons</a:t>
            </a:r>
            <a:br>
              <a:rPr lang="en-US" sz="2571" dirty="0">
                <a:latin typeface="Franklin Gothic Book" panose="020B0503020102020204" pitchFamily="34" charset="0"/>
                <a:cs typeface="Arial" panose="020B0604020202020204" pitchFamily="34" charset="0"/>
              </a:rPr>
            </a:br>
            <a:br>
              <a:rPr lang="en-US" sz="2571" dirty="0">
                <a:latin typeface="Franklin Gothic Book" panose="020B0503020102020204" pitchFamily="34" charset="0"/>
                <a:cs typeface="Arial" panose="020B0604020202020204" pitchFamily="34" charset="0"/>
              </a:rPr>
            </a:br>
            <a:endParaRPr lang="en-US" sz="2571" dirty="0">
              <a:latin typeface="Franklin Gothic Book" panose="020B05030201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A39B905A-D8C2-8E5B-3FEF-1A2562726812}"/>
              </a:ext>
            </a:extLst>
          </p:cNvPr>
          <p:cNvSpPr>
            <a:spLocks noGrp="1"/>
          </p:cNvSpPr>
          <p:nvPr>
            <p:ph idx="1"/>
          </p:nvPr>
        </p:nvSpPr>
        <p:spPr>
          <a:xfrm>
            <a:off x="350906" y="1428275"/>
            <a:ext cx="5915025" cy="592621"/>
          </a:xfrm>
        </p:spPr>
        <p:txBody>
          <a:bodyPr>
            <a:normAutofit fontScale="92500" lnSpcReduction="20000"/>
          </a:bodyPr>
          <a:lstStyle/>
          <a:p>
            <a:r>
              <a:rPr lang="en-GB" sz="1429" dirty="0">
                <a:latin typeface="Franklin Gothic Book" panose="020B0503020102020204" pitchFamily="34" charset="0"/>
                <a:cs typeface="Arial" panose="020B0604020202020204" pitchFamily="34" charset="0"/>
              </a:rPr>
              <a:t>Our latest Patient Survey shows how we compare with other local GP services. For a full data set please visit </a:t>
            </a:r>
          </a:p>
          <a:p>
            <a:pPr marL="0" indent="0">
              <a:buNone/>
            </a:pPr>
            <a:r>
              <a:rPr lang="en-GB" sz="857" dirty="0">
                <a:latin typeface="Franklin Gothic Book" panose="020B0503020102020204" pitchFamily="34" charset="0"/>
                <a:cs typeface="Arial" panose="020B0604020202020204" pitchFamily="34" charset="0"/>
                <a:hlinkClick r:id="rId3"/>
              </a:rPr>
              <a:t>https://gp-patient.co.uk/compare?practices=C84646,C84613,C84010&amp;s=0&amp;w=1&amp;g=0&amp;a=0&amp;e=0&amp;h=0&amp;l=0</a:t>
            </a:r>
            <a:endParaRPr lang="en-GB" sz="857" dirty="0">
              <a:latin typeface="Franklin Gothic Book" panose="020B0503020102020204" pitchFamily="34" charset="0"/>
              <a:cs typeface="Arial" panose="020B0604020202020204" pitchFamily="34" charset="0"/>
            </a:endParaRPr>
          </a:p>
          <a:p>
            <a:endParaRPr lang="en-GB" sz="857" dirty="0">
              <a:latin typeface="Franklin Gothic Book" panose="020B0503020102020204" pitchFamily="34" charset="0"/>
              <a:cs typeface="Arial" panose="020B0604020202020204" pitchFamily="34" charset="0"/>
            </a:endParaRPr>
          </a:p>
          <a:p>
            <a:endParaRPr lang="en-GB" sz="1429" dirty="0">
              <a:latin typeface="Franklin Gothic Book" panose="020B0503020102020204" pitchFamily="34" charset="0"/>
              <a:cs typeface="Arial" panose="020B0604020202020204" pitchFamily="34" charset="0"/>
            </a:endParaRPr>
          </a:p>
          <a:p>
            <a:endParaRPr lang="en-GB" sz="1429" dirty="0">
              <a:latin typeface="Franklin Gothic Book" panose="020B0503020102020204" pitchFamily="34" charset="0"/>
              <a:cs typeface="Arial" panose="020B0604020202020204" pitchFamily="34" charset="0"/>
            </a:endParaRPr>
          </a:p>
          <a:p>
            <a:endParaRPr lang="en-GB" sz="1429" dirty="0">
              <a:latin typeface="Franklin Gothic Book" panose="020B0503020102020204" pitchFamily="34" charset="0"/>
              <a:cs typeface="Arial" panose="020B0604020202020204" pitchFamily="34" charset="0"/>
            </a:endParaRPr>
          </a:p>
          <a:p>
            <a:endParaRPr lang="en-GB" sz="1429" dirty="0">
              <a:latin typeface="Franklin Gothic Book" panose="020B0503020102020204" pitchFamily="34" charset="0"/>
              <a:cs typeface="Arial" panose="020B0604020202020204" pitchFamily="34" charset="0"/>
            </a:endParaRPr>
          </a:p>
        </p:txBody>
      </p:sp>
      <p:sp>
        <p:nvSpPr>
          <p:cNvPr id="5" name="AutoShape 2" descr="87904-Health-Awareness-PowerPoint-Presentation_02">
            <a:extLst>
              <a:ext uri="{FF2B5EF4-FFF2-40B4-BE49-F238E27FC236}">
                <a16:creationId xmlns:a16="http://schemas.microsoft.com/office/drawing/2014/main" id="{38A689B0-CC50-771B-8E3F-F7A83A08B955}"/>
              </a:ext>
            </a:extLst>
          </p:cNvPr>
          <p:cNvSpPr>
            <a:spLocks noChangeAspect="1" noChangeArrowheads="1"/>
          </p:cNvSpPr>
          <p:nvPr/>
        </p:nvSpPr>
        <p:spPr bwMode="auto">
          <a:xfrm>
            <a:off x="4036089" y="5471677"/>
            <a:ext cx="217714" cy="2177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5314" tIns="32657" rIns="65314" bIns="32657" numCol="1" anchor="t" anchorCtr="0" compatLnSpc="1">
            <a:prstTxWarp prst="textNoShape">
              <a:avLst/>
            </a:prstTxWarp>
          </a:bodyPr>
          <a:lstStyle/>
          <a:p>
            <a:endParaRPr lang="en-GB" sz="962" dirty="0"/>
          </a:p>
        </p:txBody>
      </p:sp>
      <p:pic>
        <p:nvPicPr>
          <p:cNvPr id="19" name="Picture 18" descr="A screenshot of a medical survey&#10;&#10;Description automatically generated">
            <a:extLst>
              <a:ext uri="{FF2B5EF4-FFF2-40B4-BE49-F238E27FC236}">
                <a16:creationId xmlns:a16="http://schemas.microsoft.com/office/drawing/2014/main" id="{73ABC916-9940-EC2E-C322-E81B24DAF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3037" y="2158357"/>
            <a:ext cx="3022091" cy="3390461"/>
          </a:xfrm>
          <a:prstGeom prst="rect">
            <a:avLst/>
          </a:prstGeom>
        </p:spPr>
      </p:pic>
      <p:pic>
        <p:nvPicPr>
          <p:cNvPr id="4" name="Picture 3" descr="A screenshot of a medical chart&#10;&#10;Description automatically generated">
            <a:extLst>
              <a:ext uri="{FF2B5EF4-FFF2-40B4-BE49-F238E27FC236}">
                <a16:creationId xmlns:a16="http://schemas.microsoft.com/office/drawing/2014/main" id="{F7AB6038-EC70-26BC-E761-6CA0E772A2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433" y="5548818"/>
            <a:ext cx="3746300" cy="3963399"/>
          </a:xfrm>
          <a:prstGeom prst="rect">
            <a:avLst/>
          </a:prstGeom>
        </p:spPr>
      </p:pic>
    </p:spTree>
    <p:extLst>
      <p:ext uri="{BB962C8B-B14F-4D97-AF65-F5344CB8AC3E}">
        <p14:creationId xmlns:p14="http://schemas.microsoft.com/office/powerpoint/2010/main" val="828436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702484-EC1E-93CA-6265-CB29AA41D839}"/>
              </a:ext>
            </a:extLst>
          </p:cNvPr>
          <p:cNvSpPr>
            <a:spLocks noGrp="1"/>
          </p:cNvSpPr>
          <p:nvPr>
            <p:ph type="title"/>
          </p:nvPr>
        </p:nvSpPr>
        <p:spPr>
          <a:xfrm>
            <a:off x="282682" y="517975"/>
            <a:ext cx="4440771" cy="516169"/>
          </a:xfrm>
        </p:spPr>
        <p:txBody>
          <a:bodyPr anchor="t">
            <a:normAutofit fontScale="90000"/>
          </a:bodyPr>
          <a:lstStyle/>
          <a:p>
            <a:r>
              <a:rPr lang="en-US" sz="1786" b="1" dirty="0">
                <a:latin typeface="Arial" panose="020B0604020202020204" pitchFamily="34" charset="0"/>
                <a:cs typeface="Arial" panose="020B0604020202020204" pitchFamily="34" charset="0"/>
              </a:rPr>
              <a:t>Practice</a:t>
            </a:r>
            <a:r>
              <a:rPr lang="en-US" sz="1786" dirty="0"/>
              <a:t> </a:t>
            </a:r>
            <a:r>
              <a:rPr lang="en-US" sz="1786" b="1" dirty="0">
                <a:latin typeface="Arial" panose="020B0604020202020204" pitchFamily="34" charset="0"/>
                <a:cs typeface="Arial" panose="020B0604020202020204" pitchFamily="34" charset="0"/>
              </a:rPr>
              <a:t>performance</a:t>
            </a:r>
            <a:r>
              <a:rPr lang="en-US" sz="1786" dirty="0"/>
              <a:t> </a:t>
            </a:r>
            <a:br>
              <a:rPr lang="en-US" sz="1786" dirty="0"/>
            </a:br>
            <a:r>
              <a:rPr lang="en-US" sz="1714" dirty="0"/>
              <a:t>Complaints and compliments Dec 2022 - Nov. 2023</a:t>
            </a:r>
            <a:br>
              <a:rPr lang="en-US" sz="1786" dirty="0"/>
            </a:br>
            <a:br>
              <a:rPr lang="en-US" sz="1429" dirty="0">
                <a:latin typeface="Franklin Gothic Book" panose="020B0503020102020204" pitchFamily="34" charset="0"/>
              </a:rPr>
            </a:br>
            <a:r>
              <a:rPr lang="en-US" sz="1429" dirty="0">
                <a:latin typeface="Franklin Gothic Book" panose="020B0503020102020204" pitchFamily="34" charset="0"/>
              </a:rPr>
              <a:t>Firstly, </a:t>
            </a:r>
            <a:r>
              <a:rPr lang="en-US" sz="1429" b="1" dirty="0">
                <a:latin typeface="Franklin Gothic Book" panose="020B0503020102020204" pitchFamily="34" charset="0"/>
              </a:rPr>
              <a:t>THANK YOU </a:t>
            </a:r>
            <a:r>
              <a:rPr lang="en-US" sz="1429" dirty="0">
                <a:latin typeface="Franklin Gothic Book" panose="020B0503020102020204" pitchFamily="34" charset="0"/>
              </a:rPr>
              <a:t>to all the patients who wrote compliments and complaints – we welcome both</a:t>
            </a:r>
            <a:r>
              <a:rPr lang="en-US" sz="1786" dirty="0"/>
              <a:t>!</a:t>
            </a:r>
            <a:br>
              <a:rPr lang="en-US" sz="1857" dirty="0"/>
            </a:br>
            <a:br>
              <a:rPr lang="en-US" sz="1286" b="1" dirty="0">
                <a:latin typeface="Franklin Gothic Book" panose="020B0503020102020204" pitchFamily="34" charset="0"/>
              </a:rPr>
            </a:br>
            <a:r>
              <a:rPr lang="en-GB" sz="1286" b="1" dirty="0">
                <a:latin typeface="Franklin Gothic Book" panose="020B0503020102020204" pitchFamily="34" charset="0"/>
                <a:cs typeface="Arial" panose="020B0604020202020204" pitchFamily="34" charset="0"/>
              </a:rPr>
              <a:t>The purpose of gathering and reflecting on compliments and complaints: </a:t>
            </a:r>
            <a:br>
              <a:rPr lang="en-GB" sz="1286" dirty="0">
                <a:latin typeface="Franklin Gothic Book" panose="020B0503020102020204" pitchFamily="34" charset="0"/>
                <a:cs typeface="Arial" panose="020B0604020202020204" pitchFamily="34" charset="0"/>
              </a:rPr>
            </a:br>
            <a:r>
              <a:rPr lang="en-GB" sz="1286" dirty="0">
                <a:latin typeface="Franklin Gothic Book" panose="020B0503020102020204" pitchFamily="34" charset="0"/>
                <a:cs typeface="Arial" panose="020B0604020202020204" pitchFamily="34" charset="0"/>
              </a:rPr>
              <a:t>To identify areas of good practice, strengths and what we do well.</a:t>
            </a:r>
            <a:br>
              <a:rPr lang="en-GB" sz="1286" dirty="0">
                <a:latin typeface="Franklin Gothic Book" panose="020B0503020102020204" pitchFamily="34" charset="0"/>
                <a:cs typeface="Arial" panose="020B0604020202020204" pitchFamily="34" charset="0"/>
              </a:rPr>
            </a:br>
            <a:r>
              <a:rPr lang="en-GB" sz="1286" dirty="0">
                <a:latin typeface="Franklin Gothic Book" panose="020B0503020102020204" pitchFamily="34" charset="0"/>
                <a:cs typeface="Arial" panose="020B0604020202020204" pitchFamily="34" charset="0"/>
              </a:rPr>
              <a:t>To identify areas for improvement, lessons learned and any changes to be made as a result.</a:t>
            </a:r>
            <a:br>
              <a:rPr lang="en-GB" sz="1286" dirty="0">
                <a:latin typeface="Franklin Gothic Book" panose="020B0503020102020204" pitchFamily="34" charset="0"/>
                <a:cs typeface="Arial" panose="020B0604020202020204" pitchFamily="34" charset="0"/>
              </a:rPr>
            </a:br>
            <a:r>
              <a:rPr lang="en-GB" sz="1286" dirty="0">
                <a:latin typeface="Franklin Gothic Book" panose="020B0503020102020204" pitchFamily="34" charset="0"/>
                <a:cs typeface="Arial" panose="020B0604020202020204" pitchFamily="34" charset="0"/>
              </a:rPr>
              <a:t>To demonstrate we value patients’ and others’ concerns and comments about our work by making changes as a result of the feedback we have received.</a:t>
            </a:r>
            <a:br>
              <a:rPr lang="en-GB" sz="1286" dirty="0">
                <a:latin typeface="Franklin Gothic Book" panose="020B0503020102020204" pitchFamily="34" charset="0"/>
                <a:cs typeface="Arial" panose="020B0604020202020204" pitchFamily="34" charset="0"/>
              </a:rPr>
            </a:br>
            <a:br>
              <a:rPr lang="en-GB" sz="1286" dirty="0">
                <a:latin typeface="Franklin Gothic Book" panose="020B0503020102020204" pitchFamily="34" charset="0"/>
                <a:cs typeface="Arial" panose="020B0604020202020204" pitchFamily="34" charset="0"/>
              </a:rPr>
            </a:br>
            <a:r>
              <a:rPr lang="en-US" sz="1286" dirty="0">
                <a:latin typeface="Franklin Gothic Book" panose="020B0503020102020204" pitchFamily="34" charset="0"/>
              </a:rPr>
              <a:t>In 2022-23 Ivy received 24 compliments and over 12 thank you cards/letters.</a:t>
            </a:r>
            <a:br>
              <a:rPr lang="en-US" sz="1286" dirty="0">
                <a:latin typeface="Franklin Gothic Book" panose="020B0503020102020204" pitchFamily="34" charset="0"/>
              </a:rPr>
            </a:br>
            <a:br>
              <a:rPr lang="en-US" sz="1286" dirty="0">
                <a:latin typeface="Franklin Gothic Book" panose="020B0503020102020204" pitchFamily="34" charset="0"/>
              </a:rPr>
            </a:br>
            <a:br>
              <a:rPr lang="en-US" sz="1429" dirty="0">
                <a:latin typeface="Franklin Gothic Book" panose="020B0503020102020204" pitchFamily="34" charset="0"/>
              </a:rPr>
            </a:br>
            <a:br>
              <a:rPr lang="en-US" sz="1429" dirty="0">
                <a:latin typeface="Franklin Gothic Book" panose="020B0503020102020204" pitchFamily="34" charset="0"/>
              </a:rPr>
            </a:br>
            <a:br>
              <a:rPr lang="en-US" sz="1429" dirty="0">
                <a:latin typeface="Franklin Gothic Book" panose="020B0503020102020204" pitchFamily="34" charset="0"/>
              </a:rPr>
            </a:br>
            <a:br>
              <a:rPr lang="en-US" sz="1429" dirty="0">
                <a:latin typeface="Franklin Gothic Book" panose="020B0503020102020204" pitchFamily="34" charset="0"/>
              </a:rPr>
            </a:br>
            <a:br>
              <a:rPr lang="en-US" sz="1429" dirty="0">
                <a:latin typeface="Franklin Gothic Book" panose="020B0503020102020204" pitchFamily="34" charset="0"/>
              </a:rPr>
            </a:br>
            <a:endParaRPr lang="en-US" sz="1429" dirty="0">
              <a:latin typeface="Franklin Gothic Book" panose="020B0503020102020204" pitchFamily="34" charset="0"/>
            </a:endParaRPr>
          </a:p>
        </p:txBody>
      </p:sp>
      <p:sp>
        <p:nvSpPr>
          <p:cNvPr id="5" name="AutoShape 2" descr="87904-Health-Awareness-PowerPoint-Presentation_02">
            <a:extLst>
              <a:ext uri="{FF2B5EF4-FFF2-40B4-BE49-F238E27FC236}">
                <a16:creationId xmlns:a16="http://schemas.microsoft.com/office/drawing/2014/main" id="{38A689B0-CC50-771B-8E3F-F7A83A08B955}"/>
              </a:ext>
            </a:extLst>
          </p:cNvPr>
          <p:cNvSpPr>
            <a:spLocks noChangeAspect="1" noChangeArrowheads="1"/>
          </p:cNvSpPr>
          <p:nvPr/>
        </p:nvSpPr>
        <p:spPr bwMode="auto">
          <a:xfrm>
            <a:off x="4036089" y="5471677"/>
            <a:ext cx="217714" cy="2177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5314" tIns="32657" rIns="65314" bIns="32657" numCol="1" anchor="t" anchorCtr="0" compatLnSpc="1">
            <a:prstTxWarp prst="textNoShape">
              <a:avLst/>
            </a:prstTxWarp>
          </a:bodyPr>
          <a:lstStyle/>
          <a:p>
            <a:endParaRPr lang="en-GB" sz="962" dirty="0"/>
          </a:p>
        </p:txBody>
      </p:sp>
      <p:sp>
        <p:nvSpPr>
          <p:cNvPr id="10" name="TextBox 9">
            <a:extLst>
              <a:ext uri="{FF2B5EF4-FFF2-40B4-BE49-F238E27FC236}">
                <a16:creationId xmlns:a16="http://schemas.microsoft.com/office/drawing/2014/main" id="{370A7369-F6F2-B986-CBBA-F95D3C3269CB}"/>
              </a:ext>
            </a:extLst>
          </p:cNvPr>
          <p:cNvSpPr txBox="1"/>
          <p:nvPr/>
        </p:nvSpPr>
        <p:spPr>
          <a:xfrm>
            <a:off x="611712" y="4496561"/>
            <a:ext cx="5362354" cy="3434082"/>
          </a:xfrm>
          <a:prstGeom prst="rect">
            <a:avLst/>
          </a:prstGeom>
          <a:noFill/>
        </p:spPr>
        <p:txBody>
          <a:bodyPr wrap="square" rtlCol="0">
            <a:spAutoFit/>
          </a:bodyPr>
          <a:lstStyle/>
          <a:p>
            <a:br>
              <a:rPr lang="en-US" sz="1143" dirty="0">
                <a:latin typeface="Franklin Gothic Book" panose="020B0503020102020204" pitchFamily="34" charset="0"/>
              </a:rPr>
            </a:br>
            <a:r>
              <a:rPr lang="en-US" sz="1143" b="1" dirty="0">
                <a:latin typeface="Franklin Gothic Book" panose="020B0503020102020204" pitchFamily="34" charset="0"/>
              </a:rPr>
              <a:t>Medication issues </a:t>
            </a:r>
            <a:r>
              <a:rPr lang="en-US" sz="1143" dirty="0">
                <a:latin typeface="Franklin Gothic Book" panose="020B0503020102020204" pitchFamily="34" charset="0"/>
              </a:rPr>
              <a:t>– e.g. queries on repeats and decline in issue from pharmacy</a:t>
            </a:r>
            <a:br>
              <a:rPr lang="en-US" sz="1143" dirty="0">
                <a:latin typeface="Franklin Gothic Book" panose="020B0503020102020204" pitchFamily="34" charset="0"/>
              </a:rPr>
            </a:br>
            <a:r>
              <a:rPr lang="en-US" sz="1143" b="1" dirty="0">
                <a:latin typeface="Franklin Gothic Book" panose="020B0503020102020204" pitchFamily="34" charset="0"/>
              </a:rPr>
              <a:t>Response – get medication reviewed – </a:t>
            </a:r>
            <a:r>
              <a:rPr lang="en-US" sz="1143" dirty="0">
                <a:latin typeface="Franklin Gothic Book" panose="020B0503020102020204" pitchFamily="34" charset="0"/>
              </a:rPr>
              <a:t>these are flagged on the prescription or online. Please book your review</a:t>
            </a:r>
          </a:p>
          <a:p>
            <a:br>
              <a:rPr lang="en-US" sz="1143" dirty="0">
                <a:latin typeface="Franklin Gothic Book" panose="020B0503020102020204" pitchFamily="34" charset="0"/>
              </a:rPr>
            </a:br>
            <a:r>
              <a:rPr lang="en-US" sz="1143" b="1" dirty="0">
                <a:latin typeface="Franklin Gothic Book" panose="020B0503020102020204" pitchFamily="34" charset="0"/>
              </a:rPr>
              <a:t>Locum doctors – </a:t>
            </a:r>
            <a:r>
              <a:rPr lang="en-US" sz="1143" dirty="0">
                <a:latin typeface="Franklin Gothic Book" panose="020B0503020102020204" pitchFamily="34" charset="0"/>
              </a:rPr>
              <a:t>not responsive to needs</a:t>
            </a:r>
            <a:br>
              <a:rPr lang="en-US" sz="1143" dirty="0">
                <a:latin typeface="Franklin Gothic Book" panose="020B0503020102020204" pitchFamily="34" charset="0"/>
              </a:rPr>
            </a:br>
            <a:r>
              <a:rPr lang="en-US" sz="1143" b="1" dirty="0">
                <a:latin typeface="Franklin Gothic Book" panose="020B0503020102020204" pitchFamily="34" charset="0"/>
              </a:rPr>
              <a:t>Response - patient triage </a:t>
            </a:r>
            <a:r>
              <a:rPr lang="en-US" sz="1143" dirty="0">
                <a:latin typeface="Franklin Gothic Book" panose="020B0503020102020204" pitchFamily="34" charset="0"/>
              </a:rPr>
              <a:t>has almost stopped the need for locums, so they are used only when urgently required</a:t>
            </a:r>
          </a:p>
          <a:p>
            <a:br>
              <a:rPr lang="en-US" sz="1143" dirty="0">
                <a:latin typeface="Franklin Gothic Book" panose="020B0503020102020204" pitchFamily="34" charset="0"/>
              </a:rPr>
            </a:br>
            <a:r>
              <a:rPr lang="en-US" sz="1143" b="1" dirty="0">
                <a:latin typeface="Franklin Gothic Book" panose="020B0503020102020204" pitchFamily="34" charset="0"/>
              </a:rPr>
              <a:t>Family members dissatisfaction </a:t>
            </a:r>
            <a:r>
              <a:rPr lang="en-US" sz="1143" dirty="0">
                <a:latin typeface="Franklin Gothic Book" panose="020B0503020102020204" pitchFamily="34" charset="0"/>
              </a:rPr>
              <a:t>and worry about their loved one's description of care</a:t>
            </a:r>
            <a:br>
              <a:rPr lang="en-US" sz="1143" dirty="0">
                <a:latin typeface="Franklin Gothic Book" panose="020B0503020102020204" pitchFamily="34" charset="0"/>
              </a:rPr>
            </a:br>
            <a:r>
              <a:rPr lang="en-US" sz="1143" b="1" dirty="0">
                <a:latin typeface="Franklin Gothic Book" panose="020B0503020102020204" pitchFamily="34" charset="0"/>
              </a:rPr>
              <a:t>Response - care plan explained </a:t>
            </a:r>
            <a:r>
              <a:rPr lang="en-US" sz="1143" dirty="0">
                <a:latin typeface="Franklin Gothic Book" panose="020B0503020102020204" pitchFamily="34" charset="0"/>
              </a:rPr>
              <a:t>- when investigated the practice explanation almost entirely reassures the complainant of the plan of care. Please use or request proxy access so you and/or your loved ones can check the care plan online</a:t>
            </a:r>
          </a:p>
          <a:p>
            <a:br>
              <a:rPr lang="en-US" sz="1143" dirty="0">
                <a:latin typeface="Franklin Gothic Book" panose="020B0503020102020204" pitchFamily="34" charset="0"/>
              </a:rPr>
            </a:br>
            <a:r>
              <a:rPr lang="en-US" sz="1143" b="1" dirty="0">
                <a:latin typeface="Franklin Gothic Book" panose="020B0503020102020204" pitchFamily="34" charset="0"/>
              </a:rPr>
              <a:t>Patient triage process </a:t>
            </a:r>
            <a:r>
              <a:rPr lang="en-US" sz="1143" dirty="0">
                <a:latin typeface="Franklin Gothic Book" panose="020B0503020102020204" pitchFamily="34" charset="0"/>
              </a:rPr>
              <a:t>– text messages and booking appointments</a:t>
            </a:r>
            <a:br>
              <a:rPr lang="en-US" sz="1143" dirty="0">
                <a:latin typeface="Franklin Gothic Book" panose="020B0503020102020204" pitchFamily="34" charset="0"/>
              </a:rPr>
            </a:br>
            <a:r>
              <a:rPr lang="en-US" sz="1143" b="1" dirty="0">
                <a:latin typeface="Franklin Gothic Book" panose="020B0503020102020204" pitchFamily="34" charset="0"/>
              </a:rPr>
              <a:t>Response –the process is</a:t>
            </a:r>
            <a:r>
              <a:rPr lang="en-US" sz="1143" dirty="0">
                <a:latin typeface="Franklin Gothic Book" panose="020B0503020102020204" pitchFamily="34" charset="0"/>
              </a:rPr>
              <a:t> </a:t>
            </a:r>
            <a:r>
              <a:rPr lang="en-US" sz="1143" b="1" dirty="0">
                <a:latin typeface="Franklin Gothic Book" panose="020B0503020102020204" pitchFamily="34" charset="0"/>
              </a:rPr>
              <a:t>continually reviewed. </a:t>
            </a:r>
            <a:r>
              <a:rPr lang="en-US" sz="1143" dirty="0">
                <a:latin typeface="Franklin Gothic Book" panose="020B0503020102020204" pitchFamily="34" charset="0"/>
              </a:rPr>
              <a:t>Changes are made accordingly. It’s early days but the benefits to patients have been outstanding, see poster on patient triage </a:t>
            </a:r>
          </a:p>
        </p:txBody>
      </p:sp>
      <p:sp>
        <p:nvSpPr>
          <p:cNvPr id="11" name="Rectangle 10" descr="Medicine">
            <a:extLst>
              <a:ext uri="{FF2B5EF4-FFF2-40B4-BE49-F238E27FC236}">
                <a16:creationId xmlns:a16="http://schemas.microsoft.com/office/drawing/2014/main" id="{493FA18E-D372-579C-1AA4-1F02A4480137}"/>
              </a:ext>
            </a:extLst>
          </p:cNvPr>
          <p:cNvSpPr/>
          <p:nvPr/>
        </p:nvSpPr>
        <p:spPr>
          <a:xfrm>
            <a:off x="202358" y="4832918"/>
            <a:ext cx="479075" cy="43088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sz="962" dirty="0"/>
          </a:p>
        </p:txBody>
      </p:sp>
      <p:sp>
        <p:nvSpPr>
          <p:cNvPr id="12" name="Rectangle 11" descr="Medical">
            <a:extLst>
              <a:ext uri="{FF2B5EF4-FFF2-40B4-BE49-F238E27FC236}">
                <a16:creationId xmlns:a16="http://schemas.microsoft.com/office/drawing/2014/main" id="{2F69D0B2-49F3-D5CC-2397-B0BB463752DD}"/>
              </a:ext>
            </a:extLst>
          </p:cNvPr>
          <p:cNvSpPr/>
          <p:nvPr/>
        </p:nvSpPr>
        <p:spPr>
          <a:xfrm>
            <a:off x="183185" y="7068615"/>
            <a:ext cx="430883" cy="55840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sz="962" dirty="0"/>
          </a:p>
        </p:txBody>
      </p:sp>
      <p:sp>
        <p:nvSpPr>
          <p:cNvPr id="14" name="Rectangle 13" descr="Meeting">
            <a:extLst>
              <a:ext uri="{FF2B5EF4-FFF2-40B4-BE49-F238E27FC236}">
                <a16:creationId xmlns:a16="http://schemas.microsoft.com/office/drawing/2014/main" id="{357DD520-35E1-94F8-7431-B376ECD3D6E4}"/>
              </a:ext>
            </a:extLst>
          </p:cNvPr>
          <p:cNvSpPr/>
          <p:nvPr/>
        </p:nvSpPr>
        <p:spPr>
          <a:xfrm>
            <a:off x="180829" y="6362306"/>
            <a:ext cx="430883" cy="430883"/>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sz="962" dirty="0"/>
          </a:p>
        </p:txBody>
      </p:sp>
      <p:sp>
        <p:nvSpPr>
          <p:cNvPr id="15" name="Rectangle 14" descr="Stethoscope">
            <a:extLst>
              <a:ext uri="{FF2B5EF4-FFF2-40B4-BE49-F238E27FC236}">
                <a16:creationId xmlns:a16="http://schemas.microsoft.com/office/drawing/2014/main" id="{F2683B93-C25F-0C81-F5C0-1181D0DAE544}"/>
              </a:ext>
            </a:extLst>
          </p:cNvPr>
          <p:cNvSpPr/>
          <p:nvPr/>
        </p:nvSpPr>
        <p:spPr>
          <a:xfrm>
            <a:off x="186469" y="5622048"/>
            <a:ext cx="430883" cy="430883"/>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sz="962" dirty="0"/>
          </a:p>
        </p:txBody>
      </p:sp>
      <p:sp>
        <p:nvSpPr>
          <p:cNvPr id="17" name="TextBox 16">
            <a:extLst>
              <a:ext uri="{FF2B5EF4-FFF2-40B4-BE49-F238E27FC236}">
                <a16:creationId xmlns:a16="http://schemas.microsoft.com/office/drawing/2014/main" id="{D7DF39A3-6A2B-69D8-1740-07EC3F40C5C9}"/>
              </a:ext>
            </a:extLst>
          </p:cNvPr>
          <p:cNvSpPr txBox="1"/>
          <p:nvPr/>
        </p:nvSpPr>
        <p:spPr>
          <a:xfrm>
            <a:off x="227699" y="7627016"/>
            <a:ext cx="6474813" cy="2268826"/>
          </a:xfrm>
          <a:prstGeom prst="rect">
            <a:avLst/>
          </a:prstGeom>
          <a:noFill/>
        </p:spPr>
        <p:txBody>
          <a:bodyPr wrap="square" rtlCol="0">
            <a:spAutoFit/>
          </a:bodyPr>
          <a:lstStyle/>
          <a:p>
            <a:endParaRPr lang="en-US" sz="1143" dirty="0">
              <a:latin typeface="Franklin Gothic Book" panose="020B0503020102020204" pitchFamily="34" charset="0"/>
            </a:endParaRPr>
          </a:p>
          <a:p>
            <a:endParaRPr lang="en-US" sz="1143" dirty="0">
              <a:latin typeface="Franklin Gothic Book" panose="020B0503020102020204" pitchFamily="34" charset="0"/>
            </a:endParaRPr>
          </a:p>
          <a:p>
            <a:r>
              <a:rPr lang="en-US" sz="1143" dirty="0">
                <a:latin typeface="Franklin Gothic Book" panose="020B0503020102020204" pitchFamily="34" charset="0"/>
              </a:rPr>
              <a:t>Individual complaints receive an acknowledgment in 3 working days. Complaints can take up to an average of 6 month, depending on the complexity of the issues. </a:t>
            </a:r>
          </a:p>
          <a:p>
            <a:r>
              <a:rPr lang="en-US" sz="1143" i="1" dirty="0">
                <a:latin typeface="Franklin Gothic Book" panose="020B0503020102020204" pitchFamily="34" charset="0"/>
                <a:ea typeface="+mj-ea"/>
                <a:cs typeface="+mj-cs"/>
              </a:rPr>
              <a:t>PLEASE CONTACT THE PRACTICE TO COMPLAIN and/or compliment us by emailing </a:t>
            </a:r>
          </a:p>
          <a:p>
            <a:r>
              <a:rPr lang="en-GB" sz="1143" b="1" dirty="0">
                <a:solidFill>
                  <a:srgbClr val="212B32"/>
                </a:solidFill>
                <a:latin typeface="Frutiger W01"/>
                <a:hlinkClick r:id="rId10"/>
              </a:rPr>
              <a:t>nnicb-nn.ivymedicalgroup@nhs.net</a:t>
            </a:r>
            <a:endParaRPr lang="en-GB" sz="1143" b="1" dirty="0">
              <a:solidFill>
                <a:srgbClr val="212B32"/>
              </a:solidFill>
              <a:latin typeface="Frutiger W01"/>
            </a:endParaRPr>
          </a:p>
          <a:p>
            <a:endParaRPr lang="en-US" sz="1143" dirty="0">
              <a:latin typeface="Franklin Gothic Book" panose="020B0503020102020204" pitchFamily="34" charset="0"/>
            </a:endParaRPr>
          </a:p>
          <a:p>
            <a:r>
              <a:rPr lang="en-US" sz="1000" i="1" dirty="0">
                <a:solidFill>
                  <a:srgbClr val="FF0000"/>
                </a:solidFill>
                <a:latin typeface="Franklin Gothic Book" panose="020B0503020102020204" pitchFamily="34" charset="0"/>
              </a:rPr>
              <a:t>GPs and practice staff are increasingly facing abuse from a small number of patients posting on social media.  In general, where a patient’s conduct is regarded as unacceptable when you meet them face-to-face, then it should also be considered as </a:t>
            </a:r>
            <a:r>
              <a:rPr lang="en-US" sz="1000" i="1" dirty="0">
                <a:solidFill>
                  <a:srgbClr val="FF0000"/>
                </a:solidFill>
                <a:latin typeface="Franklin Gothic Book" panose="020B0503020102020204" pitchFamily="34" charset="0"/>
                <a:ea typeface="+mj-ea"/>
                <a:cs typeface="+mj-cs"/>
              </a:rPr>
              <a:t>unacceptable for them to behave that way online</a:t>
            </a:r>
            <a:r>
              <a:rPr lang="en-US" sz="1000" dirty="0">
                <a:latin typeface="Franklin Gothic Book" panose="020B0503020102020204" pitchFamily="34" charset="0"/>
                <a:ea typeface="+mj-ea"/>
                <a:cs typeface="+mj-cs"/>
              </a:rPr>
              <a:t>. </a:t>
            </a:r>
          </a:p>
          <a:p>
            <a:r>
              <a:rPr lang="en-US" sz="1000" i="1" dirty="0">
                <a:latin typeface="Franklin Gothic Book" panose="020B0503020102020204" pitchFamily="34" charset="0"/>
                <a:ea typeface="+mj-ea"/>
                <a:cs typeface="+mj-cs"/>
              </a:rPr>
              <a:t>British Medical Association</a:t>
            </a:r>
          </a:p>
          <a:p>
            <a:endParaRPr lang="en-US" sz="1000" i="1" dirty="0">
              <a:latin typeface="Franklin Gothic Book" panose="020B0503020102020204" pitchFamily="34" charset="0"/>
              <a:ea typeface="+mj-ea"/>
              <a:cs typeface="+mj-cs"/>
            </a:endParaRPr>
          </a:p>
          <a:p>
            <a:endParaRPr lang="en-GB" sz="1143" dirty="0"/>
          </a:p>
        </p:txBody>
      </p:sp>
      <p:sp>
        <p:nvSpPr>
          <p:cNvPr id="18" name="TextBox 17">
            <a:extLst>
              <a:ext uri="{FF2B5EF4-FFF2-40B4-BE49-F238E27FC236}">
                <a16:creationId xmlns:a16="http://schemas.microsoft.com/office/drawing/2014/main" id="{9D4A3996-2AB6-011A-205E-40ABD49B2C61}"/>
              </a:ext>
            </a:extLst>
          </p:cNvPr>
          <p:cNvSpPr txBox="1"/>
          <p:nvPr/>
        </p:nvSpPr>
        <p:spPr>
          <a:xfrm>
            <a:off x="282682" y="3705677"/>
            <a:ext cx="6364848" cy="971741"/>
          </a:xfrm>
          <a:prstGeom prst="rect">
            <a:avLst/>
          </a:prstGeom>
          <a:noFill/>
        </p:spPr>
        <p:txBody>
          <a:bodyPr wrap="square" rtlCol="0">
            <a:spAutoFit/>
          </a:bodyPr>
          <a:lstStyle/>
          <a:p>
            <a:r>
              <a:rPr lang="en-US" sz="1143" dirty="0">
                <a:latin typeface="Franklin Gothic Book" panose="020B0503020102020204" pitchFamily="34" charset="0"/>
              </a:rPr>
              <a:t>Complaint themes are reviewed at monthly team meetings with doctors, nurses and the support staff. Lessons learned are supported by any required service changes.</a:t>
            </a:r>
            <a:br>
              <a:rPr lang="en-US" sz="1143" dirty="0">
                <a:latin typeface="Franklin Gothic Book" panose="020B0503020102020204" pitchFamily="34" charset="0"/>
                <a:ea typeface="+mj-ea"/>
                <a:cs typeface="+mj-cs"/>
              </a:rPr>
            </a:br>
            <a:r>
              <a:rPr lang="en-US" sz="1143" dirty="0">
                <a:latin typeface="Franklin Gothic Book" panose="020B0503020102020204" pitchFamily="34" charset="0"/>
              </a:rPr>
              <a:t>Themes are collated when more than 3-4 complaints are made on a certain subject. </a:t>
            </a:r>
          </a:p>
          <a:p>
            <a:r>
              <a:rPr lang="en-US" sz="1143" dirty="0">
                <a:latin typeface="Franklin Gothic Book" panose="020B0503020102020204" pitchFamily="34" charset="0"/>
              </a:rPr>
              <a:t>In 2022-2023 the practice had 38 complaints from a registered patient list of approximately 6,800.</a:t>
            </a:r>
          </a:p>
          <a:p>
            <a:r>
              <a:rPr lang="en-US" sz="1143" dirty="0">
                <a:latin typeface="Franklin Gothic Book" panose="020B0503020102020204" pitchFamily="34" charset="0"/>
              </a:rPr>
              <a:t>The themes are as follows: </a:t>
            </a:r>
          </a:p>
        </p:txBody>
      </p:sp>
      <p:sp>
        <p:nvSpPr>
          <p:cNvPr id="6" name="TextBox 5">
            <a:extLst>
              <a:ext uri="{FF2B5EF4-FFF2-40B4-BE49-F238E27FC236}">
                <a16:creationId xmlns:a16="http://schemas.microsoft.com/office/drawing/2014/main" id="{759AD1A0-3BA4-C442-B980-A274D0F4FE23}"/>
              </a:ext>
            </a:extLst>
          </p:cNvPr>
          <p:cNvSpPr txBox="1"/>
          <p:nvPr/>
        </p:nvSpPr>
        <p:spPr>
          <a:xfrm>
            <a:off x="4667469" y="474023"/>
            <a:ext cx="2134547" cy="3257815"/>
          </a:xfrm>
          <a:prstGeom prst="rect">
            <a:avLst/>
          </a:prstGeom>
          <a:solidFill>
            <a:schemeClr val="accent1">
              <a:lumMod val="40000"/>
              <a:lumOff val="60000"/>
            </a:schemeClr>
          </a:solidFill>
        </p:spPr>
        <p:txBody>
          <a:bodyPr wrap="square" rtlCol="0">
            <a:spAutoFit/>
          </a:bodyPr>
          <a:lstStyle/>
          <a:p>
            <a:r>
              <a:rPr lang="en-GB" sz="857" b="1" kern="100" dirty="0">
                <a:latin typeface="Franklin Gothic Book" panose="020B0503020102020204" pitchFamily="34" charset="0"/>
                <a:ea typeface="Calibri" panose="020F0502020204030204" pitchFamily="34" charset="0"/>
                <a:cs typeface="Times New Roman" panose="02020603050405020304" pitchFamily="18" charset="0"/>
              </a:rPr>
              <a:t>Example of latest feedback:</a:t>
            </a:r>
          </a:p>
          <a:p>
            <a:r>
              <a:rPr lang="en-GB" sz="857" kern="100" dirty="0">
                <a:latin typeface="Franklin Gothic Book" panose="020B0503020102020204" pitchFamily="34" charset="0"/>
                <a:ea typeface="Calibri" panose="020F0502020204030204" pitchFamily="34" charset="0"/>
                <a:cs typeface="Times New Roman" panose="02020603050405020304" pitchFamily="18" charset="0"/>
              </a:rPr>
              <a:t>patient called today and wanted to thank us for all our hard work and care.</a:t>
            </a:r>
            <a:endParaRPr lang="en-GB" sz="857" kern="100" dirty="0">
              <a:latin typeface="Calibri" panose="020F0502020204030204" pitchFamily="34" charset="0"/>
              <a:ea typeface="Calibri" panose="020F0502020204030204" pitchFamily="34" charset="0"/>
              <a:cs typeface="Times New Roman" panose="02020603050405020304" pitchFamily="18" charset="0"/>
            </a:endParaRPr>
          </a:p>
          <a:p>
            <a:r>
              <a:rPr lang="en-GB" sz="857" kern="100" dirty="0">
                <a:latin typeface="Franklin Gothic Book" panose="020B0503020102020204" pitchFamily="34" charset="0"/>
                <a:ea typeface="Calibri" panose="020F0502020204030204" pitchFamily="34" charset="0"/>
                <a:cs typeface="Times New Roman" panose="02020603050405020304" pitchFamily="18" charset="0"/>
              </a:rPr>
              <a:t>The patient has felt very supported during the past year. She wanted us to know she</a:t>
            </a:r>
            <a:endParaRPr lang="en-GB" sz="857" kern="100" dirty="0">
              <a:latin typeface="Calibri" panose="020F0502020204030204" pitchFamily="34" charset="0"/>
              <a:ea typeface="Calibri" panose="020F0502020204030204" pitchFamily="34" charset="0"/>
              <a:cs typeface="Times New Roman" panose="02020603050405020304" pitchFamily="18" charset="0"/>
            </a:endParaRPr>
          </a:p>
          <a:p>
            <a:r>
              <a:rPr lang="en-GB" sz="857" kern="100" dirty="0">
                <a:latin typeface="Franklin Gothic Book" panose="020B0503020102020204" pitchFamily="34" charset="0"/>
                <a:ea typeface="Calibri" panose="020F0502020204030204" pitchFamily="34" charset="0"/>
                <a:cs typeface="Times New Roman" panose="02020603050405020304" pitchFamily="18" charset="0"/>
              </a:rPr>
              <a:t>feels that we have had some unfair bad press. Well done #</a:t>
            </a:r>
            <a:r>
              <a:rPr lang="en-GB" sz="857" kern="100" dirty="0" err="1">
                <a:latin typeface="Franklin Gothic Book" panose="020B0503020102020204" pitchFamily="34" charset="0"/>
                <a:ea typeface="Calibri" panose="020F0502020204030204" pitchFamily="34" charset="0"/>
                <a:cs typeface="Times New Roman" panose="02020603050405020304" pitchFamily="18" charset="0"/>
              </a:rPr>
              <a:t>Teamlvy</a:t>
            </a:r>
            <a:endParaRPr lang="en-GB" sz="857" kern="100" dirty="0">
              <a:latin typeface="Calibri" panose="020F0502020204030204" pitchFamily="34" charset="0"/>
              <a:ea typeface="Calibri" panose="020F0502020204030204" pitchFamily="34" charset="0"/>
              <a:cs typeface="Times New Roman" panose="02020603050405020304" pitchFamily="18" charset="0"/>
            </a:endParaRPr>
          </a:p>
          <a:p>
            <a:r>
              <a:rPr lang="en-GB" sz="857" kern="100" dirty="0">
                <a:latin typeface="Franklin Gothic Book" panose="020B0503020102020204" pitchFamily="34" charset="0"/>
                <a:ea typeface="Calibri" panose="020F0502020204030204" pitchFamily="34" charset="0"/>
                <a:cs typeface="Times New Roman" panose="02020603050405020304" pitchFamily="18" charset="0"/>
              </a:rPr>
              <a:t>After a night of the most excruciating pain. I have ever experienced I would like to</a:t>
            </a:r>
            <a:endParaRPr lang="en-GB" sz="857" kern="100" dirty="0">
              <a:latin typeface="Calibri" panose="020F0502020204030204" pitchFamily="34" charset="0"/>
              <a:ea typeface="Calibri" panose="020F0502020204030204" pitchFamily="34" charset="0"/>
              <a:cs typeface="Times New Roman" panose="02020603050405020304" pitchFamily="18" charset="0"/>
            </a:endParaRPr>
          </a:p>
          <a:p>
            <a:r>
              <a:rPr lang="en-GB" sz="857" kern="100" dirty="0">
                <a:latin typeface="Franklin Gothic Book" panose="020B0503020102020204" pitchFamily="34" charset="0"/>
                <a:ea typeface="Calibri" panose="020F0502020204030204" pitchFamily="34" charset="0"/>
                <a:cs typeface="Times New Roman" panose="02020603050405020304" pitchFamily="18" charset="0"/>
              </a:rPr>
              <a:t>thank you for your prompt intervention in arranging for me to be taken back onto</a:t>
            </a:r>
            <a:endParaRPr lang="en-GB" sz="857" kern="100" dirty="0">
              <a:latin typeface="Calibri" panose="020F0502020204030204" pitchFamily="34" charset="0"/>
              <a:ea typeface="Calibri" panose="020F0502020204030204" pitchFamily="34" charset="0"/>
              <a:cs typeface="Times New Roman" panose="02020603050405020304" pitchFamily="18" charset="0"/>
            </a:endParaRPr>
          </a:p>
          <a:p>
            <a:r>
              <a:rPr lang="en-GB" sz="857" kern="100" dirty="0">
                <a:latin typeface="Franklin Gothic Book" panose="020B0503020102020204" pitchFamily="34" charset="0"/>
                <a:ea typeface="Calibri" panose="020F0502020204030204" pitchFamily="34" charset="0"/>
                <a:cs typeface="Times New Roman" panose="02020603050405020304" pitchFamily="18" charset="0"/>
              </a:rPr>
              <a:t>the ward at the City Hospital. The Urology team responded swiftly, and I am pleased</a:t>
            </a:r>
            <a:endParaRPr lang="en-GB" sz="857" kern="100" dirty="0">
              <a:latin typeface="Calibri" panose="020F0502020204030204" pitchFamily="34" charset="0"/>
              <a:ea typeface="Calibri" panose="020F0502020204030204" pitchFamily="34" charset="0"/>
              <a:cs typeface="Times New Roman" panose="02020603050405020304" pitchFamily="18" charset="0"/>
            </a:endParaRPr>
          </a:p>
          <a:p>
            <a:r>
              <a:rPr lang="en-GB" sz="857" kern="100" dirty="0">
                <a:latin typeface="Franklin Gothic Book" panose="020B0503020102020204" pitchFamily="34" charset="0"/>
                <a:ea typeface="Calibri" panose="020F0502020204030204" pitchFamily="34" charset="0"/>
                <a:cs typeface="Times New Roman" panose="02020603050405020304" pitchFamily="18" charset="0"/>
              </a:rPr>
              <a:t>to sav I am currently pain free and awaiting a CT scan.</a:t>
            </a:r>
            <a:endParaRPr lang="en-GB" sz="857" kern="100" dirty="0">
              <a:latin typeface="Calibri" panose="020F0502020204030204" pitchFamily="34" charset="0"/>
              <a:ea typeface="Calibri" panose="020F0502020204030204" pitchFamily="34" charset="0"/>
              <a:cs typeface="Times New Roman" panose="02020603050405020304" pitchFamily="18" charset="0"/>
            </a:endParaRPr>
          </a:p>
          <a:p>
            <a:r>
              <a:rPr lang="en-GB" sz="857" kern="100" dirty="0">
                <a:latin typeface="Franklin Gothic Book" panose="020B0503020102020204" pitchFamily="34" charset="0"/>
                <a:ea typeface="Calibri" panose="020F0502020204030204" pitchFamily="34" charset="0"/>
                <a:cs typeface="Times New Roman" panose="02020603050405020304" pitchFamily="18" charset="0"/>
              </a:rPr>
              <a:t>Patient has asked me to pass on her heartfelt thanks to everyone. She said</a:t>
            </a:r>
            <a:endParaRPr lang="en-GB" sz="857" kern="100" dirty="0">
              <a:latin typeface="Calibri" panose="020F0502020204030204" pitchFamily="34" charset="0"/>
              <a:ea typeface="Calibri" panose="020F0502020204030204" pitchFamily="34" charset="0"/>
              <a:cs typeface="Times New Roman" panose="02020603050405020304" pitchFamily="18" charset="0"/>
            </a:endParaRPr>
          </a:p>
          <a:p>
            <a:r>
              <a:rPr lang="en-GB" sz="857" kern="100" dirty="0">
                <a:latin typeface="Franklin Gothic Book" panose="020B0503020102020204" pitchFamily="34" charset="0"/>
                <a:ea typeface="Calibri" panose="020F0502020204030204" pitchFamily="34" charset="0"/>
                <a:cs typeface="Times New Roman" panose="02020603050405020304" pitchFamily="18" charset="0"/>
              </a:rPr>
              <a:t>herself, her husband &amp; brother have had nothing but the best possible care … she is extremely happy with the service she receives &amp; feels so cared for. She</a:t>
            </a:r>
            <a:endParaRPr lang="en-GB" sz="857" kern="100" dirty="0">
              <a:latin typeface="Calibri" panose="020F0502020204030204" pitchFamily="34" charset="0"/>
              <a:ea typeface="Calibri" panose="020F0502020204030204" pitchFamily="34" charset="0"/>
              <a:cs typeface="Times New Roman" panose="02020603050405020304" pitchFamily="18" charset="0"/>
            </a:endParaRPr>
          </a:p>
          <a:p>
            <a:r>
              <a:rPr lang="en-GB" sz="857" kern="100" dirty="0">
                <a:latin typeface="Franklin Gothic Book" panose="020B0503020102020204" pitchFamily="34" charset="0"/>
                <a:ea typeface="Calibri" panose="020F0502020204030204" pitchFamily="34" charset="0"/>
                <a:cs typeface="Times New Roman" panose="02020603050405020304" pitchFamily="18" charset="0"/>
              </a:rPr>
              <a:t>also mentioned it was wonderful but sad to think some people feel differently. She is very, very happy with our patient care.</a:t>
            </a:r>
            <a:endParaRPr lang="en-GB" sz="857"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3029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702484-EC1E-93CA-6265-CB29AA41D839}"/>
              </a:ext>
            </a:extLst>
          </p:cNvPr>
          <p:cNvSpPr>
            <a:spLocks noGrp="1"/>
          </p:cNvSpPr>
          <p:nvPr>
            <p:ph type="title"/>
          </p:nvPr>
        </p:nvSpPr>
        <p:spPr>
          <a:xfrm>
            <a:off x="155309" y="449357"/>
            <a:ext cx="5812624" cy="1186711"/>
          </a:xfrm>
        </p:spPr>
        <p:txBody>
          <a:bodyPr anchor="t">
            <a:normAutofit/>
          </a:bodyPr>
          <a:lstStyle/>
          <a:p>
            <a:r>
              <a:rPr lang="en-US" sz="2286" b="1" dirty="0">
                <a:latin typeface="Franklin Gothic Book" panose="020B0503020102020204" pitchFamily="34" charset="0"/>
                <a:cs typeface="Arial" panose="020B0604020202020204" pitchFamily="34" charset="0"/>
              </a:rPr>
              <a:t>Practice</a:t>
            </a:r>
            <a:r>
              <a:rPr lang="en-US" sz="2286" dirty="0">
                <a:latin typeface="Franklin Gothic Book" panose="020B0503020102020204" pitchFamily="34" charset="0"/>
                <a:cs typeface="Arial" panose="020B0604020202020204" pitchFamily="34" charset="0"/>
              </a:rPr>
              <a:t> </a:t>
            </a:r>
            <a:r>
              <a:rPr lang="en-US" sz="2286" b="1" dirty="0">
                <a:latin typeface="Franklin Gothic Book" panose="020B0503020102020204" pitchFamily="34" charset="0"/>
                <a:cs typeface="Arial" panose="020B0604020202020204" pitchFamily="34" charset="0"/>
              </a:rPr>
              <a:t>performance:</a:t>
            </a:r>
            <a:br>
              <a:rPr lang="en-US" sz="2286" b="1" dirty="0">
                <a:latin typeface="Franklin Gothic Book" panose="020B0503020102020204" pitchFamily="34" charset="0"/>
                <a:cs typeface="Arial" panose="020B0604020202020204" pitchFamily="34" charset="0"/>
              </a:rPr>
            </a:br>
            <a:r>
              <a:rPr lang="en-US" sz="2286" b="1" dirty="0">
                <a:latin typeface="Franklin Gothic Book" panose="020B0503020102020204" pitchFamily="34" charset="0"/>
                <a:cs typeface="Arial" panose="020B0604020202020204" pitchFamily="34" charset="0"/>
              </a:rPr>
              <a:t>Who monitors us?</a:t>
            </a:r>
            <a:r>
              <a:rPr lang="en-US" sz="2286" dirty="0">
                <a:latin typeface="Franklin Gothic Book" panose="020B0503020102020204" pitchFamily="34" charset="0"/>
                <a:cs typeface="Arial" panose="020B0604020202020204" pitchFamily="34" charset="0"/>
              </a:rPr>
              <a:t> </a:t>
            </a:r>
            <a:br>
              <a:rPr lang="en-US" sz="2286" dirty="0">
                <a:latin typeface="Franklin Gothic Book" panose="020B0503020102020204" pitchFamily="34" charset="0"/>
                <a:cs typeface="Arial" panose="020B0604020202020204" pitchFamily="34" charset="0"/>
              </a:rPr>
            </a:br>
            <a:endParaRPr lang="en-US" sz="2286" dirty="0">
              <a:latin typeface="Franklin Gothic Book" panose="020B05030201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A39B905A-D8C2-8E5B-3FEF-1A2562726812}"/>
              </a:ext>
            </a:extLst>
          </p:cNvPr>
          <p:cNvSpPr>
            <a:spLocks noGrp="1"/>
          </p:cNvSpPr>
          <p:nvPr>
            <p:ph idx="1"/>
          </p:nvPr>
        </p:nvSpPr>
        <p:spPr>
          <a:xfrm>
            <a:off x="270570" y="1277471"/>
            <a:ext cx="4403884" cy="8247529"/>
          </a:xfrm>
        </p:spPr>
        <p:txBody>
          <a:bodyPr anchor="t">
            <a:noAutofit/>
          </a:bodyPr>
          <a:lstStyle/>
          <a:p>
            <a:r>
              <a:rPr lang="en-GB" sz="1286" dirty="0">
                <a:latin typeface="Franklin Gothic Book" panose="020B0503020102020204" pitchFamily="34" charset="0"/>
                <a:cs typeface="Arial" panose="020B0604020202020204" pitchFamily="34" charset="0"/>
              </a:rPr>
              <a:t>The Care Quality Commission (CQC) is the independent regulator of health and adult social care in England. </a:t>
            </a:r>
          </a:p>
          <a:p>
            <a:r>
              <a:rPr lang="en-GB" sz="1286" dirty="0">
                <a:latin typeface="Franklin Gothic Book" panose="020B0503020102020204" pitchFamily="34" charset="0"/>
                <a:cs typeface="Arial" panose="020B0604020202020204" pitchFamily="34" charset="0"/>
              </a:rPr>
              <a:t>They make sure health and social care services provide people with safe, effective, compassionate, high-quality care and we encourage care services to improve.</a:t>
            </a:r>
          </a:p>
          <a:p>
            <a:r>
              <a:rPr lang="en-GB" sz="1286" dirty="0">
                <a:latin typeface="Franklin Gothic Book" panose="020B0503020102020204" pitchFamily="34" charset="0"/>
                <a:cs typeface="Arial" panose="020B0604020202020204" pitchFamily="34" charset="0"/>
              </a:rPr>
              <a:t>They monitor monthly, inspect and regulate services and publish what they find. Where they find poor care, they will use powers to take action.</a:t>
            </a:r>
          </a:p>
          <a:p>
            <a:pPr fontAlgn="base"/>
            <a:r>
              <a:rPr lang="en-GB" sz="1286" dirty="0">
                <a:latin typeface="Franklin Gothic Book" panose="020B0503020102020204" pitchFamily="34" charset="0"/>
                <a:cs typeface="Arial" panose="020B0604020202020204" pitchFamily="34" charset="0"/>
              </a:rPr>
              <a:t>Nottingham and Nottinghamshire Integrated Care Board (ICB) is part of NHS England and have had delegated responsibility for commissioning primary medical services under GP contracts since 1 July 2022, carrying over many of the delegated responsibilities that applied to clinical commissioning groups.</a:t>
            </a:r>
          </a:p>
          <a:p>
            <a:pPr marL="0" indent="0">
              <a:buNone/>
            </a:pPr>
            <a:r>
              <a:rPr lang="en-GB" sz="1286" b="1" dirty="0">
                <a:latin typeface="Franklin Gothic Book" panose="020B0503020102020204" pitchFamily="34" charset="0"/>
                <a:cs typeface="Arial" panose="020B0604020202020204" pitchFamily="34" charset="0"/>
              </a:rPr>
              <a:t>The core parts of a general practice contract:</a:t>
            </a:r>
          </a:p>
          <a:p>
            <a:r>
              <a:rPr lang="en-GB" sz="1286" dirty="0">
                <a:latin typeface="Franklin Gothic Book" panose="020B0503020102020204" pitchFamily="34" charset="0"/>
                <a:cs typeface="Arial" panose="020B0604020202020204" pitchFamily="34" charset="0"/>
              </a:rPr>
              <a:t>The core part of the contract is to provide services for people with long term conditions and assess health problems issues on a routine and urgent basis, referring to other NHS services for more serious or emergency conditions</a:t>
            </a:r>
          </a:p>
          <a:p>
            <a:r>
              <a:rPr lang="en-GB" sz="1286" b="1" dirty="0">
                <a:solidFill>
                  <a:srgbClr val="FF0000"/>
                </a:solidFill>
                <a:latin typeface="Franklin Gothic Book" panose="020B0503020102020204" pitchFamily="34" charset="0"/>
                <a:cs typeface="Arial" panose="020B0604020202020204" pitchFamily="34" charset="0"/>
              </a:rPr>
              <a:t>When the GP is at capacity other NHS organisations provide urgent and emergency care, for example urgent care centres and Emergency Departments </a:t>
            </a:r>
          </a:p>
          <a:p>
            <a:pPr>
              <a:buFont typeface="Arial" panose="020B0604020202020204" pitchFamily="34" charset="0"/>
              <a:buChar char="•"/>
            </a:pPr>
            <a:r>
              <a:rPr lang="en-GB" sz="1286" dirty="0">
                <a:latin typeface="Franklin Gothic Book" panose="020B0503020102020204" pitchFamily="34" charset="0"/>
                <a:cs typeface="Arial" panose="020B0604020202020204" pitchFamily="34" charset="0"/>
              </a:rPr>
              <a:t>Agree the geographical or population area the practice will cover</a:t>
            </a:r>
          </a:p>
          <a:p>
            <a:pPr>
              <a:buFont typeface="Arial" panose="020B0604020202020204" pitchFamily="34" charset="0"/>
              <a:buChar char="•"/>
            </a:pPr>
            <a:r>
              <a:rPr lang="en-GB" sz="1286" dirty="0">
                <a:latin typeface="Franklin Gothic Book" panose="020B0503020102020204" pitchFamily="34" charset="0"/>
                <a:cs typeface="Arial" panose="020B0604020202020204" pitchFamily="34" charset="0"/>
              </a:rPr>
              <a:t>Require the practice to maintain a list of patients for the area and sets out who this list covers and under what circumstances a patient might be removed from it</a:t>
            </a:r>
          </a:p>
          <a:p>
            <a:pPr>
              <a:buFont typeface="Arial" panose="020B0604020202020204" pitchFamily="34" charset="0"/>
              <a:buChar char="•"/>
            </a:pPr>
            <a:r>
              <a:rPr lang="en-GB" sz="1286" dirty="0">
                <a:latin typeface="Franklin Gothic Book" panose="020B0503020102020204" pitchFamily="34" charset="0"/>
                <a:cs typeface="Arial" panose="020B0604020202020204" pitchFamily="34" charset="0"/>
              </a:rPr>
              <a:t>Establish the essential medical services a general practice must provide to its patients</a:t>
            </a:r>
          </a:p>
          <a:p>
            <a:pPr>
              <a:buFont typeface="Arial" panose="020B0604020202020204" pitchFamily="34" charset="0"/>
              <a:buChar char="•"/>
            </a:pPr>
            <a:r>
              <a:rPr lang="en-GB" sz="1286" dirty="0">
                <a:latin typeface="Franklin Gothic Book" panose="020B0503020102020204" pitchFamily="34" charset="0"/>
                <a:cs typeface="Arial" panose="020B0604020202020204" pitchFamily="34" charset="0"/>
              </a:rPr>
              <a:t>Set standards for premises and workforce and requirements for inspection and oversight</a:t>
            </a:r>
          </a:p>
          <a:p>
            <a:pPr>
              <a:buFont typeface="Arial" panose="020B0604020202020204" pitchFamily="34" charset="0"/>
              <a:buChar char="•"/>
            </a:pPr>
            <a:r>
              <a:rPr lang="en-GB" sz="1286" dirty="0">
                <a:latin typeface="Franklin Gothic Book" panose="020B0503020102020204" pitchFamily="34" charset="0"/>
                <a:cs typeface="Arial" panose="020B0604020202020204" pitchFamily="34" charset="0"/>
              </a:rPr>
              <a:t>Set out expectations </a:t>
            </a:r>
            <a:r>
              <a:rPr lang="en-GB" sz="1286" b="1" dirty="0">
                <a:latin typeface="Franklin Gothic Book" panose="020B0503020102020204" pitchFamily="34" charset="0"/>
                <a:cs typeface="Arial" panose="020B0604020202020204" pitchFamily="34" charset="0"/>
              </a:rPr>
              <a:t>for public and patient involvement</a:t>
            </a:r>
          </a:p>
          <a:p>
            <a:pPr>
              <a:buFont typeface="Arial" panose="020B0604020202020204" pitchFamily="34" charset="0"/>
              <a:buChar char="•"/>
            </a:pPr>
            <a:r>
              <a:rPr lang="en-GB" sz="1286" dirty="0">
                <a:latin typeface="Franklin Gothic Book" panose="020B0503020102020204" pitchFamily="34" charset="0"/>
                <a:cs typeface="Arial" panose="020B0604020202020204" pitchFamily="34" charset="0"/>
              </a:rPr>
              <a:t>outline key policies including indemnity, complaints, liability, insurance, clinical governance and termination of the contract.</a:t>
            </a:r>
          </a:p>
          <a:p>
            <a:pPr marL="0" indent="0">
              <a:buNone/>
            </a:pPr>
            <a:br>
              <a:rPr lang="en-GB" sz="1286" dirty="0">
                <a:latin typeface="Franklin Gothic Book" panose="020B0503020102020204" pitchFamily="34" charset="0"/>
                <a:cs typeface="Arial" panose="020B0604020202020204" pitchFamily="34" charset="0"/>
              </a:rPr>
            </a:br>
            <a:endParaRPr lang="en-GB" sz="1286" dirty="0">
              <a:latin typeface="Franklin Gothic Book" panose="020B0503020102020204" pitchFamily="34" charset="0"/>
              <a:cs typeface="Arial" panose="020B0604020202020204" pitchFamily="34" charset="0"/>
            </a:endParaRPr>
          </a:p>
          <a:p>
            <a:endParaRPr lang="en-GB" sz="1286" dirty="0">
              <a:latin typeface="Franklin Gothic Book" panose="020B0503020102020204" pitchFamily="34" charset="0"/>
              <a:cs typeface="Arial" panose="020B0604020202020204" pitchFamily="34" charset="0"/>
            </a:endParaRPr>
          </a:p>
          <a:p>
            <a:pPr marL="0" indent="0">
              <a:buNone/>
            </a:pPr>
            <a:endParaRPr lang="en-GB" sz="1286" dirty="0">
              <a:latin typeface="Franklin Gothic Book" panose="020B0503020102020204" pitchFamily="34" charset="0"/>
              <a:cs typeface="Arial" panose="020B0604020202020204" pitchFamily="34" charset="0"/>
            </a:endParaRPr>
          </a:p>
          <a:p>
            <a:endParaRPr lang="en-GB" sz="1286" dirty="0">
              <a:latin typeface="Franklin Gothic Book" panose="020B0503020102020204" pitchFamily="34" charset="0"/>
              <a:cs typeface="Arial" panose="020B0604020202020204" pitchFamily="34" charset="0"/>
            </a:endParaRPr>
          </a:p>
          <a:p>
            <a:endParaRPr lang="en-GB" sz="1286" dirty="0">
              <a:latin typeface="Franklin Gothic Book" panose="020B0503020102020204" pitchFamily="34" charset="0"/>
              <a:cs typeface="Arial" panose="020B0604020202020204" pitchFamily="34" charset="0"/>
            </a:endParaRPr>
          </a:p>
          <a:p>
            <a:endParaRPr lang="en-GB" sz="1286" dirty="0">
              <a:latin typeface="Franklin Gothic Book" panose="020B0503020102020204" pitchFamily="34" charset="0"/>
              <a:cs typeface="Arial" panose="020B0604020202020204" pitchFamily="34" charset="0"/>
            </a:endParaRPr>
          </a:p>
        </p:txBody>
      </p:sp>
      <p:pic>
        <p:nvPicPr>
          <p:cNvPr id="8" name="Picture 7" descr="Stethoscope">
            <a:extLst>
              <a:ext uri="{FF2B5EF4-FFF2-40B4-BE49-F238E27FC236}">
                <a16:creationId xmlns:a16="http://schemas.microsoft.com/office/drawing/2014/main" id="{68B1FEEA-F5A9-7F3E-5FB0-2736F582CC23}"/>
              </a:ext>
            </a:extLst>
          </p:cNvPr>
          <p:cNvPicPr>
            <a:picLocks noChangeAspect="1"/>
          </p:cNvPicPr>
          <p:nvPr/>
        </p:nvPicPr>
        <p:blipFill rotWithShape="1">
          <a:blip r:embed="rId2"/>
          <a:srcRect l="39982" r="34455"/>
          <a:stretch/>
        </p:blipFill>
        <p:spPr>
          <a:xfrm>
            <a:off x="4379900" y="381007"/>
            <a:ext cx="2478101" cy="9143993"/>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
        <p:nvSpPr>
          <p:cNvPr id="5" name="AutoShape 2" descr="87904-Health-Awareness-PowerPoint-Presentation_02">
            <a:extLst>
              <a:ext uri="{FF2B5EF4-FFF2-40B4-BE49-F238E27FC236}">
                <a16:creationId xmlns:a16="http://schemas.microsoft.com/office/drawing/2014/main" id="{38A689B0-CC50-771B-8E3F-F7A83A08B955}"/>
              </a:ext>
            </a:extLst>
          </p:cNvPr>
          <p:cNvSpPr>
            <a:spLocks noChangeAspect="1" noChangeArrowheads="1"/>
          </p:cNvSpPr>
          <p:nvPr/>
        </p:nvSpPr>
        <p:spPr bwMode="auto">
          <a:xfrm>
            <a:off x="4036089" y="5471677"/>
            <a:ext cx="217714" cy="2177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5314" tIns="32657" rIns="65314" bIns="32657" numCol="1" anchor="t" anchorCtr="0" compatLnSpc="1">
            <a:prstTxWarp prst="textNoShape">
              <a:avLst/>
            </a:prstTxWarp>
          </a:bodyPr>
          <a:lstStyle/>
          <a:p>
            <a:endParaRPr lang="en-GB" sz="962" dirty="0"/>
          </a:p>
        </p:txBody>
      </p:sp>
    </p:spTree>
    <p:extLst>
      <p:ext uri="{BB962C8B-B14F-4D97-AF65-F5344CB8AC3E}">
        <p14:creationId xmlns:p14="http://schemas.microsoft.com/office/powerpoint/2010/main" val="944865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4EE318-54F8-4149-2865-F42645E7C690}"/>
              </a:ext>
            </a:extLst>
          </p:cNvPr>
          <p:cNvSpPr>
            <a:spLocks noGrp="1"/>
          </p:cNvSpPr>
          <p:nvPr>
            <p:ph type="title"/>
          </p:nvPr>
        </p:nvSpPr>
        <p:spPr/>
        <p:txBody>
          <a:bodyPr/>
          <a:lstStyle/>
          <a:p>
            <a:r>
              <a:rPr lang="en-GB" dirty="0">
                <a:latin typeface="Franklin Gothic Book" panose="020B0503020102020204" pitchFamily="34" charset="0"/>
              </a:rPr>
              <a:t>Ivy Medical Group </a:t>
            </a:r>
            <a:br>
              <a:rPr lang="en-GB" dirty="0">
                <a:latin typeface="Franklin Gothic Book" panose="020B0503020102020204" pitchFamily="34" charset="0"/>
              </a:rPr>
            </a:br>
            <a:r>
              <a:rPr lang="en-GB" dirty="0">
                <a:latin typeface="Franklin Gothic Book" panose="020B0503020102020204" pitchFamily="34" charset="0"/>
              </a:rPr>
              <a:t>Catchment and Primary Care Network</a:t>
            </a:r>
          </a:p>
        </p:txBody>
      </p:sp>
      <p:pic>
        <p:nvPicPr>
          <p:cNvPr id="7" name="Content Placeholder 6" descr="A map with blue outline&#10;&#10;Description automatically generated">
            <a:extLst>
              <a:ext uri="{FF2B5EF4-FFF2-40B4-BE49-F238E27FC236}">
                <a16:creationId xmlns:a16="http://schemas.microsoft.com/office/drawing/2014/main" id="{D7AFE1DA-2E09-2D02-8933-BB7B734850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488" y="3448134"/>
            <a:ext cx="5915025" cy="4662320"/>
          </a:xfrm>
          <a:prstGeom prst="rect">
            <a:avLst/>
          </a:prstGeom>
        </p:spPr>
      </p:pic>
      <p:pic>
        <p:nvPicPr>
          <p:cNvPr id="3" name="Picture 2" descr="A close-up of a map&#10;&#10;Description automatically generated">
            <a:extLst>
              <a:ext uri="{FF2B5EF4-FFF2-40B4-BE49-F238E27FC236}">
                <a16:creationId xmlns:a16="http://schemas.microsoft.com/office/drawing/2014/main" id="{37EE5404-58D6-403B-5402-76E1CCF16D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43" y="2596684"/>
            <a:ext cx="5551714" cy="2923081"/>
          </a:xfrm>
          <a:prstGeom prst="rect">
            <a:avLst/>
          </a:prstGeom>
        </p:spPr>
      </p:pic>
    </p:spTree>
    <p:extLst>
      <p:ext uri="{BB962C8B-B14F-4D97-AF65-F5344CB8AC3E}">
        <p14:creationId xmlns:p14="http://schemas.microsoft.com/office/powerpoint/2010/main" val="411721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8BC378-D3C4-3394-6285-0DD4D7C13463}"/>
              </a:ext>
            </a:extLst>
          </p:cNvPr>
          <p:cNvSpPr>
            <a:spLocks noGrp="1"/>
          </p:cNvSpPr>
          <p:nvPr>
            <p:ph idx="1"/>
          </p:nvPr>
        </p:nvSpPr>
        <p:spPr>
          <a:xfrm>
            <a:off x="317533" y="988246"/>
            <a:ext cx="5915025" cy="7929508"/>
          </a:xfrm>
        </p:spPr>
        <p:txBody>
          <a:bodyPr>
            <a:normAutofit fontScale="25000" lnSpcReduction="20000"/>
          </a:bodyPr>
          <a:lstStyle/>
          <a:p>
            <a:pPr marL="0" indent="0">
              <a:lnSpc>
                <a:spcPct val="115000"/>
              </a:lnSpc>
              <a:spcBef>
                <a:spcPts val="714"/>
              </a:spcBef>
              <a:buNone/>
            </a:pPr>
            <a:r>
              <a:rPr lang="en-GB" sz="4572" b="1" cap="all" spc="54" dirty="0">
                <a:solidFill>
                  <a:srgbClr val="000000"/>
                </a:solidFill>
                <a:latin typeface="Franklin Gothic Book" panose="020B0503020102020204" pitchFamily="34" charset="0"/>
                <a:cs typeface="Times New Roman" panose="02020603050405020304" pitchFamily="18" charset="0"/>
              </a:rPr>
              <a:t>Principal Report </a:t>
            </a:r>
            <a:endParaRPr lang="en-GB" sz="4572" b="1" cap="all" spc="54" dirty="0">
              <a:latin typeface="Franklin Gothic Book" panose="020B0503020102020204" pitchFamily="34" charset="0"/>
              <a:cs typeface="Times New Roman" panose="02020603050405020304" pitchFamily="18" charset="0"/>
            </a:endParaRPr>
          </a:p>
          <a:p>
            <a:pPr marL="0" indent="0">
              <a:lnSpc>
                <a:spcPct val="115000"/>
              </a:lnSpc>
              <a:spcBef>
                <a:spcPts val="714"/>
              </a:spcBef>
              <a:spcAft>
                <a:spcPts val="714"/>
              </a:spcAft>
              <a:buNone/>
            </a:pPr>
            <a:r>
              <a:rPr lang="en-GB" sz="4572" dirty="0">
                <a:latin typeface="Franklin Gothic Book" panose="020B0503020102020204" pitchFamily="34" charset="0"/>
                <a:ea typeface="Times New Roman" panose="02020603050405020304" pitchFamily="18" charset="0"/>
                <a:cs typeface="Arial" panose="020B0604020202020204" pitchFamily="34" charset="0"/>
              </a:rPr>
              <a:t>I am extremely proud of our Patient Participation Group (PPG) and especially humbled by the hours of voluntary hours they have given to Ivy Medical Group over the last year. It is a profoundly challenging time for the NHS and the team and I are grateful for the support the PPG have given to us. </a:t>
            </a:r>
            <a:endParaRPr lang="en-GB" sz="4572" dirty="0">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lnSpc>
                <a:spcPct val="115000"/>
              </a:lnSpc>
              <a:spcBef>
                <a:spcPts val="714"/>
              </a:spcBef>
              <a:spcAft>
                <a:spcPts val="714"/>
              </a:spcAft>
              <a:buNone/>
            </a:pPr>
            <a:r>
              <a:rPr lang="en-GB" sz="4572" dirty="0">
                <a:latin typeface="Franklin Gothic Book" panose="020B0503020102020204" pitchFamily="34" charset="0"/>
                <a:ea typeface="Times New Roman" panose="02020603050405020304" pitchFamily="18" charset="0"/>
                <a:cs typeface="Arial" panose="020B0604020202020204" pitchFamily="34" charset="0"/>
              </a:rPr>
              <a:t>The Ivy team have responded positively to the challenges we face and we continue to work hard to provide care for all our patients. We are always striving to hear from our patients and the PPG are actively feeding back to the team on areas we need to review and also with compliments. We know we have more to do; the PPG feedback on areas of concern, we have the results from the national patient survey and we are learning from complaints and complements which we welcome.</a:t>
            </a:r>
            <a:endParaRPr lang="en-GB" sz="4572" dirty="0">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lnSpc>
                <a:spcPct val="115000"/>
              </a:lnSpc>
              <a:spcBef>
                <a:spcPts val="714"/>
              </a:spcBef>
              <a:spcAft>
                <a:spcPts val="714"/>
              </a:spcAft>
              <a:buNone/>
            </a:pPr>
            <a:r>
              <a:rPr lang="en-GB" sz="4572" dirty="0">
                <a:latin typeface="Franklin Gothic Book" panose="020B0503020102020204" pitchFamily="34" charset="0"/>
                <a:ea typeface="Times New Roman" panose="02020603050405020304" pitchFamily="18" charset="0"/>
                <a:cs typeface="Arial" panose="020B0604020202020204" pitchFamily="34" charset="0"/>
              </a:rPr>
              <a:t>Our PPG members are from a diverse range of personal and professional backgrounds which aims to be representative of the patient population we serve. The PPG have produced and published several topic based health insights and supported our journey to new premises. A recent end of life care and under 18 survey will give us valuable information to improve care for both these groups in 2024. The PPG have held several meetings in Lowdham and we continue to work with the pharmacy in the village to develop local services.</a:t>
            </a:r>
            <a:endParaRPr lang="en-GB" sz="4572" dirty="0">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lnSpc>
                <a:spcPct val="115000"/>
              </a:lnSpc>
              <a:spcBef>
                <a:spcPts val="714"/>
              </a:spcBef>
              <a:spcAft>
                <a:spcPts val="714"/>
              </a:spcAft>
              <a:buNone/>
            </a:pPr>
            <a:r>
              <a:rPr lang="en-GB" sz="4572" dirty="0">
                <a:latin typeface="Franklin Gothic Book" panose="020B0503020102020204" pitchFamily="34" charset="0"/>
                <a:ea typeface="Times New Roman" panose="02020603050405020304" pitchFamily="18" charset="0"/>
                <a:cs typeface="Arial" panose="020B0604020202020204" pitchFamily="34" charset="0"/>
              </a:rPr>
              <a:t>The PPG’s support with patient triage has attracted attention from across NHS organisations in Nottinghamshire and we are proud to be leading the way.  The PPG NHS App and patient triage workshops have been instrumental in IMG being a leading practice on uptake of the NHS App. </a:t>
            </a:r>
            <a:endParaRPr lang="en-GB" sz="4572" dirty="0">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lnSpc>
                <a:spcPct val="115000"/>
              </a:lnSpc>
              <a:spcBef>
                <a:spcPts val="714"/>
              </a:spcBef>
              <a:spcAft>
                <a:spcPts val="714"/>
              </a:spcAft>
              <a:buNone/>
            </a:pPr>
            <a:r>
              <a:rPr lang="en-GB" sz="4572" dirty="0">
                <a:latin typeface="Franklin Gothic Book" panose="020B0503020102020204" pitchFamily="34" charset="0"/>
                <a:ea typeface="Times New Roman" panose="02020603050405020304" pitchFamily="18" charset="0"/>
                <a:cs typeface="Arial" panose="020B0604020202020204" pitchFamily="34" charset="0"/>
              </a:rPr>
              <a:t>The PPG are a vital part of our extended team. They are the voice of our patients and the ears and eyes within the community. Be assured they are always raising issues for improvement which we take seriously and we address these proactively, as we know they will improve the experience of care for all patients </a:t>
            </a:r>
            <a:endParaRPr lang="en-GB" sz="4572" dirty="0">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lnSpc>
                <a:spcPct val="115000"/>
              </a:lnSpc>
              <a:spcBef>
                <a:spcPts val="714"/>
              </a:spcBef>
              <a:spcAft>
                <a:spcPts val="714"/>
              </a:spcAft>
              <a:buNone/>
            </a:pPr>
            <a:r>
              <a:rPr lang="en-GB" sz="4572" dirty="0">
                <a:latin typeface="Franklin Gothic Book" panose="020B0503020102020204" pitchFamily="34" charset="0"/>
                <a:ea typeface="Times New Roman" panose="02020603050405020304" pitchFamily="18" charset="0"/>
                <a:cs typeface="Arial" panose="020B0604020202020204" pitchFamily="34" charset="0"/>
              </a:rPr>
              <a:t>Whilst we will reflect on how the last year has played out, it is also important to look ahead. I am committed to listening to patients and responding positively, working closely with the PPG.</a:t>
            </a:r>
            <a:endParaRPr lang="en-GB" sz="4572" dirty="0">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lnSpc>
                <a:spcPct val="115000"/>
              </a:lnSpc>
              <a:spcBef>
                <a:spcPts val="714"/>
              </a:spcBef>
              <a:spcAft>
                <a:spcPts val="714"/>
              </a:spcAft>
              <a:buNone/>
            </a:pPr>
            <a:r>
              <a:rPr lang="en-GB" sz="4572" dirty="0">
                <a:latin typeface="Franklin Gothic Book" panose="020B0503020102020204" pitchFamily="34" charset="0"/>
                <a:ea typeface="Times New Roman" panose="02020603050405020304" pitchFamily="18" charset="0"/>
                <a:cs typeface="Arial" panose="020B0604020202020204" pitchFamily="34" charset="0"/>
              </a:rPr>
              <a:t>I would like to extend a personal thank you to Janet Kenwood who was our PPG chair for over 10 years and who sadly passed away in 2021. The team and the PPG send condolences to her husband Gerald and their family. </a:t>
            </a:r>
            <a:endParaRPr lang="en-GB" sz="4572" dirty="0">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lnSpc>
                <a:spcPct val="115000"/>
              </a:lnSpc>
              <a:spcBef>
                <a:spcPts val="714"/>
              </a:spcBef>
              <a:spcAft>
                <a:spcPts val="714"/>
              </a:spcAft>
              <a:buNone/>
            </a:pPr>
            <a:r>
              <a:rPr lang="en-GB" sz="4572" dirty="0">
                <a:latin typeface="Franklin Gothic Book" panose="020B0503020102020204" pitchFamily="34" charset="0"/>
                <a:ea typeface="Times New Roman" panose="02020603050405020304" pitchFamily="18" charset="0"/>
                <a:cs typeface="Arial" panose="020B0604020202020204" pitchFamily="34" charset="0"/>
              </a:rPr>
              <a:t>I wish you and your families all the best for the coming festive season and a healthy and happy 2024. </a:t>
            </a:r>
            <a:endParaRPr lang="en-GB" sz="4572" dirty="0">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lnSpc>
                <a:spcPct val="115000"/>
              </a:lnSpc>
              <a:spcBef>
                <a:spcPts val="714"/>
              </a:spcBef>
              <a:spcAft>
                <a:spcPts val="714"/>
              </a:spcAft>
              <a:buNone/>
            </a:pPr>
            <a:r>
              <a:rPr lang="en-GB" sz="4572" dirty="0">
                <a:latin typeface="Franklin Gothic Book" panose="020B0503020102020204" pitchFamily="34" charset="0"/>
                <a:ea typeface="Times New Roman" panose="02020603050405020304" pitchFamily="18" charset="0"/>
                <a:cs typeface="Arial" panose="020B0604020202020204" pitchFamily="34" charset="0"/>
              </a:rPr>
              <a:t>Dr Paramjit Panesar</a:t>
            </a:r>
            <a:endParaRPr lang="en-GB" sz="4572" dirty="0">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lnSpc>
                <a:spcPct val="115000"/>
              </a:lnSpc>
              <a:spcBef>
                <a:spcPts val="714"/>
              </a:spcBef>
              <a:spcAft>
                <a:spcPts val="714"/>
              </a:spcAft>
              <a:buNone/>
            </a:pPr>
            <a:r>
              <a:rPr lang="en-GB" sz="4572" b="1" dirty="0">
                <a:latin typeface="Franklin Gothic Book" panose="020B0503020102020204" pitchFamily="34" charset="0"/>
                <a:ea typeface="Times New Roman" panose="02020603050405020304" pitchFamily="18" charset="0"/>
                <a:cs typeface="Times New Roman" panose="02020603050405020304" pitchFamily="18" charset="0"/>
              </a:rPr>
              <a:t>GP Principal, IMG</a:t>
            </a:r>
            <a:endParaRPr lang="en-GB" sz="4572" dirty="0">
              <a:latin typeface="Franklin Gothic Book" panose="020B0503020102020204" pitchFamily="34" charset="0"/>
              <a:ea typeface="Times New Roman" panose="02020603050405020304" pitchFamily="18" charset="0"/>
              <a:cs typeface="Times New Roman" panose="02020603050405020304" pitchFamily="18" charset="0"/>
            </a:endParaRPr>
          </a:p>
          <a:p>
            <a:pPr marL="0" indent="0">
              <a:lnSpc>
                <a:spcPct val="115000"/>
              </a:lnSpc>
              <a:spcBef>
                <a:spcPts val="714"/>
              </a:spcBef>
              <a:spcAft>
                <a:spcPts val="714"/>
              </a:spcAft>
              <a:buNone/>
            </a:pPr>
            <a:r>
              <a:rPr lang="en-GB" sz="5143" b="1" dirty="0">
                <a:latin typeface="Franklin Gothic Book" panose="020B0503020102020204" pitchFamily="34" charset="0"/>
                <a:ea typeface="Times New Roman" panose="02020603050405020304" pitchFamily="18" charset="0"/>
                <a:cs typeface="Times New Roman" panose="02020603050405020304" pitchFamily="18" charset="0"/>
              </a:rPr>
              <a:t> </a:t>
            </a:r>
            <a:endParaRPr lang="en-GB" sz="5143" dirty="0">
              <a:latin typeface="Franklin Gothic Book" panose="020B05030201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8658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group of people with text&#10;&#10;Description automatically generated">
            <a:extLst>
              <a:ext uri="{FF2B5EF4-FFF2-40B4-BE49-F238E27FC236}">
                <a16:creationId xmlns:a16="http://schemas.microsoft.com/office/drawing/2014/main" id="{A0B2184F-23CD-CEF4-A0AB-DCC671E8F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775" y="5936252"/>
            <a:ext cx="2704340" cy="3319904"/>
          </a:xfrm>
          <a:prstGeom prst="rect">
            <a:avLst/>
          </a:prstGeom>
        </p:spPr>
      </p:pic>
      <p:pic>
        <p:nvPicPr>
          <p:cNvPr id="21" name="Picture 20" descr="A group of people with text&#10;&#10;Description automatically generated">
            <a:extLst>
              <a:ext uri="{FF2B5EF4-FFF2-40B4-BE49-F238E27FC236}">
                <a16:creationId xmlns:a16="http://schemas.microsoft.com/office/drawing/2014/main" id="{239277D4-C1D0-F695-6EF8-A0942CB03F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3804" y="1259870"/>
            <a:ext cx="2541142" cy="3693130"/>
          </a:xfrm>
          <a:prstGeom prst="rect">
            <a:avLst/>
          </a:prstGeom>
        </p:spPr>
      </p:pic>
      <p:sp>
        <p:nvSpPr>
          <p:cNvPr id="5" name="AutoShape 2" descr="87904-Health-Awareness-PowerPoint-Presentation_02">
            <a:extLst>
              <a:ext uri="{FF2B5EF4-FFF2-40B4-BE49-F238E27FC236}">
                <a16:creationId xmlns:a16="http://schemas.microsoft.com/office/drawing/2014/main" id="{38A689B0-CC50-771B-8E3F-F7A83A08B955}"/>
              </a:ext>
            </a:extLst>
          </p:cNvPr>
          <p:cNvSpPr>
            <a:spLocks noChangeAspect="1" noChangeArrowheads="1"/>
          </p:cNvSpPr>
          <p:nvPr/>
        </p:nvSpPr>
        <p:spPr bwMode="auto">
          <a:xfrm>
            <a:off x="4036089" y="5471677"/>
            <a:ext cx="217714" cy="2177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5314" tIns="32657" rIns="65314" bIns="32657" numCol="1" anchor="t" anchorCtr="0" compatLnSpc="1">
            <a:prstTxWarp prst="textNoShape">
              <a:avLst/>
            </a:prstTxWarp>
          </a:bodyPr>
          <a:lstStyle/>
          <a:p>
            <a:endParaRPr lang="en-GB" sz="962" dirty="0"/>
          </a:p>
        </p:txBody>
      </p:sp>
      <p:pic>
        <p:nvPicPr>
          <p:cNvPr id="26" name="Picture 25" descr="A collage of a few people&#10;&#10;Description automatically generated">
            <a:extLst>
              <a:ext uri="{FF2B5EF4-FFF2-40B4-BE49-F238E27FC236}">
                <a16:creationId xmlns:a16="http://schemas.microsoft.com/office/drawing/2014/main" id="{0798E4CA-638E-E130-CC3E-EA6E05B5FF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6153966"/>
            <a:ext cx="2622465" cy="3102190"/>
          </a:xfrm>
          <a:prstGeom prst="rect">
            <a:avLst/>
          </a:prstGeom>
        </p:spPr>
      </p:pic>
      <p:sp>
        <p:nvSpPr>
          <p:cNvPr id="10" name="TextBox 9">
            <a:extLst>
              <a:ext uri="{FF2B5EF4-FFF2-40B4-BE49-F238E27FC236}">
                <a16:creationId xmlns:a16="http://schemas.microsoft.com/office/drawing/2014/main" id="{E7078FE6-BAC7-A293-B45E-6C1B77A081DA}"/>
              </a:ext>
            </a:extLst>
          </p:cNvPr>
          <p:cNvSpPr txBox="1"/>
          <p:nvPr/>
        </p:nvSpPr>
        <p:spPr>
          <a:xfrm>
            <a:off x="218016" y="649844"/>
            <a:ext cx="3591984" cy="619913"/>
          </a:xfrm>
          <a:prstGeom prst="rect">
            <a:avLst/>
          </a:prstGeom>
          <a:noFill/>
        </p:spPr>
        <p:txBody>
          <a:bodyPr wrap="square" rtlCol="0">
            <a:spAutoFit/>
          </a:bodyPr>
          <a:lstStyle/>
          <a:p>
            <a:pPr algn="ctr"/>
            <a:r>
              <a:rPr lang="en-US" sz="1714" b="1" dirty="0">
                <a:latin typeface="Arial" panose="020B0604020202020204" pitchFamily="34" charset="0"/>
                <a:cs typeface="Arial" panose="020B0604020202020204" pitchFamily="34" charset="0"/>
              </a:rPr>
              <a:t>Your Patient Participation Group 2022 </a:t>
            </a:r>
          </a:p>
        </p:txBody>
      </p:sp>
      <p:pic>
        <p:nvPicPr>
          <p:cNvPr id="18" name="Picture 17" descr="A close-up of a letter&#10;&#10;Description automatically generated">
            <a:extLst>
              <a:ext uri="{FF2B5EF4-FFF2-40B4-BE49-F238E27FC236}">
                <a16:creationId xmlns:a16="http://schemas.microsoft.com/office/drawing/2014/main" id="{F7A39685-A4ED-4E87-CA3B-2CA0D517FE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43" y="1259870"/>
            <a:ext cx="2319854" cy="3693130"/>
          </a:xfrm>
          <a:prstGeom prst="rect">
            <a:avLst/>
          </a:prstGeom>
        </p:spPr>
      </p:pic>
      <p:pic>
        <p:nvPicPr>
          <p:cNvPr id="23" name="Picture 22" descr="A group of people with text&#10;&#10;Description automatically generated">
            <a:extLst>
              <a:ext uri="{FF2B5EF4-FFF2-40B4-BE49-F238E27FC236}">
                <a16:creationId xmlns:a16="http://schemas.microsoft.com/office/drawing/2014/main" id="{7C0AE7D5-F189-4EF6-9D3A-C91A822830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8513" y="2967425"/>
            <a:ext cx="2289378" cy="3319904"/>
          </a:xfrm>
          <a:prstGeom prst="rect">
            <a:avLst/>
          </a:prstGeom>
        </p:spPr>
      </p:pic>
    </p:spTree>
    <p:extLst>
      <p:ext uri="{BB962C8B-B14F-4D97-AF65-F5344CB8AC3E}">
        <p14:creationId xmlns:p14="http://schemas.microsoft.com/office/powerpoint/2010/main" val="162318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medical report&#10;&#10;Description automatically generated">
            <a:extLst>
              <a:ext uri="{FF2B5EF4-FFF2-40B4-BE49-F238E27FC236}">
                <a16:creationId xmlns:a16="http://schemas.microsoft.com/office/drawing/2014/main" id="{67C54A5F-FCA8-8494-9FF6-C9C0A5E94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93117">
            <a:off x="4231826" y="6790143"/>
            <a:ext cx="2353133" cy="1776849"/>
          </a:xfrm>
          <a:prstGeom prst="rect">
            <a:avLst/>
          </a:prstGeom>
        </p:spPr>
      </p:pic>
      <p:sp>
        <p:nvSpPr>
          <p:cNvPr id="3" name="Title 2">
            <a:extLst>
              <a:ext uri="{FF2B5EF4-FFF2-40B4-BE49-F238E27FC236}">
                <a16:creationId xmlns:a16="http://schemas.microsoft.com/office/drawing/2014/main" id="{0C702484-EC1E-93CA-6265-CB29AA41D839}"/>
              </a:ext>
            </a:extLst>
          </p:cNvPr>
          <p:cNvSpPr>
            <a:spLocks noGrp="1"/>
          </p:cNvSpPr>
          <p:nvPr>
            <p:ph type="title"/>
          </p:nvPr>
        </p:nvSpPr>
        <p:spPr/>
        <p:txBody>
          <a:bodyPr anchor="t">
            <a:normAutofit/>
          </a:bodyPr>
          <a:lstStyle/>
          <a:p>
            <a:r>
              <a:rPr lang="en-US" sz="2571" b="1" dirty="0">
                <a:latin typeface="Franklin Gothic Book" panose="020B0503020102020204" pitchFamily="34" charset="0"/>
                <a:cs typeface="Arial" panose="020B0604020202020204" pitchFamily="34" charset="0"/>
              </a:rPr>
              <a:t>Our first AGM and annual report 2023</a:t>
            </a:r>
          </a:p>
        </p:txBody>
      </p:sp>
      <p:graphicFrame>
        <p:nvGraphicFramePr>
          <p:cNvPr id="10" name="Content Placeholder 1">
            <a:extLst>
              <a:ext uri="{FF2B5EF4-FFF2-40B4-BE49-F238E27FC236}">
                <a16:creationId xmlns:a16="http://schemas.microsoft.com/office/drawing/2014/main" id="{D2E66CB1-999B-A82B-475F-529E63C24E96}"/>
              </a:ext>
            </a:extLst>
          </p:cNvPr>
          <p:cNvGraphicFramePr>
            <a:graphicFrameLocks noGrp="1"/>
          </p:cNvGraphicFramePr>
          <p:nvPr>
            <p:ph idx="1"/>
            <p:extLst>
              <p:ext uri="{D42A27DB-BD31-4B8C-83A1-F6EECF244321}">
                <p14:modId xmlns:p14="http://schemas.microsoft.com/office/powerpoint/2010/main" val="314105835"/>
              </p:ext>
            </p:extLst>
          </p:nvPr>
        </p:nvGraphicFramePr>
        <p:xfrm>
          <a:off x="471488" y="1442811"/>
          <a:ext cx="5497934" cy="56607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utoShape 2" descr="87904-Health-Awareness-PowerPoint-Presentation_02">
            <a:extLst>
              <a:ext uri="{FF2B5EF4-FFF2-40B4-BE49-F238E27FC236}">
                <a16:creationId xmlns:a16="http://schemas.microsoft.com/office/drawing/2014/main" id="{38A689B0-CC50-771B-8E3F-F7A83A08B955}"/>
              </a:ext>
            </a:extLst>
          </p:cNvPr>
          <p:cNvSpPr>
            <a:spLocks noChangeAspect="1" noChangeArrowheads="1"/>
          </p:cNvSpPr>
          <p:nvPr/>
        </p:nvSpPr>
        <p:spPr bwMode="auto">
          <a:xfrm>
            <a:off x="4036089" y="5471677"/>
            <a:ext cx="217714" cy="2177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5314" tIns="32657" rIns="65314" bIns="32657" numCol="1" anchor="t" anchorCtr="0" compatLnSpc="1">
            <a:prstTxWarp prst="textNoShape">
              <a:avLst/>
            </a:prstTxWarp>
          </a:bodyPr>
          <a:lstStyle/>
          <a:p>
            <a:endParaRPr lang="en-GB" sz="962" dirty="0"/>
          </a:p>
        </p:txBody>
      </p:sp>
      <p:pic>
        <p:nvPicPr>
          <p:cNvPr id="6" name="Picture 5" descr="A blue and white checklist&#10;&#10;Description automatically generated">
            <a:extLst>
              <a:ext uri="{FF2B5EF4-FFF2-40B4-BE49-F238E27FC236}">
                <a16:creationId xmlns:a16="http://schemas.microsoft.com/office/drawing/2014/main" id="{C3CFC9A3-AB19-AF86-CD81-B34C5BEF4D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1488" y="6708837"/>
            <a:ext cx="4118655" cy="2685143"/>
          </a:xfrm>
          <a:prstGeom prst="rect">
            <a:avLst/>
          </a:prstGeom>
        </p:spPr>
      </p:pic>
    </p:spTree>
    <p:extLst>
      <p:ext uri="{BB962C8B-B14F-4D97-AF65-F5344CB8AC3E}">
        <p14:creationId xmlns:p14="http://schemas.microsoft.com/office/powerpoint/2010/main" val="49571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702484-EC1E-93CA-6265-CB29AA41D839}"/>
              </a:ext>
            </a:extLst>
          </p:cNvPr>
          <p:cNvSpPr>
            <a:spLocks noGrp="1"/>
          </p:cNvSpPr>
          <p:nvPr>
            <p:ph type="title" idx="4294967295"/>
          </p:nvPr>
        </p:nvSpPr>
        <p:spPr>
          <a:xfrm>
            <a:off x="0" y="395288"/>
            <a:ext cx="6313488" cy="982662"/>
          </a:xfrm>
        </p:spPr>
        <p:txBody>
          <a:bodyPr>
            <a:normAutofit/>
          </a:bodyPr>
          <a:lstStyle/>
          <a:p>
            <a:r>
              <a:rPr lang="en-US" sz="2571" b="1" dirty="0">
                <a:latin typeface="Franklin Gothic Book" panose="020B0503020102020204" pitchFamily="34" charset="0"/>
                <a:cs typeface="Arial" panose="020B0604020202020204" pitchFamily="34" charset="0"/>
              </a:rPr>
              <a:t>What we have achieved in 2022 - 2023</a:t>
            </a:r>
          </a:p>
        </p:txBody>
      </p:sp>
      <p:graphicFrame>
        <p:nvGraphicFramePr>
          <p:cNvPr id="19" name="Content Placeholder 3">
            <a:extLst>
              <a:ext uri="{FF2B5EF4-FFF2-40B4-BE49-F238E27FC236}">
                <a16:creationId xmlns:a16="http://schemas.microsoft.com/office/drawing/2014/main" id="{183FADCB-187B-90F9-4E4C-B835D1DF01FF}"/>
              </a:ext>
            </a:extLst>
          </p:cNvPr>
          <p:cNvGraphicFramePr>
            <a:graphicFrameLocks noGrp="1"/>
          </p:cNvGraphicFramePr>
          <p:nvPr>
            <p:ph idx="4294967295"/>
            <p:extLst>
              <p:ext uri="{D42A27DB-BD31-4B8C-83A1-F6EECF244321}">
                <p14:modId xmlns:p14="http://schemas.microsoft.com/office/powerpoint/2010/main" val="4254518066"/>
              </p:ext>
            </p:extLst>
          </p:nvPr>
        </p:nvGraphicFramePr>
        <p:xfrm>
          <a:off x="0" y="1057275"/>
          <a:ext cx="6313488" cy="593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Picture 16" descr="A diagram of a company&#10;&#10;Description automatically generated with medium confidence">
            <a:extLst>
              <a:ext uri="{FF2B5EF4-FFF2-40B4-BE49-F238E27FC236}">
                <a16:creationId xmlns:a16="http://schemas.microsoft.com/office/drawing/2014/main" id="{5260E994-67AC-FA39-0205-F22CCA6A07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6286" y="6989619"/>
            <a:ext cx="3900195" cy="2073521"/>
          </a:xfrm>
          <a:prstGeom prst="rect">
            <a:avLst/>
          </a:prstGeom>
          <a:effectLst/>
        </p:spPr>
      </p:pic>
      <p:sp>
        <p:nvSpPr>
          <p:cNvPr id="5" name="AutoShape 2" descr="87904-Health-Awareness-PowerPoint-Presentation_02">
            <a:extLst>
              <a:ext uri="{FF2B5EF4-FFF2-40B4-BE49-F238E27FC236}">
                <a16:creationId xmlns:a16="http://schemas.microsoft.com/office/drawing/2014/main" id="{38A689B0-CC50-771B-8E3F-F7A83A08B955}"/>
              </a:ext>
            </a:extLst>
          </p:cNvPr>
          <p:cNvSpPr>
            <a:spLocks noChangeAspect="1" noChangeArrowheads="1"/>
          </p:cNvSpPr>
          <p:nvPr/>
        </p:nvSpPr>
        <p:spPr bwMode="auto">
          <a:xfrm>
            <a:off x="4036089" y="5471677"/>
            <a:ext cx="217714" cy="2177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5314" tIns="32657" rIns="65314" bIns="32657" numCol="1" anchor="t" anchorCtr="0" compatLnSpc="1">
            <a:prstTxWarp prst="textNoShape">
              <a:avLst/>
            </a:prstTxWarp>
          </a:bodyPr>
          <a:lstStyle/>
          <a:p>
            <a:endParaRPr lang="en-GB" sz="962" dirty="0">
              <a:latin typeface="Franklin Gothic Book" panose="020B0503020102020204" pitchFamily="34" charset="0"/>
            </a:endParaRPr>
          </a:p>
        </p:txBody>
      </p:sp>
    </p:spTree>
    <p:extLst>
      <p:ext uri="{BB962C8B-B14F-4D97-AF65-F5344CB8AC3E}">
        <p14:creationId xmlns:p14="http://schemas.microsoft.com/office/powerpoint/2010/main" val="1049731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4ED62CC-EDB0-7F65-0841-D9126F3D758E}"/>
              </a:ext>
            </a:extLst>
          </p:cNvPr>
          <p:cNvSpPr txBox="1"/>
          <p:nvPr/>
        </p:nvSpPr>
        <p:spPr>
          <a:xfrm>
            <a:off x="3918857" y="1408324"/>
            <a:ext cx="2897488" cy="861774"/>
          </a:xfrm>
          <a:prstGeom prst="rect">
            <a:avLst/>
          </a:prstGeom>
          <a:noFill/>
        </p:spPr>
        <p:txBody>
          <a:bodyPr wrap="square" rtlCol="0">
            <a:spAutoFit/>
          </a:bodyPr>
          <a:lstStyle/>
          <a:p>
            <a:r>
              <a:rPr lang="en-GB" sz="1000" i="1" dirty="0">
                <a:solidFill>
                  <a:schemeClr val="accent1">
                    <a:lumMod val="75000"/>
                  </a:schemeClr>
                </a:solidFill>
                <a:latin typeface="Franklin Gothic Book" panose="020B0503020102020204" pitchFamily="34" charset="0"/>
              </a:rPr>
              <a:t>As of June 2022, there were 6,495 GP practices in England. Of these 2500 are using patient triage – Ivy Medical Group is in the top 3 for delivering improved patient outcomes using this process </a:t>
            </a:r>
          </a:p>
          <a:p>
            <a:endParaRPr lang="en-GB" sz="1000" dirty="0">
              <a:solidFill>
                <a:schemeClr val="accent1">
                  <a:lumMod val="75000"/>
                </a:schemeClr>
              </a:solidFill>
            </a:endParaRPr>
          </a:p>
        </p:txBody>
      </p:sp>
      <p:sp>
        <p:nvSpPr>
          <p:cNvPr id="2" name="Title 1">
            <a:extLst>
              <a:ext uri="{FF2B5EF4-FFF2-40B4-BE49-F238E27FC236}">
                <a16:creationId xmlns:a16="http://schemas.microsoft.com/office/drawing/2014/main" id="{EFC390BE-AB36-A6EA-BBDB-ED3FFA8490B7}"/>
              </a:ext>
            </a:extLst>
          </p:cNvPr>
          <p:cNvSpPr>
            <a:spLocks noGrp="1"/>
          </p:cNvSpPr>
          <p:nvPr>
            <p:ph type="title"/>
          </p:nvPr>
        </p:nvSpPr>
        <p:spPr>
          <a:xfrm>
            <a:off x="0" y="398621"/>
            <a:ext cx="6802233" cy="1767417"/>
          </a:xfrm>
        </p:spPr>
        <p:txBody>
          <a:bodyPr anchor="t">
            <a:normAutofit/>
          </a:bodyPr>
          <a:lstStyle/>
          <a:p>
            <a:br>
              <a:rPr lang="en-GB" sz="2286" b="1" dirty="0">
                <a:latin typeface="Franklin Gothic Book" panose="020B0503020102020204" pitchFamily="34" charset="0"/>
              </a:rPr>
            </a:br>
            <a:r>
              <a:rPr lang="en-GB" sz="2286" b="1" dirty="0">
                <a:latin typeface="Franklin Gothic Book" panose="020B0503020102020204" pitchFamily="34" charset="0"/>
              </a:rPr>
              <a:t>Patient Triage: </a:t>
            </a:r>
            <a:br>
              <a:rPr lang="en-GB" sz="2286" b="1" dirty="0">
                <a:latin typeface="Franklin Gothic Book" panose="020B0503020102020204" pitchFamily="34" charset="0"/>
              </a:rPr>
            </a:br>
            <a:r>
              <a:rPr lang="en-GB" sz="2286" b="1" dirty="0">
                <a:latin typeface="Franklin Gothic Book" panose="020B0503020102020204" pitchFamily="34" charset="0"/>
              </a:rPr>
              <a:t>R</a:t>
            </a:r>
            <a:r>
              <a:rPr lang="en-GB" sz="2286" b="1" i="1" dirty="0">
                <a:solidFill>
                  <a:srgbClr val="212B32"/>
                </a:solidFill>
                <a:latin typeface="Franklin Gothic Book" panose="020B0503020102020204" pitchFamily="34" charset="0"/>
                <a:ea typeface="Times New Roman" panose="02020603050405020304" pitchFamily="18" charset="0"/>
              </a:rPr>
              <a:t>eaching patients who found it hard to reach us.</a:t>
            </a:r>
            <a:br>
              <a:rPr lang="en-GB" sz="2286" b="1" dirty="0">
                <a:latin typeface="Franklin Gothic Book" panose="020B0503020102020204" pitchFamily="34" charset="0"/>
                <a:ea typeface="Times New Roman" panose="02020603050405020304" pitchFamily="18" charset="0"/>
              </a:rPr>
            </a:br>
            <a:endParaRPr lang="en-GB" sz="2286" b="1" dirty="0">
              <a:latin typeface="Franklin Gothic Book" panose="020B0503020102020204" pitchFamily="34" charset="0"/>
            </a:endParaRPr>
          </a:p>
        </p:txBody>
      </p:sp>
      <p:pic>
        <p:nvPicPr>
          <p:cNvPr id="17" name="Content Placeholder 16" descr="A diagram of a timeline&#10;&#10;Description automatically generated with medium confidence">
            <a:extLst>
              <a:ext uri="{FF2B5EF4-FFF2-40B4-BE49-F238E27FC236}">
                <a16:creationId xmlns:a16="http://schemas.microsoft.com/office/drawing/2014/main" id="{95B43AFB-4DEF-6D2E-7792-1463FB62C2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0088" y="2337235"/>
            <a:ext cx="5630859" cy="6293286"/>
          </a:xfrm>
        </p:spPr>
      </p:pic>
      <p:pic>
        <p:nvPicPr>
          <p:cNvPr id="4" name="Picture 3" descr="A graph of appointment to face&#10;&#10;Description automatically generated with medium confidence">
            <a:extLst>
              <a:ext uri="{FF2B5EF4-FFF2-40B4-BE49-F238E27FC236}">
                <a16:creationId xmlns:a16="http://schemas.microsoft.com/office/drawing/2014/main" id="{5B3C6C38-5402-7E77-0354-45FDDBBB1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2" y="1462088"/>
            <a:ext cx="3241963" cy="3016332"/>
          </a:xfrm>
          <a:prstGeom prst="rect">
            <a:avLst/>
          </a:prstGeom>
        </p:spPr>
      </p:pic>
      <p:sp>
        <p:nvSpPr>
          <p:cNvPr id="18" name="TextBox 17">
            <a:extLst>
              <a:ext uri="{FF2B5EF4-FFF2-40B4-BE49-F238E27FC236}">
                <a16:creationId xmlns:a16="http://schemas.microsoft.com/office/drawing/2014/main" id="{7FD0A050-E768-8EAB-F313-00B755434C86}"/>
              </a:ext>
            </a:extLst>
          </p:cNvPr>
          <p:cNvSpPr txBox="1"/>
          <p:nvPr/>
        </p:nvSpPr>
        <p:spPr>
          <a:xfrm>
            <a:off x="190501" y="8914658"/>
            <a:ext cx="3562103" cy="641907"/>
          </a:xfrm>
          <a:prstGeom prst="rect">
            <a:avLst/>
          </a:prstGeom>
          <a:noFill/>
        </p:spPr>
        <p:txBody>
          <a:bodyPr wrap="square" rtlCol="0">
            <a:spAutoFit/>
          </a:bodyPr>
          <a:lstStyle/>
          <a:p>
            <a:r>
              <a:rPr lang="en-GB" sz="857" b="1" i="1" dirty="0">
                <a:solidFill>
                  <a:srgbClr val="FF0000"/>
                </a:solidFill>
                <a:latin typeface="Franklin Gothic Book" panose="020B0503020102020204" pitchFamily="34" charset="0"/>
                <a:cs typeface="Arial" panose="020B0604020202020204" pitchFamily="34" charset="0"/>
              </a:rPr>
              <a:t>Please note that when the GP is at capacity and has no more appointments other NHS organisations provide urgent and emergency care, for example urgent care centres and Emergency Departments </a:t>
            </a:r>
          </a:p>
          <a:p>
            <a:endParaRPr lang="en-GB" sz="1000" dirty="0"/>
          </a:p>
        </p:txBody>
      </p:sp>
      <p:sp>
        <p:nvSpPr>
          <p:cNvPr id="8" name="TextBox 7">
            <a:extLst>
              <a:ext uri="{FF2B5EF4-FFF2-40B4-BE49-F238E27FC236}">
                <a16:creationId xmlns:a16="http://schemas.microsoft.com/office/drawing/2014/main" id="{DC2E5066-2CE0-F962-374A-9DBA74774F30}"/>
              </a:ext>
            </a:extLst>
          </p:cNvPr>
          <p:cNvSpPr txBox="1"/>
          <p:nvPr/>
        </p:nvSpPr>
        <p:spPr>
          <a:xfrm>
            <a:off x="5504190" y="7138060"/>
            <a:ext cx="1171712" cy="240387"/>
          </a:xfrm>
          <a:prstGeom prst="rect">
            <a:avLst/>
          </a:prstGeom>
          <a:noFill/>
        </p:spPr>
        <p:txBody>
          <a:bodyPr wrap="square" rtlCol="0">
            <a:spAutoFit/>
          </a:bodyPr>
          <a:lstStyle/>
          <a:p>
            <a:r>
              <a:rPr lang="en-GB" sz="962" dirty="0">
                <a:latin typeface="Franklin Gothic Book" panose="020B0503020102020204" pitchFamily="34" charset="0"/>
              </a:rPr>
              <a:t>Nov. 2023</a:t>
            </a:r>
          </a:p>
        </p:txBody>
      </p:sp>
      <p:pic>
        <p:nvPicPr>
          <p:cNvPr id="6" name="Picture 5" descr="A close-up of a graph&#10;&#10;Description automatically generated">
            <a:extLst>
              <a:ext uri="{FF2B5EF4-FFF2-40B4-BE49-F238E27FC236}">
                <a16:creationId xmlns:a16="http://schemas.microsoft.com/office/drawing/2014/main" id="{27A08B35-376C-C913-DF61-1F29FA91CA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1974" y="6720786"/>
            <a:ext cx="3180259" cy="2786593"/>
          </a:xfrm>
          <a:prstGeom prst="rect">
            <a:avLst/>
          </a:prstGeom>
        </p:spPr>
      </p:pic>
      <p:sp>
        <p:nvSpPr>
          <p:cNvPr id="12" name="TextBox 11">
            <a:extLst>
              <a:ext uri="{FF2B5EF4-FFF2-40B4-BE49-F238E27FC236}">
                <a16:creationId xmlns:a16="http://schemas.microsoft.com/office/drawing/2014/main" id="{3BA8C273-7125-34CA-81D0-DDF4552F7D34}"/>
              </a:ext>
            </a:extLst>
          </p:cNvPr>
          <p:cNvSpPr txBox="1"/>
          <p:nvPr/>
        </p:nvSpPr>
        <p:spPr>
          <a:xfrm>
            <a:off x="2670219" y="1439257"/>
            <a:ext cx="1171712" cy="240387"/>
          </a:xfrm>
          <a:prstGeom prst="rect">
            <a:avLst/>
          </a:prstGeom>
          <a:noFill/>
        </p:spPr>
        <p:txBody>
          <a:bodyPr wrap="square" rtlCol="0">
            <a:spAutoFit/>
          </a:bodyPr>
          <a:lstStyle/>
          <a:p>
            <a:r>
              <a:rPr lang="en-GB" sz="962" dirty="0">
                <a:latin typeface="Franklin Gothic Book" panose="020B0503020102020204" pitchFamily="34" charset="0"/>
              </a:rPr>
              <a:t>Nov. 2023</a:t>
            </a:r>
          </a:p>
        </p:txBody>
      </p:sp>
    </p:spTree>
    <p:extLst>
      <p:ext uri="{BB962C8B-B14F-4D97-AF65-F5344CB8AC3E}">
        <p14:creationId xmlns:p14="http://schemas.microsoft.com/office/powerpoint/2010/main" val="407269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survey&#10;&#10;Description automatically generated">
            <a:extLst>
              <a:ext uri="{FF2B5EF4-FFF2-40B4-BE49-F238E27FC236}">
                <a16:creationId xmlns:a16="http://schemas.microsoft.com/office/drawing/2014/main" id="{B100BC53-0C6F-C1E4-10D7-EC8257B45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90" y="462532"/>
            <a:ext cx="6348902" cy="8831948"/>
          </a:xfrm>
          <a:prstGeom prst="rect">
            <a:avLst/>
          </a:prstGeom>
        </p:spPr>
      </p:pic>
      <p:sp>
        <p:nvSpPr>
          <p:cNvPr id="8" name="Title 2">
            <a:extLst>
              <a:ext uri="{FF2B5EF4-FFF2-40B4-BE49-F238E27FC236}">
                <a16:creationId xmlns:a16="http://schemas.microsoft.com/office/drawing/2014/main" id="{C5A3A20A-4132-3013-E6F1-B69BB4241775}"/>
              </a:ext>
            </a:extLst>
          </p:cNvPr>
          <p:cNvSpPr>
            <a:spLocks noGrp="1"/>
          </p:cNvSpPr>
          <p:nvPr>
            <p:ph type="title"/>
          </p:nvPr>
        </p:nvSpPr>
        <p:spPr>
          <a:xfrm>
            <a:off x="336208" y="462532"/>
            <a:ext cx="5915025" cy="970366"/>
          </a:xfrm>
        </p:spPr>
        <p:txBody>
          <a:bodyPr anchor="t">
            <a:normAutofit/>
          </a:bodyPr>
          <a:lstStyle/>
          <a:p>
            <a:r>
              <a:rPr lang="en-US" sz="2571" b="1" dirty="0">
                <a:latin typeface="Franklin Gothic Book" panose="020B0503020102020204" pitchFamily="34" charset="0"/>
                <a:cs typeface="Arial" panose="020B0604020202020204" pitchFamily="34" charset="0"/>
              </a:rPr>
              <a:t>Patient Triage Feedback</a:t>
            </a:r>
            <a:endParaRPr lang="en-US" sz="2571" b="1" dirty="0">
              <a:highlight>
                <a:srgbClr val="FFFF00"/>
              </a:highlight>
              <a:latin typeface="Franklin Gothic Book" panose="020B0503020102020204" pitchFamily="34" charset="0"/>
              <a:cs typeface="Arial" panose="020B0604020202020204" pitchFamily="34" charset="0"/>
            </a:endParaRPr>
          </a:p>
        </p:txBody>
      </p:sp>
    </p:spTree>
    <p:extLst>
      <p:ext uri="{BB962C8B-B14F-4D97-AF65-F5344CB8AC3E}">
        <p14:creationId xmlns:p14="http://schemas.microsoft.com/office/powerpoint/2010/main" val="3517486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31FB1-1B02-AF76-693F-DA222EA44470}"/>
              </a:ext>
            </a:extLst>
          </p:cNvPr>
          <p:cNvSpPr>
            <a:spLocks noGrp="1"/>
          </p:cNvSpPr>
          <p:nvPr>
            <p:ph type="title"/>
          </p:nvPr>
        </p:nvSpPr>
        <p:spPr>
          <a:xfrm rot="16200000">
            <a:off x="-1827749" y="3836027"/>
            <a:ext cx="8279549" cy="2233948"/>
          </a:xfrm>
        </p:spPr>
        <p:txBody>
          <a:bodyPr>
            <a:noAutofit/>
          </a:bodyPr>
          <a:lstStyle/>
          <a:p>
            <a:pPr algn="ctr"/>
            <a:r>
              <a:rPr lang="en-GB" sz="1429" dirty="0">
                <a:latin typeface="Franklin Gothic Book" panose="020B0503020102020204" pitchFamily="34" charset="0"/>
              </a:rPr>
              <a:t>You don’t need to phone the practice, but you still can! The phone is no faster than online or walking in – they are all the same</a:t>
            </a:r>
            <a:br>
              <a:rPr lang="en-GB" sz="1429" dirty="0">
                <a:latin typeface="Franklin Gothic Book" panose="020B0503020102020204" pitchFamily="34" charset="0"/>
              </a:rPr>
            </a:br>
            <a:r>
              <a:rPr lang="en-GB" sz="1429" dirty="0">
                <a:latin typeface="Franklin Gothic Book" panose="020B0503020102020204" pitchFamily="34" charset="0"/>
              </a:rPr>
              <a:t>We know it’s not always possible for patients to fill out an online request themselves.  The new service lets reception staff or your friends/relatives submit a request on your behalf - whether they’re there in-person or on the phone, improving patient access and streamlining  contact points.</a:t>
            </a:r>
            <a:br>
              <a:rPr lang="en-GB" sz="1429" dirty="0">
                <a:latin typeface="Franklin Gothic Book" panose="020B0503020102020204" pitchFamily="34" charset="0"/>
              </a:rPr>
            </a:br>
            <a:r>
              <a:rPr lang="en-GB" sz="1429" dirty="0">
                <a:latin typeface="Franklin Gothic Book" panose="020B0503020102020204" pitchFamily="34" charset="0"/>
              </a:rPr>
              <a:t>All online and reception contacts are assessed by a senior clinician such as Dr Panesar. This service identifies serious, life-threatening conditions faster than ever before. </a:t>
            </a:r>
            <a:br>
              <a:rPr lang="en-GB" sz="1429" dirty="0">
                <a:latin typeface="Franklin Gothic Book" panose="020B0503020102020204" pitchFamily="34" charset="0"/>
              </a:rPr>
            </a:br>
            <a:endParaRPr lang="en-GB" sz="1429" dirty="0">
              <a:latin typeface="Franklin Gothic Book" panose="020B0503020102020204" pitchFamily="34" charset="0"/>
            </a:endParaRPr>
          </a:p>
        </p:txBody>
      </p:sp>
      <p:pic>
        <p:nvPicPr>
          <p:cNvPr id="9" name="Content Placeholder 8" descr="A diagram of a process&#10;&#10;Description automatically generated">
            <a:extLst>
              <a:ext uri="{FF2B5EF4-FFF2-40B4-BE49-F238E27FC236}">
                <a16:creationId xmlns:a16="http://schemas.microsoft.com/office/drawing/2014/main" id="{4B0C7BAE-D326-574B-5557-EAA3261B54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504112" y="2839359"/>
            <a:ext cx="8711774" cy="3795055"/>
          </a:xfrm>
        </p:spPr>
      </p:pic>
      <p:sp>
        <p:nvSpPr>
          <p:cNvPr id="10" name="Title 4">
            <a:extLst>
              <a:ext uri="{FF2B5EF4-FFF2-40B4-BE49-F238E27FC236}">
                <a16:creationId xmlns:a16="http://schemas.microsoft.com/office/drawing/2014/main" id="{88A2AA43-ECC1-8B50-1158-10FA545D28E2}"/>
              </a:ext>
            </a:extLst>
          </p:cNvPr>
          <p:cNvSpPr txBox="1">
            <a:spLocks/>
          </p:cNvSpPr>
          <p:nvPr/>
        </p:nvSpPr>
        <p:spPr>
          <a:xfrm rot="16200000">
            <a:off x="-3147489" y="3950357"/>
            <a:ext cx="7706876" cy="1767417"/>
          </a:xfrm>
          <a:prstGeom prst="rect">
            <a:avLst/>
          </a:prstGeom>
        </p:spPr>
        <p:txBody>
          <a:bodyPr vert="horz" lIns="65314" tIns="32657" rIns="65314" bIns="32657" rtlCol="0" anchor="ctr">
            <a:normAutofit/>
          </a:bodyPr>
          <a:lstStyle>
            <a:lvl1pPr algn="l" defTabSz="960120" rtl="0" eaLnBrk="1" latinLnBrk="0" hangingPunct="1">
              <a:lnSpc>
                <a:spcPct val="90000"/>
              </a:lnSpc>
              <a:spcBef>
                <a:spcPct val="0"/>
              </a:spcBef>
              <a:buNone/>
              <a:defRPr sz="4620" kern="1200">
                <a:solidFill>
                  <a:schemeClr val="tx1"/>
                </a:solidFill>
                <a:latin typeface="+mj-lt"/>
                <a:ea typeface="+mj-ea"/>
                <a:cs typeface="+mj-cs"/>
              </a:defRPr>
            </a:lvl1pPr>
          </a:lstStyle>
          <a:p>
            <a:pPr algn="ctr"/>
            <a:r>
              <a:rPr lang="en-GB" sz="3143" dirty="0">
                <a:latin typeface="Franklin Gothic Book" panose="020B0503020102020204" pitchFamily="34" charset="0"/>
              </a:rPr>
              <a:t>Patient Triage – it’s a GAME CHANGER</a:t>
            </a:r>
          </a:p>
        </p:txBody>
      </p:sp>
    </p:spTree>
    <p:extLst>
      <p:ext uri="{BB962C8B-B14F-4D97-AF65-F5344CB8AC3E}">
        <p14:creationId xmlns:p14="http://schemas.microsoft.com/office/powerpoint/2010/main" val="42146061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19693</TotalTime>
  <Words>3965</Words>
  <Application>Microsoft Macintosh PowerPoint</Application>
  <PresentationFormat>A4 Paper (210x297 mm)</PresentationFormat>
  <Paragraphs>231</Paragraphs>
  <Slides>25</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Calibri</vt:lpstr>
      <vt:lpstr>Calibri Light</vt:lpstr>
      <vt:lpstr>Franklin Gothic Book</vt:lpstr>
      <vt:lpstr>Frutiger W01</vt:lpstr>
      <vt:lpstr>Symbol</vt:lpstr>
      <vt:lpstr>Office Theme</vt:lpstr>
      <vt:lpstr>1_Office Theme</vt:lpstr>
      <vt:lpstr>PowerPoint Presentation</vt:lpstr>
      <vt:lpstr>PowerPoint Presentation</vt:lpstr>
      <vt:lpstr>PowerPoint Presentation</vt:lpstr>
      <vt:lpstr>PowerPoint Presentation</vt:lpstr>
      <vt:lpstr>Our first AGM and annual report 2023</vt:lpstr>
      <vt:lpstr>What we have achieved in 2022 - 2023</vt:lpstr>
      <vt:lpstr> Patient Triage:  Reaching patients who found it hard to reach us. </vt:lpstr>
      <vt:lpstr>Patient Triage Feedback</vt:lpstr>
      <vt:lpstr>You don’t need to phone the practice, but you still can! The phone is no faster than online or walking in – they are all the same We know it’s not always possible for patients to fill out an online request themselves.  The new service lets reception staff or your friends/relatives submit a request on your behalf - whether they’re there in-person or on the phone, improving patient access and streamlining  contact points. All online and reception contacts are assessed by a senior clinician such as Dr Panesar. This service identifies serious, life-threatening conditions faster than ever before.  </vt:lpstr>
      <vt:lpstr>Patient Participation Group – Health Awareness Workstream</vt:lpstr>
      <vt:lpstr>PowerPoint Presentation</vt:lpstr>
      <vt:lpstr>End of Life</vt:lpstr>
      <vt:lpstr>Under 18s </vt:lpstr>
      <vt:lpstr>Our journey to new premises</vt:lpstr>
      <vt:lpstr>Benefits of a PPG</vt:lpstr>
      <vt:lpstr>Our vision, governance, work plan 2022-2023 and our leaders</vt:lpstr>
      <vt:lpstr>Patient views in 2023</vt:lpstr>
      <vt:lpstr>Patient views</vt:lpstr>
      <vt:lpstr>Communication</vt:lpstr>
      <vt:lpstr>Practice performance:  You said we did January 2023 – December  2023 </vt:lpstr>
      <vt:lpstr>Practice performance: Patient Survey 2023 </vt:lpstr>
      <vt:lpstr>Practice performance: Patient Survey 2023 comparisons  </vt:lpstr>
      <vt:lpstr>Practice performance  Complaints and compliments Dec 2022 - Nov. 2023  Firstly, THANK YOU to all the patients who wrote compliments and complaints – we welcome both!  The purpose of gathering and reflecting on compliments and complaints:  To identify areas of good practice, strengths and what we do well. To identify areas for improvement, lessons learned and any changes to be made as a result. To demonstrate we value patients’ and others’ concerns and comments about our work by making changes as a result of the feedback we have received.  In 2022-23 Ivy received 24 compliments and over 12 thank you cards/letters.       </vt:lpstr>
      <vt:lpstr>Practice performance: Who monitors us?  </vt:lpstr>
      <vt:lpstr>Ivy Medical Group  Catchment and Primary Care Network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Contact the GP using Patient Triage via the NHS App</dc:title>
  <dc:subject/>
  <dc:creator>Robert Barrett</dc:creator>
  <cp:keywords/>
  <dc:description/>
  <cp:lastModifiedBy>Tracy Madge</cp:lastModifiedBy>
  <cp:revision>80</cp:revision>
  <dcterms:created xsi:type="dcterms:W3CDTF">2023-08-24T10:43:35Z</dcterms:created>
  <dcterms:modified xsi:type="dcterms:W3CDTF">2023-12-11T14:34:48Z</dcterms:modified>
  <cp:category/>
</cp:coreProperties>
</file>