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 id="2147483889" r:id="rId2"/>
    <p:sldMasterId id="2147483901" r:id="rId3"/>
  </p:sldMasterIdLst>
  <p:notesMasterIdLst>
    <p:notesMasterId r:id="rId97"/>
  </p:notesMasterIdLst>
  <p:handoutMasterIdLst>
    <p:handoutMasterId r:id="rId98"/>
  </p:handoutMasterIdLst>
  <p:sldIdLst>
    <p:sldId id="385" r:id="rId4"/>
    <p:sldId id="388" r:id="rId5"/>
    <p:sldId id="449" r:id="rId6"/>
    <p:sldId id="387" r:id="rId7"/>
    <p:sldId id="331" r:id="rId8"/>
    <p:sldId id="389" r:id="rId9"/>
    <p:sldId id="486" r:id="rId10"/>
    <p:sldId id="376" r:id="rId11"/>
    <p:sldId id="451" r:id="rId12"/>
    <p:sldId id="335" r:id="rId13"/>
    <p:sldId id="390" r:id="rId14"/>
    <p:sldId id="380" r:id="rId15"/>
    <p:sldId id="391" r:id="rId16"/>
    <p:sldId id="461" r:id="rId17"/>
    <p:sldId id="393" r:id="rId18"/>
    <p:sldId id="333" r:id="rId19"/>
    <p:sldId id="394" r:id="rId20"/>
    <p:sldId id="480" r:id="rId21"/>
    <p:sldId id="395" r:id="rId22"/>
    <p:sldId id="330" r:id="rId23"/>
    <p:sldId id="396" r:id="rId24"/>
    <p:sldId id="329" r:id="rId25"/>
    <p:sldId id="481" r:id="rId26"/>
    <p:sldId id="489" r:id="rId27"/>
    <p:sldId id="482" r:id="rId28"/>
    <p:sldId id="399" r:id="rId29"/>
    <p:sldId id="485" r:id="rId30"/>
    <p:sldId id="400" r:id="rId31"/>
    <p:sldId id="409" r:id="rId32"/>
    <p:sldId id="401" r:id="rId33"/>
    <p:sldId id="336" r:id="rId34"/>
    <p:sldId id="402" r:id="rId35"/>
    <p:sldId id="410" r:id="rId36"/>
    <p:sldId id="403" r:id="rId37"/>
    <p:sldId id="327" r:id="rId38"/>
    <p:sldId id="474" r:id="rId39"/>
    <p:sldId id="475" r:id="rId40"/>
    <p:sldId id="404" r:id="rId41"/>
    <p:sldId id="411" r:id="rId42"/>
    <p:sldId id="488" r:id="rId43"/>
    <p:sldId id="405" r:id="rId44"/>
    <p:sldId id="414" r:id="rId45"/>
    <p:sldId id="406" r:id="rId46"/>
    <p:sldId id="407" r:id="rId47"/>
    <p:sldId id="375" r:id="rId48"/>
    <p:sldId id="483" r:id="rId49"/>
    <p:sldId id="458" r:id="rId50"/>
    <p:sldId id="418" r:id="rId51"/>
    <p:sldId id="459" r:id="rId52"/>
    <p:sldId id="419" r:id="rId53"/>
    <p:sldId id="417" r:id="rId54"/>
    <p:sldId id="420" r:id="rId55"/>
    <p:sldId id="422" r:id="rId56"/>
    <p:sldId id="423" r:id="rId57"/>
    <p:sldId id="467" r:id="rId58"/>
    <p:sldId id="476" r:id="rId59"/>
    <p:sldId id="424" r:id="rId60"/>
    <p:sldId id="425" r:id="rId61"/>
    <p:sldId id="334" r:id="rId62"/>
    <p:sldId id="484" r:id="rId63"/>
    <p:sldId id="426" r:id="rId64"/>
    <p:sldId id="477" r:id="rId65"/>
    <p:sldId id="381" r:id="rId66"/>
    <p:sldId id="427" r:id="rId67"/>
    <p:sldId id="466" r:id="rId68"/>
    <p:sldId id="431" r:id="rId69"/>
    <p:sldId id="465" r:id="rId70"/>
    <p:sldId id="428" r:id="rId71"/>
    <p:sldId id="429" r:id="rId72"/>
    <p:sldId id="367" r:id="rId73"/>
    <p:sldId id="430" r:id="rId74"/>
    <p:sldId id="463" r:id="rId75"/>
    <p:sldId id="464" r:id="rId76"/>
    <p:sldId id="460" r:id="rId77"/>
    <p:sldId id="432" r:id="rId78"/>
    <p:sldId id="433" r:id="rId79"/>
    <p:sldId id="435" r:id="rId80"/>
    <p:sldId id="438" r:id="rId81"/>
    <p:sldId id="439" r:id="rId82"/>
    <p:sldId id="437" r:id="rId83"/>
    <p:sldId id="436" r:id="rId84"/>
    <p:sldId id="440" r:id="rId85"/>
    <p:sldId id="441" r:id="rId86"/>
    <p:sldId id="444" r:id="rId87"/>
    <p:sldId id="443" r:id="rId88"/>
    <p:sldId id="445" r:id="rId89"/>
    <p:sldId id="447" r:id="rId90"/>
    <p:sldId id="448" r:id="rId91"/>
    <p:sldId id="454" r:id="rId92"/>
    <p:sldId id="455" r:id="rId93"/>
    <p:sldId id="453" r:id="rId94"/>
    <p:sldId id="462" r:id="rId95"/>
    <p:sldId id="442" r:id="rId96"/>
  </p:sldIdLst>
  <p:sldSz cx="12188825" cy="6858000"/>
  <p:notesSz cx="6807200" cy="9939338"/>
  <p:custDataLst>
    <p:tags r:id="rId9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3366FF"/>
    <a:srgbClr val="3399FF"/>
    <a:srgbClr val="214DAF"/>
    <a:srgbClr val="D1D1E1"/>
    <a:srgbClr val="FFE97D"/>
    <a:srgbClr val="C0E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63" autoAdjust="0"/>
    <p:restoredTop sz="94629" autoAdjust="0"/>
  </p:normalViewPr>
  <p:slideViewPr>
    <p:cSldViewPr showGuides="1">
      <p:cViewPr varScale="1">
        <p:scale>
          <a:sx n="66" d="100"/>
          <a:sy n="66" d="100"/>
        </p:scale>
        <p:origin x="344" y="5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59088EAF-6ECA-4616-85EF-35AA19C641F3}" type="datetimeFigureOut">
              <a:rPr lang="en-US"/>
              <a:t>1/2/2024</a:t>
            </a:fld>
            <a:endParaRPr/>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ABD2D7A-D230-4F91-BD59-0A39C2703BA8}" type="datetimeFigureOut">
              <a:rPr lang="en-US"/>
              <a:t>1/2/2024</a:t>
            </a:fld>
            <a:endParaRPr/>
          </a:p>
        </p:txBody>
      </p:sp>
      <p:sp>
        <p:nvSpPr>
          <p:cNvPr id="4" name="Slide Image Placeholder 3"/>
          <p:cNvSpPr>
            <a:spLocks noGrp="1" noRot="1" noChangeAspect="1"/>
          </p:cNvSpPr>
          <p:nvPr>
            <p:ph type="sldImg" idx="2"/>
          </p:nvPr>
        </p:nvSpPr>
        <p:spPr>
          <a:xfrm>
            <a:off x="93663" y="746125"/>
            <a:ext cx="6619875"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1" y="2059012"/>
            <a:ext cx="1219249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664" y="2166365"/>
            <a:ext cx="11468578" cy="1739347"/>
          </a:xfrm>
        </p:spPr>
        <p:txBody>
          <a:bodyPr tIns="45720" bIns="45720" anchor="ctr">
            <a:normAutofit/>
          </a:bodyPr>
          <a:lstStyle>
            <a:lvl1pPr algn="ctr">
              <a:lnSpc>
                <a:spcPct val="80000"/>
              </a:lnSpc>
              <a:defRPr sz="5998"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3603" y="3996251"/>
            <a:ext cx="9141619" cy="1309255"/>
          </a:xfrm>
        </p:spPr>
        <p:txBody>
          <a:bodyPr>
            <a:normAutofit/>
          </a:bodyPr>
          <a:lstStyle>
            <a:lvl1pPr marL="0" indent="0" algn="ctr">
              <a:buNone/>
              <a:defRPr sz="1999"/>
            </a:lvl1pPr>
            <a:lvl2pPr marL="457063" indent="0" algn="ctr">
              <a:buNone/>
              <a:defRPr sz="1999"/>
            </a:lvl2pPr>
            <a:lvl3pPr marL="914126" indent="0" algn="ctr">
              <a:buNone/>
              <a:defRPr sz="19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263461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56999299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6963" y="0"/>
            <a:ext cx="27424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58239" y="274638"/>
            <a:ext cx="2401754"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1" y="274638"/>
            <a:ext cx="7971215"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7982" y="6422855"/>
            <a:ext cx="2742482" cy="365125"/>
          </a:xfrm>
        </p:spPr>
        <p:txBody>
          <a:bodyPr/>
          <a:lstStyle/>
          <a:p>
            <a:fld id="{03F41C87-7AD9-4845-A077-840E4A0F3F06}" type="datetimeFigureOut">
              <a:rPr lang="en-US" smtClean="0"/>
              <a:pPr/>
              <a:t>1/2/2024</a:t>
            </a:fld>
            <a:endParaRPr lang="en-US"/>
          </a:p>
        </p:txBody>
      </p:sp>
      <p:sp>
        <p:nvSpPr>
          <p:cNvPr id="5" name="Footer Placeholder 4"/>
          <p:cNvSpPr>
            <a:spLocks noGrp="1"/>
          </p:cNvSpPr>
          <p:nvPr>
            <p:ph type="ftr" sz="quarter" idx="11"/>
          </p:nvPr>
        </p:nvSpPr>
        <p:spPr>
          <a:xfrm>
            <a:off x="3775152" y="6422855"/>
            <a:ext cx="4278555" cy="365125"/>
          </a:xfrm>
        </p:spPr>
        <p:txBody>
          <a:bodyPr/>
          <a:lstStyle/>
          <a:p>
            <a:endParaRPr lang="en-US" dirty="0"/>
          </a:p>
        </p:txBody>
      </p:sp>
      <p:sp>
        <p:nvSpPr>
          <p:cNvPr id="6" name="Slide Number Placeholder 5"/>
          <p:cNvSpPr>
            <a:spLocks noGrp="1"/>
          </p:cNvSpPr>
          <p:nvPr>
            <p:ph type="sldNum" sz="quarter" idx="12"/>
          </p:nvPr>
        </p:nvSpPr>
        <p:spPr>
          <a:xfrm>
            <a:off x="8070946" y="6422855"/>
            <a:ext cx="879530" cy="365125"/>
          </a:xfrm>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2886450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73739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106225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97046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24703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78080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2519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32922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70421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5399919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7242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03331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161655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599784" y="2386744"/>
            <a:ext cx="8989258" cy="1645920"/>
          </a:xfrm>
          <a:solidFill>
            <a:srgbClr val="FFFFFF"/>
          </a:solidFill>
          <a:ln w="38100">
            <a:solidFill>
              <a:srgbClr val="404040"/>
            </a:solidFill>
          </a:ln>
        </p:spPr>
        <p:txBody>
          <a:bodyPr lIns="274320" rIns="274320" anchor="ctr" anchorCtr="1">
            <a:normAutofit/>
          </a:bodyPr>
          <a:lstStyle>
            <a:lvl1pPr algn="ctr">
              <a:defRPr sz="3799">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4492" y="4352544"/>
            <a:ext cx="6799841" cy="1239894"/>
          </a:xfrm>
          <a:noFill/>
        </p:spPr>
        <p:txBody>
          <a:bodyPr>
            <a:normAutofit/>
          </a:bodyPr>
          <a:lstStyle>
            <a:lvl1pPr marL="0" indent="0" algn="ctr">
              <a:buNone/>
              <a:defRPr sz="1999">
                <a:solidFill>
                  <a:schemeClr val="tx1">
                    <a:lumMod val="75000"/>
                    <a:lumOff val="2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82591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04320206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599784" y="2386744"/>
            <a:ext cx="8989258" cy="1645920"/>
          </a:xfrm>
          <a:solidFill>
            <a:srgbClr val="FFFFFF"/>
          </a:solidFill>
          <a:ln w="38100">
            <a:solidFill>
              <a:srgbClr val="404040"/>
            </a:solidFill>
          </a:ln>
        </p:spPr>
        <p:txBody>
          <a:bodyPr lIns="274320" rIns="274320" anchor="ctr" anchorCtr="1">
            <a:normAutofit/>
          </a:bodyPr>
          <a:lstStyle>
            <a:lvl1pPr>
              <a:defRPr sz="3799">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4492" y="4352465"/>
            <a:ext cx="6799841" cy="1265082"/>
          </a:xfrm>
        </p:spPr>
        <p:txBody>
          <a:bodyPr anchor="t" anchorCtr="1">
            <a:normAutofit/>
          </a:bodyPr>
          <a:lstStyle>
            <a:lvl1pPr marL="0" indent="0">
              <a:buNone/>
              <a:defRPr sz="1999">
                <a:solidFill>
                  <a:schemeClr val="tx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461922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500" y="2638044"/>
            <a:ext cx="4270659"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6665" y="2638044"/>
            <a:ext cx="4269135"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88207091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024" y="2313434"/>
            <a:ext cx="4269136" cy="704087"/>
          </a:xfrm>
        </p:spPr>
        <p:txBody>
          <a:bodyPr anchor="b" anchorCtr="1">
            <a:normAutofit/>
          </a:bodyPr>
          <a:lstStyle>
            <a:lvl1pPr marL="0" indent="0" algn="ctr">
              <a:buNone/>
              <a:defRPr sz="1899" b="0" cap="all" spc="100" baseline="0">
                <a:solidFill>
                  <a:schemeClr val="accent2">
                    <a:lumMod val="75000"/>
                  </a:schemeClr>
                </a:solidFill>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024" y="3143250"/>
            <a:ext cx="4269136"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6666" y="3143250"/>
            <a:ext cx="4252376"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6665" y="2313434"/>
            <a:ext cx="4269136" cy="704087"/>
          </a:xfrm>
        </p:spPr>
        <p:txBody>
          <a:bodyPr anchor="b" anchorCtr="1">
            <a:normAutofit/>
          </a:bodyPr>
          <a:lstStyle>
            <a:lvl1pPr marL="0" indent="0" algn="ctr">
              <a:buNone/>
              <a:defRPr sz="1899" b="0" cap="all" spc="100" baseline="0">
                <a:solidFill>
                  <a:schemeClr val="accent2">
                    <a:lumMod val="75000"/>
                  </a:schemeClr>
                </a:solidFill>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9123851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9890644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7680114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1" y="2059012"/>
            <a:ext cx="1219249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2974" y="2208879"/>
            <a:ext cx="10512862" cy="1676400"/>
          </a:xfrm>
        </p:spPr>
        <p:txBody>
          <a:bodyPr anchor="ctr">
            <a:noAutofit/>
          </a:bodyPr>
          <a:lstStyle>
            <a:lvl1pPr algn="ctr">
              <a:lnSpc>
                <a:spcPct val="80000"/>
              </a:lnSpc>
              <a:defRPr sz="5998"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2974" y="4010335"/>
            <a:ext cx="10512862" cy="1174639"/>
          </a:xfrm>
        </p:spPr>
        <p:txBody>
          <a:bodyPr anchor="t">
            <a:normAutofit/>
          </a:bodyPr>
          <a:lstStyle>
            <a:lvl1pPr marL="0" indent="0" algn="ctr">
              <a:buNone/>
              <a:defRPr sz="1999">
                <a:solidFill>
                  <a:schemeClr val="tx2"/>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3F41C87-7AD9-4845-A077-840E4A0F3F06}" type="datetimeFigureOut">
              <a:rPr lang="en-US" smtClean="0"/>
              <a:t>1/2/2024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A013F82-EE5E-44EE-A61D-E31C6657F26F}" type="slidenum">
              <a:rPr lang="en-GB" smtClean="0"/>
              <a:t>‹#›</a:t>
            </a:fld>
            <a:endParaRPr lang="en-GB"/>
          </a:p>
        </p:txBody>
      </p:sp>
    </p:spTree>
    <p:extLst>
      <p:ext uri="{BB962C8B-B14F-4D97-AF65-F5344CB8AC3E}">
        <p14:creationId xmlns:p14="http://schemas.microsoft.com/office/powerpoint/2010/main" val="2797439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4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462" y="2243829"/>
            <a:ext cx="4485488" cy="1141497"/>
          </a:xfrm>
          <a:solidFill>
            <a:srgbClr val="FFFFFF"/>
          </a:solidFill>
          <a:ln>
            <a:solidFill>
              <a:srgbClr val="404040"/>
            </a:solidFill>
          </a:ln>
        </p:spPr>
        <p:txBody>
          <a:bodyPr anchor="ctr" anchorCtr="1">
            <a:normAutofit/>
          </a:bodyPr>
          <a:lstStyle>
            <a:lvl1pPr>
              <a:defRPr sz="2199">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4326" y="804672"/>
            <a:ext cx="4814586" cy="5248656"/>
          </a:xfrm>
        </p:spPr>
        <p:txBody>
          <a:bodyPr>
            <a:normAutofit/>
          </a:bodyPr>
          <a:lstStyle>
            <a:lvl1pPr>
              <a:defRPr sz="1899">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277" y="3549918"/>
            <a:ext cx="3793772" cy="2194036"/>
          </a:xfrm>
        </p:spPr>
        <p:txBody>
          <a:bodyPr anchor="t" anchorCtr="1">
            <a:normAutofit/>
          </a:bodyPr>
          <a:lstStyle>
            <a:lvl1pPr marL="0" indent="0" algn="ctr">
              <a:buNone/>
              <a:defRPr sz="1500">
                <a:solidFill>
                  <a:srgbClr val="FFFFFF"/>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1/2/2024</a:t>
            </a:fld>
            <a:endParaRPr lang="en-US" dirty="0"/>
          </a:p>
        </p:txBody>
      </p:sp>
      <p:sp>
        <p:nvSpPr>
          <p:cNvPr id="10" name="Footer Placeholder 9"/>
          <p:cNvSpPr>
            <a:spLocks noGrp="1"/>
          </p:cNvSpPr>
          <p:nvPr>
            <p:ph type="ftr" sz="quarter" idx="11"/>
          </p:nvPr>
        </p:nvSpPr>
        <p:spPr>
          <a:xfrm>
            <a:off x="804463" y="6236208"/>
            <a:ext cx="5123462"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3552003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4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313" y="2243828"/>
            <a:ext cx="4493827" cy="1134640"/>
          </a:xfrm>
          <a:solidFill>
            <a:srgbClr val="FFFFFF"/>
          </a:solidFill>
          <a:ln>
            <a:solidFill>
              <a:srgbClr val="404040"/>
            </a:solidFill>
          </a:ln>
        </p:spPr>
        <p:txBody>
          <a:bodyPr anchor="ctr" anchorCtr="1">
            <a:noAutofit/>
          </a:bodyPr>
          <a:lstStyle>
            <a:lvl1pPr>
              <a:defRPr sz="2199">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4412" y="0"/>
            <a:ext cx="6100508" cy="6858000"/>
          </a:xfrm>
          <a:solidFill>
            <a:schemeClr val="bg1">
              <a:lumMod val="75000"/>
            </a:schemeClr>
          </a:solidFill>
        </p:spPr>
        <p:txBody>
          <a:bodyPr anchor="t"/>
          <a:lstStyle>
            <a:lvl1pPr marL="0" indent="0">
              <a:buNone/>
              <a:defRPr sz="3199">
                <a:solidFill>
                  <a:schemeClr val="bg1">
                    <a:lumMod val="85000"/>
                    <a:lumOff val="1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115277" y="3549919"/>
            <a:ext cx="3793772" cy="2194037"/>
          </a:xfrm>
        </p:spPr>
        <p:txBody>
          <a:bodyPr anchor="t" anchorCtr="1">
            <a:normAutofit/>
          </a:bodyPr>
          <a:lstStyle>
            <a:lvl1pPr marL="0" indent="0" algn="ctr">
              <a:buNone/>
              <a:defRPr sz="1500">
                <a:solidFill>
                  <a:srgbClr val="FFFFFF"/>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1/2/2024</a:t>
            </a:fld>
            <a:endParaRPr lang="en-US" dirty="0"/>
          </a:p>
        </p:txBody>
      </p:sp>
      <p:sp>
        <p:nvSpPr>
          <p:cNvPr id="9" name="Footer Placeholder 8"/>
          <p:cNvSpPr>
            <a:spLocks noGrp="1"/>
          </p:cNvSpPr>
          <p:nvPr>
            <p:ph type="ftr" sz="quarter" idx="11"/>
          </p:nvPr>
        </p:nvSpPr>
        <p:spPr>
          <a:xfrm>
            <a:off x="804463" y="6236208"/>
            <a:ext cx="5123462"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5989892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9813422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0858" y="937260"/>
            <a:ext cx="1298270"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0555" y="937260"/>
            <a:ext cx="6196875"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79903396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030" y="2011680"/>
            <a:ext cx="4753642" cy="420624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28768" y="2011680"/>
            <a:ext cx="4753642" cy="420624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F41C87-7AD9-4845-A077-840E4A0F3F06}"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82675404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6694" y="1913470"/>
            <a:ext cx="4753642" cy="743094"/>
          </a:xfrm>
        </p:spPr>
        <p:txBody>
          <a:bodyPr anchor="ctr">
            <a:normAutofit/>
          </a:bodyPr>
          <a:lstStyle>
            <a:lvl1pPr marL="0" indent="0">
              <a:buNone/>
              <a:defRPr sz="20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1206694" y="2656566"/>
            <a:ext cx="4753642" cy="356616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29607" y="1913470"/>
            <a:ext cx="4753642" cy="743094"/>
          </a:xfrm>
        </p:spPr>
        <p:txBody>
          <a:bodyPr anchor="ctr">
            <a:normAutofit/>
          </a:bodyPr>
          <a:lstStyle>
            <a:lvl1pPr marL="0" indent="0">
              <a:buNone/>
              <a:defRPr sz="20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29607" y="2656564"/>
            <a:ext cx="4753642" cy="3566160"/>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pPr/>
              <a:t>1/2/2024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40776409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F41C87-7AD9-4845-A077-840E4A0F3F06}"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A013F82-EE5E-44EE-A61D-E31C6657F26F}" type="slidenum">
              <a:rPr lang="en-GB" smtClean="0"/>
              <a:t>‹#›</a:t>
            </a:fld>
            <a:endParaRPr lang="en-GB"/>
          </a:p>
        </p:txBody>
      </p:sp>
    </p:spTree>
    <p:extLst>
      <p:ext uri="{BB962C8B-B14F-4D97-AF65-F5344CB8AC3E}">
        <p14:creationId xmlns:p14="http://schemas.microsoft.com/office/powerpoint/2010/main" val="426506416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A013F82-EE5E-44EE-A61D-E31C6657F26F}" type="slidenum">
              <a:rPr lang="en-GB" smtClean="0"/>
              <a:t>‹#›</a:t>
            </a:fld>
            <a:endParaRPr lang="en-GB"/>
          </a:p>
        </p:txBody>
      </p:sp>
    </p:spTree>
    <p:extLst>
      <p:ext uri="{BB962C8B-B14F-4D97-AF65-F5344CB8AC3E}">
        <p14:creationId xmlns:p14="http://schemas.microsoft.com/office/powerpoint/2010/main" val="93674987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6693" y="2120054"/>
            <a:ext cx="6124885" cy="41148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6994" y="2147487"/>
            <a:ext cx="3199567" cy="3432319"/>
          </a:xfrm>
        </p:spPr>
        <p:txBody>
          <a:bodyPr>
            <a:normAutofit/>
          </a:bodyPr>
          <a:lstStyle>
            <a:lvl1pPr marL="0" indent="0">
              <a:lnSpc>
                <a:spcPct val="95000"/>
              </a:lnSpc>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9283213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79826" y="2211494"/>
            <a:ext cx="6124885" cy="3931920"/>
          </a:xfrm>
          <a:solidFill>
            <a:schemeClr val="tx2">
              <a:lumMod val="60000"/>
              <a:lumOff val="40000"/>
            </a:schemeClr>
          </a:solidFill>
        </p:spPr>
        <p:txBody>
          <a:bodyPr tIns="365760" anchor="t"/>
          <a:lstStyle>
            <a:lvl1pPr marL="0" indent="0" algn="ctr">
              <a:buNone/>
              <a:defRPr sz="3199">
                <a:solidFill>
                  <a:schemeClr val="tx1">
                    <a:lumMod val="50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7788659" y="2150621"/>
            <a:ext cx="3199567" cy="3429000"/>
          </a:xfrm>
        </p:spPr>
        <p:txBody>
          <a:bodyPr>
            <a:normAutofit/>
          </a:bodyPr>
          <a:lstStyle>
            <a:lvl1pPr marL="0" indent="0">
              <a:lnSpc>
                <a:spcPct val="95000"/>
              </a:lnSpc>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GB" smtClean="0"/>
              <a:pPr/>
              <a:t>‹#›</a:t>
            </a:fld>
            <a:endParaRPr lang="en-GB"/>
          </a:p>
        </p:txBody>
      </p:sp>
    </p:spTree>
    <p:extLst>
      <p:ext uri="{BB962C8B-B14F-4D97-AF65-F5344CB8AC3E}">
        <p14:creationId xmlns:p14="http://schemas.microsoft.com/office/powerpoint/2010/main" val="215340588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5778"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606" y="284176"/>
            <a:ext cx="9781532"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606" y="2011680"/>
            <a:ext cx="9781532" cy="420624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1953" y="6422855"/>
            <a:ext cx="3000113" cy="365125"/>
          </a:xfrm>
          <a:prstGeom prst="rect">
            <a:avLst/>
          </a:prstGeom>
        </p:spPr>
        <p:txBody>
          <a:bodyPr vert="horz" lIns="91440" tIns="45720" rIns="45720" bIns="45720" rtlCol="0" anchor="ctr"/>
          <a:lstStyle>
            <a:lvl1pPr algn="l">
              <a:defRPr sz="1050">
                <a:solidFill>
                  <a:schemeClr val="tx1"/>
                </a:solidFill>
              </a:defRPr>
            </a:lvl1pPr>
          </a:lstStyle>
          <a:p>
            <a:fld id="{03F41C87-7AD9-4845-A077-840E4A0F3F06}" type="datetimeFigureOut">
              <a:rPr lang="en-US" smtClean="0"/>
              <a:pPr/>
              <a:t>1/2/2024</a:t>
            </a:fld>
            <a:endParaRPr lang="en-US"/>
          </a:p>
        </p:txBody>
      </p:sp>
      <p:sp>
        <p:nvSpPr>
          <p:cNvPr id="5" name="Footer Placeholder 4"/>
          <p:cNvSpPr>
            <a:spLocks noGrp="1"/>
          </p:cNvSpPr>
          <p:nvPr>
            <p:ph type="ftr" sz="quarter" idx="3"/>
          </p:nvPr>
        </p:nvSpPr>
        <p:spPr>
          <a:xfrm>
            <a:off x="5595014" y="6422855"/>
            <a:ext cx="5043126"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6151" y="6422855"/>
            <a:ext cx="946018" cy="365125"/>
          </a:xfrm>
          <a:prstGeom prst="rect">
            <a:avLst/>
          </a:prstGeom>
        </p:spPr>
        <p:txBody>
          <a:bodyPr vert="horz" lIns="45720" tIns="45720" rIns="91440" bIns="45720" rtlCol="0" anchor="ctr"/>
          <a:lstStyle>
            <a:lvl1pPr algn="l">
              <a:defRPr sz="1200" b="0">
                <a:solidFill>
                  <a:schemeClr val="tx1"/>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415161369"/>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txStyles>
    <p:titleStyle>
      <a:lvl1pPr algn="l" defTabSz="914126" rtl="0" eaLnBrk="1" latinLnBrk="0" hangingPunct="1">
        <a:lnSpc>
          <a:spcPct val="85000"/>
        </a:lnSpc>
        <a:spcBef>
          <a:spcPct val="0"/>
        </a:spcBef>
        <a:buNone/>
        <a:defRPr sz="3999" kern="1200" cap="all" baseline="0">
          <a:solidFill>
            <a:schemeClr val="bg2"/>
          </a:solidFill>
          <a:latin typeface="+mj-lt"/>
          <a:ea typeface="+mj-ea"/>
          <a:cs typeface="+mj-cs"/>
        </a:defRPr>
      </a:lvl1pPr>
    </p:titleStyle>
    <p:bodyStyle>
      <a:lvl1pPr marL="182825" indent="-182825" algn="l" defTabSz="914126" rtl="0" eaLnBrk="1" latinLnBrk="0" hangingPunct="1">
        <a:lnSpc>
          <a:spcPct val="90000"/>
        </a:lnSpc>
        <a:spcBef>
          <a:spcPts val="1200"/>
        </a:spcBef>
        <a:spcAft>
          <a:spcPts val="200"/>
        </a:spcAft>
        <a:buClr>
          <a:schemeClr val="tx1"/>
        </a:buClr>
        <a:buFont typeface="Wingdings" pitchFamily="2" charset="2"/>
        <a:buChar char=""/>
        <a:defRPr sz="2199" kern="1200">
          <a:solidFill>
            <a:schemeClr val="tx1"/>
          </a:solidFill>
          <a:latin typeface="+mn-lt"/>
          <a:ea typeface="+mn-ea"/>
          <a:cs typeface="+mn-cs"/>
        </a:defRPr>
      </a:lvl1pPr>
      <a:lvl2pPr marL="411357" indent="-182825" algn="l" defTabSz="914126" rtl="0" eaLnBrk="1" latinLnBrk="0" hangingPunct="1">
        <a:lnSpc>
          <a:spcPct val="90000"/>
        </a:lnSpc>
        <a:spcBef>
          <a:spcPts val="200"/>
        </a:spcBef>
        <a:spcAft>
          <a:spcPts val="400"/>
        </a:spcAft>
        <a:buClr>
          <a:schemeClr val="tx1"/>
        </a:buClr>
        <a:buFont typeface="Wingdings" pitchFamily="2" charset="2"/>
        <a:buChar char=""/>
        <a:defRPr sz="1999" kern="1200">
          <a:solidFill>
            <a:schemeClr val="tx1"/>
          </a:solidFill>
          <a:latin typeface="+mn-lt"/>
          <a:ea typeface="+mn-ea"/>
          <a:cs typeface="+mn-cs"/>
        </a:defRPr>
      </a:lvl2pPr>
      <a:lvl3pPr marL="639888" indent="-182825" algn="l" defTabSz="914126" rtl="0" eaLnBrk="1" latinLnBrk="0" hangingPunct="1">
        <a:lnSpc>
          <a:spcPct val="90000"/>
        </a:lnSpc>
        <a:spcBef>
          <a:spcPts val="200"/>
        </a:spcBef>
        <a:spcAft>
          <a:spcPts val="400"/>
        </a:spcAft>
        <a:buClr>
          <a:schemeClr val="tx1"/>
        </a:buClr>
        <a:buFont typeface="Wingdings" pitchFamily="2" charset="2"/>
        <a:buChar char=""/>
        <a:defRPr sz="1799" kern="1200">
          <a:solidFill>
            <a:schemeClr val="tx1"/>
          </a:solidFill>
          <a:latin typeface="+mn-lt"/>
          <a:ea typeface="+mn-ea"/>
          <a:cs typeface="+mn-cs"/>
        </a:defRPr>
      </a:lvl3pPr>
      <a:lvl4pPr marL="868419" indent="-182825" algn="l" defTabSz="914126"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6951" indent="-182825" algn="l" defTabSz="914126"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215" indent="-228531" algn="l" defTabSz="914126"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358" indent="-228531" algn="l" defTabSz="914126"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8511" indent="-228531" algn="l" defTabSz="914126"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5658" indent="-228531" algn="l" defTabSz="914126"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688133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xStyles>
    <p:titleStyle>
      <a:lvl1pPr algn="ctr" defTabSz="609448" rtl="0" eaLnBrk="1" latinLnBrk="0" hangingPunct="1">
        <a:spcBef>
          <a:spcPct val="0"/>
        </a:spcBef>
        <a:buNone/>
        <a:defRPr sz="2933" kern="1200">
          <a:solidFill>
            <a:schemeClr val="tx1"/>
          </a:solidFill>
          <a:latin typeface="+mj-lt"/>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0555" y="964692"/>
            <a:ext cx="772771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0555" y="2638045"/>
            <a:ext cx="772771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19392" y="6238816"/>
            <a:ext cx="2753029"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1/2/2024</a:t>
            </a:fld>
            <a:endParaRPr lang="en-US" dirty="0"/>
          </a:p>
        </p:txBody>
      </p:sp>
      <p:sp>
        <p:nvSpPr>
          <p:cNvPr id="5" name="Footer Placeholder 4"/>
          <p:cNvSpPr>
            <a:spLocks noGrp="1"/>
          </p:cNvSpPr>
          <p:nvPr>
            <p:ph type="ftr" sz="quarter" idx="3"/>
          </p:nvPr>
        </p:nvSpPr>
        <p:spPr>
          <a:xfrm>
            <a:off x="1599784" y="6236208"/>
            <a:ext cx="5899652"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6120" y="6217920"/>
            <a:ext cx="365665"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82778721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hf sldNum="0" hdr="0" ftr="0" dt="0"/>
  <p:txStyles>
    <p:titleStyle>
      <a:lvl1pPr algn="ctr" defTabSz="914126" rtl="0" eaLnBrk="1" latinLnBrk="0" hangingPunct="1">
        <a:lnSpc>
          <a:spcPct val="90000"/>
        </a:lnSpc>
        <a:spcBef>
          <a:spcPct val="0"/>
        </a:spcBef>
        <a:buNone/>
        <a:defRPr sz="2799" kern="1200" cap="all" spc="200" baseline="0">
          <a:solidFill>
            <a:srgbClr val="262626"/>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2"/>
        </a:buClr>
        <a:buFont typeface="Arial" panose="020B0604020202020204" pitchFamily="34" charset="0"/>
        <a:buChar char="•"/>
        <a:defRPr sz="1799" kern="1200">
          <a:solidFill>
            <a:schemeClr val="tx1">
              <a:lumMod val="85000"/>
              <a:lumOff val="15000"/>
            </a:schemeClr>
          </a:solidFill>
          <a:latin typeface="+mn-lt"/>
          <a:ea typeface="+mn-ea"/>
          <a:cs typeface="+mn-cs"/>
        </a:defRPr>
      </a:lvl1pPr>
      <a:lvl2pPr marL="457063"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594"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126"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657"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469"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3868"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6853"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210"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sv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svg"/><Relationship Id="rId7"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4.svg"/><Relationship Id="rId7"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4.sv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3.png"/><Relationship Id="rId10" Type="http://schemas.openxmlformats.org/officeDocument/2006/relationships/image" Target="../media/image73.png"/><Relationship Id="rId4" Type="http://schemas.openxmlformats.org/officeDocument/2006/relationships/image" Target="../media/image4.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4.svg"/><Relationship Id="rId7" Type="http://schemas.openxmlformats.org/officeDocument/2006/relationships/image" Target="../media/image78.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24.sv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3.png"/><Relationship Id="rId10" Type="http://schemas.openxmlformats.org/officeDocument/2006/relationships/image" Target="../media/image89.png"/><Relationship Id="rId4" Type="http://schemas.openxmlformats.org/officeDocument/2006/relationships/image" Target="../media/image4.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hyperlink" Target="https://www.mycarerecord.org.uk/" TargetMode="Externa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4.svg"/><Relationship Id="rId7" Type="http://schemas.openxmlformats.org/officeDocument/2006/relationships/image" Target="../media/image97.png"/><Relationship Id="rId12" Type="http://schemas.openxmlformats.org/officeDocument/2006/relationships/image" Target="../media/image102.jpe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3.png"/><Relationship Id="rId10" Type="http://schemas.openxmlformats.org/officeDocument/2006/relationships/image" Target="../media/image100.png"/><Relationship Id="rId4" Type="http://schemas.openxmlformats.org/officeDocument/2006/relationships/image" Target="../media/image4.png"/><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4.svg"/><Relationship Id="rId7" Type="http://schemas.openxmlformats.org/officeDocument/2006/relationships/image" Target="../media/image106.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05.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24.svg"/><Relationship Id="rId7" Type="http://schemas.openxmlformats.org/officeDocument/2006/relationships/image" Target="../media/image115.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3.png"/><Relationship Id="rId10" Type="http://schemas.openxmlformats.org/officeDocument/2006/relationships/hyperlink" Target="https://systmonline.tpp-uk.com/2/Login" TargetMode="External"/><Relationship Id="rId4" Type="http://schemas.openxmlformats.org/officeDocument/2006/relationships/image" Target="../media/image4.png"/><Relationship Id="rId9"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4.svg"/><Relationship Id="rId7" Type="http://schemas.openxmlformats.org/officeDocument/2006/relationships/image" Target="../media/image12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17.png"/><Relationship Id="rId11" Type="http://schemas.openxmlformats.org/officeDocument/2006/relationships/hyperlink" Target="https://systmonline.tpp-uk.com/2/Login" TargetMode="External"/><Relationship Id="rId5" Type="http://schemas.openxmlformats.org/officeDocument/2006/relationships/image" Target="../media/image3.pn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9.xml"/><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30.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29.png"/><Relationship Id="rId5" Type="http://schemas.openxmlformats.org/officeDocument/2006/relationships/image" Target="../media/image3.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3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3.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34.png"/><Relationship Id="rId5" Type="http://schemas.openxmlformats.org/officeDocument/2006/relationships/image" Target="../media/image3.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24.svg"/><Relationship Id="rId7" Type="http://schemas.openxmlformats.org/officeDocument/2006/relationships/hyperlink" Target="https://www.almondroadsurgery.org.uk/" TargetMode="Externa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35.jpeg"/><Relationship Id="rId5" Type="http://schemas.openxmlformats.org/officeDocument/2006/relationships/image" Target="../media/image3.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4.svg"/><Relationship Id="rId7" Type="http://schemas.openxmlformats.org/officeDocument/2006/relationships/image" Target="../media/image139.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3.png"/><Relationship Id="rId10" Type="http://schemas.openxmlformats.org/officeDocument/2006/relationships/image" Target="../media/image142.png"/><Relationship Id="rId4" Type="http://schemas.openxmlformats.org/officeDocument/2006/relationships/image" Target="../media/image4.png"/><Relationship Id="rId9"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144.png"/><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145.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s>
</file>

<file path=ppt/slides/_rels/slide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8" Type="http://schemas.openxmlformats.org/officeDocument/2006/relationships/hyperlink" Target="https://gbr01.safelinks.protection.outlook.com/?url=https%3A%2F%2Fukhsa.blog.gov.uk%2F2022%2F12%2F05%2Fgroup-a-strep-what-you-need-to-know%2F&amp;data=05%7C01%7CJo.hobson%40nhs.net%7C1dc7c3bc383f4da7506108dad90b7e9b%7C37c354b285b047f5b22207b48d774ee3%7C0%7C0%7C638060940640209837%7CUnknown%7CTWFpbGZsb3d8eyJWIjoiMC4wLjAwMDAiLCJQIjoiV2luMzIiLCJBTiI6Ik1haWwiLCJXVCI6Mn0%3D%7C3000%7C%7C%7C&amp;sdata=O09NeEaWPzaBQzapVZsYqS84pEcL9Y5TmFFJ%2BIYPUho%3D&amp;reserved=0" TargetMode="External"/><Relationship Id="rId3" Type="http://schemas.openxmlformats.org/officeDocument/2006/relationships/image" Target="../media/image24.svg"/><Relationship Id="rId7" Type="http://schemas.openxmlformats.org/officeDocument/2006/relationships/hyperlink" Target="http://nhs.uk/strep-a" TargetMode="External"/><Relationship Id="rId12" Type="http://schemas.openxmlformats.org/officeDocument/2006/relationships/image" Target="../media/image156.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53.png"/><Relationship Id="rId11" Type="http://schemas.openxmlformats.org/officeDocument/2006/relationships/image" Target="../media/image155.png"/><Relationship Id="rId5" Type="http://schemas.openxmlformats.org/officeDocument/2006/relationships/image" Target="../media/image3.png"/><Relationship Id="rId10" Type="http://schemas.openxmlformats.org/officeDocument/2006/relationships/image" Target="../media/image154.png"/><Relationship Id="rId4" Type="http://schemas.openxmlformats.org/officeDocument/2006/relationships/image" Target="../media/image4.png"/><Relationship Id="rId9" Type="http://schemas.openxmlformats.org/officeDocument/2006/relationships/hyperlink" Target="https://www.cpics.org.uk/guide-to-childhood-illnesse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58.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57.png"/><Relationship Id="rId5" Type="http://schemas.openxmlformats.org/officeDocument/2006/relationships/image" Target="../media/image3.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image" Target="../media/image163.png"/></Relationships>
</file>

<file path=ppt/slides/_rels/slide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7.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image" Target="../media/image173.pn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178.png"/><Relationship Id="rId5" Type="http://schemas.openxmlformats.org/officeDocument/2006/relationships/image" Target="../media/image4.png"/><Relationship Id="rId10" Type="http://schemas.openxmlformats.org/officeDocument/2006/relationships/image" Target="../media/image177.png"/><Relationship Id="rId4" Type="http://schemas.openxmlformats.org/officeDocument/2006/relationships/image" Target="../media/image9.svg"/><Relationship Id="rId9" Type="http://schemas.openxmlformats.org/officeDocument/2006/relationships/image" Target="../media/image176.png"/></Relationships>
</file>

<file path=ppt/slides/_rels/slide6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81.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80.png"/><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83.png"/><Relationship Id="rId5" Type="http://schemas.openxmlformats.org/officeDocument/2006/relationships/image" Target="../media/image3.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86.png"/><Relationship Id="rId5" Type="http://schemas.openxmlformats.org/officeDocument/2006/relationships/image" Target="../media/image3.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png"/><Relationship Id="rId3" Type="http://schemas.openxmlformats.org/officeDocument/2006/relationships/image" Target="../media/image24.sv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image" Target="../media/image29.png"/><Relationship Id="rId16" Type="http://schemas.openxmlformats.org/officeDocument/2006/relationships/image" Target="../media/image197.png"/><Relationship Id="rId1" Type="http://schemas.openxmlformats.org/officeDocument/2006/relationships/slideLayout" Target="../slideLayouts/slideLayout18.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3.png"/><Relationship Id="rId15" Type="http://schemas.openxmlformats.org/officeDocument/2006/relationships/image" Target="../media/image196.png"/><Relationship Id="rId10" Type="http://schemas.openxmlformats.org/officeDocument/2006/relationships/image" Target="../media/image191.png"/><Relationship Id="rId4" Type="http://schemas.openxmlformats.org/officeDocument/2006/relationships/image" Target="../media/image4.png"/><Relationship Id="rId9" Type="http://schemas.openxmlformats.org/officeDocument/2006/relationships/image" Target="../media/image190.png"/><Relationship Id="rId14" Type="http://schemas.openxmlformats.org/officeDocument/2006/relationships/image" Target="../media/image195.png"/></Relationships>
</file>

<file path=ppt/slides/_rels/slide7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10.png"/><Relationship Id="rId5" Type="http://schemas.openxmlformats.org/officeDocument/2006/relationships/image" Target="../media/image3.pn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4.xml"/><Relationship Id="rId4" Type="http://schemas.openxmlformats.org/officeDocument/2006/relationships/image" Target="../media/image213.png"/></Relationships>
</file>

<file path=ppt/slides/_rels/slide8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16.png"/><Relationship Id="rId5" Type="http://schemas.openxmlformats.org/officeDocument/2006/relationships/image" Target="../media/image3.pn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2CE"/>
        </a:solidFill>
        <a:effectLst/>
      </p:bgPr>
    </p:bg>
    <p:spTree>
      <p:nvGrpSpPr>
        <p:cNvPr id="1" name=""/>
        <p:cNvGrpSpPr/>
        <p:nvPr/>
      </p:nvGrpSpPr>
      <p:grpSpPr>
        <a:xfrm>
          <a:off x="0" y="0"/>
          <a:ext cx="0" cy="0"/>
          <a:chOff x="0" y="0"/>
          <a:chExt cx="0" cy="0"/>
        </a:xfrm>
      </p:grpSpPr>
      <p:sp>
        <p:nvSpPr>
          <p:cNvPr id="2" name="Freeform 2"/>
          <p:cNvSpPr/>
          <p:nvPr/>
        </p:nvSpPr>
        <p:spPr>
          <a:xfrm rot="930664">
            <a:off x="9167583" y="568092"/>
            <a:ext cx="3286630" cy="2161086"/>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cstate="screen">
              <a:alphaModFix amt="43999"/>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a:off x="3132226" y="1509152"/>
            <a:ext cx="5924371" cy="3240269"/>
          </a:xfrm>
          <a:custGeom>
            <a:avLst/>
            <a:gdLst/>
            <a:ahLst/>
            <a:cxnLst/>
            <a:rect l="l" t="t" r="r" b="b"/>
            <a:pathLst>
              <a:path w="8888872" h="4861669">
                <a:moveTo>
                  <a:pt x="0" y="0"/>
                </a:moveTo>
                <a:lnTo>
                  <a:pt x="8888872" y="0"/>
                </a:lnTo>
                <a:lnTo>
                  <a:pt x="8888872" y="4861669"/>
                </a:lnTo>
                <a:lnTo>
                  <a:pt x="0" y="4861669"/>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rot="2328499">
            <a:off x="-975779" y="4679862"/>
            <a:ext cx="5405061" cy="1058937"/>
          </a:xfrm>
          <a:custGeom>
            <a:avLst/>
            <a:gdLst/>
            <a:ahLst/>
            <a:cxnLst/>
            <a:rect l="l" t="t" r="r" b="b"/>
            <a:pathLst>
              <a:path w="28212405" h="8874084">
                <a:moveTo>
                  <a:pt x="0" y="0"/>
                </a:moveTo>
                <a:lnTo>
                  <a:pt x="28212405" y="0"/>
                </a:lnTo>
                <a:lnTo>
                  <a:pt x="28212405" y="8874084"/>
                </a:lnTo>
                <a:lnTo>
                  <a:pt x="0" y="8874084"/>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2575876" y="4944433"/>
            <a:ext cx="7037072" cy="641201"/>
          </a:xfrm>
          <a:prstGeom prst="rect">
            <a:avLst/>
          </a:prstGeom>
        </p:spPr>
        <p:txBody>
          <a:bodyPr lIns="0" tIns="0" rIns="0" bIns="0" rtlCol="0" anchor="t">
            <a:spAutoFit/>
          </a:bodyPr>
          <a:lstStyle/>
          <a:p>
            <a:pPr algn="ctr" defTabSz="609448">
              <a:lnSpc>
                <a:spcPts val="5038"/>
              </a:lnSpc>
            </a:pPr>
            <a:r>
              <a:rPr lang="en-US" sz="3598">
                <a:solidFill>
                  <a:srgbClr val="000000"/>
                </a:solidFill>
                <a:latin typeface="Arial"/>
              </a:rPr>
              <a:t>Welcome to Almond Road Surgery</a:t>
            </a:r>
          </a:p>
        </p:txBody>
      </p:sp>
    </p:spTree>
    <p:extLst>
      <p:ext uri="{BB962C8B-B14F-4D97-AF65-F5344CB8AC3E}">
        <p14:creationId xmlns:p14="http://schemas.microsoft.com/office/powerpoint/2010/main" val="204737689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
            <a:ext cx="12188825" cy="696923"/>
          </a:xfrm>
          <a:solidFill>
            <a:schemeClr val="tx1"/>
          </a:solidFill>
          <a:ln w="38100">
            <a:noFill/>
          </a:ln>
        </p:spPr>
        <p:txBody>
          <a:bodyPr>
            <a:normAutofit/>
          </a:bodyPr>
          <a:lstStyle/>
          <a:p>
            <a:r>
              <a:rPr lang="en-US" b="1" dirty="0" smtClean="0">
                <a:solidFill>
                  <a:schemeClr val="bg1"/>
                </a:solidFill>
              </a:rPr>
              <a:t>0</a:t>
            </a:r>
            <a:endParaRPr lang="en-US" b="1" dirty="0">
              <a:solidFill>
                <a:schemeClr val="bg1"/>
              </a:solidFill>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672407" cy="692696"/>
          </a:xfrm>
          <a:prstGeom prst="rect">
            <a:avLst/>
          </a:prstGeom>
        </p:spPr>
      </p:pic>
      <p:pic>
        <p:nvPicPr>
          <p:cNvPr id="5" name="Picture 4" descr="Gosport Medical Centre - WELCOME TO GOSPORT MEDICAL CENTRE AND CONTACT  DETAILS"/>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p:spPr>
      </p:pic>
    </p:spTree>
    <p:extLst>
      <p:ext uri="{BB962C8B-B14F-4D97-AF65-F5344CB8AC3E}">
        <p14:creationId xmlns:p14="http://schemas.microsoft.com/office/powerpoint/2010/main" val="6014748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4" name="Freeform 2"/>
          <p:cNvSpPr/>
          <p:nvPr/>
        </p:nvSpPr>
        <p:spPr>
          <a:xfrm rot="19889354">
            <a:off x="5562269" y="4666361"/>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2" name="Group 2"/>
          <p:cNvGrpSpPr/>
          <p:nvPr/>
        </p:nvGrpSpPr>
        <p:grpSpPr>
          <a:xfrm>
            <a:off x="0" y="893"/>
            <a:ext cx="12258400" cy="860117"/>
            <a:chOff x="0" y="0"/>
            <a:chExt cx="4844086" cy="339888"/>
          </a:xfrm>
        </p:grpSpPr>
        <p:sp>
          <p:nvSpPr>
            <p:cNvPr id="3" name="Freeform 3"/>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4" name="TextBox 4"/>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5" name="Freeform 5"/>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6" name="Freeform 6"/>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7" name="Freeform 7"/>
          <p:cNvSpPr/>
          <p:nvPr/>
        </p:nvSpPr>
        <p:spPr>
          <a:xfrm>
            <a:off x="2045232" y="2573914"/>
            <a:ext cx="1692587" cy="2255197"/>
          </a:xfrm>
          <a:custGeom>
            <a:avLst/>
            <a:gdLst/>
            <a:ahLst/>
            <a:cxnLst/>
            <a:rect l="l" t="t" r="r" b="b"/>
            <a:pathLst>
              <a:path w="2325924" h="3383676">
                <a:moveTo>
                  <a:pt x="0" y="0"/>
                </a:moveTo>
                <a:lnTo>
                  <a:pt x="2325923" y="0"/>
                </a:lnTo>
                <a:lnTo>
                  <a:pt x="2325923" y="3383677"/>
                </a:lnTo>
                <a:lnTo>
                  <a:pt x="0" y="3383677"/>
                </a:lnTo>
                <a:lnTo>
                  <a:pt x="0" y="0"/>
                </a:lnTo>
                <a:close/>
              </a:path>
            </a:pathLst>
          </a:custGeom>
          <a:blipFill>
            <a:blip r:embed="rId6" cstate="screen">
              <a:extLst>
                <a:ext uri="{28A0092B-C50C-407E-A947-70E740481C1C}">
                  <a14:useLocalDpi xmlns:a14="http://schemas.microsoft.com/office/drawing/2010/main"/>
                </a:ext>
              </a:extLst>
            </a:blip>
            <a:stretch>
              <a:fillRect t="-1470" b="-1470"/>
            </a:stretch>
          </a:blipFill>
        </p:spPr>
      </p:sp>
      <p:sp>
        <p:nvSpPr>
          <p:cNvPr id="8" name="Freeform 8"/>
          <p:cNvSpPr/>
          <p:nvPr/>
        </p:nvSpPr>
        <p:spPr>
          <a:xfrm>
            <a:off x="7679999" y="2564175"/>
            <a:ext cx="1973745" cy="2255197"/>
          </a:xfrm>
          <a:custGeom>
            <a:avLst/>
            <a:gdLst/>
            <a:ahLst/>
            <a:cxnLst/>
            <a:rect l="l" t="t" r="r" b="b"/>
            <a:pathLst>
              <a:path w="2961388" h="3383676">
                <a:moveTo>
                  <a:pt x="0" y="0"/>
                </a:moveTo>
                <a:lnTo>
                  <a:pt x="2961388" y="0"/>
                </a:lnTo>
                <a:lnTo>
                  <a:pt x="2961388" y="3383677"/>
                </a:lnTo>
                <a:lnTo>
                  <a:pt x="0" y="3383677"/>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9" name="TextBox 9"/>
          <p:cNvSpPr txBox="1"/>
          <p:nvPr/>
        </p:nvSpPr>
        <p:spPr>
          <a:xfrm>
            <a:off x="4867272" y="1193414"/>
            <a:ext cx="2454281"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Our Services</a:t>
            </a:r>
          </a:p>
        </p:txBody>
      </p:sp>
      <p:sp>
        <p:nvSpPr>
          <p:cNvPr id="10" name="TextBox 10"/>
          <p:cNvSpPr txBox="1"/>
          <p:nvPr/>
        </p:nvSpPr>
        <p:spPr>
          <a:xfrm>
            <a:off x="1599783" y="1928312"/>
            <a:ext cx="8989258" cy="359073"/>
          </a:xfrm>
          <a:prstGeom prst="rect">
            <a:avLst/>
          </a:prstGeom>
        </p:spPr>
        <p:txBody>
          <a:bodyPr wrap="square" lIns="0" tIns="0" rIns="0" bIns="0" rtlCol="0" anchor="t">
            <a:spAutoFit/>
          </a:bodyPr>
          <a:lstStyle/>
          <a:p>
            <a:pPr algn="ctr" defTabSz="609448">
              <a:lnSpc>
                <a:spcPts val="2799"/>
              </a:lnSpc>
              <a:spcBef>
                <a:spcPct val="0"/>
              </a:spcBef>
            </a:pPr>
            <a:r>
              <a:rPr lang="en-US" sz="2933" b="1" dirty="0">
                <a:solidFill>
                  <a:srgbClr val="FFFFFF"/>
                </a:solidFill>
                <a:latin typeface="Arial"/>
              </a:rPr>
              <a:t>At Almond Road We offer the following Services:</a:t>
            </a:r>
          </a:p>
        </p:txBody>
      </p:sp>
      <p:sp>
        <p:nvSpPr>
          <p:cNvPr id="11" name="TextBox 11"/>
          <p:cNvSpPr txBox="1"/>
          <p:nvPr/>
        </p:nvSpPr>
        <p:spPr>
          <a:xfrm>
            <a:off x="433301" y="4987707"/>
            <a:ext cx="4916451" cy="1410643"/>
          </a:xfrm>
          <a:prstGeom prst="rect">
            <a:avLst/>
          </a:prstGeom>
        </p:spPr>
        <p:txBody>
          <a:bodyPr wrap="square" lIns="0" tIns="0" rIns="0" bIns="0" rtlCol="0" anchor="t">
            <a:spAutoFit/>
          </a:bodyPr>
          <a:lstStyle/>
          <a:p>
            <a:pPr algn="ctr" defTabSz="609448">
              <a:lnSpc>
                <a:spcPts val="2239"/>
              </a:lnSpc>
              <a:spcBef>
                <a:spcPct val="0"/>
              </a:spcBef>
            </a:pPr>
            <a:r>
              <a:rPr lang="en-US" sz="2133" dirty="0">
                <a:solidFill>
                  <a:srgbClr val="FFFFFF"/>
                </a:solidFill>
                <a:latin typeface="Arial Bold"/>
              </a:rPr>
              <a:t>Joint Injections </a:t>
            </a:r>
          </a:p>
          <a:p>
            <a:pPr algn="ctr" defTabSz="609448">
              <a:lnSpc>
                <a:spcPts val="2239"/>
              </a:lnSpc>
              <a:spcBef>
                <a:spcPct val="0"/>
              </a:spcBef>
            </a:pPr>
            <a:endParaRPr lang="en-US" sz="2133" dirty="0">
              <a:solidFill>
                <a:srgbClr val="FFFFFF"/>
              </a:solidFill>
              <a:latin typeface="Arial Bold"/>
            </a:endParaRPr>
          </a:p>
          <a:p>
            <a:pPr algn="ctr" defTabSz="609448">
              <a:lnSpc>
                <a:spcPts val="2239"/>
              </a:lnSpc>
              <a:spcBef>
                <a:spcPct val="0"/>
              </a:spcBef>
            </a:pPr>
            <a:r>
              <a:rPr lang="en-US" sz="2133" dirty="0">
                <a:solidFill>
                  <a:srgbClr val="FFFFFF"/>
                </a:solidFill>
                <a:latin typeface="Arial"/>
              </a:rPr>
              <a:t>Hydrocortisone injections are used to treat swollen or painful joints, such as after an injury or if you have arthritis.</a:t>
            </a:r>
          </a:p>
        </p:txBody>
      </p:sp>
      <p:sp>
        <p:nvSpPr>
          <p:cNvPr id="12" name="TextBox 12"/>
          <p:cNvSpPr txBox="1"/>
          <p:nvPr/>
        </p:nvSpPr>
        <p:spPr>
          <a:xfrm>
            <a:off x="6298721" y="4987707"/>
            <a:ext cx="4736301" cy="1410643"/>
          </a:xfrm>
          <a:prstGeom prst="rect">
            <a:avLst/>
          </a:prstGeom>
        </p:spPr>
        <p:txBody>
          <a:bodyPr wrap="square" lIns="0" tIns="0" rIns="0" bIns="0" rtlCol="0" anchor="t">
            <a:spAutoFit/>
          </a:bodyPr>
          <a:lstStyle/>
          <a:p>
            <a:pPr algn="ctr" defTabSz="609448">
              <a:lnSpc>
                <a:spcPts val="2239"/>
              </a:lnSpc>
              <a:spcBef>
                <a:spcPct val="0"/>
              </a:spcBef>
            </a:pPr>
            <a:r>
              <a:rPr lang="en-US" sz="2133" dirty="0">
                <a:solidFill>
                  <a:srgbClr val="FFFFFF"/>
                </a:solidFill>
                <a:latin typeface="Arial Bold"/>
              </a:rPr>
              <a:t>Long Acting Reversible Contraception (LARC) sexual health</a:t>
            </a:r>
            <a:r>
              <a:rPr lang="en-US" sz="2133" dirty="0">
                <a:solidFill>
                  <a:srgbClr val="FFFFFF"/>
                </a:solidFill>
                <a:latin typeface="Arial"/>
              </a:rPr>
              <a:t> </a:t>
            </a:r>
          </a:p>
          <a:p>
            <a:pPr algn="ctr" defTabSz="609448">
              <a:lnSpc>
                <a:spcPts val="2239"/>
              </a:lnSpc>
              <a:spcBef>
                <a:spcPct val="0"/>
              </a:spcBef>
            </a:pPr>
            <a:endParaRPr lang="en-US" sz="2133" dirty="0">
              <a:solidFill>
                <a:srgbClr val="FFFFFF"/>
              </a:solidFill>
              <a:latin typeface="Arial"/>
            </a:endParaRPr>
          </a:p>
          <a:p>
            <a:pPr algn="ctr" defTabSz="609448">
              <a:lnSpc>
                <a:spcPts val="2239"/>
              </a:lnSpc>
              <a:spcBef>
                <a:spcPct val="0"/>
              </a:spcBef>
            </a:pPr>
            <a:r>
              <a:rPr lang="en-US" sz="2133" dirty="0">
                <a:solidFill>
                  <a:srgbClr val="FFFFFF"/>
                </a:solidFill>
                <a:latin typeface="Arial"/>
              </a:rPr>
              <a:t>Including: intrauterine device/system and contraceptive injections. </a:t>
            </a:r>
          </a:p>
        </p:txBody>
      </p:sp>
    </p:spTree>
    <p:extLst>
      <p:ext uri="{BB962C8B-B14F-4D97-AF65-F5344CB8AC3E}">
        <p14:creationId xmlns:p14="http://schemas.microsoft.com/office/powerpoint/2010/main" val="297096636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
            <a:ext cx="12188825" cy="696923"/>
          </a:xfrm>
          <a:solidFill>
            <a:schemeClr val="tx1"/>
          </a:solidFill>
          <a:ln w="38100">
            <a:noFill/>
          </a:ln>
        </p:spPr>
        <p:txBody>
          <a:bodyPr>
            <a:normAutofit/>
          </a:bodyPr>
          <a:lstStyle/>
          <a:p>
            <a:r>
              <a:rPr lang="en-US" b="1" dirty="0" smtClean="0">
                <a:solidFill>
                  <a:schemeClr val="bg1"/>
                </a:solidFill>
              </a:rPr>
              <a:t>0</a:t>
            </a:r>
            <a:endParaRPr lang="en-US" b="1" dirty="0">
              <a:solidFill>
                <a:schemeClr val="bg1"/>
              </a:solidFill>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672407" cy="692696"/>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19"/>
            <a:ext cx="12190412" cy="6846822"/>
          </a:xfrm>
          <a:prstGeom prst="rect">
            <a:avLst/>
          </a:prstGeom>
        </p:spPr>
      </p:pic>
    </p:spTree>
    <p:extLst>
      <p:ext uri="{BB962C8B-B14F-4D97-AF65-F5344CB8AC3E}">
        <p14:creationId xmlns:p14="http://schemas.microsoft.com/office/powerpoint/2010/main" val="270434570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7" name="Freeform 2"/>
          <p:cNvSpPr/>
          <p:nvPr/>
        </p:nvSpPr>
        <p:spPr>
          <a:xfrm rot="19889354">
            <a:off x="5456153" y="469591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2" name="Group 2"/>
          <p:cNvGrpSpPr/>
          <p:nvPr/>
        </p:nvGrpSpPr>
        <p:grpSpPr>
          <a:xfrm>
            <a:off x="0" y="893"/>
            <a:ext cx="12258400" cy="860117"/>
            <a:chOff x="0" y="0"/>
            <a:chExt cx="4844086" cy="339888"/>
          </a:xfrm>
        </p:grpSpPr>
        <p:sp>
          <p:nvSpPr>
            <p:cNvPr id="3" name="Freeform 3"/>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4" name="TextBox 4"/>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5" name="Freeform 5"/>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6" name="Freeform 6"/>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7" name="Freeform 7"/>
          <p:cNvSpPr/>
          <p:nvPr/>
        </p:nvSpPr>
        <p:spPr>
          <a:xfrm>
            <a:off x="1734795" y="2906721"/>
            <a:ext cx="1698088" cy="1250365"/>
          </a:xfrm>
          <a:custGeom>
            <a:avLst/>
            <a:gdLst/>
            <a:ahLst/>
            <a:cxnLst/>
            <a:rect l="l" t="t" r="r" b="b"/>
            <a:pathLst>
              <a:path w="2333531" h="1726005">
                <a:moveTo>
                  <a:pt x="0" y="0"/>
                </a:moveTo>
                <a:lnTo>
                  <a:pt x="2333531" y="0"/>
                </a:lnTo>
                <a:lnTo>
                  <a:pt x="2333531" y="1726006"/>
                </a:lnTo>
                <a:lnTo>
                  <a:pt x="0" y="172600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5299178" y="2906721"/>
            <a:ext cx="1691666" cy="1250365"/>
          </a:xfrm>
          <a:custGeom>
            <a:avLst/>
            <a:gdLst/>
            <a:ahLst/>
            <a:cxnLst/>
            <a:rect l="l" t="t" r="r" b="b"/>
            <a:pathLst>
              <a:path w="2332558" h="1744165">
                <a:moveTo>
                  <a:pt x="0" y="0"/>
                </a:moveTo>
                <a:lnTo>
                  <a:pt x="2332558" y="0"/>
                </a:lnTo>
                <a:lnTo>
                  <a:pt x="2332558" y="1744165"/>
                </a:lnTo>
                <a:lnTo>
                  <a:pt x="0" y="174416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8889135" y="2906721"/>
            <a:ext cx="1695422" cy="1262467"/>
          </a:xfrm>
          <a:custGeom>
            <a:avLst/>
            <a:gdLst/>
            <a:ahLst/>
            <a:cxnLst/>
            <a:rect l="l" t="t" r="r" b="b"/>
            <a:pathLst>
              <a:path w="2425952" h="1726005">
                <a:moveTo>
                  <a:pt x="0" y="0"/>
                </a:moveTo>
                <a:lnTo>
                  <a:pt x="2425952" y="0"/>
                </a:lnTo>
                <a:lnTo>
                  <a:pt x="2425952" y="1726006"/>
                </a:lnTo>
                <a:lnTo>
                  <a:pt x="0" y="1726006"/>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5023872" y="1221033"/>
            <a:ext cx="2454281" cy="564257"/>
          </a:xfrm>
          <a:prstGeom prst="rect">
            <a:avLst/>
          </a:prstGeom>
        </p:spPr>
        <p:txBody>
          <a:bodyPr lIns="0" tIns="0" rIns="0" bIns="0" rtlCol="0" anchor="t">
            <a:spAutoFit/>
          </a:bodyPr>
          <a:lstStyle/>
          <a:p>
            <a:pPr defTabSz="609448">
              <a:lnSpc>
                <a:spcPts val="4385"/>
              </a:lnSpc>
              <a:spcBef>
                <a:spcPct val="0"/>
              </a:spcBef>
            </a:pPr>
            <a:r>
              <a:rPr lang="en-US" sz="3132">
                <a:solidFill>
                  <a:srgbClr val="FFFFFF"/>
                </a:solidFill>
                <a:latin typeface="Arial Bold"/>
              </a:rPr>
              <a:t>Our Services</a:t>
            </a:r>
          </a:p>
        </p:txBody>
      </p:sp>
      <p:sp>
        <p:nvSpPr>
          <p:cNvPr id="12" name="TextBox 12"/>
          <p:cNvSpPr txBox="1"/>
          <p:nvPr/>
        </p:nvSpPr>
        <p:spPr>
          <a:xfrm>
            <a:off x="136205" y="2580926"/>
            <a:ext cx="1784453" cy="282129"/>
          </a:xfrm>
          <a:prstGeom prst="rect">
            <a:avLst/>
          </a:prstGeom>
        </p:spPr>
        <p:txBody>
          <a:bodyPr wrap="square" lIns="0" tIns="0" rIns="0" bIns="0" rtlCol="0" anchor="t">
            <a:spAutoFit/>
          </a:bodyPr>
          <a:lstStyle/>
          <a:p>
            <a:pPr algn="ctr" defTabSz="609448">
              <a:lnSpc>
                <a:spcPts val="2239"/>
              </a:lnSpc>
              <a:spcBef>
                <a:spcPct val="0"/>
              </a:spcBef>
            </a:pPr>
            <a:r>
              <a:rPr lang="en-US" sz="2133" dirty="0">
                <a:solidFill>
                  <a:srgbClr val="FFFFFF"/>
                </a:solidFill>
                <a:latin typeface="Arial"/>
              </a:rPr>
              <a:t>Test Results  – </a:t>
            </a:r>
          </a:p>
        </p:txBody>
      </p:sp>
      <p:sp>
        <p:nvSpPr>
          <p:cNvPr id="13" name="TextBox 13"/>
          <p:cNvSpPr txBox="1"/>
          <p:nvPr/>
        </p:nvSpPr>
        <p:spPr>
          <a:xfrm>
            <a:off x="1090412" y="4354461"/>
            <a:ext cx="2986854" cy="846386"/>
          </a:xfrm>
          <a:prstGeom prst="rect">
            <a:avLst/>
          </a:prstGeom>
        </p:spPr>
        <p:txBody>
          <a:bodyPr lIns="0" tIns="0" rIns="0" bIns="0" rtlCol="0" anchor="t">
            <a:spAutoFit/>
          </a:bodyPr>
          <a:lstStyle/>
          <a:p>
            <a:pPr algn="ctr" defTabSz="609448">
              <a:lnSpc>
                <a:spcPts val="2239"/>
              </a:lnSpc>
              <a:spcBef>
                <a:spcPct val="0"/>
              </a:spcBef>
            </a:pPr>
            <a:r>
              <a:rPr lang="en-US" sz="2133" dirty="0">
                <a:solidFill>
                  <a:srgbClr val="FFFFFF"/>
                </a:solidFill>
                <a:latin typeface="Arial"/>
              </a:rPr>
              <a:t>You may obtain your results by telephoning the surgery. </a:t>
            </a:r>
          </a:p>
        </p:txBody>
      </p:sp>
      <p:sp>
        <p:nvSpPr>
          <p:cNvPr id="14" name="TextBox 14"/>
          <p:cNvSpPr txBox="1"/>
          <p:nvPr/>
        </p:nvSpPr>
        <p:spPr>
          <a:xfrm>
            <a:off x="4780120" y="4354461"/>
            <a:ext cx="2729782" cy="846386"/>
          </a:xfrm>
          <a:prstGeom prst="rect">
            <a:avLst/>
          </a:prstGeom>
        </p:spPr>
        <p:txBody>
          <a:bodyPr lIns="0" tIns="0" rIns="0" bIns="0" rtlCol="0" anchor="t">
            <a:spAutoFit/>
          </a:bodyPr>
          <a:lstStyle/>
          <a:p>
            <a:pPr algn="ctr" defTabSz="609448">
              <a:lnSpc>
                <a:spcPts val="2239"/>
              </a:lnSpc>
              <a:spcBef>
                <a:spcPct val="0"/>
              </a:spcBef>
            </a:pPr>
            <a:r>
              <a:rPr lang="en-US" sz="2133" dirty="0">
                <a:solidFill>
                  <a:srgbClr val="FFFFFF"/>
                </a:solidFill>
                <a:latin typeface="Arial"/>
              </a:rPr>
              <a:t>Results are given by staff or sometimes by text. </a:t>
            </a:r>
          </a:p>
        </p:txBody>
      </p:sp>
      <p:sp>
        <p:nvSpPr>
          <p:cNvPr id="15" name="TextBox 15"/>
          <p:cNvSpPr txBox="1"/>
          <p:nvPr/>
        </p:nvSpPr>
        <p:spPr>
          <a:xfrm>
            <a:off x="8043446" y="4354461"/>
            <a:ext cx="3386802" cy="846386"/>
          </a:xfrm>
          <a:prstGeom prst="rect">
            <a:avLst/>
          </a:prstGeom>
        </p:spPr>
        <p:txBody>
          <a:bodyPr lIns="0" tIns="0" rIns="0" bIns="0" rtlCol="0" anchor="t">
            <a:spAutoFit/>
          </a:bodyPr>
          <a:lstStyle/>
          <a:p>
            <a:pPr algn="ctr" defTabSz="609448">
              <a:lnSpc>
                <a:spcPts val="2239"/>
              </a:lnSpc>
              <a:spcBef>
                <a:spcPct val="0"/>
              </a:spcBef>
            </a:pPr>
            <a:r>
              <a:rPr lang="en-US" sz="2133" dirty="0">
                <a:solidFill>
                  <a:srgbClr val="FFFFFF"/>
                </a:solidFill>
                <a:latin typeface="Arial"/>
              </a:rPr>
              <a:t>You can also check your results online or through the NHS App. </a:t>
            </a:r>
          </a:p>
        </p:txBody>
      </p:sp>
      <p:sp>
        <p:nvSpPr>
          <p:cNvPr id="16" name="TextBox 16"/>
          <p:cNvSpPr txBox="1"/>
          <p:nvPr/>
        </p:nvSpPr>
        <p:spPr>
          <a:xfrm>
            <a:off x="673300" y="5496232"/>
            <a:ext cx="11155425" cy="1231106"/>
          </a:xfrm>
          <a:prstGeom prst="rect">
            <a:avLst/>
          </a:prstGeom>
        </p:spPr>
        <p:txBody>
          <a:bodyPr wrap="square" lIns="0" tIns="0" rIns="0" bIns="0" rtlCol="0" anchor="t">
            <a:spAutoFit/>
          </a:bodyPr>
          <a:lstStyle/>
          <a:p>
            <a:pPr algn="ctr" defTabSz="609448">
              <a:lnSpc>
                <a:spcPts val="2425"/>
              </a:lnSpc>
              <a:spcBef>
                <a:spcPct val="0"/>
              </a:spcBef>
            </a:pPr>
            <a:r>
              <a:rPr lang="en-US" sz="2133" dirty="0">
                <a:solidFill>
                  <a:srgbClr val="FFFFFF"/>
                </a:solidFill>
                <a:latin typeface="Arial"/>
              </a:rPr>
              <a:t>Please note:- For confidentiality reasons (except for children) results are only given to the person concerned, unless written consent has been give to another named individual. It is your responsibility to check your results and to make an appointment to discuss them with a doctor / nurse, if advised to do so.</a:t>
            </a:r>
          </a:p>
        </p:txBody>
      </p:sp>
      <p:sp>
        <p:nvSpPr>
          <p:cNvPr id="18" name="TextBox 10"/>
          <p:cNvSpPr txBox="1"/>
          <p:nvPr/>
        </p:nvSpPr>
        <p:spPr>
          <a:xfrm>
            <a:off x="1634570" y="2024571"/>
            <a:ext cx="8989258" cy="359073"/>
          </a:xfrm>
          <a:prstGeom prst="rect">
            <a:avLst/>
          </a:prstGeom>
        </p:spPr>
        <p:txBody>
          <a:bodyPr wrap="square" lIns="0" tIns="0" rIns="0" bIns="0" rtlCol="0" anchor="t">
            <a:spAutoFit/>
          </a:bodyPr>
          <a:lstStyle/>
          <a:p>
            <a:pPr algn="ctr" defTabSz="609448">
              <a:lnSpc>
                <a:spcPts val="2799"/>
              </a:lnSpc>
              <a:spcBef>
                <a:spcPct val="0"/>
              </a:spcBef>
            </a:pPr>
            <a:r>
              <a:rPr lang="en-US" sz="2933" b="1" dirty="0">
                <a:solidFill>
                  <a:srgbClr val="FFFFFF"/>
                </a:solidFill>
                <a:latin typeface="Arial"/>
              </a:rPr>
              <a:t>At Almond Road We offer the following Services:</a:t>
            </a:r>
          </a:p>
        </p:txBody>
      </p:sp>
    </p:spTree>
    <p:extLst>
      <p:ext uri="{BB962C8B-B14F-4D97-AF65-F5344CB8AC3E}">
        <p14:creationId xmlns:p14="http://schemas.microsoft.com/office/powerpoint/2010/main" val="14675685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9" name="Freeform 9"/>
          <p:cNvSpPr/>
          <p:nvPr/>
        </p:nvSpPr>
        <p:spPr>
          <a:xfrm>
            <a:off x="781927" y="3182455"/>
            <a:ext cx="2894964" cy="1929976"/>
          </a:xfrm>
          <a:custGeom>
            <a:avLst/>
            <a:gdLst/>
            <a:ahLst/>
            <a:cxnLst/>
            <a:rect l="l" t="t" r="r" b="b"/>
            <a:pathLst>
              <a:path w="4343577" h="2895718">
                <a:moveTo>
                  <a:pt x="0" y="0"/>
                </a:moveTo>
                <a:lnTo>
                  <a:pt x="4343577" y="0"/>
                </a:lnTo>
                <a:lnTo>
                  <a:pt x="4343577" y="2895718"/>
                </a:lnTo>
                <a:lnTo>
                  <a:pt x="0" y="289571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10" name="Freeform 10"/>
          <p:cNvSpPr/>
          <p:nvPr/>
        </p:nvSpPr>
        <p:spPr>
          <a:xfrm>
            <a:off x="9431671" y="5033268"/>
            <a:ext cx="1690906" cy="1699622"/>
          </a:xfrm>
          <a:custGeom>
            <a:avLst/>
            <a:gdLst/>
            <a:ahLst/>
            <a:cxnLst/>
            <a:rect l="l" t="t" r="r" b="b"/>
            <a:pathLst>
              <a:path w="2537020" h="2550097">
                <a:moveTo>
                  <a:pt x="0" y="0"/>
                </a:moveTo>
                <a:lnTo>
                  <a:pt x="2537020" y="0"/>
                </a:lnTo>
                <a:lnTo>
                  <a:pt x="2537020" y="2550097"/>
                </a:lnTo>
                <a:lnTo>
                  <a:pt x="0" y="255009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11" name="TextBox 11"/>
          <p:cNvSpPr txBox="1"/>
          <p:nvPr/>
        </p:nvSpPr>
        <p:spPr>
          <a:xfrm>
            <a:off x="4902058" y="867358"/>
            <a:ext cx="2454281" cy="564257"/>
          </a:xfrm>
          <a:prstGeom prst="rect">
            <a:avLst/>
          </a:prstGeom>
        </p:spPr>
        <p:txBody>
          <a:bodyPr lIns="0" tIns="0" rIns="0" bIns="0" rtlCol="0" anchor="t">
            <a:spAutoFit/>
          </a:bodyPr>
          <a:lstStyle/>
          <a:p>
            <a:pPr defTabSz="609448">
              <a:lnSpc>
                <a:spcPts val="4385"/>
              </a:lnSpc>
              <a:spcBef>
                <a:spcPct val="0"/>
              </a:spcBef>
            </a:pPr>
            <a:r>
              <a:rPr lang="en-US" sz="3132" dirty="0">
                <a:solidFill>
                  <a:srgbClr val="FFFFFF"/>
                </a:solidFill>
                <a:latin typeface="Arial Bold"/>
              </a:rPr>
              <a:t>Our Services</a:t>
            </a:r>
          </a:p>
        </p:txBody>
      </p:sp>
      <p:sp>
        <p:nvSpPr>
          <p:cNvPr id="12" name="TextBox 12"/>
          <p:cNvSpPr txBox="1"/>
          <p:nvPr/>
        </p:nvSpPr>
        <p:spPr>
          <a:xfrm>
            <a:off x="2007000" y="1482473"/>
            <a:ext cx="8244398" cy="359073"/>
          </a:xfrm>
          <a:prstGeom prst="rect">
            <a:avLst/>
          </a:prstGeom>
        </p:spPr>
        <p:txBody>
          <a:bodyPr wrap="square" lIns="0" tIns="0" rIns="0" bIns="0" rtlCol="0" anchor="t">
            <a:spAutoFit/>
          </a:bodyPr>
          <a:lstStyle/>
          <a:p>
            <a:pPr algn="ctr" defTabSz="609448">
              <a:lnSpc>
                <a:spcPts val="2799"/>
              </a:lnSpc>
              <a:spcBef>
                <a:spcPct val="0"/>
              </a:spcBef>
            </a:pPr>
            <a:r>
              <a:rPr lang="en-US" sz="2933" dirty="0">
                <a:solidFill>
                  <a:srgbClr val="FFFFFF"/>
                </a:solidFill>
                <a:latin typeface="Arial"/>
              </a:rPr>
              <a:t>At Almond Road We offer the following Services</a:t>
            </a:r>
          </a:p>
        </p:txBody>
      </p:sp>
      <p:sp>
        <p:nvSpPr>
          <p:cNvPr id="13" name="TextBox 13"/>
          <p:cNvSpPr txBox="1"/>
          <p:nvPr/>
        </p:nvSpPr>
        <p:spPr>
          <a:xfrm>
            <a:off x="1818564" y="2607916"/>
            <a:ext cx="5542106" cy="282129"/>
          </a:xfrm>
          <a:prstGeom prst="rect">
            <a:avLst/>
          </a:prstGeom>
        </p:spPr>
        <p:txBody>
          <a:bodyPr lIns="0" tIns="0" rIns="0" bIns="0" rtlCol="0" anchor="t">
            <a:spAutoFit/>
          </a:bodyPr>
          <a:lstStyle/>
          <a:p>
            <a:pPr algn="ctr" defTabSz="609448">
              <a:lnSpc>
                <a:spcPts val="2239"/>
              </a:lnSpc>
              <a:spcBef>
                <a:spcPct val="0"/>
              </a:spcBef>
            </a:pPr>
            <a:r>
              <a:rPr lang="en-US" sz="1599" dirty="0">
                <a:solidFill>
                  <a:srgbClr val="FFFFFF"/>
                </a:solidFill>
                <a:latin typeface="Arial"/>
              </a:rPr>
              <a:t>The Electronic Prescription Service (EPS) is an NHS service. </a:t>
            </a:r>
          </a:p>
        </p:txBody>
      </p:sp>
      <p:sp>
        <p:nvSpPr>
          <p:cNvPr id="14" name="TextBox 14"/>
          <p:cNvSpPr txBox="1"/>
          <p:nvPr/>
        </p:nvSpPr>
        <p:spPr>
          <a:xfrm>
            <a:off x="1879110" y="2183731"/>
            <a:ext cx="5163987" cy="423193"/>
          </a:xfrm>
          <a:prstGeom prst="rect">
            <a:avLst/>
          </a:prstGeom>
        </p:spPr>
        <p:txBody>
          <a:bodyPr lIns="0" tIns="0" rIns="0" bIns="0" rtlCol="0" anchor="t">
            <a:spAutoFit/>
          </a:bodyPr>
          <a:lstStyle/>
          <a:p>
            <a:pPr algn="ctr" defTabSz="609448">
              <a:lnSpc>
                <a:spcPts val="3265"/>
              </a:lnSpc>
              <a:spcBef>
                <a:spcPct val="0"/>
              </a:spcBef>
            </a:pPr>
            <a:r>
              <a:rPr lang="en-US" sz="2332" dirty="0">
                <a:solidFill>
                  <a:srgbClr val="FFFFFF"/>
                </a:solidFill>
                <a:latin typeface="Arial Bold"/>
              </a:rPr>
              <a:t>Electronic Prescribing Service </a:t>
            </a:r>
          </a:p>
        </p:txBody>
      </p:sp>
      <p:sp>
        <p:nvSpPr>
          <p:cNvPr id="15" name="TextBox 15"/>
          <p:cNvSpPr txBox="1"/>
          <p:nvPr/>
        </p:nvSpPr>
        <p:spPr>
          <a:xfrm>
            <a:off x="4524032" y="3182455"/>
            <a:ext cx="7734367" cy="1436291"/>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Bold"/>
              </a:rPr>
              <a:t>What does this mean for you?</a:t>
            </a:r>
            <a:r>
              <a:rPr lang="en-US" sz="1999" dirty="0">
                <a:solidFill>
                  <a:srgbClr val="FFFFFF"/>
                </a:solidFill>
                <a:latin typeface="Arial"/>
              </a:rPr>
              <a:t> – </a:t>
            </a:r>
          </a:p>
          <a:p>
            <a:pPr algn="ctr" defTabSz="609448">
              <a:lnSpc>
                <a:spcPts val="2799"/>
              </a:lnSpc>
              <a:spcBef>
                <a:spcPct val="0"/>
              </a:spcBef>
            </a:pPr>
            <a:r>
              <a:rPr lang="en-US" sz="1999" dirty="0">
                <a:solidFill>
                  <a:srgbClr val="FFFFFF"/>
                </a:solidFill>
                <a:latin typeface="Arial"/>
              </a:rPr>
              <a:t>Your GP will send repeat prescriptions electronically to the  Pharmacy / place you choose, rather than having to visit your GP practice to pick up a paper prescription.</a:t>
            </a:r>
          </a:p>
        </p:txBody>
      </p:sp>
      <p:sp>
        <p:nvSpPr>
          <p:cNvPr id="16" name="TextBox 16"/>
          <p:cNvSpPr txBox="1"/>
          <p:nvPr/>
        </p:nvSpPr>
        <p:spPr>
          <a:xfrm>
            <a:off x="292234" y="5408804"/>
            <a:ext cx="5836965" cy="1077218"/>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For More Information please visit:- </a:t>
            </a:r>
          </a:p>
          <a:p>
            <a:pPr algn="ctr" defTabSz="609448">
              <a:lnSpc>
                <a:spcPts val="2799"/>
              </a:lnSpc>
              <a:spcBef>
                <a:spcPct val="0"/>
              </a:spcBef>
            </a:pPr>
            <a:r>
              <a:rPr lang="en-US" sz="1999" dirty="0">
                <a:solidFill>
                  <a:srgbClr val="FFFFFF"/>
                </a:solidFill>
                <a:latin typeface="Arial"/>
              </a:rPr>
              <a:t>https://www.nhs.uk/nhs-services/prescriptions-and-pharmacies/electronic-prescriptions/</a:t>
            </a:r>
          </a:p>
        </p:txBody>
      </p:sp>
      <p:sp>
        <p:nvSpPr>
          <p:cNvPr id="17" name="TextBox 17"/>
          <p:cNvSpPr txBox="1"/>
          <p:nvPr/>
        </p:nvSpPr>
        <p:spPr>
          <a:xfrm>
            <a:off x="6843369" y="5172283"/>
            <a:ext cx="2370513" cy="359073"/>
          </a:xfrm>
          <a:prstGeom prst="rect">
            <a:avLst/>
          </a:prstGeom>
        </p:spPr>
        <p:txBody>
          <a:bodyPr lIns="0" tIns="0" rIns="0" bIns="0" rtlCol="0" anchor="t">
            <a:spAutoFit/>
          </a:bodyPr>
          <a:lstStyle/>
          <a:p>
            <a:pPr algn="ctr" defTabSz="609448">
              <a:lnSpc>
                <a:spcPts val="2799"/>
              </a:lnSpc>
              <a:spcBef>
                <a:spcPct val="0"/>
              </a:spcBef>
            </a:pPr>
            <a:r>
              <a:rPr lang="en-US" sz="1999">
                <a:solidFill>
                  <a:srgbClr val="FFFFFF"/>
                </a:solidFill>
                <a:latin typeface="Arial"/>
              </a:rPr>
              <a:t>Or use this QR code:</a:t>
            </a:r>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329651" cy="6858000"/>
          </a:xfrm>
          <a:prstGeom prst="rect">
            <a:avLst/>
          </a:prstGeom>
        </p:spPr>
      </p:pic>
    </p:spTree>
    <p:extLst>
      <p:ext uri="{BB962C8B-B14F-4D97-AF65-F5344CB8AC3E}">
        <p14:creationId xmlns:p14="http://schemas.microsoft.com/office/powerpoint/2010/main" val="295308535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a:off x="-490054" y="-592220"/>
            <a:ext cx="1752960" cy="2648703"/>
          </a:xfrm>
          <a:custGeom>
            <a:avLst/>
            <a:gdLst/>
            <a:ahLst/>
            <a:cxnLst/>
            <a:rect l="l" t="t" r="r" b="b"/>
            <a:pathLst>
              <a:path w="2630125" h="3974090">
                <a:moveTo>
                  <a:pt x="0" y="0"/>
                </a:moveTo>
                <a:lnTo>
                  <a:pt x="2630126" y="0"/>
                </a:lnTo>
                <a:lnTo>
                  <a:pt x="2630126" y="3974091"/>
                </a:lnTo>
                <a:lnTo>
                  <a:pt x="0" y="3974091"/>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557461" flipH="1" flipV="1">
            <a:off x="9963967" y="-213706"/>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9" name="Freeform 9"/>
          <p:cNvSpPr/>
          <p:nvPr/>
        </p:nvSpPr>
        <p:spPr>
          <a:xfrm>
            <a:off x="781927" y="3182455"/>
            <a:ext cx="2894964" cy="1929976"/>
          </a:xfrm>
          <a:custGeom>
            <a:avLst/>
            <a:gdLst/>
            <a:ahLst/>
            <a:cxnLst/>
            <a:rect l="l" t="t" r="r" b="b"/>
            <a:pathLst>
              <a:path w="4343577" h="2895718">
                <a:moveTo>
                  <a:pt x="0" y="0"/>
                </a:moveTo>
                <a:lnTo>
                  <a:pt x="4343577" y="0"/>
                </a:lnTo>
                <a:lnTo>
                  <a:pt x="4343577" y="2895718"/>
                </a:lnTo>
                <a:lnTo>
                  <a:pt x="0" y="289571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9431671" y="5033268"/>
            <a:ext cx="1690906" cy="1699622"/>
          </a:xfrm>
          <a:custGeom>
            <a:avLst/>
            <a:gdLst/>
            <a:ahLst/>
            <a:cxnLst/>
            <a:rect l="l" t="t" r="r" b="b"/>
            <a:pathLst>
              <a:path w="2537020" h="2550097">
                <a:moveTo>
                  <a:pt x="0" y="0"/>
                </a:moveTo>
                <a:lnTo>
                  <a:pt x="2537020" y="0"/>
                </a:lnTo>
                <a:lnTo>
                  <a:pt x="2537020" y="2550097"/>
                </a:lnTo>
                <a:lnTo>
                  <a:pt x="0" y="255009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TextBox 11"/>
          <p:cNvSpPr txBox="1"/>
          <p:nvPr/>
        </p:nvSpPr>
        <p:spPr>
          <a:xfrm>
            <a:off x="4902058" y="867358"/>
            <a:ext cx="2454281" cy="564257"/>
          </a:xfrm>
          <a:prstGeom prst="rect">
            <a:avLst/>
          </a:prstGeom>
        </p:spPr>
        <p:txBody>
          <a:bodyPr lIns="0" tIns="0" rIns="0" bIns="0" rtlCol="0" anchor="t">
            <a:spAutoFit/>
          </a:bodyPr>
          <a:lstStyle/>
          <a:p>
            <a:pPr defTabSz="609448">
              <a:lnSpc>
                <a:spcPts val="4385"/>
              </a:lnSpc>
              <a:spcBef>
                <a:spcPct val="0"/>
              </a:spcBef>
            </a:pPr>
            <a:r>
              <a:rPr lang="en-US" sz="3132" dirty="0">
                <a:solidFill>
                  <a:srgbClr val="FFFFFF"/>
                </a:solidFill>
                <a:latin typeface="Arial Bold"/>
              </a:rPr>
              <a:t>Our Services</a:t>
            </a:r>
          </a:p>
        </p:txBody>
      </p:sp>
      <p:sp>
        <p:nvSpPr>
          <p:cNvPr id="12" name="TextBox 12"/>
          <p:cNvSpPr txBox="1"/>
          <p:nvPr/>
        </p:nvSpPr>
        <p:spPr>
          <a:xfrm>
            <a:off x="2007000" y="1482473"/>
            <a:ext cx="8244398" cy="359073"/>
          </a:xfrm>
          <a:prstGeom prst="rect">
            <a:avLst/>
          </a:prstGeom>
        </p:spPr>
        <p:txBody>
          <a:bodyPr wrap="square" lIns="0" tIns="0" rIns="0" bIns="0" rtlCol="0" anchor="t">
            <a:spAutoFit/>
          </a:bodyPr>
          <a:lstStyle/>
          <a:p>
            <a:pPr algn="ctr" defTabSz="609448">
              <a:lnSpc>
                <a:spcPts val="2799"/>
              </a:lnSpc>
              <a:spcBef>
                <a:spcPct val="0"/>
              </a:spcBef>
            </a:pPr>
            <a:r>
              <a:rPr lang="en-US" sz="2933" dirty="0">
                <a:solidFill>
                  <a:srgbClr val="FFFFFF"/>
                </a:solidFill>
                <a:latin typeface="Arial"/>
              </a:rPr>
              <a:t>At Almond Road We offer the following Services</a:t>
            </a:r>
          </a:p>
        </p:txBody>
      </p:sp>
      <p:sp>
        <p:nvSpPr>
          <p:cNvPr id="13" name="TextBox 13"/>
          <p:cNvSpPr txBox="1"/>
          <p:nvPr/>
        </p:nvSpPr>
        <p:spPr>
          <a:xfrm>
            <a:off x="1818564" y="2607916"/>
            <a:ext cx="5542106" cy="282129"/>
          </a:xfrm>
          <a:prstGeom prst="rect">
            <a:avLst/>
          </a:prstGeom>
        </p:spPr>
        <p:txBody>
          <a:bodyPr lIns="0" tIns="0" rIns="0" bIns="0" rtlCol="0" anchor="t">
            <a:spAutoFit/>
          </a:bodyPr>
          <a:lstStyle/>
          <a:p>
            <a:pPr algn="ctr" defTabSz="609448">
              <a:lnSpc>
                <a:spcPts val="2239"/>
              </a:lnSpc>
              <a:spcBef>
                <a:spcPct val="0"/>
              </a:spcBef>
            </a:pPr>
            <a:r>
              <a:rPr lang="en-US" sz="1599" dirty="0">
                <a:solidFill>
                  <a:srgbClr val="FFFFFF"/>
                </a:solidFill>
                <a:latin typeface="Arial"/>
              </a:rPr>
              <a:t>The Electronic Prescription Service (EPS) is an NHS service. </a:t>
            </a:r>
          </a:p>
        </p:txBody>
      </p:sp>
      <p:sp>
        <p:nvSpPr>
          <p:cNvPr id="14" name="TextBox 14"/>
          <p:cNvSpPr txBox="1"/>
          <p:nvPr/>
        </p:nvSpPr>
        <p:spPr>
          <a:xfrm>
            <a:off x="1879110" y="2183731"/>
            <a:ext cx="5163987" cy="423193"/>
          </a:xfrm>
          <a:prstGeom prst="rect">
            <a:avLst/>
          </a:prstGeom>
        </p:spPr>
        <p:txBody>
          <a:bodyPr lIns="0" tIns="0" rIns="0" bIns="0" rtlCol="0" anchor="t">
            <a:spAutoFit/>
          </a:bodyPr>
          <a:lstStyle/>
          <a:p>
            <a:pPr algn="ctr" defTabSz="609448">
              <a:lnSpc>
                <a:spcPts val="3265"/>
              </a:lnSpc>
              <a:spcBef>
                <a:spcPct val="0"/>
              </a:spcBef>
            </a:pPr>
            <a:r>
              <a:rPr lang="en-US" sz="2332" dirty="0">
                <a:solidFill>
                  <a:srgbClr val="FFFFFF"/>
                </a:solidFill>
                <a:latin typeface="Arial Bold"/>
              </a:rPr>
              <a:t>Electronic Prescribing Service </a:t>
            </a:r>
          </a:p>
        </p:txBody>
      </p:sp>
      <p:sp>
        <p:nvSpPr>
          <p:cNvPr id="15" name="TextBox 15"/>
          <p:cNvSpPr txBox="1"/>
          <p:nvPr/>
        </p:nvSpPr>
        <p:spPr>
          <a:xfrm>
            <a:off x="4524032" y="3182455"/>
            <a:ext cx="7734367" cy="1436291"/>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Bold"/>
              </a:rPr>
              <a:t>What does this mean for you?</a:t>
            </a:r>
            <a:r>
              <a:rPr lang="en-US" sz="1999" dirty="0">
                <a:solidFill>
                  <a:srgbClr val="FFFFFF"/>
                </a:solidFill>
                <a:latin typeface="Arial"/>
              </a:rPr>
              <a:t> – </a:t>
            </a:r>
          </a:p>
          <a:p>
            <a:pPr algn="ctr" defTabSz="609448">
              <a:lnSpc>
                <a:spcPts val="2799"/>
              </a:lnSpc>
              <a:spcBef>
                <a:spcPct val="0"/>
              </a:spcBef>
            </a:pPr>
            <a:r>
              <a:rPr lang="en-US" sz="1999" dirty="0">
                <a:solidFill>
                  <a:srgbClr val="FFFFFF"/>
                </a:solidFill>
                <a:latin typeface="Arial"/>
              </a:rPr>
              <a:t>Your GP will send repeat prescriptions electronically to the  Pharmacy / place you choose, rather than having to visit your GP practice to pick up a paper prescription.</a:t>
            </a:r>
          </a:p>
        </p:txBody>
      </p:sp>
      <p:sp>
        <p:nvSpPr>
          <p:cNvPr id="16" name="TextBox 16"/>
          <p:cNvSpPr txBox="1"/>
          <p:nvPr/>
        </p:nvSpPr>
        <p:spPr>
          <a:xfrm>
            <a:off x="292234" y="5408804"/>
            <a:ext cx="5836965" cy="1077218"/>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For More Information please visit:- </a:t>
            </a:r>
          </a:p>
          <a:p>
            <a:pPr algn="ctr" defTabSz="609448">
              <a:lnSpc>
                <a:spcPts val="2799"/>
              </a:lnSpc>
              <a:spcBef>
                <a:spcPct val="0"/>
              </a:spcBef>
            </a:pPr>
            <a:r>
              <a:rPr lang="en-US" sz="1999" dirty="0">
                <a:solidFill>
                  <a:srgbClr val="FFFFFF"/>
                </a:solidFill>
                <a:latin typeface="Arial"/>
              </a:rPr>
              <a:t>https://www.nhs.uk/nhs-services/prescriptions-and-pharmacies/electronic-prescriptions/</a:t>
            </a:r>
          </a:p>
        </p:txBody>
      </p:sp>
      <p:sp>
        <p:nvSpPr>
          <p:cNvPr id="17" name="TextBox 17"/>
          <p:cNvSpPr txBox="1"/>
          <p:nvPr/>
        </p:nvSpPr>
        <p:spPr>
          <a:xfrm>
            <a:off x="6843369" y="5172283"/>
            <a:ext cx="2370513" cy="359073"/>
          </a:xfrm>
          <a:prstGeom prst="rect">
            <a:avLst/>
          </a:prstGeom>
        </p:spPr>
        <p:txBody>
          <a:bodyPr lIns="0" tIns="0" rIns="0" bIns="0" rtlCol="0" anchor="t">
            <a:spAutoFit/>
          </a:bodyPr>
          <a:lstStyle/>
          <a:p>
            <a:pPr algn="ctr" defTabSz="609448">
              <a:lnSpc>
                <a:spcPts val="2799"/>
              </a:lnSpc>
              <a:spcBef>
                <a:spcPct val="0"/>
              </a:spcBef>
            </a:pPr>
            <a:r>
              <a:rPr lang="en-US" sz="1999">
                <a:solidFill>
                  <a:srgbClr val="FFFFFF"/>
                </a:solidFill>
                <a:latin typeface="Arial"/>
              </a:rPr>
              <a:t>Or use this QR code:</a:t>
            </a:r>
          </a:p>
        </p:txBody>
      </p:sp>
    </p:spTree>
    <p:extLst>
      <p:ext uri="{BB962C8B-B14F-4D97-AF65-F5344CB8AC3E}">
        <p14:creationId xmlns:p14="http://schemas.microsoft.com/office/powerpoint/2010/main" val="404952943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
            <a:ext cx="12188825" cy="696923"/>
          </a:xfrm>
          <a:solidFill>
            <a:schemeClr val="tx1"/>
          </a:solidFill>
          <a:ln w="38100">
            <a:noFill/>
          </a:ln>
        </p:spPr>
        <p:txBody>
          <a:bodyPr>
            <a:normAutofit/>
          </a:bodyPr>
          <a:lstStyle/>
          <a:p>
            <a:r>
              <a:rPr lang="en-US" b="1" dirty="0" smtClean="0">
                <a:solidFill>
                  <a:schemeClr val="bg1"/>
                </a:solidFill>
              </a:rPr>
              <a:t>-</a:t>
            </a:r>
            <a:endParaRPr lang="en-US" b="1" dirty="0">
              <a:solidFill>
                <a:schemeClr val="bg1"/>
              </a:solidFill>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835274" y="-665"/>
            <a:ext cx="3418410" cy="4002231"/>
          </a:xfrm>
          <a:prstGeom prst="rect">
            <a:avLst/>
          </a:prstGeom>
        </p:spPr>
      </p:pic>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672407" cy="69269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0538" y="-3"/>
            <a:ext cx="3671924" cy="4114419"/>
          </a:xfrm>
          <a:prstGeom prst="rect">
            <a:avLst/>
          </a:prstGeom>
        </p:spPr>
      </p:pic>
      <p:pic>
        <p:nvPicPr>
          <p:cNvPr id="2" name="Picture 1"/>
          <p:cNvPicPr>
            <a:picLocks noChangeAspect="1"/>
          </p:cNvPicPr>
          <p:nvPr/>
        </p:nvPicPr>
        <p:blipFill>
          <a:blip r:embed="rId5"/>
          <a:stretch>
            <a:fillRect/>
          </a:stretch>
        </p:blipFill>
        <p:spPr>
          <a:xfrm>
            <a:off x="0" y="-2"/>
            <a:ext cx="3953757" cy="4135122"/>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4905" y="4001566"/>
            <a:ext cx="4443919" cy="2856434"/>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14492" y="0"/>
            <a:ext cx="2302132" cy="2430582"/>
          </a:xfrm>
          <a:prstGeom prst="rect">
            <a:avLst/>
          </a:prstGeom>
        </p:spPr>
      </p:pic>
      <p:pic>
        <p:nvPicPr>
          <p:cNvPr id="8" name="Picture 7"/>
          <p:cNvPicPr>
            <a:picLocks noChangeAspect="1"/>
          </p:cNvPicPr>
          <p:nvPr/>
        </p:nvPicPr>
        <p:blipFill>
          <a:blip r:embed="rId8"/>
          <a:stretch>
            <a:fillRect/>
          </a:stretch>
        </p:blipFill>
        <p:spPr>
          <a:xfrm>
            <a:off x="0" y="4001567"/>
            <a:ext cx="7744906" cy="2856434"/>
          </a:xfrm>
          <a:prstGeom prst="rect">
            <a:avLst/>
          </a:prstGeom>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64243" y="2361383"/>
            <a:ext cx="1683838" cy="1683838"/>
          </a:xfrm>
          <a:prstGeom prst="rect">
            <a:avLst/>
          </a:prstGeom>
        </p:spPr>
      </p:pic>
    </p:spTree>
    <p:extLst>
      <p:ext uri="{BB962C8B-B14F-4D97-AF65-F5344CB8AC3E}">
        <p14:creationId xmlns:p14="http://schemas.microsoft.com/office/powerpoint/2010/main" val="236434857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a:off x="-490054" y="-592220"/>
            <a:ext cx="1752960" cy="2648703"/>
          </a:xfrm>
          <a:custGeom>
            <a:avLst/>
            <a:gdLst/>
            <a:ahLst/>
            <a:cxnLst/>
            <a:rect l="l" t="t" r="r" b="b"/>
            <a:pathLst>
              <a:path w="2630125" h="3974090">
                <a:moveTo>
                  <a:pt x="0" y="0"/>
                </a:moveTo>
                <a:lnTo>
                  <a:pt x="2630126" y="0"/>
                </a:lnTo>
                <a:lnTo>
                  <a:pt x="2630126" y="3974091"/>
                </a:lnTo>
                <a:lnTo>
                  <a:pt x="0" y="3974091"/>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557461" flipH="1" flipV="1">
            <a:off x="9717900" y="-310166"/>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9" name="Freeform 9"/>
          <p:cNvSpPr/>
          <p:nvPr/>
        </p:nvSpPr>
        <p:spPr>
          <a:xfrm>
            <a:off x="782374" y="3541700"/>
            <a:ext cx="2214211" cy="1476140"/>
          </a:xfrm>
          <a:custGeom>
            <a:avLst/>
            <a:gdLst/>
            <a:ahLst/>
            <a:cxnLst/>
            <a:rect l="l" t="t" r="r" b="b"/>
            <a:pathLst>
              <a:path w="3322181" h="2214787">
                <a:moveTo>
                  <a:pt x="0" y="0"/>
                </a:moveTo>
                <a:lnTo>
                  <a:pt x="3322180" y="0"/>
                </a:lnTo>
                <a:lnTo>
                  <a:pt x="3322180" y="2214787"/>
                </a:lnTo>
                <a:lnTo>
                  <a:pt x="0" y="221478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3518206" y="3541700"/>
            <a:ext cx="2207792" cy="1476140"/>
          </a:xfrm>
          <a:custGeom>
            <a:avLst/>
            <a:gdLst/>
            <a:ahLst/>
            <a:cxnLst/>
            <a:rect l="l" t="t" r="r" b="b"/>
            <a:pathLst>
              <a:path w="3312551" h="2214787">
                <a:moveTo>
                  <a:pt x="0" y="0"/>
                </a:moveTo>
                <a:lnTo>
                  <a:pt x="3312551" y="0"/>
                </a:lnTo>
                <a:lnTo>
                  <a:pt x="3312551" y="2214787"/>
                </a:lnTo>
                <a:lnTo>
                  <a:pt x="0" y="221478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Freeform 11"/>
          <p:cNvSpPr/>
          <p:nvPr/>
        </p:nvSpPr>
        <p:spPr>
          <a:xfrm>
            <a:off x="6400580" y="3524068"/>
            <a:ext cx="2214211" cy="1476140"/>
          </a:xfrm>
          <a:custGeom>
            <a:avLst/>
            <a:gdLst/>
            <a:ahLst/>
            <a:cxnLst/>
            <a:rect l="l" t="t" r="r" b="b"/>
            <a:pathLst>
              <a:path w="3322181" h="2214787">
                <a:moveTo>
                  <a:pt x="0" y="0"/>
                </a:moveTo>
                <a:lnTo>
                  <a:pt x="3322181" y="0"/>
                </a:lnTo>
                <a:lnTo>
                  <a:pt x="3322181" y="2214787"/>
                </a:lnTo>
                <a:lnTo>
                  <a:pt x="0" y="221478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2" name="Freeform 12"/>
          <p:cNvSpPr/>
          <p:nvPr/>
        </p:nvSpPr>
        <p:spPr>
          <a:xfrm>
            <a:off x="9200882" y="3541700"/>
            <a:ext cx="2217462" cy="1476140"/>
          </a:xfrm>
          <a:custGeom>
            <a:avLst/>
            <a:gdLst/>
            <a:ahLst/>
            <a:cxnLst/>
            <a:rect l="l" t="t" r="r" b="b"/>
            <a:pathLst>
              <a:path w="3327059" h="2214787">
                <a:moveTo>
                  <a:pt x="0" y="0"/>
                </a:moveTo>
                <a:lnTo>
                  <a:pt x="3327059" y="0"/>
                </a:lnTo>
                <a:lnTo>
                  <a:pt x="3327059" y="2214787"/>
                </a:lnTo>
                <a:lnTo>
                  <a:pt x="0" y="2214787"/>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3" name="TextBox 13"/>
          <p:cNvSpPr txBox="1"/>
          <p:nvPr/>
        </p:nvSpPr>
        <p:spPr>
          <a:xfrm>
            <a:off x="2076426" y="974360"/>
            <a:ext cx="8035973" cy="564257"/>
          </a:xfrm>
          <a:prstGeom prst="rect">
            <a:avLst/>
          </a:prstGeom>
        </p:spPr>
        <p:txBody>
          <a:bodyPr lIns="0" tIns="0" rIns="0" bIns="0" rtlCol="0" anchor="t">
            <a:spAutoFit/>
          </a:bodyPr>
          <a:lstStyle/>
          <a:p>
            <a:pPr defTabSz="609448">
              <a:lnSpc>
                <a:spcPts val="4385"/>
              </a:lnSpc>
              <a:spcBef>
                <a:spcPct val="0"/>
              </a:spcBef>
            </a:pPr>
            <a:r>
              <a:rPr lang="en-US" sz="3132">
                <a:solidFill>
                  <a:srgbClr val="FFFFFF"/>
                </a:solidFill>
                <a:latin typeface="Arial Bold"/>
              </a:rPr>
              <a:t>Clinics We Offer - Chronic Disease Clinic</a:t>
            </a:r>
          </a:p>
        </p:txBody>
      </p:sp>
      <p:sp>
        <p:nvSpPr>
          <p:cNvPr id="14" name="TextBox 14"/>
          <p:cNvSpPr txBox="1"/>
          <p:nvPr/>
        </p:nvSpPr>
        <p:spPr>
          <a:xfrm>
            <a:off x="685621" y="1980304"/>
            <a:ext cx="10817582" cy="1077218"/>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We run a number of weekly clinics for patients who suffer from chronic illnesses. These clinics are run by clinicians who have specialist training in these areas. You will be invited to attend one of these clinics if you suffer from a chronic illness.</a:t>
            </a:r>
          </a:p>
        </p:txBody>
      </p:sp>
      <p:sp>
        <p:nvSpPr>
          <p:cNvPr id="15" name="TextBox 15"/>
          <p:cNvSpPr txBox="1"/>
          <p:nvPr/>
        </p:nvSpPr>
        <p:spPr>
          <a:xfrm>
            <a:off x="871178" y="5291333"/>
            <a:ext cx="2036603" cy="1077218"/>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Hypertension (Blood Pressure) Clinic</a:t>
            </a:r>
          </a:p>
        </p:txBody>
      </p:sp>
      <p:sp>
        <p:nvSpPr>
          <p:cNvPr id="16" name="TextBox 16"/>
          <p:cNvSpPr txBox="1"/>
          <p:nvPr/>
        </p:nvSpPr>
        <p:spPr>
          <a:xfrm>
            <a:off x="3818044" y="5291333"/>
            <a:ext cx="1608116" cy="718145"/>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Diabetic Clinic</a:t>
            </a:r>
          </a:p>
        </p:txBody>
      </p:sp>
      <p:sp>
        <p:nvSpPr>
          <p:cNvPr id="17" name="TextBox 17"/>
          <p:cNvSpPr txBox="1"/>
          <p:nvPr/>
        </p:nvSpPr>
        <p:spPr>
          <a:xfrm>
            <a:off x="6039588" y="5291333"/>
            <a:ext cx="2936193" cy="1077218"/>
          </a:xfrm>
          <a:prstGeom prst="rect">
            <a:avLst/>
          </a:prstGeom>
        </p:spPr>
        <p:txBody>
          <a:bodyPr wrap="square" lIns="0" tIns="0" rIns="0" bIns="0" rtlCol="0" anchor="t">
            <a:spAutoFit/>
          </a:bodyPr>
          <a:lstStyle/>
          <a:p>
            <a:pPr algn="ctr" defTabSz="609448">
              <a:lnSpc>
                <a:spcPts val="2799"/>
              </a:lnSpc>
              <a:spcBef>
                <a:spcPct val="0"/>
              </a:spcBef>
            </a:pPr>
            <a:r>
              <a:rPr lang="en-US" sz="1999" dirty="0">
                <a:solidFill>
                  <a:srgbClr val="FFFFFF"/>
                </a:solidFill>
                <a:latin typeface="Arial"/>
              </a:rPr>
              <a:t>COPD/Asthma </a:t>
            </a:r>
          </a:p>
          <a:p>
            <a:pPr algn="ctr" defTabSz="609448">
              <a:lnSpc>
                <a:spcPts val="2799"/>
              </a:lnSpc>
              <a:spcBef>
                <a:spcPct val="0"/>
              </a:spcBef>
            </a:pPr>
            <a:r>
              <a:rPr lang="en-US" sz="1999" dirty="0">
                <a:solidFill>
                  <a:srgbClr val="FFFFFF"/>
                </a:solidFill>
                <a:latin typeface="Arial"/>
              </a:rPr>
              <a:t>(Chronic Lung Disease) Clinic</a:t>
            </a:r>
          </a:p>
        </p:txBody>
      </p:sp>
      <p:sp>
        <p:nvSpPr>
          <p:cNvPr id="18" name="TextBox 18"/>
          <p:cNvSpPr txBox="1"/>
          <p:nvPr/>
        </p:nvSpPr>
        <p:spPr>
          <a:xfrm>
            <a:off x="9450653" y="5291333"/>
            <a:ext cx="1717920" cy="1077218"/>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 </a:t>
            </a:r>
            <a:r>
              <a:rPr lang="en-US" sz="1999" dirty="0" err="1">
                <a:solidFill>
                  <a:srgbClr val="FFFFFF"/>
                </a:solidFill>
                <a:latin typeface="Arial"/>
              </a:rPr>
              <a:t>Ischaemic</a:t>
            </a:r>
            <a:r>
              <a:rPr lang="en-US" sz="1999" dirty="0">
                <a:solidFill>
                  <a:srgbClr val="FFFFFF"/>
                </a:solidFill>
                <a:latin typeface="Arial"/>
              </a:rPr>
              <a:t> Heart Disease Clinic </a:t>
            </a:r>
          </a:p>
        </p:txBody>
      </p:sp>
    </p:spTree>
    <p:extLst>
      <p:ext uri="{BB962C8B-B14F-4D97-AF65-F5344CB8AC3E}">
        <p14:creationId xmlns:p14="http://schemas.microsoft.com/office/powerpoint/2010/main" val="19257571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153025552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8426" y="4438318"/>
            <a:ext cx="2288921" cy="2418789"/>
          </a:xfrm>
          <a:custGeom>
            <a:avLst/>
            <a:gdLst/>
            <a:ahLst/>
            <a:cxnLst/>
            <a:rect l="l" t="t" r="r" b="b"/>
            <a:pathLst>
              <a:path w="3434276" h="3629128">
                <a:moveTo>
                  <a:pt x="0" y="0"/>
                </a:moveTo>
                <a:lnTo>
                  <a:pt x="3434275" y="0"/>
                </a:lnTo>
                <a:lnTo>
                  <a:pt x="3434275" y="3629128"/>
                </a:lnTo>
                <a:lnTo>
                  <a:pt x="0" y="362912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10751589" y="5179541"/>
            <a:ext cx="1242633" cy="1242633"/>
          </a:xfrm>
          <a:custGeom>
            <a:avLst/>
            <a:gdLst/>
            <a:ahLst/>
            <a:cxnLst/>
            <a:rect l="l" t="t" r="r" b="b"/>
            <a:pathLst>
              <a:path w="1864435" h="1864435">
                <a:moveTo>
                  <a:pt x="0" y="0"/>
                </a:moveTo>
                <a:lnTo>
                  <a:pt x="1864436" y="0"/>
                </a:lnTo>
                <a:lnTo>
                  <a:pt x="1864436" y="1864435"/>
                </a:lnTo>
                <a:lnTo>
                  <a:pt x="0" y="1864435"/>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885493" y="1616764"/>
            <a:ext cx="10487413" cy="2872581"/>
          </a:xfrm>
          <a:prstGeom prst="rect">
            <a:avLst/>
          </a:prstGeom>
        </p:spPr>
        <p:txBody>
          <a:bodyPr lIns="0" tIns="0" rIns="0" bIns="0" rtlCol="0" anchor="t">
            <a:spAutoFit/>
          </a:bodyPr>
          <a:lstStyle/>
          <a:p>
            <a:pPr algn="ctr" defTabSz="609448">
              <a:lnSpc>
                <a:spcPts val="2799"/>
              </a:lnSpc>
              <a:spcBef>
                <a:spcPct val="0"/>
              </a:spcBef>
            </a:pPr>
            <a:r>
              <a:rPr lang="en-US" sz="2399" dirty="0">
                <a:solidFill>
                  <a:srgbClr val="FFFFFF"/>
                </a:solidFill>
                <a:latin typeface="Arial"/>
              </a:rPr>
              <a:t>If you Miss any information on these slides or would like to discuss any of the slides further, please speak to a member of the reception staff.</a:t>
            </a:r>
          </a:p>
          <a:p>
            <a:pPr algn="ctr" defTabSz="609448">
              <a:lnSpc>
                <a:spcPts val="2799"/>
              </a:lnSpc>
              <a:spcBef>
                <a:spcPct val="0"/>
              </a:spcBef>
            </a:pPr>
            <a:endParaRPr lang="en-US" sz="2399" dirty="0">
              <a:solidFill>
                <a:srgbClr val="FFFFFF"/>
              </a:solidFill>
              <a:latin typeface="Arial"/>
            </a:endParaRPr>
          </a:p>
          <a:p>
            <a:pPr algn="ctr" defTabSz="609448">
              <a:lnSpc>
                <a:spcPts val="2799"/>
              </a:lnSpc>
              <a:spcBef>
                <a:spcPct val="0"/>
              </a:spcBef>
            </a:pPr>
            <a:r>
              <a:rPr lang="en-US" sz="2399" dirty="0">
                <a:solidFill>
                  <a:srgbClr val="FFFFFF"/>
                </a:solidFill>
                <a:latin typeface="Arial"/>
              </a:rPr>
              <a:t>Alternatively you can visit the Almond Road Surgery Website, where the Slide show is available to view in your own time.</a:t>
            </a:r>
          </a:p>
          <a:p>
            <a:pPr algn="ctr" defTabSz="609448">
              <a:lnSpc>
                <a:spcPts val="2799"/>
              </a:lnSpc>
              <a:spcBef>
                <a:spcPct val="0"/>
              </a:spcBef>
            </a:pPr>
            <a:endParaRPr lang="en-US" sz="2399" dirty="0">
              <a:solidFill>
                <a:srgbClr val="FFFFFF"/>
              </a:solidFill>
              <a:latin typeface="Arial"/>
            </a:endParaRPr>
          </a:p>
          <a:p>
            <a:pPr algn="ctr" defTabSz="609448">
              <a:lnSpc>
                <a:spcPts val="2799"/>
              </a:lnSpc>
              <a:spcBef>
                <a:spcPct val="0"/>
              </a:spcBef>
            </a:pPr>
            <a:r>
              <a:rPr lang="en-US" sz="2399" dirty="0">
                <a:solidFill>
                  <a:srgbClr val="FFFFFF"/>
                </a:solidFill>
                <a:latin typeface="Arial"/>
              </a:rPr>
              <a:t>If you have a suggestion on what we could add to the slide show please let the reception team know. </a:t>
            </a:r>
          </a:p>
        </p:txBody>
      </p:sp>
      <p:sp>
        <p:nvSpPr>
          <p:cNvPr id="11" name="TextBox 11"/>
          <p:cNvSpPr txBox="1"/>
          <p:nvPr/>
        </p:nvSpPr>
        <p:spPr>
          <a:xfrm>
            <a:off x="2555055" y="4948419"/>
            <a:ext cx="7148287" cy="320601"/>
          </a:xfrm>
          <a:prstGeom prst="rect">
            <a:avLst/>
          </a:prstGeom>
        </p:spPr>
        <p:txBody>
          <a:bodyPr wrap="square" lIns="0" tIns="0" rIns="0" bIns="0" rtlCol="0" anchor="t">
            <a:spAutoFit/>
          </a:bodyPr>
          <a:lstStyle/>
          <a:p>
            <a:pPr algn="ctr" defTabSz="609448">
              <a:lnSpc>
                <a:spcPts val="2519"/>
              </a:lnSpc>
              <a:spcBef>
                <a:spcPct val="0"/>
              </a:spcBef>
            </a:pPr>
            <a:r>
              <a:rPr lang="en-US" sz="2133" dirty="0">
                <a:solidFill>
                  <a:srgbClr val="FFFFFF"/>
                </a:solidFill>
                <a:latin typeface="Arial"/>
              </a:rPr>
              <a:t>Our Website address</a:t>
            </a:r>
            <a:r>
              <a:rPr lang="en-US" sz="2133" dirty="0">
                <a:solidFill>
                  <a:srgbClr val="000000"/>
                </a:solidFill>
                <a:latin typeface="Arial"/>
              </a:rPr>
              <a:t> - https://almondroadsurgery.org.uk/</a:t>
            </a:r>
          </a:p>
        </p:txBody>
      </p:sp>
      <p:sp>
        <p:nvSpPr>
          <p:cNvPr id="12" name="TextBox 12"/>
          <p:cNvSpPr txBox="1"/>
          <p:nvPr/>
        </p:nvSpPr>
        <p:spPr>
          <a:xfrm>
            <a:off x="8870718" y="6130996"/>
            <a:ext cx="1763303" cy="269304"/>
          </a:xfrm>
          <a:prstGeom prst="rect">
            <a:avLst/>
          </a:prstGeom>
        </p:spPr>
        <p:txBody>
          <a:bodyPr lIns="0" tIns="0" rIns="0" bIns="0" rtlCol="0" anchor="t">
            <a:spAutoFit/>
          </a:bodyPr>
          <a:lstStyle/>
          <a:p>
            <a:pPr algn="ctr" defTabSz="609448">
              <a:lnSpc>
                <a:spcPts val="2145"/>
              </a:lnSpc>
              <a:spcBef>
                <a:spcPct val="0"/>
              </a:spcBef>
            </a:pPr>
            <a:r>
              <a:rPr lang="en-US" sz="1532">
                <a:solidFill>
                  <a:srgbClr val="FFFFFF"/>
                </a:solidFill>
                <a:latin typeface="Arial"/>
              </a:rPr>
              <a:t>Or use this QR code</a:t>
            </a:r>
          </a:p>
        </p:txBody>
      </p:sp>
    </p:spTree>
    <p:extLst>
      <p:ext uri="{BB962C8B-B14F-4D97-AF65-F5344CB8AC3E}">
        <p14:creationId xmlns:p14="http://schemas.microsoft.com/office/powerpoint/2010/main" val="59207205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8426" y="4438318"/>
            <a:ext cx="2288921" cy="2418789"/>
          </a:xfrm>
          <a:custGeom>
            <a:avLst/>
            <a:gdLst/>
            <a:ahLst/>
            <a:cxnLst/>
            <a:rect l="l" t="t" r="r" b="b"/>
            <a:pathLst>
              <a:path w="3434276" h="3629128">
                <a:moveTo>
                  <a:pt x="0" y="0"/>
                </a:moveTo>
                <a:lnTo>
                  <a:pt x="3434275" y="0"/>
                </a:lnTo>
                <a:lnTo>
                  <a:pt x="3434275" y="3629128"/>
                </a:lnTo>
                <a:lnTo>
                  <a:pt x="0" y="362912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10751589" y="5179541"/>
            <a:ext cx="1242633" cy="1242633"/>
          </a:xfrm>
          <a:custGeom>
            <a:avLst/>
            <a:gdLst/>
            <a:ahLst/>
            <a:cxnLst/>
            <a:rect l="l" t="t" r="r" b="b"/>
            <a:pathLst>
              <a:path w="1864435" h="1864435">
                <a:moveTo>
                  <a:pt x="0" y="0"/>
                </a:moveTo>
                <a:lnTo>
                  <a:pt x="1864436" y="0"/>
                </a:lnTo>
                <a:lnTo>
                  <a:pt x="1864436" y="1864435"/>
                </a:lnTo>
                <a:lnTo>
                  <a:pt x="0" y="1864435"/>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885493" y="1616764"/>
            <a:ext cx="10487413" cy="2872581"/>
          </a:xfrm>
          <a:prstGeom prst="rect">
            <a:avLst/>
          </a:prstGeom>
        </p:spPr>
        <p:txBody>
          <a:bodyPr lIns="0" tIns="0" rIns="0" bIns="0" rtlCol="0" anchor="t">
            <a:spAutoFit/>
          </a:bodyPr>
          <a:lstStyle/>
          <a:p>
            <a:pPr algn="ctr" defTabSz="609448">
              <a:lnSpc>
                <a:spcPts val="2799"/>
              </a:lnSpc>
              <a:spcBef>
                <a:spcPct val="0"/>
              </a:spcBef>
            </a:pPr>
            <a:r>
              <a:rPr lang="en-US" sz="2399" dirty="0">
                <a:solidFill>
                  <a:srgbClr val="FFFFFF"/>
                </a:solidFill>
                <a:latin typeface="Arial"/>
              </a:rPr>
              <a:t>If you Miss any information on these slides or would like to discuss any of the slides further, please speak to a member of the reception staff.</a:t>
            </a:r>
          </a:p>
          <a:p>
            <a:pPr algn="ctr" defTabSz="609448">
              <a:lnSpc>
                <a:spcPts val="2799"/>
              </a:lnSpc>
              <a:spcBef>
                <a:spcPct val="0"/>
              </a:spcBef>
            </a:pPr>
            <a:endParaRPr lang="en-US" sz="2399" dirty="0">
              <a:solidFill>
                <a:srgbClr val="FFFFFF"/>
              </a:solidFill>
              <a:latin typeface="Arial"/>
            </a:endParaRPr>
          </a:p>
          <a:p>
            <a:pPr algn="ctr" defTabSz="609448">
              <a:lnSpc>
                <a:spcPts val="2799"/>
              </a:lnSpc>
              <a:spcBef>
                <a:spcPct val="0"/>
              </a:spcBef>
            </a:pPr>
            <a:r>
              <a:rPr lang="en-US" sz="2399" dirty="0">
                <a:solidFill>
                  <a:srgbClr val="FFFFFF"/>
                </a:solidFill>
                <a:latin typeface="Arial"/>
              </a:rPr>
              <a:t>Alternatively you can visit the Almond Road Surgery Website, where the Slide show is available to view in your own time.</a:t>
            </a:r>
          </a:p>
          <a:p>
            <a:pPr algn="ctr" defTabSz="609448">
              <a:lnSpc>
                <a:spcPts val="2799"/>
              </a:lnSpc>
              <a:spcBef>
                <a:spcPct val="0"/>
              </a:spcBef>
            </a:pPr>
            <a:endParaRPr lang="en-US" sz="2399" dirty="0">
              <a:solidFill>
                <a:srgbClr val="FFFFFF"/>
              </a:solidFill>
              <a:latin typeface="Arial"/>
            </a:endParaRPr>
          </a:p>
          <a:p>
            <a:pPr algn="ctr" defTabSz="609448">
              <a:lnSpc>
                <a:spcPts val="2799"/>
              </a:lnSpc>
              <a:spcBef>
                <a:spcPct val="0"/>
              </a:spcBef>
            </a:pPr>
            <a:r>
              <a:rPr lang="en-US" sz="2399" dirty="0">
                <a:solidFill>
                  <a:srgbClr val="FFFFFF"/>
                </a:solidFill>
                <a:latin typeface="Arial"/>
              </a:rPr>
              <a:t>If you have a suggestion on what we could add to the slide show please let the reception team know. </a:t>
            </a:r>
          </a:p>
        </p:txBody>
      </p:sp>
      <p:sp>
        <p:nvSpPr>
          <p:cNvPr id="11" name="TextBox 11"/>
          <p:cNvSpPr txBox="1"/>
          <p:nvPr/>
        </p:nvSpPr>
        <p:spPr>
          <a:xfrm>
            <a:off x="2555055" y="4948419"/>
            <a:ext cx="7148287" cy="320601"/>
          </a:xfrm>
          <a:prstGeom prst="rect">
            <a:avLst/>
          </a:prstGeom>
        </p:spPr>
        <p:txBody>
          <a:bodyPr wrap="square" lIns="0" tIns="0" rIns="0" bIns="0" rtlCol="0" anchor="t">
            <a:spAutoFit/>
          </a:bodyPr>
          <a:lstStyle/>
          <a:p>
            <a:pPr algn="ctr" defTabSz="609448">
              <a:lnSpc>
                <a:spcPts val="2519"/>
              </a:lnSpc>
              <a:spcBef>
                <a:spcPct val="0"/>
              </a:spcBef>
            </a:pPr>
            <a:r>
              <a:rPr lang="en-US" sz="2133" dirty="0">
                <a:solidFill>
                  <a:srgbClr val="FFFFFF"/>
                </a:solidFill>
                <a:latin typeface="Arial"/>
              </a:rPr>
              <a:t>Our Website address</a:t>
            </a:r>
            <a:r>
              <a:rPr lang="en-US" sz="2133" dirty="0">
                <a:solidFill>
                  <a:srgbClr val="000000"/>
                </a:solidFill>
                <a:latin typeface="Arial"/>
              </a:rPr>
              <a:t> - https://almondroadsurgery.org.uk/</a:t>
            </a:r>
          </a:p>
        </p:txBody>
      </p:sp>
      <p:sp>
        <p:nvSpPr>
          <p:cNvPr id="12" name="TextBox 12"/>
          <p:cNvSpPr txBox="1"/>
          <p:nvPr/>
        </p:nvSpPr>
        <p:spPr>
          <a:xfrm>
            <a:off x="8870718" y="6130996"/>
            <a:ext cx="1763303" cy="269304"/>
          </a:xfrm>
          <a:prstGeom prst="rect">
            <a:avLst/>
          </a:prstGeom>
        </p:spPr>
        <p:txBody>
          <a:bodyPr lIns="0" tIns="0" rIns="0" bIns="0" rtlCol="0" anchor="t">
            <a:spAutoFit/>
          </a:bodyPr>
          <a:lstStyle/>
          <a:p>
            <a:pPr algn="ctr" defTabSz="609448">
              <a:lnSpc>
                <a:spcPts val="2145"/>
              </a:lnSpc>
              <a:spcBef>
                <a:spcPct val="0"/>
              </a:spcBef>
            </a:pPr>
            <a:r>
              <a:rPr lang="en-US" sz="1532">
                <a:solidFill>
                  <a:srgbClr val="FFFFFF"/>
                </a:solidFill>
                <a:latin typeface="Arial"/>
              </a:rPr>
              <a:t>Or use this QR code</a:t>
            </a:r>
          </a:p>
        </p:txBody>
      </p:sp>
    </p:spTree>
    <p:extLst>
      <p:ext uri="{BB962C8B-B14F-4D97-AF65-F5344CB8AC3E}">
        <p14:creationId xmlns:p14="http://schemas.microsoft.com/office/powerpoint/2010/main" val="413770448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
            <a:ext cx="12188825" cy="696923"/>
          </a:xfrm>
          <a:solidFill>
            <a:schemeClr val="tx1"/>
          </a:solidFill>
          <a:ln w="38100">
            <a:noFill/>
          </a:ln>
        </p:spPr>
        <p:txBody>
          <a:bodyPr>
            <a:normAutofit/>
          </a:bodyPr>
          <a:lstStyle/>
          <a:p>
            <a:r>
              <a:rPr lang="en-US" b="1" dirty="0" smtClean="0">
                <a:solidFill>
                  <a:schemeClr val="bg1"/>
                </a:solidFill>
              </a:rPr>
              <a:t> -</a:t>
            </a:r>
            <a:endParaRPr lang="en-US" b="1" dirty="0">
              <a:solidFill>
                <a:schemeClr val="bg1"/>
              </a:solidFill>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672407" cy="692696"/>
          </a:xfrm>
          <a:prstGeom prst="rect">
            <a:avLst/>
          </a:prstGeom>
        </p:spPr>
      </p:pic>
      <p:pic>
        <p:nvPicPr>
          <p:cNvPr id="3" name="Picture 2"/>
          <p:cNvPicPr>
            <a:picLocks noChangeAspect="1"/>
          </p:cNvPicPr>
          <p:nvPr/>
        </p:nvPicPr>
        <p:blipFill>
          <a:blip r:embed="rId3"/>
          <a:stretch>
            <a:fillRect/>
          </a:stretch>
        </p:blipFill>
        <p:spPr>
          <a:xfrm>
            <a:off x="0" y="-1"/>
            <a:ext cx="5950396" cy="685800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0076" y="3933056"/>
            <a:ext cx="972585" cy="972585"/>
          </a:xfrm>
          <a:prstGeom prst="rect">
            <a:avLst/>
          </a:prstGeom>
        </p:spPr>
      </p:pic>
      <p:pic>
        <p:nvPicPr>
          <p:cNvPr id="1026" name="Picture 2" descr="The Healthy You Free Service | Cambs Therapy Centr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0396" y="0"/>
            <a:ext cx="6238429" cy="684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6585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a:off x="-490054" y="-592220"/>
            <a:ext cx="1752960" cy="2648703"/>
          </a:xfrm>
          <a:custGeom>
            <a:avLst/>
            <a:gdLst/>
            <a:ahLst/>
            <a:cxnLst/>
            <a:rect l="l" t="t" r="r" b="b"/>
            <a:pathLst>
              <a:path w="2630125" h="3974090">
                <a:moveTo>
                  <a:pt x="0" y="0"/>
                </a:moveTo>
                <a:lnTo>
                  <a:pt x="2630126" y="0"/>
                </a:lnTo>
                <a:lnTo>
                  <a:pt x="2630126" y="3974091"/>
                </a:lnTo>
                <a:lnTo>
                  <a:pt x="0" y="3974091"/>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557461" flipH="1" flipV="1">
            <a:off x="10499582" y="-494671"/>
            <a:ext cx="2300784" cy="409138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9" name="Freeform 9"/>
          <p:cNvSpPr/>
          <p:nvPr/>
        </p:nvSpPr>
        <p:spPr>
          <a:xfrm>
            <a:off x="8243376" y="2203036"/>
            <a:ext cx="2214211" cy="1476140"/>
          </a:xfrm>
          <a:custGeom>
            <a:avLst/>
            <a:gdLst/>
            <a:ahLst/>
            <a:cxnLst/>
            <a:rect l="l" t="t" r="r" b="b"/>
            <a:pathLst>
              <a:path w="3322181" h="2214787">
                <a:moveTo>
                  <a:pt x="0" y="0"/>
                </a:moveTo>
                <a:lnTo>
                  <a:pt x="3322180" y="0"/>
                </a:lnTo>
                <a:lnTo>
                  <a:pt x="3322180" y="2214787"/>
                </a:lnTo>
                <a:lnTo>
                  <a:pt x="0" y="221478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554953" y="4024623"/>
            <a:ext cx="2214211" cy="1476140"/>
          </a:xfrm>
          <a:custGeom>
            <a:avLst/>
            <a:gdLst/>
            <a:ahLst/>
            <a:cxnLst/>
            <a:rect l="l" t="t" r="r" b="b"/>
            <a:pathLst>
              <a:path w="3322181" h="2214787">
                <a:moveTo>
                  <a:pt x="0" y="0"/>
                </a:moveTo>
                <a:lnTo>
                  <a:pt x="3322181" y="0"/>
                </a:lnTo>
                <a:lnTo>
                  <a:pt x="3322181" y="2214787"/>
                </a:lnTo>
                <a:lnTo>
                  <a:pt x="0" y="221478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Freeform 11"/>
          <p:cNvSpPr/>
          <p:nvPr/>
        </p:nvSpPr>
        <p:spPr>
          <a:xfrm>
            <a:off x="9996050" y="5232292"/>
            <a:ext cx="1507153" cy="1507153"/>
          </a:xfrm>
          <a:custGeom>
            <a:avLst/>
            <a:gdLst/>
            <a:ahLst/>
            <a:cxnLst/>
            <a:rect l="l" t="t" r="r" b="b"/>
            <a:pathLst>
              <a:path w="2261318" h="2261318">
                <a:moveTo>
                  <a:pt x="0" y="0"/>
                </a:moveTo>
                <a:lnTo>
                  <a:pt x="2261318" y="0"/>
                </a:lnTo>
                <a:lnTo>
                  <a:pt x="2261318" y="2261318"/>
                </a:lnTo>
                <a:lnTo>
                  <a:pt x="0" y="2261318"/>
                </a:lnTo>
                <a:lnTo>
                  <a:pt x="0" y="0"/>
                </a:lnTo>
                <a:close/>
              </a:path>
            </a:pathLst>
          </a:custGeom>
          <a:blipFill>
            <a:blip r:embed="rId8"/>
            <a:stretch>
              <a:fillRect/>
            </a:stretch>
          </a:blipFill>
        </p:spPr>
      </p:sp>
      <p:sp>
        <p:nvSpPr>
          <p:cNvPr id="12" name="TextBox 12"/>
          <p:cNvSpPr txBox="1"/>
          <p:nvPr/>
        </p:nvSpPr>
        <p:spPr>
          <a:xfrm>
            <a:off x="3080065" y="1073761"/>
            <a:ext cx="6490416" cy="564257"/>
          </a:xfrm>
          <a:prstGeom prst="rect">
            <a:avLst/>
          </a:prstGeom>
        </p:spPr>
        <p:txBody>
          <a:bodyPr wrap="square" lIns="0" tIns="0" rIns="0" bIns="0" rtlCol="0" anchor="t">
            <a:spAutoFit/>
          </a:bodyPr>
          <a:lstStyle/>
          <a:p>
            <a:pPr defTabSz="609448">
              <a:lnSpc>
                <a:spcPts val="4385"/>
              </a:lnSpc>
              <a:spcBef>
                <a:spcPct val="0"/>
              </a:spcBef>
            </a:pPr>
            <a:r>
              <a:rPr lang="en-US" sz="4400" dirty="0">
                <a:solidFill>
                  <a:srgbClr val="FFFFFF"/>
                </a:solidFill>
                <a:latin typeface="Arial Bold"/>
              </a:rPr>
              <a:t>Other Clinics We Offer </a:t>
            </a:r>
          </a:p>
        </p:txBody>
      </p:sp>
      <p:sp>
        <p:nvSpPr>
          <p:cNvPr id="13" name="TextBox 13"/>
          <p:cNvSpPr txBox="1"/>
          <p:nvPr/>
        </p:nvSpPr>
        <p:spPr>
          <a:xfrm>
            <a:off x="554953" y="1893916"/>
            <a:ext cx="6780991" cy="1641475"/>
          </a:xfrm>
          <a:prstGeom prst="rect">
            <a:avLst/>
          </a:prstGeom>
        </p:spPr>
        <p:txBody>
          <a:bodyPr lIns="0" tIns="0" rIns="0" bIns="0" rtlCol="0" anchor="t">
            <a:spAutoFit/>
          </a:bodyPr>
          <a:lstStyle/>
          <a:p>
            <a:pPr defTabSz="609448">
              <a:lnSpc>
                <a:spcPts val="2239"/>
              </a:lnSpc>
              <a:spcBef>
                <a:spcPct val="0"/>
              </a:spcBef>
            </a:pPr>
            <a:r>
              <a:rPr lang="en-US" sz="2133" dirty="0">
                <a:solidFill>
                  <a:srgbClr val="FFFFFF"/>
                </a:solidFill>
                <a:latin typeface="Arial Bold"/>
              </a:rPr>
              <a:t>Antenatal</a:t>
            </a:r>
          </a:p>
          <a:p>
            <a:pPr algn="ctr" defTabSz="609448">
              <a:lnSpc>
                <a:spcPts val="933"/>
              </a:lnSpc>
              <a:spcBef>
                <a:spcPct val="0"/>
              </a:spcBef>
            </a:pPr>
            <a:endParaRPr lang="en-US" sz="2133" dirty="0">
              <a:solidFill>
                <a:srgbClr val="FFFFFF"/>
              </a:solidFill>
              <a:latin typeface="Arial Bold"/>
            </a:endParaRPr>
          </a:p>
          <a:p>
            <a:pPr defTabSz="609448">
              <a:lnSpc>
                <a:spcPts val="2239"/>
              </a:lnSpc>
              <a:spcBef>
                <a:spcPct val="0"/>
              </a:spcBef>
            </a:pPr>
            <a:r>
              <a:rPr lang="en-US" sz="2133" dirty="0">
                <a:solidFill>
                  <a:srgbClr val="FFFFFF"/>
                </a:solidFill>
                <a:latin typeface="Arial"/>
              </a:rPr>
              <a:t>The community midwives offer advice on all aspects of antenatal and postnatal care. They hold regular clinics at the surgery. You will be referred to them by your doctor.</a:t>
            </a:r>
          </a:p>
          <a:p>
            <a:pPr algn="ctr" defTabSz="609448">
              <a:lnSpc>
                <a:spcPts val="933"/>
              </a:lnSpc>
              <a:spcBef>
                <a:spcPct val="0"/>
              </a:spcBef>
            </a:pPr>
            <a:endParaRPr lang="en-US" sz="2133" dirty="0">
              <a:solidFill>
                <a:srgbClr val="FFFFFF"/>
              </a:solidFill>
              <a:latin typeface="Arial"/>
            </a:endParaRPr>
          </a:p>
          <a:p>
            <a:pPr defTabSz="609448">
              <a:lnSpc>
                <a:spcPts val="2239"/>
              </a:lnSpc>
              <a:spcBef>
                <a:spcPct val="0"/>
              </a:spcBef>
            </a:pPr>
            <a:r>
              <a:rPr lang="en-US" sz="2133" dirty="0">
                <a:solidFill>
                  <a:srgbClr val="FFFFFF"/>
                </a:solidFill>
                <a:latin typeface="Arial"/>
              </a:rPr>
              <a:t>They can be contacted on 01480 357963/4.</a:t>
            </a:r>
          </a:p>
        </p:txBody>
      </p:sp>
      <p:sp>
        <p:nvSpPr>
          <p:cNvPr id="14" name="TextBox 14"/>
          <p:cNvSpPr txBox="1"/>
          <p:nvPr/>
        </p:nvSpPr>
        <p:spPr>
          <a:xfrm>
            <a:off x="2949954" y="4640075"/>
            <a:ext cx="6750638" cy="1128514"/>
          </a:xfrm>
          <a:prstGeom prst="rect">
            <a:avLst/>
          </a:prstGeom>
        </p:spPr>
        <p:txBody>
          <a:bodyPr lIns="0" tIns="0" rIns="0" bIns="0" rtlCol="0" anchor="t">
            <a:spAutoFit/>
          </a:bodyPr>
          <a:lstStyle/>
          <a:p>
            <a:pPr defTabSz="609448">
              <a:lnSpc>
                <a:spcPts val="2239"/>
              </a:lnSpc>
              <a:spcBef>
                <a:spcPct val="0"/>
              </a:spcBef>
            </a:pPr>
            <a:r>
              <a:rPr lang="en-US" sz="2133" dirty="0">
                <a:solidFill>
                  <a:srgbClr val="FFFFFF"/>
                </a:solidFill>
                <a:latin typeface="Arial"/>
              </a:rPr>
              <a:t>Self Referral to our Midwives. You are now able to self refer to the midwifery team. Please click the link below which provides you with instructions and the relevant links / information. </a:t>
            </a:r>
          </a:p>
        </p:txBody>
      </p:sp>
      <p:sp>
        <p:nvSpPr>
          <p:cNvPr id="15" name="TextBox 15"/>
          <p:cNvSpPr txBox="1"/>
          <p:nvPr/>
        </p:nvSpPr>
        <p:spPr>
          <a:xfrm>
            <a:off x="2949954" y="4089224"/>
            <a:ext cx="1062201" cy="294953"/>
          </a:xfrm>
          <a:prstGeom prst="rect">
            <a:avLst/>
          </a:prstGeom>
        </p:spPr>
        <p:txBody>
          <a:bodyPr wrap="square" lIns="0" tIns="0" rIns="0" bIns="0" rtlCol="0" anchor="t">
            <a:spAutoFit/>
          </a:bodyPr>
          <a:lstStyle/>
          <a:p>
            <a:pPr algn="ctr" defTabSz="609448">
              <a:lnSpc>
                <a:spcPts val="2332"/>
              </a:lnSpc>
              <a:spcBef>
                <a:spcPct val="0"/>
              </a:spcBef>
            </a:pPr>
            <a:r>
              <a:rPr lang="en-US" sz="2133" dirty="0">
                <a:solidFill>
                  <a:srgbClr val="FFFFFF"/>
                </a:solidFill>
                <a:latin typeface="Arial Bold"/>
              </a:rPr>
              <a:t>Midwife</a:t>
            </a:r>
          </a:p>
        </p:txBody>
      </p:sp>
      <p:sp>
        <p:nvSpPr>
          <p:cNvPr id="16" name="TextBox 16"/>
          <p:cNvSpPr txBox="1"/>
          <p:nvPr/>
        </p:nvSpPr>
        <p:spPr>
          <a:xfrm>
            <a:off x="3535791" y="6222273"/>
            <a:ext cx="6312530" cy="294953"/>
          </a:xfrm>
          <a:prstGeom prst="rect">
            <a:avLst/>
          </a:prstGeom>
        </p:spPr>
        <p:txBody>
          <a:bodyPr wrap="square" lIns="0" tIns="0" rIns="0" bIns="0" rtlCol="0" anchor="t">
            <a:spAutoFit/>
          </a:bodyPr>
          <a:lstStyle/>
          <a:p>
            <a:pPr algn="ctr" defTabSz="609448">
              <a:lnSpc>
                <a:spcPts val="2332"/>
              </a:lnSpc>
              <a:spcBef>
                <a:spcPct val="0"/>
              </a:spcBef>
            </a:pPr>
            <a:r>
              <a:rPr lang="en-US" sz="2133" dirty="0">
                <a:solidFill>
                  <a:srgbClr val="FFFFFF"/>
                </a:solidFill>
                <a:latin typeface="Arial Bold"/>
              </a:rPr>
              <a:t>www.nwanliaft.nhs.uk/maternity/im-pregnant/</a:t>
            </a:r>
          </a:p>
        </p:txBody>
      </p:sp>
      <p:sp>
        <p:nvSpPr>
          <p:cNvPr id="17" name="Freeform 17"/>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153053163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0"/>
            <a:ext cx="12188825" cy="696923"/>
          </a:xfrm>
          <a:solidFill>
            <a:schemeClr val="tx1"/>
          </a:solidFill>
          <a:ln w="38100">
            <a:noFill/>
          </a:ln>
        </p:spPr>
        <p:txBody>
          <a:bodyPr>
            <a:normAutofit/>
          </a:bodyPr>
          <a:lstStyle/>
          <a:p>
            <a:r>
              <a:rPr lang="en-US" b="1" dirty="0" smtClean="0">
                <a:solidFill>
                  <a:schemeClr val="bg1"/>
                </a:solidFill>
              </a:rPr>
              <a:t>-</a:t>
            </a:r>
            <a:endParaRPr lang="en-US" b="1" dirty="0">
              <a:solidFill>
                <a:schemeClr val="bg1"/>
              </a:solidFill>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27"/>
            <a:ext cx="3672407" cy="69269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4932" y="116632"/>
            <a:ext cx="1224136" cy="66800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7" y="0"/>
            <a:ext cx="3359187" cy="351769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1609" y="-297"/>
            <a:ext cx="5785605" cy="685859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7214" y="-297"/>
            <a:ext cx="3201046" cy="3751753"/>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86649" y="3751456"/>
            <a:ext cx="3201611" cy="3106544"/>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721" y="3517102"/>
            <a:ext cx="3219765" cy="3340898"/>
          </a:xfrm>
          <a:prstGeom prst="rect">
            <a:avLst/>
          </a:prstGeom>
        </p:spPr>
      </p:pic>
    </p:spTree>
    <p:extLst>
      <p:ext uri="{BB962C8B-B14F-4D97-AF65-F5344CB8AC3E}">
        <p14:creationId xmlns:p14="http://schemas.microsoft.com/office/powerpoint/2010/main" val="167643200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135674729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3559"/>
            <a:ext cx="12188825" cy="6881559"/>
          </a:xfrm>
          <a:prstGeom prst="rect">
            <a:avLst/>
          </a:prstGeom>
        </p:spPr>
      </p:pic>
    </p:spTree>
    <p:extLst>
      <p:ext uri="{BB962C8B-B14F-4D97-AF65-F5344CB8AC3E}">
        <p14:creationId xmlns:p14="http://schemas.microsoft.com/office/powerpoint/2010/main" val="3263299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143222942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10499613" y="-307570"/>
            <a:ext cx="2297448" cy="4092592"/>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grpSp>
        <p:nvGrpSpPr>
          <p:cNvPr id="8" name="Group 8"/>
          <p:cNvGrpSpPr>
            <a:grpSpLocks noChangeAspect="1"/>
          </p:cNvGrpSpPr>
          <p:nvPr/>
        </p:nvGrpSpPr>
        <p:grpSpPr>
          <a:xfrm>
            <a:off x="3376694" y="2317001"/>
            <a:ext cx="1318676" cy="1705311"/>
            <a:chOff x="0" y="0"/>
            <a:chExt cx="6350000" cy="8211820"/>
          </a:xfrm>
        </p:grpSpPr>
        <p:sp>
          <p:nvSpPr>
            <p:cNvPr id="9" name="Freeform 9"/>
            <p:cNvSpPr/>
            <p:nvPr/>
          </p:nvSpPr>
          <p:spPr>
            <a:xfrm>
              <a:off x="33020" y="6715760"/>
              <a:ext cx="6277610" cy="1496061"/>
            </a:xfrm>
            <a:custGeom>
              <a:avLst/>
              <a:gdLst/>
              <a:ahLst/>
              <a:cxnLst/>
              <a:rect l="l" t="t" r="r" b="b"/>
              <a:pathLst>
                <a:path w="6277610" h="1496061">
                  <a:moveTo>
                    <a:pt x="6277610" y="0"/>
                  </a:moveTo>
                  <a:lnTo>
                    <a:pt x="0" y="0"/>
                  </a:lnTo>
                  <a:lnTo>
                    <a:pt x="508000" y="748030"/>
                  </a:lnTo>
                  <a:lnTo>
                    <a:pt x="0" y="1496060"/>
                  </a:lnTo>
                  <a:lnTo>
                    <a:pt x="6277610" y="1496060"/>
                  </a:lnTo>
                  <a:lnTo>
                    <a:pt x="5768340" y="748030"/>
                  </a:lnTo>
                  <a:close/>
                </a:path>
              </a:pathLst>
            </a:custGeom>
            <a:solidFill>
              <a:srgbClr val="83A1C0"/>
            </a:solidFill>
          </p:spPr>
        </p:sp>
        <p:sp>
          <p:nvSpPr>
            <p:cNvPr id="10" name="Freeform 10"/>
            <p:cNvSpPr/>
            <p:nvPr/>
          </p:nvSpPr>
          <p:spPr>
            <a:xfrm>
              <a:off x="0" y="0"/>
              <a:ext cx="6350000" cy="6350000"/>
            </a:xfrm>
            <a:custGeom>
              <a:avLst/>
              <a:gdLst/>
              <a:ahLst/>
              <a:cxnLst/>
              <a:rect l="l" t="t" r="r" b="b"/>
              <a:pathLst>
                <a:path w="6350000" h="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6" cstate="email">
                <a:extLst>
                  <a:ext uri="{28A0092B-C50C-407E-A947-70E740481C1C}">
                    <a14:useLocalDpi xmlns:a14="http://schemas.microsoft.com/office/drawing/2010/main"/>
                  </a:ext>
                </a:extLst>
              </a:blip>
              <a:stretch>
                <a:fillRect/>
              </a:stretch>
            </a:blipFill>
          </p:spPr>
        </p:sp>
      </p:grpSp>
      <p:grpSp>
        <p:nvGrpSpPr>
          <p:cNvPr id="14" name="Group 14"/>
          <p:cNvGrpSpPr>
            <a:grpSpLocks noChangeAspect="1"/>
          </p:cNvGrpSpPr>
          <p:nvPr/>
        </p:nvGrpSpPr>
        <p:grpSpPr>
          <a:xfrm>
            <a:off x="3080445" y="4855230"/>
            <a:ext cx="1318676" cy="1705311"/>
            <a:chOff x="0" y="0"/>
            <a:chExt cx="6350000" cy="8211820"/>
          </a:xfrm>
        </p:grpSpPr>
        <p:sp>
          <p:nvSpPr>
            <p:cNvPr id="15" name="Freeform 15"/>
            <p:cNvSpPr/>
            <p:nvPr/>
          </p:nvSpPr>
          <p:spPr>
            <a:xfrm>
              <a:off x="33020" y="6715760"/>
              <a:ext cx="6277610" cy="1496061"/>
            </a:xfrm>
            <a:custGeom>
              <a:avLst/>
              <a:gdLst/>
              <a:ahLst/>
              <a:cxnLst/>
              <a:rect l="l" t="t" r="r" b="b"/>
              <a:pathLst>
                <a:path w="6277610" h="1496061">
                  <a:moveTo>
                    <a:pt x="6277610" y="0"/>
                  </a:moveTo>
                  <a:lnTo>
                    <a:pt x="0" y="0"/>
                  </a:lnTo>
                  <a:lnTo>
                    <a:pt x="508000" y="748030"/>
                  </a:lnTo>
                  <a:lnTo>
                    <a:pt x="0" y="1496060"/>
                  </a:lnTo>
                  <a:lnTo>
                    <a:pt x="6277610" y="1496060"/>
                  </a:lnTo>
                  <a:lnTo>
                    <a:pt x="5768340" y="748030"/>
                  </a:lnTo>
                  <a:close/>
                </a:path>
              </a:pathLst>
            </a:custGeom>
            <a:solidFill>
              <a:srgbClr val="83A1C0"/>
            </a:solidFill>
          </p:spPr>
        </p:sp>
        <p:sp>
          <p:nvSpPr>
            <p:cNvPr id="16" name="Freeform 16"/>
            <p:cNvSpPr/>
            <p:nvPr/>
          </p:nvSpPr>
          <p:spPr>
            <a:xfrm>
              <a:off x="0" y="0"/>
              <a:ext cx="6350000" cy="6350000"/>
            </a:xfrm>
            <a:custGeom>
              <a:avLst/>
              <a:gdLst/>
              <a:ahLst/>
              <a:cxnLst/>
              <a:rect l="l" t="t" r="r" b="b"/>
              <a:pathLst>
                <a:path w="6350000" h="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7" cstate="email">
                <a:extLst>
                  <a:ext uri="{28A0092B-C50C-407E-A947-70E740481C1C}">
                    <a14:useLocalDpi xmlns:a14="http://schemas.microsoft.com/office/drawing/2010/main"/>
                  </a:ext>
                </a:extLst>
              </a:blip>
              <a:stretch>
                <a:fillRect/>
              </a:stretch>
            </a:blipFill>
          </p:spPr>
        </p:sp>
      </p:grpSp>
      <p:grpSp>
        <p:nvGrpSpPr>
          <p:cNvPr id="20" name="Group 20"/>
          <p:cNvGrpSpPr>
            <a:grpSpLocks noChangeAspect="1"/>
          </p:cNvGrpSpPr>
          <p:nvPr/>
        </p:nvGrpSpPr>
        <p:grpSpPr>
          <a:xfrm>
            <a:off x="726475" y="4840651"/>
            <a:ext cx="1318676" cy="1705311"/>
            <a:chOff x="0" y="0"/>
            <a:chExt cx="6350000" cy="8211820"/>
          </a:xfrm>
        </p:grpSpPr>
        <p:sp>
          <p:nvSpPr>
            <p:cNvPr id="21" name="Freeform 21"/>
            <p:cNvSpPr/>
            <p:nvPr/>
          </p:nvSpPr>
          <p:spPr>
            <a:xfrm>
              <a:off x="33020" y="6715760"/>
              <a:ext cx="6277610" cy="1496061"/>
            </a:xfrm>
            <a:custGeom>
              <a:avLst/>
              <a:gdLst/>
              <a:ahLst/>
              <a:cxnLst/>
              <a:rect l="l" t="t" r="r" b="b"/>
              <a:pathLst>
                <a:path w="6277610" h="1496061">
                  <a:moveTo>
                    <a:pt x="6277610" y="0"/>
                  </a:moveTo>
                  <a:lnTo>
                    <a:pt x="0" y="0"/>
                  </a:lnTo>
                  <a:lnTo>
                    <a:pt x="508000" y="748030"/>
                  </a:lnTo>
                  <a:lnTo>
                    <a:pt x="0" y="1496060"/>
                  </a:lnTo>
                  <a:lnTo>
                    <a:pt x="6277610" y="1496060"/>
                  </a:lnTo>
                  <a:lnTo>
                    <a:pt x="5768340" y="748030"/>
                  </a:lnTo>
                  <a:close/>
                </a:path>
              </a:pathLst>
            </a:custGeom>
            <a:solidFill>
              <a:srgbClr val="83A1C0"/>
            </a:solidFill>
          </p:spPr>
        </p:sp>
        <p:sp>
          <p:nvSpPr>
            <p:cNvPr id="22" name="Freeform 22"/>
            <p:cNvSpPr/>
            <p:nvPr/>
          </p:nvSpPr>
          <p:spPr>
            <a:xfrm>
              <a:off x="0" y="0"/>
              <a:ext cx="6350000" cy="6350000"/>
            </a:xfrm>
            <a:custGeom>
              <a:avLst/>
              <a:gdLst/>
              <a:ahLst/>
              <a:cxnLst/>
              <a:rect l="l" t="t" r="r" b="b"/>
              <a:pathLst>
                <a:path w="6350000" h="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8" cstate="email">
                <a:extLst>
                  <a:ext uri="{28A0092B-C50C-407E-A947-70E740481C1C}">
                    <a14:useLocalDpi xmlns:a14="http://schemas.microsoft.com/office/drawing/2010/main"/>
                  </a:ext>
                </a:extLst>
              </a:blip>
              <a:stretch>
                <a:fillRect/>
              </a:stretch>
            </a:blipFill>
          </p:spPr>
        </p:sp>
      </p:grpSp>
      <p:sp>
        <p:nvSpPr>
          <p:cNvPr id="26" name="TextBox 26"/>
          <p:cNvSpPr txBox="1"/>
          <p:nvPr/>
        </p:nvSpPr>
        <p:spPr>
          <a:xfrm>
            <a:off x="4838045" y="4276698"/>
            <a:ext cx="2511416" cy="327718"/>
          </a:xfrm>
          <a:prstGeom prst="rect">
            <a:avLst/>
          </a:prstGeom>
        </p:spPr>
        <p:txBody>
          <a:bodyPr lIns="0" tIns="0" rIns="0" bIns="0" rtlCol="0" anchor="t">
            <a:spAutoFit/>
          </a:bodyPr>
          <a:lstStyle/>
          <a:p>
            <a:pPr algn="ctr" defTabSz="609448">
              <a:lnSpc>
                <a:spcPts val="2799"/>
              </a:lnSpc>
              <a:spcBef>
                <a:spcPct val="0"/>
              </a:spcBef>
            </a:pPr>
            <a:r>
              <a:rPr lang="en-US" sz="2000" dirty="0" smtClean="0">
                <a:solidFill>
                  <a:srgbClr val="FFFFFF"/>
                </a:solidFill>
                <a:latin typeface="Arial"/>
              </a:rPr>
              <a:t>Reception Team</a:t>
            </a:r>
            <a:endParaRPr lang="en-US" sz="2000" dirty="0">
              <a:solidFill>
                <a:srgbClr val="FFFFFF"/>
              </a:solidFill>
              <a:latin typeface="Arial"/>
            </a:endParaRPr>
          </a:p>
        </p:txBody>
      </p:sp>
      <p:sp>
        <p:nvSpPr>
          <p:cNvPr id="30" name="TextBox 30"/>
          <p:cNvSpPr txBox="1"/>
          <p:nvPr/>
        </p:nvSpPr>
        <p:spPr>
          <a:xfrm>
            <a:off x="2502860" y="1025802"/>
            <a:ext cx="7183104"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Meet The Almond Road Surgery Team</a:t>
            </a:r>
          </a:p>
        </p:txBody>
      </p:sp>
      <p:sp>
        <p:nvSpPr>
          <p:cNvPr id="31" name="TextBox 31"/>
          <p:cNvSpPr txBox="1"/>
          <p:nvPr/>
        </p:nvSpPr>
        <p:spPr>
          <a:xfrm>
            <a:off x="4260425" y="1942547"/>
            <a:ext cx="3667975" cy="359073"/>
          </a:xfrm>
          <a:prstGeom prst="rect">
            <a:avLst/>
          </a:prstGeom>
        </p:spPr>
        <p:txBody>
          <a:bodyPr lIns="0" tIns="0" rIns="0" bIns="0" rtlCol="0" anchor="t">
            <a:spAutoFit/>
          </a:bodyPr>
          <a:lstStyle/>
          <a:p>
            <a:pPr algn="ctr" defTabSz="609448">
              <a:lnSpc>
                <a:spcPts val="2799"/>
              </a:lnSpc>
              <a:spcBef>
                <a:spcPct val="0"/>
              </a:spcBef>
            </a:pPr>
            <a:r>
              <a:rPr lang="en-US" sz="1999">
                <a:solidFill>
                  <a:srgbClr val="FFFFFF"/>
                </a:solidFill>
                <a:latin typeface="Arial"/>
              </a:rPr>
              <a:t>Administration team</a:t>
            </a:r>
          </a:p>
        </p:txBody>
      </p:sp>
      <p:sp>
        <p:nvSpPr>
          <p:cNvPr id="32" name="TextBox 32"/>
          <p:cNvSpPr txBox="1"/>
          <p:nvPr/>
        </p:nvSpPr>
        <p:spPr>
          <a:xfrm>
            <a:off x="3610717" y="3756767"/>
            <a:ext cx="850629" cy="192360"/>
          </a:xfrm>
          <a:prstGeom prst="rect">
            <a:avLst/>
          </a:prstGeom>
        </p:spPr>
        <p:txBody>
          <a:bodyPr lIns="0" tIns="0" rIns="0" bIns="0" rtlCol="0" anchor="t">
            <a:spAutoFit/>
          </a:bodyPr>
          <a:lstStyle/>
          <a:p>
            <a:pPr algn="ctr" defTabSz="609448">
              <a:lnSpc>
                <a:spcPts val="1493"/>
              </a:lnSpc>
              <a:spcBef>
                <a:spcPct val="0"/>
              </a:spcBef>
            </a:pPr>
            <a:r>
              <a:rPr lang="en-US" sz="1066">
                <a:solidFill>
                  <a:srgbClr val="FFFFFF"/>
                </a:solidFill>
                <a:latin typeface="Arial"/>
              </a:rPr>
              <a:t>Jane Nixon</a:t>
            </a:r>
          </a:p>
        </p:txBody>
      </p:sp>
      <p:sp>
        <p:nvSpPr>
          <p:cNvPr id="34" name="TextBox 34"/>
          <p:cNvSpPr txBox="1"/>
          <p:nvPr/>
        </p:nvSpPr>
        <p:spPr>
          <a:xfrm>
            <a:off x="1001276" y="6294442"/>
            <a:ext cx="767753" cy="192360"/>
          </a:xfrm>
          <a:prstGeom prst="rect">
            <a:avLst/>
          </a:prstGeom>
        </p:spPr>
        <p:txBody>
          <a:bodyPr lIns="0" tIns="0" rIns="0" bIns="0" rtlCol="0" anchor="t">
            <a:spAutoFit/>
          </a:bodyPr>
          <a:lstStyle/>
          <a:p>
            <a:pPr algn="ctr" defTabSz="609448">
              <a:lnSpc>
                <a:spcPts val="1493"/>
              </a:lnSpc>
              <a:spcBef>
                <a:spcPct val="0"/>
              </a:spcBef>
            </a:pPr>
            <a:r>
              <a:rPr lang="en-US" sz="1066" dirty="0">
                <a:solidFill>
                  <a:srgbClr val="FFFFFF"/>
                </a:solidFill>
                <a:latin typeface="Arial"/>
              </a:rPr>
              <a:t>Tina Ashford</a:t>
            </a:r>
          </a:p>
        </p:txBody>
      </p:sp>
      <p:sp>
        <p:nvSpPr>
          <p:cNvPr id="37" name="TextBox 37"/>
          <p:cNvSpPr txBox="1"/>
          <p:nvPr/>
        </p:nvSpPr>
        <p:spPr>
          <a:xfrm>
            <a:off x="3402075" y="6294442"/>
            <a:ext cx="684878" cy="192360"/>
          </a:xfrm>
          <a:prstGeom prst="rect">
            <a:avLst/>
          </a:prstGeom>
        </p:spPr>
        <p:txBody>
          <a:bodyPr lIns="0" tIns="0" rIns="0" bIns="0" rtlCol="0" anchor="t">
            <a:spAutoFit/>
          </a:bodyPr>
          <a:lstStyle/>
          <a:p>
            <a:pPr algn="ctr" defTabSz="609448">
              <a:lnSpc>
                <a:spcPts val="1493"/>
              </a:lnSpc>
              <a:spcBef>
                <a:spcPct val="0"/>
              </a:spcBef>
            </a:pPr>
            <a:r>
              <a:rPr lang="en-US" sz="1066" dirty="0">
                <a:solidFill>
                  <a:srgbClr val="FFFFFF"/>
                </a:solidFill>
                <a:latin typeface="Arial"/>
              </a:rPr>
              <a:t>Lisa Tarran</a:t>
            </a:r>
          </a:p>
        </p:txBody>
      </p:sp>
      <p:sp>
        <p:nvSpPr>
          <p:cNvPr id="39" name="Freeform 39"/>
          <p:cNvSpPr/>
          <p:nvPr/>
        </p:nvSpPr>
        <p:spPr>
          <a:xfrm rot="807777">
            <a:off x="126817" y="716133"/>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9" name="Picture 18"/>
          <p:cNvPicPr>
            <a:picLocks noChangeAspect="1"/>
          </p:cNvPicPr>
          <p:nvPr/>
        </p:nvPicPr>
        <p:blipFill>
          <a:blip r:embed="rId9"/>
          <a:stretch>
            <a:fillRect/>
          </a:stretch>
        </p:blipFill>
        <p:spPr>
          <a:xfrm>
            <a:off x="5063630" y="4653136"/>
            <a:ext cx="2060246" cy="2080445"/>
          </a:xfrm>
          <a:prstGeom prst="rect">
            <a:avLst/>
          </a:prstGeom>
        </p:spPr>
      </p:pic>
      <p:pic>
        <p:nvPicPr>
          <p:cNvPr id="23" name="Picture 22"/>
          <p:cNvPicPr>
            <a:picLocks noChangeAspect="1"/>
          </p:cNvPicPr>
          <p:nvPr/>
        </p:nvPicPr>
        <p:blipFill>
          <a:blip r:embed="rId10"/>
          <a:stretch>
            <a:fillRect/>
          </a:stretch>
        </p:blipFill>
        <p:spPr>
          <a:xfrm>
            <a:off x="9841649" y="4521657"/>
            <a:ext cx="1759583" cy="2162615"/>
          </a:xfrm>
          <a:prstGeom prst="rect">
            <a:avLst/>
          </a:prstGeom>
        </p:spPr>
      </p:pic>
      <p:pic>
        <p:nvPicPr>
          <p:cNvPr id="35" name="Picture 34"/>
          <p:cNvPicPr>
            <a:picLocks noChangeAspect="1"/>
          </p:cNvPicPr>
          <p:nvPr/>
        </p:nvPicPr>
        <p:blipFill>
          <a:blip r:embed="rId11"/>
          <a:stretch>
            <a:fillRect/>
          </a:stretch>
        </p:blipFill>
        <p:spPr>
          <a:xfrm>
            <a:off x="7638014" y="4704884"/>
            <a:ext cx="1638721" cy="2012998"/>
          </a:xfrm>
          <a:prstGeom prst="rect">
            <a:avLst/>
          </a:prstGeom>
        </p:spPr>
      </p:pic>
      <p:pic>
        <p:nvPicPr>
          <p:cNvPr id="17" name="Picture 16"/>
          <p:cNvPicPr>
            <a:picLocks noChangeAspect="1"/>
          </p:cNvPicPr>
          <p:nvPr/>
        </p:nvPicPr>
        <p:blipFill>
          <a:blip r:embed="rId12"/>
          <a:stretch>
            <a:fillRect/>
          </a:stretch>
        </p:blipFill>
        <p:spPr>
          <a:xfrm>
            <a:off x="7468579" y="2297989"/>
            <a:ext cx="1609950" cy="1905266"/>
          </a:xfrm>
          <a:prstGeom prst="rect">
            <a:avLst/>
          </a:prstGeom>
        </p:spPr>
      </p:pic>
    </p:spTree>
    <p:extLst>
      <p:ext uri="{BB962C8B-B14F-4D97-AF65-F5344CB8AC3E}">
        <p14:creationId xmlns:p14="http://schemas.microsoft.com/office/powerpoint/2010/main" val="345578601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776"/>
            <a:ext cx="12188825" cy="6885776"/>
          </a:xfrm>
          <a:prstGeom prst="rect">
            <a:avLst/>
          </a:prstGeom>
        </p:spPr>
      </p:pic>
    </p:spTree>
    <p:extLst>
      <p:ext uri="{BB962C8B-B14F-4D97-AF65-F5344CB8AC3E}">
        <p14:creationId xmlns:p14="http://schemas.microsoft.com/office/powerpoint/2010/main" val="230221595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10513393" y="-312946"/>
            <a:ext cx="2339462" cy="4240983"/>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521656" y="2343180"/>
            <a:ext cx="2004604" cy="1339360"/>
          </a:xfrm>
          <a:custGeom>
            <a:avLst/>
            <a:gdLst/>
            <a:ahLst/>
            <a:cxnLst/>
            <a:rect l="l" t="t" r="r" b="b"/>
            <a:pathLst>
              <a:path w="3007690" h="2009563">
                <a:moveTo>
                  <a:pt x="0" y="0"/>
                </a:moveTo>
                <a:lnTo>
                  <a:pt x="3007690" y="0"/>
                </a:lnTo>
                <a:lnTo>
                  <a:pt x="3007690" y="2009563"/>
                </a:lnTo>
                <a:lnTo>
                  <a:pt x="0" y="2009563"/>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9839562" y="3175067"/>
            <a:ext cx="1983757" cy="1325430"/>
          </a:xfrm>
          <a:custGeom>
            <a:avLst/>
            <a:gdLst/>
            <a:ahLst/>
            <a:cxnLst/>
            <a:rect l="l" t="t" r="r" b="b"/>
            <a:pathLst>
              <a:path w="2976410" h="1988663">
                <a:moveTo>
                  <a:pt x="0" y="0"/>
                </a:moveTo>
                <a:lnTo>
                  <a:pt x="2976410" y="0"/>
                </a:lnTo>
                <a:lnTo>
                  <a:pt x="2976410" y="1988663"/>
                </a:lnTo>
                <a:lnTo>
                  <a:pt x="0" y="198866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Freeform 11"/>
          <p:cNvSpPr/>
          <p:nvPr/>
        </p:nvSpPr>
        <p:spPr>
          <a:xfrm>
            <a:off x="359300" y="4264561"/>
            <a:ext cx="2166960" cy="1353244"/>
          </a:xfrm>
          <a:custGeom>
            <a:avLst/>
            <a:gdLst/>
            <a:ahLst/>
            <a:cxnLst/>
            <a:rect l="l" t="t" r="r" b="b"/>
            <a:pathLst>
              <a:path w="3251287" h="2030395">
                <a:moveTo>
                  <a:pt x="0" y="0"/>
                </a:moveTo>
                <a:lnTo>
                  <a:pt x="3251287" y="0"/>
                </a:lnTo>
                <a:lnTo>
                  <a:pt x="3251287" y="2030395"/>
                </a:lnTo>
                <a:lnTo>
                  <a:pt x="0" y="2030395"/>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2" name="Freeform 12"/>
          <p:cNvSpPr/>
          <p:nvPr/>
        </p:nvSpPr>
        <p:spPr>
          <a:xfrm>
            <a:off x="9630983" y="5231796"/>
            <a:ext cx="2076430" cy="1387391"/>
          </a:xfrm>
          <a:custGeom>
            <a:avLst/>
            <a:gdLst/>
            <a:ahLst/>
            <a:cxnLst/>
            <a:rect l="l" t="t" r="r" b="b"/>
            <a:pathLst>
              <a:path w="3115457" h="2081628">
                <a:moveTo>
                  <a:pt x="0" y="0"/>
                </a:moveTo>
                <a:lnTo>
                  <a:pt x="3115457" y="0"/>
                </a:lnTo>
                <a:lnTo>
                  <a:pt x="3115457" y="2081628"/>
                </a:lnTo>
                <a:lnTo>
                  <a:pt x="0" y="2081628"/>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3" name="TextBox 13"/>
          <p:cNvSpPr txBox="1"/>
          <p:nvPr/>
        </p:nvSpPr>
        <p:spPr>
          <a:xfrm>
            <a:off x="3676762" y="1022028"/>
            <a:ext cx="4904873" cy="564257"/>
          </a:xfrm>
          <a:prstGeom prst="rect">
            <a:avLst/>
          </a:prstGeom>
        </p:spPr>
        <p:txBody>
          <a:bodyPr wrap="square" lIns="0" tIns="0" rIns="0" bIns="0" rtlCol="0" anchor="t">
            <a:spAutoFit/>
          </a:bodyPr>
          <a:lstStyle/>
          <a:p>
            <a:pPr algn="ctr" defTabSz="609448">
              <a:lnSpc>
                <a:spcPts val="4386"/>
              </a:lnSpc>
              <a:spcBef>
                <a:spcPct val="0"/>
              </a:spcBef>
            </a:pPr>
            <a:r>
              <a:rPr lang="en-US" sz="3133" dirty="0">
                <a:solidFill>
                  <a:srgbClr val="FFFFFF"/>
                </a:solidFill>
                <a:latin typeface="Arial Bold"/>
              </a:rPr>
              <a:t>Appointments System</a:t>
            </a:r>
          </a:p>
        </p:txBody>
      </p:sp>
      <p:sp>
        <p:nvSpPr>
          <p:cNvPr id="14" name="TextBox 14"/>
          <p:cNvSpPr txBox="1"/>
          <p:nvPr/>
        </p:nvSpPr>
        <p:spPr>
          <a:xfrm>
            <a:off x="1245971" y="1798820"/>
            <a:ext cx="9766455" cy="359073"/>
          </a:xfrm>
          <a:prstGeom prst="rect">
            <a:avLst/>
          </a:prstGeom>
        </p:spPr>
        <p:txBody>
          <a:bodyPr wrap="square" lIns="0" tIns="0" rIns="0" bIns="0" rtlCol="0" anchor="t">
            <a:spAutoFit/>
          </a:bodyPr>
          <a:lstStyle/>
          <a:p>
            <a:pPr algn="ctr" defTabSz="609448">
              <a:lnSpc>
                <a:spcPts val="2799"/>
              </a:lnSpc>
              <a:spcBef>
                <a:spcPct val="0"/>
              </a:spcBef>
            </a:pPr>
            <a:r>
              <a:rPr lang="en-US" sz="2933" dirty="0">
                <a:solidFill>
                  <a:srgbClr val="FFFFFF"/>
                </a:solidFill>
                <a:latin typeface="Arial"/>
              </a:rPr>
              <a:t>How you can help keep our Surgery running smoothly</a:t>
            </a:r>
          </a:p>
        </p:txBody>
      </p:sp>
      <p:sp>
        <p:nvSpPr>
          <p:cNvPr id="15" name="TextBox 15"/>
          <p:cNvSpPr txBox="1"/>
          <p:nvPr/>
        </p:nvSpPr>
        <p:spPr>
          <a:xfrm>
            <a:off x="2526260" y="2603494"/>
            <a:ext cx="5882526" cy="718145"/>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Please arrive on time (if you are more than ten minutes late the Clinician may not see you)</a:t>
            </a:r>
          </a:p>
        </p:txBody>
      </p:sp>
      <p:sp>
        <p:nvSpPr>
          <p:cNvPr id="16" name="TextBox 16"/>
          <p:cNvSpPr txBox="1"/>
          <p:nvPr/>
        </p:nvSpPr>
        <p:spPr>
          <a:xfrm>
            <a:off x="2698707" y="4649866"/>
            <a:ext cx="6445853" cy="359073"/>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Please do not try to "squeeze in" other people in your slot</a:t>
            </a:r>
          </a:p>
        </p:txBody>
      </p:sp>
      <p:sp>
        <p:nvSpPr>
          <p:cNvPr id="17" name="TextBox 17"/>
          <p:cNvSpPr txBox="1"/>
          <p:nvPr/>
        </p:nvSpPr>
        <p:spPr>
          <a:xfrm>
            <a:off x="3129027" y="3716345"/>
            <a:ext cx="6279506" cy="359073"/>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Please let us know if you cannot keep your appointment</a:t>
            </a:r>
          </a:p>
        </p:txBody>
      </p:sp>
      <p:sp>
        <p:nvSpPr>
          <p:cNvPr id="18" name="TextBox 18"/>
          <p:cNvSpPr txBox="1"/>
          <p:nvPr/>
        </p:nvSpPr>
        <p:spPr>
          <a:xfrm>
            <a:off x="2877346" y="5583387"/>
            <a:ext cx="6611130" cy="718145"/>
          </a:xfrm>
          <a:prstGeom prst="rect">
            <a:avLst/>
          </a:prstGeom>
        </p:spPr>
        <p:txBody>
          <a:bodyPr lIns="0" tIns="0" rIns="0" bIns="0" rtlCol="0" anchor="t">
            <a:spAutoFit/>
          </a:bodyPr>
          <a:lstStyle/>
          <a:p>
            <a:pPr algn="ctr" defTabSz="609448">
              <a:lnSpc>
                <a:spcPts val="2799"/>
              </a:lnSpc>
              <a:spcBef>
                <a:spcPct val="0"/>
              </a:spcBef>
            </a:pPr>
            <a:r>
              <a:rPr lang="en-US" sz="1999" dirty="0">
                <a:solidFill>
                  <a:srgbClr val="FFFFFF"/>
                </a:solidFill>
                <a:latin typeface="Arial"/>
              </a:rPr>
              <a:t>Please remember that the length of appointments are limited and that other people are waiting too!</a:t>
            </a:r>
          </a:p>
        </p:txBody>
      </p:sp>
    </p:spTree>
    <p:extLst>
      <p:ext uri="{BB962C8B-B14F-4D97-AF65-F5344CB8AC3E}">
        <p14:creationId xmlns:p14="http://schemas.microsoft.com/office/powerpoint/2010/main" val="56195356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893"/>
            <a:ext cx="12188825" cy="6856214"/>
          </a:xfrm>
          <a:prstGeom prst="rect">
            <a:avLst/>
          </a:prstGeom>
        </p:spPr>
      </p:pic>
      <p:pic>
        <p:nvPicPr>
          <p:cNvPr id="8" name="Picture 7"/>
          <p:cNvPicPr>
            <a:picLocks noChangeAspect="1"/>
          </p:cNvPicPr>
          <p:nvPr/>
        </p:nvPicPr>
        <p:blipFill>
          <a:blip r:embed="rId3"/>
          <a:stretch>
            <a:fillRect/>
          </a:stretch>
        </p:blipFill>
        <p:spPr>
          <a:xfrm>
            <a:off x="10638829" y="231066"/>
            <a:ext cx="1357296" cy="539648"/>
          </a:xfrm>
          <a:prstGeom prst="rect">
            <a:avLst/>
          </a:prstGeom>
        </p:spPr>
      </p:pic>
      <p:pic>
        <p:nvPicPr>
          <p:cNvPr id="10" name="Picture 9"/>
          <p:cNvPicPr>
            <a:picLocks noChangeAspect="1"/>
          </p:cNvPicPr>
          <p:nvPr/>
        </p:nvPicPr>
        <p:blipFill>
          <a:blip r:embed="rId4"/>
          <a:stretch>
            <a:fillRect/>
          </a:stretch>
        </p:blipFill>
        <p:spPr>
          <a:xfrm>
            <a:off x="510006" y="876813"/>
            <a:ext cx="3464193" cy="3445483"/>
          </a:xfrm>
          <a:prstGeom prst="rect">
            <a:avLst/>
          </a:prstGeom>
        </p:spPr>
      </p:pic>
      <p:pic>
        <p:nvPicPr>
          <p:cNvPr id="9" name="Picture 8"/>
          <p:cNvPicPr>
            <a:picLocks noChangeAspect="1"/>
          </p:cNvPicPr>
          <p:nvPr/>
        </p:nvPicPr>
        <p:blipFill>
          <a:blip r:embed="rId5"/>
          <a:stretch>
            <a:fillRect/>
          </a:stretch>
        </p:blipFill>
        <p:spPr>
          <a:xfrm>
            <a:off x="2278501" y="43709"/>
            <a:ext cx="4235314" cy="5111690"/>
          </a:xfrm>
          <a:prstGeom prst="rect">
            <a:avLst/>
          </a:prstGeom>
        </p:spPr>
      </p:pic>
      <p:sp>
        <p:nvSpPr>
          <p:cNvPr id="11" name="TextBox 10"/>
          <p:cNvSpPr txBox="1"/>
          <p:nvPr/>
        </p:nvSpPr>
        <p:spPr>
          <a:xfrm>
            <a:off x="115473" y="-41217"/>
            <a:ext cx="2886827" cy="2861577"/>
          </a:xfrm>
          <a:prstGeom prst="rect">
            <a:avLst/>
          </a:prstGeom>
          <a:noFill/>
        </p:spPr>
        <p:txBody>
          <a:bodyPr wrap="square" rtlCol="0">
            <a:spAutoFit/>
          </a:bodyPr>
          <a:lstStyle/>
          <a:p>
            <a:pPr defTabSz="457063"/>
            <a:r>
              <a:rPr lang="en-GB" sz="7198" b="1" dirty="0">
                <a:solidFill>
                  <a:srgbClr val="000000"/>
                </a:solidFill>
                <a:latin typeface="Arial" panose="020B0604020202020204" pitchFamily="34" charset="0"/>
                <a:cs typeface="Arial" panose="020B0604020202020204" pitchFamily="34" charset="0"/>
              </a:rPr>
              <a:t>HELP </a:t>
            </a:r>
          </a:p>
          <a:p>
            <a:pPr defTabSz="457063"/>
            <a:r>
              <a:rPr lang="en-GB" sz="7198" b="1" dirty="0">
                <a:solidFill>
                  <a:srgbClr val="000000"/>
                </a:solidFill>
                <a:latin typeface="Arial" panose="020B0604020202020204" pitchFamily="34" charset="0"/>
                <a:cs typeface="Arial" panose="020B0604020202020204" pitchFamily="34" charset="0"/>
              </a:rPr>
              <a:t>BEAT</a:t>
            </a:r>
          </a:p>
          <a:p>
            <a:pPr defTabSz="457063"/>
            <a:r>
              <a:rPr lang="en-GB" sz="3599" b="1" dirty="0">
                <a:solidFill>
                  <a:srgbClr val="FFFFFF"/>
                </a:solidFill>
                <a:latin typeface="Arial" panose="020B0604020202020204" pitchFamily="34" charset="0"/>
                <a:cs typeface="Arial" panose="020B0604020202020204" pitchFamily="34" charset="0"/>
              </a:rPr>
              <a:t>DEMENTIA</a:t>
            </a:r>
          </a:p>
        </p:txBody>
      </p:sp>
      <p:sp>
        <p:nvSpPr>
          <p:cNvPr id="12" name="TextBox 11"/>
          <p:cNvSpPr txBox="1"/>
          <p:nvPr/>
        </p:nvSpPr>
        <p:spPr>
          <a:xfrm>
            <a:off x="281809" y="3653464"/>
            <a:ext cx="1996693" cy="1200016"/>
          </a:xfrm>
          <a:prstGeom prst="rect">
            <a:avLst/>
          </a:prstGeom>
          <a:noFill/>
        </p:spPr>
        <p:txBody>
          <a:bodyPr wrap="none" rtlCol="0">
            <a:spAutoFit/>
          </a:bodyPr>
          <a:lstStyle/>
          <a:p>
            <a:pPr defTabSz="457063"/>
            <a:r>
              <a:rPr lang="en-GB" sz="1799" dirty="0">
                <a:solidFill>
                  <a:srgbClr val="FFFFFF"/>
                </a:solidFill>
                <a:latin typeface="Gill Sans MT" panose="020B0502020104020203"/>
              </a:rPr>
              <a:t>Let researchers </a:t>
            </a:r>
          </a:p>
          <a:p>
            <a:pPr defTabSz="457063"/>
            <a:r>
              <a:rPr lang="en-GB" sz="1799" dirty="0">
                <a:solidFill>
                  <a:srgbClr val="FFFFFF"/>
                </a:solidFill>
                <a:latin typeface="Gill Sans MT" panose="020B0502020104020203"/>
              </a:rPr>
              <a:t>Know you want to </a:t>
            </a:r>
          </a:p>
          <a:p>
            <a:pPr defTabSz="457063"/>
            <a:r>
              <a:rPr lang="en-GB" sz="1799" dirty="0">
                <a:solidFill>
                  <a:srgbClr val="FFFFFF"/>
                </a:solidFill>
                <a:latin typeface="Gill Sans MT" panose="020B0502020104020203"/>
              </a:rPr>
              <a:t>take part in their </a:t>
            </a:r>
          </a:p>
          <a:p>
            <a:pPr defTabSz="457063"/>
            <a:r>
              <a:rPr lang="en-GB" sz="1799" dirty="0">
                <a:solidFill>
                  <a:srgbClr val="FFFFFF"/>
                </a:solidFill>
                <a:latin typeface="Gill Sans MT" panose="020B0502020104020203"/>
              </a:rPr>
              <a:t>studies </a:t>
            </a:r>
          </a:p>
        </p:txBody>
      </p:sp>
    </p:spTree>
    <p:extLst>
      <p:ext uri="{BB962C8B-B14F-4D97-AF65-F5344CB8AC3E}">
        <p14:creationId xmlns:p14="http://schemas.microsoft.com/office/powerpoint/2010/main" val="400549588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908" y="861010"/>
            <a:ext cx="5608319" cy="5805499"/>
          </a:xfrm>
          <a:prstGeom prst="rect">
            <a:avLst/>
          </a:prstGeom>
        </p:spPr>
      </p:pic>
      <p:pic>
        <p:nvPicPr>
          <p:cNvPr id="15" name="Picture 14"/>
          <p:cNvPicPr>
            <a:picLocks noChangeAspect="1"/>
          </p:cNvPicPr>
          <p:nvPr/>
        </p:nvPicPr>
        <p:blipFill>
          <a:blip r:embed="rId7"/>
          <a:stretch>
            <a:fillRect/>
          </a:stretch>
        </p:blipFill>
        <p:spPr>
          <a:xfrm>
            <a:off x="6886500" y="1196752"/>
            <a:ext cx="3651935" cy="4798163"/>
          </a:xfrm>
          <a:prstGeom prst="rect">
            <a:avLst/>
          </a:prstGeom>
        </p:spPr>
      </p:pic>
    </p:spTree>
    <p:extLst>
      <p:ext uri="{BB962C8B-B14F-4D97-AF65-F5344CB8AC3E}">
        <p14:creationId xmlns:p14="http://schemas.microsoft.com/office/powerpoint/2010/main" val="301204272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44" name="Rounded Rectangle 43"/>
          <p:cNvSpPr/>
          <p:nvPr/>
        </p:nvSpPr>
        <p:spPr>
          <a:xfrm>
            <a:off x="6511134" y="4023264"/>
            <a:ext cx="3032787" cy="78977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7" name="Rounded Rectangle 46"/>
          <p:cNvSpPr/>
          <p:nvPr/>
        </p:nvSpPr>
        <p:spPr>
          <a:xfrm>
            <a:off x="10548516" y="5882467"/>
            <a:ext cx="1328469"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6" name="Rounded Rectangle 45"/>
          <p:cNvSpPr/>
          <p:nvPr/>
        </p:nvSpPr>
        <p:spPr>
          <a:xfrm>
            <a:off x="5266649" y="6471542"/>
            <a:ext cx="2090993"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45" name="Rounded Rectangle 44"/>
          <p:cNvSpPr/>
          <p:nvPr/>
        </p:nvSpPr>
        <p:spPr>
          <a:xfrm>
            <a:off x="334095" y="5649087"/>
            <a:ext cx="1236143"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2" name="Rounded Rectangle 41"/>
          <p:cNvSpPr/>
          <p:nvPr/>
        </p:nvSpPr>
        <p:spPr>
          <a:xfrm>
            <a:off x="387432" y="4245601"/>
            <a:ext cx="2404582"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3" name="Rounded Rectangle 42"/>
          <p:cNvSpPr/>
          <p:nvPr/>
        </p:nvSpPr>
        <p:spPr>
          <a:xfrm>
            <a:off x="230866" y="1737300"/>
            <a:ext cx="3642738" cy="40517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8" name="Rounded Rectangle 47"/>
          <p:cNvSpPr/>
          <p:nvPr/>
        </p:nvSpPr>
        <p:spPr>
          <a:xfrm>
            <a:off x="4944905" y="3440217"/>
            <a:ext cx="2099500"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49" name="Rounded Rectangle 48"/>
          <p:cNvSpPr/>
          <p:nvPr/>
        </p:nvSpPr>
        <p:spPr>
          <a:xfrm>
            <a:off x="10492146" y="2500979"/>
            <a:ext cx="1578225"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9" name="Freeform 9"/>
          <p:cNvSpPr/>
          <p:nvPr/>
        </p:nvSpPr>
        <p:spPr>
          <a:xfrm>
            <a:off x="1027846" y="2144861"/>
            <a:ext cx="2058035" cy="1520068"/>
          </a:xfrm>
          <a:custGeom>
            <a:avLst/>
            <a:gdLst/>
            <a:ahLst/>
            <a:cxnLst/>
            <a:rect l="l" t="t" r="r" b="b"/>
            <a:pathLst>
              <a:path w="3087856" h="2280696">
                <a:moveTo>
                  <a:pt x="0" y="0"/>
                </a:moveTo>
                <a:lnTo>
                  <a:pt x="3087856" y="0"/>
                </a:lnTo>
                <a:lnTo>
                  <a:pt x="3087856" y="2280696"/>
                </a:lnTo>
                <a:lnTo>
                  <a:pt x="0" y="228069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5069681" y="1904837"/>
            <a:ext cx="1817826" cy="1524163"/>
          </a:xfrm>
          <a:custGeom>
            <a:avLst/>
            <a:gdLst/>
            <a:ahLst/>
            <a:cxnLst/>
            <a:rect l="l" t="t" r="r" b="b"/>
            <a:pathLst>
              <a:path w="2727450" h="2286840">
                <a:moveTo>
                  <a:pt x="0" y="0"/>
                </a:moveTo>
                <a:lnTo>
                  <a:pt x="2727450" y="0"/>
                </a:lnTo>
                <a:lnTo>
                  <a:pt x="2727450" y="2286840"/>
                </a:lnTo>
                <a:lnTo>
                  <a:pt x="0" y="228684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Freeform 11"/>
          <p:cNvSpPr/>
          <p:nvPr/>
        </p:nvSpPr>
        <p:spPr>
          <a:xfrm>
            <a:off x="8434112" y="1949719"/>
            <a:ext cx="2058035" cy="1520068"/>
          </a:xfrm>
          <a:custGeom>
            <a:avLst/>
            <a:gdLst/>
            <a:ahLst/>
            <a:cxnLst/>
            <a:rect l="l" t="t" r="r" b="b"/>
            <a:pathLst>
              <a:path w="3087856" h="2280696">
                <a:moveTo>
                  <a:pt x="0" y="0"/>
                </a:moveTo>
                <a:lnTo>
                  <a:pt x="3087856" y="0"/>
                </a:lnTo>
                <a:lnTo>
                  <a:pt x="3087856" y="2280696"/>
                </a:lnTo>
                <a:lnTo>
                  <a:pt x="0" y="2280696"/>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2" name="Freeform 12"/>
          <p:cNvSpPr/>
          <p:nvPr/>
        </p:nvSpPr>
        <p:spPr>
          <a:xfrm>
            <a:off x="2792014" y="3780781"/>
            <a:ext cx="2117826" cy="1261521"/>
          </a:xfrm>
          <a:custGeom>
            <a:avLst/>
            <a:gdLst/>
            <a:ahLst/>
            <a:cxnLst/>
            <a:rect l="l" t="t" r="r" b="b"/>
            <a:pathLst>
              <a:path w="3177566" h="1892774">
                <a:moveTo>
                  <a:pt x="0" y="0"/>
                </a:moveTo>
                <a:lnTo>
                  <a:pt x="3177567" y="0"/>
                </a:lnTo>
                <a:lnTo>
                  <a:pt x="3177567" y="1892774"/>
                </a:lnTo>
                <a:lnTo>
                  <a:pt x="0" y="1892774"/>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3" name="Freeform 13"/>
          <p:cNvSpPr/>
          <p:nvPr/>
        </p:nvSpPr>
        <p:spPr>
          <a:xfrm>
            <a:off x="9539620" y="3661991"/>
            <a:ext cx="1998465" cy="1261521"/>
          </a:xfrm>
          <a:custGeom>
            <a:avLst/>
            <a:gdLst/>
            <a:ahLst/>
            <a:cxnLst/>
            <a:rect l="l" t="t" r="r" b="b"/>
            <a:pathLst>
              <a:path w="2998478" h="1892774">
                <a:moveTo>
                  <a:pt x="0" y="0"/>
                </a:moveTo>
                <a:lnTo>
                  <a:pt x="2998478" y="0"/>
                </a:lnTo>
                <a:lnTo>
                  <a:pt x="2998478" y="1892774"/>
                </a:lnTo>
                <a:lnTo>
                  <a:pt x="0" y="1892774"/>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4" name="Freeform 14"/>
          <p:cNvSpPr/>
          <p:nvPr/>
        </p:nvSpPr>
        <p:spPr>
          <a:xfrm>
            <a:off x="1570238" y="5232432"/>
            <a:ext cx="2058035" cy="1520068"/>
          </a:xfrm>
          <a:custGeom>
            <a:avLst/>
            <a:gdLst/>
            <a:ahLst/>
            <a:cxnLst/>
            <a:rect l="l" t="t" r="r" b="b"/>
            <a:pathLst>
              <a:path w="3087856" h="2280696">
                <a:moveTo>
                  <a:pt x="0" y="0"/>
                </a:moveTo>
                <a:lnTo>
                  <a:pt x="3087856" y="0"/>
                </a:lnTo>
                <a:lnTo>
                  <a:pt x="3087856" y="2280695"/>
                </a:lnTo>
                <a:lnTo>
                  <a:pt x="0" y="2280695"/>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sp>
      <p:sp>
        <p:nvSpPr>
          <p:cNvPr id="15" name="Freeform 15"/>
          <p:cNvSpPr/>
          <p:nvPr/>
        </p:nvSpPr>
        <p:spPr>
          <a:xfrm>
            <a:off x="5400898" y="5168209"/>
            <a:ext cx="1865237" cy="1282082"/>
          </a:xfrm>
          <a:custGeom>
            <a:avLst/>
            <a:gdLst/>
            <a:ahLst/>
            <a:cxnLst/>
            <a:rect l="l" t="t" r="r" b="b"/>
            <a:pathLst>
              <a:path w="3087856" h="2298227">
                <a:moveTo>
                  <a:pt x="0" y="0"/>
                </a:moveTo>
                <a:lnTo>
                  <a:pt x="3087855" y="0"/>
                </a:lnTo>
                <a:lnTo>
                  <a:pt x="3087855" y="2298227"/>
                </a:lnTo>
                <a:lnTo>
                  <a:pt x="0" y="2298227"/>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sp>
      <p:sp>
        <p:nvSpPr>
          <p:cNvPr id="16" name="Freeform 16"/>
          <p:cNvSpPr/>
          <p:nvPr/>
        </p:nvSpPr>
        <p:spPr>
          <a:xfrm>
            <a:off x="8490481" y="5168209"/>
            <a:ext cx="2058035" cy="1520068"/>
          </a:xfrm>
          <a:custGeom>
            <a:avLst/>
            <a:gdLst/>
            <a:ahLst/>
            <a:cxnLst/>
            <a:rect l="l" t="t" r="r" b="b"/>
            <a:pathLst>
              <a:path w="3087856" h="2280696">
                <a:moveTo>
                  <a:pt x="0" y="0"/>
                </a:moveTo>
                <a:lnTo>
                  <a:pt x="3087856" y="0"/>
                </a:lnTo>
                <a:lnTo>
                  <a:pt x="3087856" y="2280696"/>
                </a:lnTo>
                <a:lnTo>
                  <a:pt x="0" y="2280696"/>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sp>
      <p:sp>
        <p:nvSpPr>
          <p:cNvPr id="19" name="TextBox 19"/>
          <p:cNvSpPr txBox="1"/>
          <p:nvPr/>
        </p:nvSpPr>
        <p:spPr>
          <a:xfrm>
            <a:off x="5145919" y="3433747"/>
            <a:ext cx="1697473" cy="344820"/>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Practice Nurse</a:t>
            </a:r>
          </a:p>
        </p:txBody>
      </p:sp>
      <p:sp>
        <p:nvSpPr>
          <p:cNvPr id="20" name="TextBox 20"/>
          <p:cNvSpPr txBox="1"/>
          <p:nvPr/>
        </p:nvSpPr>
        <p:spPr>
          <a:xfrm>
            <a:off x="2702089" y="1025802"/>
            <a:ext cx="6784647"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The Type of Appointments We Offer</a:t>
            </a:r>
          </a:p>
        </p:txBody>
      </p:sp>
      <p:sp>
        <p:nvSpPr>
          <p:cNvPr id="23" name="TextBox 23"/>
          <p:cNvSpPr txBox="1"/>
          <p:nvPr/>
        </p:nvSpPr>
        <p:spPr>
          <a:xfrm>
            <a:off x="129412" y="1504205"/>
            <a:ext cx="3855854" cy="866970"/>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Advanced Nurse Practitioners (ANP)</a:t>
            </a:r>
          </a:p>
        </p:txBody>
      </p:sp>
      <p:sp>
        <p:nvSpPr>
          <p:cNvPr id="26" name="TextBox 26"/>
          <p:cNvSpPr txBox="1"/>
          <p:nvPr/>
        </p:nvSpPr>
        <p:spPr>
          <a:xfrm>
            <a:off x="10578902" y="2473475"/>
            <a:ext cx="1404713" cy="359384"/>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Doctors</a:t>
            </a:r>
          </a:p>
        </p:txBody>
      </p:sp>
      <p:sp>
        <p:nvSpPr>
          <p:cNvPr id="29" name="TextBox 29"/>
          <p:cNvSpPr txBox="1"/>
          <p:nvPr/>
        </p:nvSpPr>
        <p:spPr>
          <a:xfrm>
            <a:off x="439877" y="4264968"/>
            <a:ext cx="2299695" cy="293146"/>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Health Care Assistant</a:t>
            </a:r>
          </a:p>
        </p:txBody>
      </p:sp>
      <p:sp>
        <p:nvSpPr>
          <p:cNvPr id="32" name="TextBox 32"/>
          <p:cNvSpPr txBox="1"/>
          <p:nvPr/>
        </p:nvSpPr>
        <p:spPr>
          <a:xfrm>
            <a:off x="6277693" y="3929218"/>
            <a:ext cx="3528177" cy="866972"/>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Consultations: Face to Face, Online, Video or Telephone</a:t>
            </a:r>
          </a:p>
        </p:txBody>
      </p:sp>
      <p:sp>
        <p:nvSpPr>
          <p:cNvPr id="35" name="TextBox 35"/>
          <p:cNvSpPr txBox="1"/>
          <p:nvPr/>
        </p:nvSpPr>
        <p:spPr>
          <a:xfrm>
            <a:off x="252929" y="5623664"/>
            <a:ext cx="1404712" cy="382726"/>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Sit &amp; Wait</a:t>
            </a:r>
          </a:p>
        </p:txBody>
      </p:sp>
      <p:sp>
        <p:nvSpPr>
          <p:cNvPr id="38" name="TextBox 38"/>
          <p:cNvSpPr txBox="1"/>
          <p:nvPr/>
        </p:nvSpPr>
        <p:spPr>
          <a:xfrm>
            <a:off x="5254781" y="6442165"/>
            <a:ext cx="2076738" cy="361257"/>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Telephone Advice</a:t>
            </a:r>
          </a:p>
        </p:txBody>
      </p:sp>
      <p:sp>
        <p:nvSpPr>
          <p:cNvPr id="41" name="TextBox 41"/>
          <p:cNvSpPr txBox="1"/>
          <p:nvPr/>
        </p:nvSpPr>
        <p:spPr>
          <a:xfrm>
            <a:off x="10492147" y="5882467"/>
            <a:ext cx="1404711" cy="297550"/>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Home Visits</a:t>
            </a:r>
          </a:p>
        </p:txBody>
      </p:sp>
    </p:spTree>
    <p:extLst>
      <p:ext uri="{BB962C8B-B14F-4D97-AF65-F5344CB8AC3E}">
        <p14:creationId xmlns:p14="http://schemas.microsoft.com/office/powerpoint/2010/main" val="299226726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
            <a:ext cx="12188825" cy="696923"/>
          </a:xfrm>
          <a:solidFill>
            <a:schemeClr val="tx1"/>
          </a:solidFill>
          <a:ln w="38100">
            <a:noFill/>
          </a:ln>
        </p:spPr>
        <p:txBody>
          <a:bodyPr>
            <a:normAutofit/>
          </a:bodyPr>
          <a:lstStyle/>
          <a:p>
            <a:r>
              <a:rPr lang="en-US" b="1" dirty="0" smtClean="0">
                <a:solidFill>
                  <a:schemeClr val="bg1"/>
                </a:solidFill>
              </a:rPr>
              <a:t>0</a:t>
            </a:r>
            <a:endParaRPr lang="en-US" b="1" dirty="0">
              <a:solidFill>
                <a:schemeClr val="bg1"/>
              </a:solidFill>
            </a:endParaRPr>
          </a:p>
        </p:txBody>
      </p:sp>
      <p:pic>
        <p:nvPicPr>
          <p:cNvPr id="30" name="Picture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672407" cy="69269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74010" cy="508518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636" y="4235078"/>
            <a:ext cx="3959882" cy="2520280"/>
          </a:xfrm>
          <a:prstGeom prst="rect">
            <a:avLst/>
          </a:prstGeom>
        </p:spPr>
      </p:pic>
      <p:sp>
        <p:nvSpPr>
          <p:cNvPr id="6" name="TextBox 5"/>
          <p:cNvSpPr txBox="1"/>
          <p:nvPr/>
        </p:nvSpPr>
        <p:spPr>
          <a:xfrm>
            <a:off x="261764" y="5761808"/>
            <a:ext cx="3643243" cy="646331"/>
          </a:xfrm>
          <a:prstGeom prst="rect">
            <a:avLst/>
          </a:prstGeom>
          <a:noFill/>
        </p:spPr>
        <p:txBody>
          <a:bodyPr wrap="square" rtlCol="0">
            <a:spAutoFit/>
          </a:bodyPr>
          <a:lstStyle/>
          <a:p>
            <a:pPr algn="ctr"/>
            <a:r>
              <a:rPr lang="en-GB" dirty="0" smtClean="0"/>
              <a:t>For more Information go to: </a:t>
            </a:r>
          </a:p>
          <a:p>
            <a:pPr algn="ctr"/>
            <a:r>
              <a:rPr lang="en-GB" dirty="0"/>
              <a:t> </a:t>
            </a:r>
            <a:r>
              <a:rPr lang="en-GB" dirty="0">
                <a:hlinkClick r:id="rId5"/>
              </a:rPr>
              <a:t>https://www.mycarerecord.org.uk/</a:t>
            </a:r>
            <a:endParaRPr lang="en-GB" dirty="0"/>
          </a:p>
        </p:txBody>
      </p:sp>
      <p:sp>
        <p:nvSpPr>
          <p:cNvPr id="7" name="TextBox 6"/>
          <p:cNvSpPr txBox="1"/>
          <p:nvPr/>
        </p:nvSpPr>
        <p:spPr>
          <a:xfrm>
            <a:off x="4272857" y="5900308"/>
            <a:ext cx="2023887" cy="369332"/>
          </a:xfrm>
          <a:prstGeom prst="rect">
            <a:avLst/>
          </a:prstGeom>
          <a:noFill/>
        </p:spPr>
        <p:txBody>
          <a:bodyPr wrap="none" rtlCol="0">
            <a:spAutoFit/>
          </a:bodyPr>
          <a:lstStyle/>
          <a:p>
            <a:r>
              <a:rPr lang="en-GB" dirty="0" smtClean="0"/>
              <a:t>Or use the QR code</a:t>
            </a:r>
            <a:endParaRPr lang="en-GB"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4452" y="5414590"/>
            <a:ext cx="1340768" cy="1340768"/>
          </a:xfrm>
          <a:prstGeom prst="rect">
            <a:avLst/>
          </a:prstGeom>
        </p:spPr>
      </p:pic>
    </p:spTree>
    <p:extLst>
      <p:ext uri="{BB962C8B-B14F-4D97-AF65-F5344CB8AC3E}">
        <p14:creationId xmlns:p14="http://schemas.microsoft.com/office/powerpoint/2010/main" val="332773376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42" name="Rounded Rectangle 41"/>
          <p:cNvSpPr/>
          <p:nvPr/>
        </p:nvSpPr>
        <p:spPr>
          <a:xfrm>
            <a:off x="9027822" y="5973692"/>
            <a:ext cx="2050161" cy="36239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0" name="Rounded Rectangle 39"/>
          <p:cNvSpPr/>
          <p:nvPr/>
        </p:nvSpPr>
        <p:spPr>
          <a:xfrm>
            <a:off x="6363431" y="5958821"/>
            <a:ext cx="1954530" cy="377261"/>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5" name="Rounded Rectangle 44"/>
          <p:cNvSpPr/>
          <p:nvPr/>
        </p:nvSpPr>
        <p:spPr>
          <a:xfrm>
            <a:off x="3613241" y="5973692"/>
            <a:ext cx="1954530" cy="36239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4" name="Rounded Rectangle 43"/>
          <p:cNvSpPr/>
          <p:nvPr/>
        </p:nvSpPr>
        <p:spPr>
          <a:xfrm>
            <a:off x="750041" y="5972983"/>
            <a:ext cx="2404582" cy="3881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41" name="Rounded Rectangle 40"/>
          <p:cNvSpPr/>
          <p:nvPr/>
        </p:nvSpPr>
        <p:spPr>
          <a:xfrm>
            <a:off x="750041" y="3381520"/>
            <a:ext cx="2404582" cy="33188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38" name="Rounded Rectangle 37"/>
          <p:cNvSpPr/>
          <p:nvPr/>
        </p:nvSpPr>
        <p:spPr>
          <a:xfrm>
            <a:off x="4127845" y="3375697"/>
            <a:ext cx="3933275" cy="609441"/>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159695" y="5474362"/>
            <a:ext cx="1188220" cy="2261216"/>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1" name="TextBox 11"/>
          <p:cNvSpPr txBox="1"/>
          <p:nvPr/>
        </p:nvSpPr>
        <p:spPr>
          <a:xfrm>
            <a:off x="611216" y="5967073"/>
            <a:ext cx="2706664" cy="399541"/>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Occupational Therapist</a:t>
            </a:r>
          </a:p>
        </p:txBody>
      </p:sp>
      <p:sp>
        <p:nvSpPr>
          <p:cNvPr id="14" name="TextBox 14"/>
          <p:cNvSpPr txBox="1"/>
          <p:nvPr/>
        </p:nvSpPr>
        <p:spPr>
          <a:xfrm>
            <a:off x="4107972" y="3236751"/>
            <a:ext cx="3933275" cy="866972"/>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Extended Access – Evening, Weekend &amp; Bank Holiday Appointments.</a:t>
            </a:r>
          </a:p>
        </p:txBody>
      </p:sp>
      <p:sp>
        <p:nvSpPr>
          <p:cNvPr id="20" name="TextBox 20"/>
          <p:cNvSpPr txBox="1"/>
          <p:nvPr/>
        </p:nvSpPr>
        <p:spPr>
          <a:xfrm>
            <a:off x="750041" y="3129216"/>
            <a:ext cx="2429015" cy="866969"/>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Social Care Prescriber</a:t>
            </a:r>
          </a:p>
        </p:txBody>
      </p:sp>
      <p:sp>
        <p:nvSpPr>
          <p:cNvPr id="23" name="TextBox 23"/>
          <p:cNvSpPr txBox="1"/>
          <p:nvPr/>
        </p:nvSpPr>
        <p:spPr>
          <a:xfrm>
            <a:off x="9555387" y="5951231"/>
            <a:ext cx="1092959" cy="384850"/>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Midwife</a:t>
            </a:r>
          </a:p>
        </p:txBody>
      </p:sp>
      <p:sp>
        <p:nvSpPr>
          <p:cNvPr id="26" name="TextBox 26"/>
          <p:cNvSpPr txBox="1"/>
          <p:nvPr/>
        </p:nvSpPr>
        <p:spPr>
          <a:xfrm>
            <a:off x="3598119" y="5962462"/>
            <a:ext cx="1965310" cy="384850"/>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Care Co-</a:t>
            </a:r>
            <a:r>
              <a:rPr lang="en-US" sz="1599" dirty="0" err="1">
                <a:solidFill>
                  <a:srgbClr val="FFFFFF"/>
                </a:solidFill>
                <a:latin typeface="Arial Bold"/>
              </a:rPr>
              <a:t>Ordinator</a:t>
            </a:r>
            <a:endParaRPr lang="en-US" sz="1599" dirty="0">
              <a:solidFill>
                <a:srgbClr val="FFFFFF"/>
              </a:solidFill>
              <a:latin typeface="Arial Bold"/>
            </a:endParaRPr>
          </a:p>
        </p:txBody>
      </p:sp>
      <p:sp>
        <p:nvSpPr>
          <p:cNvPr id="29" name="TextBox 29"/>
          <p:cNvSpPr txBox="1"/>
          <p:nvPr/>
        </p:nvSpPr>
        <p:spPr>
          <a:xfrm>
            <a:off x="6646976" y="5942404"/>
            <a:ext cx="1404711" cy="377019"/>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Pharmacist</a:t>
            </a:r>
          </a:p>
        </p:txBody>
      </p:sp>
      <p:sp>
        <p:nvSpPr>
          <p:cNvPr id="30" name="Freeform 30"/>
          <p:cNvSpPr/>
          <p:nvPr/>
        </p:nvSpPr>
        <p:spPr>
          <a:xfrm>
            <a:off x="8792976" y="1890006"/>
            <a:ext cx="2258916" cy="1475511"/>
          </a:xfrm>
          <a:custGeom>
            <a:avLst/>
            <a:gdLst/>
            <a:ahLst/>
            <a:cxnLst/>
            <a:rect l="l" t="t" r="r" b="b"/>
            <a:pathLst>
              <a:path w="3389257" h="2213843">
                <a:moveTo>
                  <a:pt x="0" y="0"/>
                </a:moveTo>
                <a:lnTo>
                  <a:pt x="3389257" y="0"/>
                </a:lnTo>
                <a:lnTo>
                  <a:pt x="3389257" y="2213843"/>
                </a:lnTo>
                <a:lnTo>
                  <a:pt x="0" y="2213843"/>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31" name="Freeform 31"/>
          <p:cNvSpPr/>
          <p:nvPr/>
        </p:nvSpPr>
        <p:spPr>
          <a:xfrm>
            <a:off x="865690" y="1890006"/>
            <a:ext cx="2206435" cy="1475511"/>
          </a:xfrm>
          <a:custGeom>
            <a:avLst/>
            <a:gdLst/>
            <a:ahLst/>
            <a:cxnLst/>
            <a:rect l="l" t="t" r="r" b="b"/>
            <a:pathLst>
              <a:path w="3310515" h="2213843">
                <a:moveTo>
                  <a:pt x="0" y="0"/>
                </a:moveTo>
                <a:lnTo>
                  <a:pt x="3310515" y="0"/>
                </a:lnTo>
                <a:lnTo>
                  <a:pt x="3310515" y="2213843"/>
                </a:lnTo>
                <a:lnTo>
                  <a:pt x="0" y="221384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32" name="Freeform 32"/>
          <p:cNvSpPr/>
          <p:nvPr/>
        </p:nvSpPr>
        <p:spPr>
          <a:xfrm>
            <a:off x="5127842" y="1890006"/>
            <a:ext cx="2002715" cy="1475511"/>
          </a:xfrm>
          <a:custGeom>
            <a:avLst/>
            <a:gdLst/>
            <a:ahLst/>
            <a:cxnLst/>
            <a:rect l="l" t="t" r="r" b="b"/>
            <a:pathLst>
              <a:path w="3004855" h="2213843">
                <a:moveTo>
                  <a:pt x="0" y="0"/>
                </a:moveTo>
                <a:lnTo>
                  <a:pt x="3004855" y="0"/>
                </a:lnTo>
                <a:lnTo>
                  <a:pt x="3004855" y="2213843"/>
                </a:lnTo>
                <a:lnTo>
                  <a:pt x="0" y="221384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33" name="Freeform 33"/>
          <p:cNvSpPr/>
          <p:nvPr/>
        </p:nvSpPr>
        <p:spPr>
          <a:xfrm>
            <a:off x="3589150" y="4505194"/>
            <a:ext cx="2002715" cy="1467789"/>
          </a:xfrm>
          <a:custGeom>
            <a:avLst/>
            <a:gdLst/>
            <a:ahLst/>
            <a:cxnLst/>
            <a:rect l="l" t="t" r="r" b="b"/>
            <a:pathLst>
              <a:path w="3004855" h="2181009">
                <a:moveTo>
                  <a:pt x="0" y="0"/>
                </a:moveTo>
                <a:lnTo>
                  <a:pt x="3004855" y="0"/>
                </a:lnTo>
                <a:lnTo>
                  <a:pt x="3004855" y="2181010"/>
                </a:lnTo>
                <a:lnTo>
                  <a:pt x="0" y="2181010"/>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34" name="Freeform 34"/>
          <p:cNvSpPr/>
          <p:nvPr/>
        </p:nvSpPr>
        <p:spPr>
          <a:xfrm>
            <a:off x="6347974" y="4505194"/>
            <a:ext cx="2002715" cy="1453627"/>
          </a:xfrm>
          <a:custGeom>
            <a:avLst/>
            <a:gdLst/>
            <a:ahLst/>
            <a:cxnLst/>
            <a:rect l="l" t="t" r="r" b="b"/>
            <a:pathLst>
              <a:path w="3004855" h="2181009">
                <a:moveTo>
                  <a:pt x="0" y="0"/>
                </a:moveTo>
                <a:lnTo>
                  <a:pt x="3004855" y="0"/>
                </a:lnTo>
                <a:lnTo>
                  <a:pt x="3004855" y="2181009"/>
                </a:lnTo>
                <a:lnTo>
                  <a:pt x="0" y="2181009"/>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35" name="Freeform 35"/>
          <p:cNvSpPr/>
          <p:nvPr/>
        </p:nvSpPr>
        <p:spPr>
          <a:xfrm>
            <a:off x="9049187" y="4506094"/>
            <a:ext cx="2028796" cy="1444065"/>
          </a:xfrm>
          <a:custGeom>
            <a:avLst/>
            <a:gdLst/>
            <a:ahLst/>
            <a:cxnLst/>
            <a:rect l="l" t="t" r="r" b="b"/>
            <a:pathLst>
              <a:path w="3043987" h="2166661">
                <a:moveTo>
                  <a:pt x="0" y="0"/>
                </a:moveTo>
                <a:lnTo>
                  <a:pt x="3043987" y="0"/>
                </a:lnTo>
                <a:lnTo>
                  <a:pt x="3043987" y="2166661"/>
                </a:lnTo>
                <a:lnTo>
                  <a:pt x="0" y="2166661"/>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sp>
      <p:sp>
        <p:nvSpPr>
          <p:cNvPr id="36" name="Freeform 36"/>
          <p:cNvSpPr/>
          <p:nvPr/>
        </p:nvSpPr>
        <p:spPr>
          <a:xfrm>
            <a:off x="869549" y="4434363"/>
            <a:ext cx="2002715" cy="1469123"/>
          </a:xfrm>
          <a:custGeom>
            <a:avLst/>
            <a:gdLst/>
            <a:ahLst/>
            <a:cxnLst/>
            <a:rect l="l" t="t" r="r" b="b"/>
            <a:pathLst>
              <a:path w="3004855" h="2166661">
                <a:moveTo>
                  <a:pt x="0" y="0"/>
                </a:moveTo>
                <a:lnTo>
                  <a:pt x="3004855" y="0"/>
                </a:lnTo>
                <a:lnTo>
                  <a:pt x="3004855" y="2166660"/>
                </a:lnTo>
                <a:lnTo>
                  <a:pt x="0" y="2166660"/>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sp>
      <p:sp>
        <p:nvSpPr>
          <p:cNvPr id="37" name="TextBox 37"/>
          <p:cNvSpPr txBox="1"/>
          <p:nvPr/>
        </p:nvSpPr>
        <p:spPr>
          <a:xfrm>
            <a:off x="2702089" y="1025802"/>
            <a:ext cx="6784647"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The Type of Appointments We Offer</a:t>
            </a:r>
          </a:p>
        </p:txBody>
      </p:sp>
      <p:sp>
        <p:nvSpPr>
          <p:cNvPr id="43" name="Rounded Rectangle 42"/>
          <p:cNvSpPr/>
          <p:nvPr/>
        </p:nvSpPr>
        <p:spPr>
          <a:xfrm>
            <a:off x="8792976" y="3369987"/>
            <a:ext cx="2258916" cy="34341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17" name="TextBox 17"/>
          <p:cNvSpPr txBox="1"/>
          <p:nvPr/>
        </p:nvSpPr>
        <p:spPr>
          <a:xfrm>
            <a:off x="9023095" y="3365516"/>
            <a:ext cx="1782456" cy="304721"/>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Physiotherapist</a:t>
            </a:r>
          </a:p>
        </p:txBody>
      </p:sp>
    </p:spTree>
    <p:extLst>
      <p:ext uri="{BB962C8B-B14F-4D97-AF65-F5344CB8AC3E}">
        <p14:creationId xmlns:p14="http://schemas.microsoft.com/office/powerpoint/2010/main" val="161397856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93"/>
            <a:ext cx="12188825" cy="6856214"/>
          </a:xfrm>
          <a:prstGeom prst="rect">
            <a:avLst/>
          </a:prstGeom>
        </p:spPr>
      </p:pic>
      <p:pic>
        <p:nvPicPr>
          <p:cNvPr id="6" name="Picture 5"/>
          <p:cNvPicPr>
            <a:picLocks noChangeAspect="1"/>
          </p:cNvPicPr>
          <p:nvPr/>
        </p:nvPicPr>
        <p:blipFill>
          <a:blip r:embed="rId3"/>
          <a:stretch>
            <a:fillRect/>
          </a:stretch>
        </p:blipFill>
        <p:spPr>
          <a:xfrm>
            <a:off x="10181776" y="351876"/>
            <a:ext cx="1914293" cy="752384"/>
          </a:xfrm>
          <a:prstGeom prst="rect">
            <a:avLst/>
          </a:prstGeom>
        </p:spPr>
      </p:pic>
    </p:spTree>
    <p:extLst>
      <p:ext uri="{BB962C8B-B14F-4D97-AF65-F5344CB8AC3E}">
        <p14:creationId xmlns:p14="http://schemas.microsoft.com/office/powerpoint/2010/main" val="319362982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8" name="Rounded Rectangle 27"/>
          <p:cNvSpPr/>
          <p:nvPr/>
        </p:nvSpPr>
        <p:spPr>
          <a:xfrm>
            <a:off x="7542878" y="2297962"/>
            <a:ext cx="1954530" cy="59240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9" name="Rounded Rectangle 28"/>
          <p:cNvSpPr/>
          <p:nvPr/>
        </p:nvSpPr>
        <p:spPr>
          <a:xfrm>
            <a:off x="1556232" y="2057755"/>
            <a:ext cx="1954530" cy="58876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30" name="Rounded Rectangle 29"/>
          <p:cNvSpPr/>
          <p:nvPr/>
        </p:nvSpPr>
        <p:spPr>
          <a:xfrm>
            <a:off x="3330502" y="4559010"/>
            <a:ext cx="1900536" cy="60416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7" name="Rounded Rectangle 26"/>
          <p:cNvSpPr/>
          <p:nvPr/>
        </p:nvSpPr>
        <p:spPr>
          <a:xfrm>
            <a:off x="9344750" y="4612967"/>
            <a:ext cx="1954530" cy="606232"/>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1" name="TextBox 11"/>
          <p:cNvSpPr txBox="1"/>
          <p:nvPr/>
        </p:nvSpPr>
        <p:spPr>
          <a:xfrm>
            <a:off x="1822524" y="2111952"/>
            <a:ext cx="1404713" cy="428306"/>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Interpreter</a:t>
            </a:r>
          </a:p>
        </p:txBody>
      </p:sp>
      <p:sp>
        <p:nvSpPr>
          <p:cNvPr id="12" name="Freeform 12"/>
          <p:cNvSpPr/>
          <p:nvPr/>
        </p:nvSpPr>
        <p:spPr>
          <a:xfrm>
            <a:off x="3506345" y="1904837"/>
            <a:ext cx="2784636" cy="1856424"/>
          </a:xfrm>
          <a:custGeom>
            <a:avLst/>
            <a:gdLst/>
            <a:ahLst/>
            <a:cxnLst/>
            <a:rect l="l" t="t" r="r" b="b"/>
            <a:pathLst>
              <a:path w="4178042" h="2785362">
                <a:moveTo>
                  <a:pt x="0" y="0"/>
                </a:moveTo>
                <a:lnTo>
                  <a:pt x="4178043" y="0"/>
                </a:lnTo>
                <a:lnTo>
                  <a:pt x="4178043" y="2785362"/>
                </a:lnTo>
                <a:lnTo>
                  <a:pt x="0" y="2785362"/>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3" name="Freeform 13"/>
          <p:cNvSpPr/>
          <p:nvPr/>
        </p:nvSpPr>
        <p:spPr>
          <a:xfrm>
            <a:off x="577975" y="3911195"/>
            <a:ext cx="2761772" cy="1841181"/>
          </a:xfrm>
          <a:custGeom>
            <a:avLst/>
            <a:gdLst/>
            <a:ahLst/>
            <a:cxnLst/>
            <a:rect l="l" t="t" r="r" b="b"/>
            <a:pathLst>
              <a:path w="4143737" h="2762491">
                <a:moveTo>
                  <a:pt x="0" y="0"/>
                </a:moveTo>
                <a:lnTo>
                  <a:pt x="4143737" y="0"/>
                </a:lnTo>
                <a:lnTo>
                  <a:pt x="4143737" y="2762491"/>
                </a:lnTo>
                <a:lnTo>
                  <a:pt x="0" y="2762491"/>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6" name="TextBox 16"/>
          <p:cNvSpPr txBox="1"/>
          <p:nvPr/>
        </p:nvSpPr>
        <p:spPr>
          <a:xfrm>
            <a:off x="3551236" y="4540868"/>
            <a:ext cx="1404713" cy="604165"/>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Text Message Reminder</a:t>
            </a:r>
          </a:p>
        </p:txBody>
      </p:sp>
      <p:sp>
        <p:nvSpPr>
          <p:cNvPr id="17" name="Freeform 17"/>
          <p:cNvSpPr/>
          <p:nvPr/>
        </p:nvSpPr>
        <p:spPr>
          <a:xfrm>
            <a:off x="9487168" y="1995078"/>
            <a:ext cx="1785837" cy="1856424"/>
          </a:xfrm>
          <a:custGeom>
            <a:avLst/>
            <a:gdLst/>
            <a:ahLst/>
            <a:cxnLst/>
            <a:rect l="l" t="t" r="r" b="b"/>
            <a:pathLst>
              <a:path w="2679454" h="2785362">
                <a:moveTo>
                  <a:pt x="0" y="0"/>
                </a:moveTo>
                <a:lnTo>
                  <a:pt x="2679454" y="0"/>
                </a:lnTo>
                <a:lnTo>
                  <a:pt x="2679454" y="2785361"/>
                </a:lnTo>
                <a:lnTo>
                  <a:pt x="0" y="278536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20" name="TextBox 20"/>
          <p:cNvSpPr txBox="1"/>
          <p:nvPr/>
        </p:nvSpPr>
        <p:spPr>
          <a:xfrm>
            <a:off x="7817787" y="2337802"/>
            <a:ext cx="1404712" cy="530353"/>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Hearing Loop</a:t>
            </a:r>
          </a:p>
        </p:txBody>
      </p:sp>
      <p:sp>
        <p:nvSpPr>
          <p:cNvPr id="21" name="Freeform 21"/>
          <p:cNvSpPr/>
          <p:nvPr/>
        </p:nvSpPr>
        <p:spPr>
          <a:xfrm>
            <a:off x="6572150" y="3911195"/>
            <a:ext cx="2765976" cy="1841181"/>
          </a:xfrm>
          <a:custGeom>
            <a:avLst/>
            <a:gdLst/>
            <a:ahLst/>
            <a:cxnLst/>
            <a:rect l="l" t="t" r="r" b="b"/>
            <a:pathLst>
              <a:path w="4150044" h="2762491">
                <a:moveTo>
                  <a:pt x="0" y="0"/>
                </a:moveTo>
                <a:lnTo>
                  <a:pt x="4150044" y="0"/>
                </a:lnTo>
                <a:lnTo>
                  <a:pt x="4150044" y="2762491"/>
                </a:lnTo>
                <a:lnTo>
                  <a:pt x="0" y="2762491"/>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24" name="TextBox 24"/>
          <p:cNvSpPr txBox="1"/>
          <p:nvPr/>
        </p:nvSpPr>
        <p:spPr>
          <a:xfrm>
            <a:off x="9619658" y="4639629"/>
            <a:ext cx="1404713" cy="552907"/>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Chaperone</a:t>
            </a:r>
          </a:p>
        </p:txBody>
      </p:sp>
      <p:sp>
        <p:nvSpPr>
          <p:cNvPr id="25" name="TextBox 25"/>
          <p:cNvSpPr txBox="1"/>
          <p:nvPr/>
        </p:nvSpPr>
        <p:spPr>
          <a:xfrm>
            <a:off x="2524881" y="1025802"/>
            <a:ext cx="7139062"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Other Appointment Services We Offer</a:t>
            </a:r>
          </a:p>
        </p:txBody>
      </p:sp>
      <p:sp>
        <p:nvSpPr>
          <p:cNvPr id="26" name="TextBox 26"/>
          <p:cNvSpPr txBox="1"/>
          <p:nvPr/>
        </p:nvSpPr>
        <p:spPr>
          <a:xfrm>
            <a:off x="1880272" y="5924639"/>
            <a:ext cx="8428281" cy="718145"/>
          </a:xfrm>
          <a:prstGeom prst="rect">
            <a:avLst/>
          </a:prstGeom>
        </p:spPr>
        <p:txBody>
          <a:bodyPr lIns="0" tIns="0" rIns="0" bIns="0" rtlCol="0" anchor="t">
            <a:spAutoFit/>
          </a:bodyPr>
          <a:lstStyle/>
          <a:p>
            <a:pPr algn="ctr" defTabSz="609448">
              <a:lnSpc>
                <a:spcPts val="2799"/>
              </a:lnSpc>
              <a:spcBef>
                <a:spcPct val="0"/>
              </a:spcBef>
            </a:pPr>
            <a:r>
              <a:rPr lang="en-US" sz="1999">
                <a:solidFill>
                  <a:srgbClr val="FFFFFF"/>
                </a:solidFill>
                <a:latin typeface="Arial Bold"/>
              </a:rPr>
              <a:t>For any further details regarding these services please speak to the</a:t>
            </a:r>
          </a:p>
          <a:p>
            <a:pPr algn="ctr" defTabSz="609448">
              <a:lnSpc>
                <a:spcPts val="2799"/>
              </a:lnSpc>
              <a:spcBef>
                <a:spcPct val="0"/>
              </a:spcBef>
            </a:pPr>
            <a:r>
              <a:rPr lang="en-US" sz="1999">
                <a:solidFill>
                  <a:srgbClr val="FFFFFF"/>
                </a:solidFill>
                <a:latin typeface="Arial Bold"/>
              </a:rPr>
              <a:t> reception staff</a:t>
            </a:r>
          </a:p>
        </p:txBody>
      </p:sp>
    </p:spTree>
    <p:extLst>
      <p:ext uri="{BB962C8B-B14F-4D97-AF65-F5344CB8AC3E}">
        <p14:creationId xmlns:p14="http://schemas.microsoft.com/office/powerpoint/2010/main" val="205151535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5EB8"/>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212126" y="142671"/>
            <a:ext cx="5355767" cy="659735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4263" y="4869908"/>
            <a:ext cx="1728192" cy="172819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2924" y="142671"/>
            <a:ext cx="1224136" cy="66800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7893" y="1340768"/>
            <a:ext cx="6620932" cy="3317064"/>
          </a:xfrm>
          <a:prstGeom prst="rect">
            <a:avLst/>
          </a:prstGeom>
        </p:spPr>
      </p:pic>
    </p:spTree>
    <p:extLst>
      <p:ext uri="{BB962C8B-B14F-4D97-AF65-F5344CB8AC3E}">
        <p14:creationId xmlns:p14="http://schemas.microsoft.com/office/powerpoint/2010/main" val="139747880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325292185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9" y="0"/>
            <a:ext cx="12191024" cy="6858000"/>
          </a:xfrm>
          <a:prstGeom prst="rect">
            <a:avLst/>
          </a:prstGeom>
        </p:spPr>
      </p:pic>
    </p:spTree>
    <p:extLst>
      <p:ext uri="{BB962C8B-B14F-4D97-AF65-F5344CB8AC3E}">
        <p14:creationId xmlns:p14="http://schemas.microsoft.com/office/powerpoint/2010/main" val="314749593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9" name="Rounded Rectangle 28"/>
          <p:cNvSpPr/>
          <p:nvPr/>
        </p:nvSpPr>
        <p:spPr>
          <a:xfrm>
            <a:off x="895149" y="4333871"/>
            <a:ext cx="2941444" cy="606232"/>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8" name="Rounded Rectangle 27"/>
          <p:cNvSpPr/>
          <p:nvPr/>
        </p:nvSpPr>
        <p:spPr>
          <a:xfrm>
            <a:off x="4885812" y="4516270"/>
            <a:ext cx="2539470" cy="485221"/>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27" name="Rounded Rectangle 26"/>
          <p:cNvSpPr/>
          <p:nvPr/>
        </p:nvSpPr>
        <p:spPr>
          <a:xfrm>
            <a:off x="8176898" y="4326874"/>
            <a:ext cx="2944910" cy="606232"/>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44" tIns="30472" rIns="60944" bIns="30472" numCol="1" spcCol="0" rtlCol="0" fromWordArt="0" anchor="ctr" anchorCtr="0" forceAA="0" compatLnSpc="1">
            <a:prstTxWarp prst="textNoShape">
              <a:avLst/>
            </a:prstTxWarp>
            <a:noAutofit/>
          </a:bodyPr>
          <a:lstStyle/>
          <a:p>
            <a:pPr algn="ctr" defTabSz="609448"/>
            <a:endParaRPr lang="en-GB" sz="1200">
              <a:solidFill>
                <a:prstClr val="white"/>
              </a:solidFill>
              <a:latin typeface="Calibri"/>
            </a:endParaRPr>
          </a:p>
        </p:txBody>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1" name="TextBox 11"/>
          <p:cNvSpPr txBox="1"/>
          <p:nvPr/>
        </p:nvSpPr>
        <p:spPr>
          <a:xfrm>
            <a:off x="871780" y="4180072"/>
            <a:ext cx="2983825" cy="866970"/>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Conventional Appointments </a:t>
            </a:r>
          </a:p>
        </p:txBody>
      </p:sp>
      <p:sp>
        <p:nvSpPr>
          <p:cNvPr id="14" name="TextBox 14"/>
          <p:cNvSpPr txBox="1"/>
          <p:nvPr/>
        </p:nvSpPr>
        <p:spPr>
          <a:xfrm>
            <a:off x="4870892" y="4312519"/>
            <a:ext cx="2619401" cy="866971"/>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Telephone Consultation</a:t>
            </a:r>
          </a:p>
        </p:txBody>
      </p:sp>
      <p:sp>
        <p:nvSpPr>
          <p:cNvPr id="17" name="TextBox 17"/>
          <p:cNvSpPr txBox="1"/>
          <p:nvPr/>
        </p:nvSpPr>
        <p:spPr>
          <a:xfrm>
            <a:off x="8082878" y="4170293"/>
            <a:ext cx="3206955" cy="866971"/>
          </a:xfrm>
          <a:prstGeom prst="rect">
            <a:avLst/>
          </a:prstGeom>
        </p:spPr>
        <p:txBody>
          <a:bodyPr lIns="33858" tIns="33858" rIns="33858" bIns="33858" rtlCol="0" anchor="ctr"/>
          <a:lstStyle/>
          <a:p>
            <a:pPr algn="ctr" defTabSz="609448">
              <a:lnSpc>
                <a:spcPts val="2239"/>
              </a:lnSpc>
            </a:pPr>
            <a:r>
              <a:rPr lang="en-US" sz="1599" dirty="0">
                <a:solidFill>
                  <a:srgbClr val="FFFFFF"/>
                </a:solidFill>
                <a:latin typeface="Arial Bold"/>
              </a:rPr>
              <a:t>Cancelling an Appointment</a:t>
            </a:r>
          </a:p>
        </p:txBody>
      </p:sp>
      <p:sp>
        <p:nvSpPr>
          <p:cNvPr id="18" name="Freeform 18"/>
          <p:cNvSpPr/>
          <p:nvPr/>
        </p:nvSpPr>
        <p:spPr>
          <a:xfrm>
            <a:off x="753454" y="2203145"/>
            <a:ext cx="3167840" cy="2109373"/>
          </a:xfrm>
          <a:custGeom>
            <a:avLst/>
            <a:gdLst/>
            <a:ahLst/>
            <a:cxnLst/>
            <a:rect l="l" t="t" r="r" b="b"/>
            <a:pathLst>
              <a:path w="4752998" h="3164884">
                <a:moveTo>
                  <a:pt x="0" y="0"/>
                </a:moveTo>
                <a:lnTo>
                  <a:pt x="4752998" y="0"/>
                </a:lnTo>
                <a:lnTo>
                  <a:pt x="4752998" y="3164884"/>
                </a:lnTo>
                <a:lnTo>
                  <a:pt x="0" y="3164884"/>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9" name="Freeform 19"/>
          <p:cNvSpPr/>
          <p:nvPr/>
        </p:nvSpPr>
        <p:spPr>
          <a:xfrm>
            <a:off x="5296720" y="2203146"/>
            <a:ext cx="1716169" cy="2290504"/>
          </a:xfrm>
          <a:custGeom>
            <a:avLst/>
            <a:gdLst/>
            <a:ahLst/>
            <a:cxnLst/>
            <a:rect l="l" t="t" r="r" b="b"/>
            <a:pathLst>
              <a:path w="2574924" h="3436651">
                <a:moveTo>
                  <a:pt x="0" y="0"/>
                </a:moveTo>
                <a:lnTo>
                  <a:pt x="2574923" y="0"/>
                </a:lnTo>
                <a:lnTo>
                  <a:pt x="2574923" y="3436651"/>
                </a:lnTo>
                <a:lnTo>
                  <a:pt x="0" y="3436651"/>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20" name="Freeform 20"/>
          <p:cNvSpPr/>
          <p:nvPr/>
        </p:nvSpPr>
        <p:spPr>
          <a:xfrm>
            <a:off x="8043096" y="2203145"/>
            <a:ext cx="3152719" cy="2109373"/>
          </a:xfrm>
          <a:custGeom>
            <a:avLst/>
            <a:gdLst/>
            <a:ahLst/>
            <a:cxnLst/>
            <a:rect l="l" t="t" r="r" b="b"/>
            <a:pathLst>
              <a:path w="4730311" h="3164884">
                <a:moveTo>
                  <a:pt x="0" y="0"/>
                </a:moveTo>
                <a:lnTo>
                  <a:pt x="4730311" y="0"/>
                </a:lnTo>
                <a:lnTo>
                  <a:pt x="4730311" y="3164884"/>
                </a:lnTo>
                <a:lnTo>
                  <a:pt x="0" y="3164884"/>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21" name="Freeform 21"/>
          <p:cNvSpPr/>
          <p:nvPr/>
        </p:nvSpPr>
        <p:spPr>
          <a:xfrm>
            <a:off x="250989" y="5742546"/>
            <a:ext cx="1004929" cy="1009954"/>
          </a:xfrm>
          <a:custGeom>
            <a:avLst/>
            <a:gdLst/>
            <a:ahLst/>
            <a:cxnLst/>
            <a:rect l="l" t="t" r="r" b="b"/>
            <a:pathLst>
              <a:path w="1507786" h="1515325">
                <a:moveTo>
                  <a:pt x="0" y="0"/>
                </a:moveTo>
                <a:lnTo>
                  <a:pt x="1507786" y="0"/>
                </a:lnTo>
                <a:lnTo>
                  <a:pt x="1507786" y="1515325"/>
                </a:lnTo>
                <a:lnTo>
                  <a:pt x="0" y="1515325"/>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22" name="TextBox 22"/>
          <p:cNvSpPr txBox="1"/>
          <p:nvPr/>
        </p:nvSpPr>
        <p:spPr>
          <a:xfrm>
            <a:off x="2569369" y="1025802"/>
            <a:ext cx="7050087"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Different Ways to Make Appointment </a:t>
            </a:r>
          </a:p>
        </p:txBody>
      </p:sp>
      <p:sp>
        <p:nvSpPr>
          <p:cNvPr id="23" name="TextBox 23"/>
          <p:cNvSpPr txBox="1"/>
          <p:nvPr/>
        </p:nvSpPr>
        <p:spPr>
          <a:xfrm>
            <a:off x="820854" y="4972330"/>
            <a:ext cx="3167840" cy="846386"/>
          </a:xfrm>
          <a:prstGeom prst="rect">
            <a:avLst/>
          </a:prstGeom>
        </p:spPr>
        <p:txBody>
          <a:bodyPr lIns="0" tIns="0" rIns="0" bIns="0" rtlCol="0" anchor="t">
            <a:spAutoFit/>
          </a:bodyPr>
          <a:lstStyle/>
          <a:p>
            <a:pPr algn="ctr" defTabSz="609448">
              <a:lnSpc>
                <a:spcPts val="2239"/>
              </a:lnSpc>
              <a:spcBef>
                <a:spcPct val="0"/>
              </a:spcBef>
            </a:pPr>
            <a:r>
              <a:rPr lang="en-US" sz="1600" dirty="0">
                <a:solidFill>
                  <a:srgbClr val="FFFFFF"/>
                </a:solidFill>
                <a:latin typeface="Arial"/>
              </a:rPr>
              <a:t>Either book online </a:t>
            </a:r>
          </a:p>
          <a:p>
            <a:pPr algn="ctr" defTabSz="609448">
              <a:lnSpc>
                <a:spcPts val="2239"/>
              </a:lnSpc>
              <a:spcBef>
                <a:spcPct val="0"/>
              </a:spcBef>
            </a:pPr>
            <a:r>
              <a:rPr lang="en-US" sz="1600" dirty="0">
                <a:solidFill>
                  <a:srgbClr val="FFFFFF"/>
                </a:solidFill>
                <a:latin typeface="Arial"/>
              </a:rPr>
              <a:t>(see link below) or ring the surgery to speak to reception.</a:t>
            </a:r>
          </a:p>
        </p:txBody>
      </p:sp>
      <p:sp>
        <p:nvSpPr>
          <p:cNvPr id="24" name="TextBox 24"/>
          <p:cNvSpPr txBox="1"/>
          <p:nvPr/>
        </p:nvSpPr>
        <p:spPr>
          <a:xfrm>
            <a:off x="4570884" y="5039391"/>
            <a:ext cx="3167840" cy="846386"/>
          </a:xfrm>
          <a:prstGeom prst="rect">
            <a:avLst/>
          </a:prstGeom>
        </p:spPr>
        <p:txBody>
          <a:bodyPr lIns="0" tIns="0" rIns="0" bIns="0" rtlCol="0" anchor="t">
            <a:spAutoFit/>
          </a:bodyPr>
          <a:lstStyle/>
          <a:p>
            <a:pPr algn="ctr" defTabSz="609448">
              <a:lnSpc>
                <a:spcPts val="2239"/>
              </a:lnSpc>
              <a:spcBef>
                <a:spcPct val="0"/>
              </a:spcBef>
            </a:pPr>
            <a:r>
              <a:rPr lang="en-US" sz="1600">
                <a:solidFill>
                  <a:srgbClr val="FFFFFF"/>
                </a:solidFill>
                <a:latin typeface="Arial"/>
              </a:rPr>
              <a:t>Either book online </a:t>
            </a:r>
          </a:p>
          <a:p>
            <a:pPr algn="ctr" defTabSz="609448">
              <a:lnSpc>
                <a:spcPts val="2239"/>
              </a:lnSpc>
              <a:spcBef>
                <a:spcPct val="0"/>
              </a:spcBef>
            </a:pPr>
            <a:r>
              <a:rPr lang="en-US" sz="1600">
                <a:solidFill>
                  <a:srgbClr val="FFFFFF"/>
                </a:solidFill>
                <a:latin typeface="Arial"/>
              </a:rPr>
              <a:t>(see link below) or ring the surgery to speak to reception.</a:t>
            </a:r>
          </a:p>
        </p:txBody>
      </p:sp>
      <p:sp>
        <p:nvSpPr>
          <p:cNvPr id="25" name="TextBox 25"/>
          <p:cNvSpPr txBox="1"/>
          <p:nvPr/>
        </p:nvSpPr>
        <p:spPr>
          <a:xfrm>
            <a:off x="7928962" y="4997931"/>
            <a:ext cx="3707174" cy="846386"/>
          </a:xfrm>
          <a:prstGeom prst="rect">
            <a:avLst/>
          </a:prstGeom>
        </p:spPr>
        <p:txBody>
          <a:bodyPr lIns="0" tIns="0" rIns="0" bIns="0" rtlCol="0" anchor="t">
            <a:spAutoFit/>
          </a:bodyPr>
          <a:lstStyle/>
          <a:p>
            <a:pPr algn="ctr" defTabSz="609448">
              <a:lnSpc>
                <a:spcPts val="2239"/>
              </a:lnSpc>
              <a:spcBef>
                <a:spcPct val="0"/>
              </a:spcBef>
            </a:pPr>
            <a:r>
              <a:rPr lang="en-US" sz="1599" dirty="0">
                <a:solidFill>
                  <a:srgbClr val="FFFFFF"/>
                </a:solidFill>
                <a:latin typeface="Arial"/>
              </a:rPr>
              <a:t>You can do this by telephoning the surgery or by texting back the appointment reminder with CANCEL .</a:t>
            </a:r>
          </a:p>
        </p:txBody>
      </p:sp>
      <p:sp>
        <p:nvSpPr>
          <p:cNvPr id="26" name="TextBox 26"/>
          <p:cNvSpPr txBox="1"/>
          <p:nvPr/>
        </p:nvSpPr>
        <p:spPr>
          <a:xfrm>
            <a:off x="1655905" y="6340858"/>
            <a:ext cx="4332152" cy="359073"/>
          </a:xfrm>
          <a:prstGeom prst="rect">
            <a:avLst/>
          </a:prstGeom>
        </p:spPr>
        <p:txBody>
          <a:bodyPr lIns="0" tIns="0" rIns="0" bIns="0" rtlCol="0" anchor="t">
            <a:spAutoFit/>
          </a:bodyPr>
          <a:lstStyle/>
          <a:p>
            <a:pPr defTabSz="609448">
              <a:lnSpc>
                <a:spcPts val="2799"/>
              </a:lnSpc>
            </a:pPr>
            <a:r>
              <a:rPr lang="en-US" sz="2000" u="sng">
                <a:solidFill>
                  <a:srgbClr val="FFFFFF"/>
                </a:solidFill>
                <a:latin typeface="Arimo"/>
                <a:hlinkClick r:id="rId10" tooltip="https://systmonline.tpp-uk.com/2/Login"/>
              </a:rPr>
              <a:t>https://systmonline.tpp-uk.com/2/Login</a:t>
            </a:r>
          </a:p>
        </p:txBody>
      </p:sp>
    </p:spTree>
    <p:extLst>
      <p:ext uri="{BB962C8B-B14F-4D97-AF65-F5344CB8AC3E}">
        <p14:creationId xmlns:p14="http://schemas.microsoft.com/office/powerpoint/2010/main" val="256150651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94" y="894"/>
            <a:ext cx="12214218" cy="6856214"/>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6339" y="127860"/>
            <a:ext cx="2475855" cy="2412372"/>
          </a:xfrm>
          <a:prstGeom prst="rect">
            <a:avLst/>
          </a:prstGeom>
        </p:spPr>
      </p:pic>
      <p:pic>
        <p:nvPicPr>
          <p:cNvPr id="5" name="Picture 4"/>
          <p:cNvPicPr>
            <a:picLocks noChangeAspect="1"/>
          </p:cNvPicPr>
          <p:nvPr/>
        </p:nvPicPr>
        <p:blipFill>
          <a:blip r:embed="rId4"/>
          <a:stretch>
            <a:fillRect/>
          </a:stretch>
        </p:blipFill>
        <p:spPr>
          <a:xfrm>
            <a:off x="3403766" y="6108003"/>
            <a:ext cx="2099950" cy="749105"/>
          </a:xfrm>
          <a:prstGeom prst="rect">
            <a:avLst/>
          </a:prstGeom>
        </p:spPr>
      </p:pic>
      <p:pic>
        <p:nvPicPr>
          <p:cNvPr id="6" name="Picture 5"/>
          <p:cNvPicPr>
            <a:picLocks noChangeAspect="1"/>
          </p:cNvPicPr>
          <p:nvPr/>
        </p:nvPicPr>
        <p:blipFill>
          <a:blip r:embed="rId5"/>
          <a:stretch>
            <a:fillRect/>
          </a:stretch>
        </p:blipFill>
        <p:spPr>
          <a:xfrm>
            <a:off x="169587" y="6108003"/>
            <a:ext cx="2950322" cy="749105"/>
          </a:xfrm>
          <a:prstGeom prst="rect">
            <a:avLst/>
          </a:prstGeom>
        </p:spPr>
      </p:pic>
    </p:spTree>
    <p:extLst>
      <p:ext uri="{BB962C8B-B14F-4D97-AF65-F5344CB8AC3E}">
        <p14:creationId xmlns:p14="http://schemas.microsoft.com/office/powerpoint/2010/main" val="222177833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5" name="Freeform 2"/>
          <p:cNvSpPr/>
          <p:nvPr/>
        </p:nvSpPr>
        <p:spPr>
          <a:xfrm rot="19889354">
            <a:off x="4546533" y="4608879"/>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2" name="Group 2"/>
          <p:cNvGrpSpPr/>
          <p:nvPr/>
        </p:nvGrpSpPr>
        <p:grpSpPr>
          <a:xfrm>
            <a:off x="0" y="893"/>
            <a:ext cx="12258400" cy="860117"/>
            <a:chOff x="0" y="0"/>
            <a:chExt cx="4844086" cy="339888"/>
          </a:xfrm>
        </p:grpSpPr>
        <p:sp>
          <p:nvSpPr>
            <p:cNvPr id="3" name="Freeform 3"/>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4" name="TextBox 4"/>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5" name="Freeform 5"/>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6" name="Freeform 6"/>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7" name="Freeform 7"/>
          <p:cNvSpPr/>
          <p:nvPr/>
        </p:nvSpPr>
        <p:spPr>
          <a:xfrm>
            <a:off x="1232371" y="2548870"/>
            <a:ext cx="1720102" cy="1272833"/>
          </a:xfrm>
          <a:custGeom>
            <a:avLst/>
            <a:gdLst/>
            <a:ahLst/>
            <a:cxnLst/>
            <a:rect l="l" t="t" r="r" b="b"/>
            <a:pathLst>
              <a:path w="2332558" h="1744165">
                <a:moveTo>
                  <a:pt x="0" y="0"/>
                </a:moveTo>
                <a:lnTo>
                  <a:pt x="2332558" y="0"/>
                </a:lnTo>
                <a:lnTo>
                  <a:pt x="2332558" y="1744165"/>
                </a:lnTo>
                <a:lnTo>
                  <a:pt x="0" y="174416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9084552" y="2577966"/>
            <a:ext cx="1666366" cy="1272832"/>
          </a:xfrm>
          <a:custGeom>
            <a:avLst/>
            <a:gdLst/>
            <a:ahLst/>
            <a:cxnLst/>
            <a:rect l="l" t="t" r="r" b="b"/>
            <a:pathLst>
              <a:path w="2332558" h="1744165">
                <a:moveTo>
                  <a:pt x="0" y="0"/>
                </a:moveTo>
                <a:lnTo>
                  <a:pt x="2332558" y="0"/>
                </a:lnTo>
                <a:lnTo>
                  <a:pt x="2332558" y="1744165"/>
                </a:lnTo>
                <a:lnTo>
                  <a:pt x="0" y="174416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5192921" y="2548870"/>
            <a:ext cx="1651183" cy="1272833"/>
          </a:xfrm>
          <a:custGeom>
            <a:avLst/>
            <a:gdLst/>
            <a:ahLst/>
            <a:cxnLst/>
            <a:rect l="l" t="t" r="r" b="b"/>
            <a:pathLst>
              <a:path w="2332558" h="1744165">
                <a:moveTo>
                  <a:pt x="0" y="0"/>
                </a:moveTo>
                <a:lnTo>
                  <a:pt x="2332557" y="0"/>
                </a:lnTo>
                <a:lnTo>
                  <a:pt x="2332557" y="1744165"/>
                </a:lnTo>
                <a:lnTo>
                  <a:pt x="0" y="1744165"/>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5023872" y="1221033"/>
            <a:ext cx="2454281" cy="564257"/>
          </a:xfrm>
          <a:prstGeom prst="rect">
            <a:avLst/>
          </a:prstGeom>
        </p:spPr>
        <p:txBody>
          <a:bodyPr lIns="0" tIns="0" rIns="0" bIns="0" rtlCol="0" anchor="t">
            <a:spAutoFit/>
          </a:bodyPr>
          <a:lstStyle/>
          <a:p>
            <a:pPr defTabSz="609448">
              <a:lnSpc>
                <a:spcPts val="4385"/>
              </a:lnSpc>
              <a:spcBef>
                <a:spcPct val="0"/>
              </a:spcBef>
            </a:pPr>
            <a:r>
              <a:rPr lang="en-US" sz="3132">
                <a:solidFill>
                  <a:srgbClr val="FFFFFF"/>
                </a:solidFill>
                <a:latin typeface="Arial Bold"/>
              </a:rPr>
              <a:t>Our Services</a:t>
            </a:r>
          </a:p>
        </p:txBody>
      </p:sp>
      <p:sp>
        <p:nvSpPr>
          <p:cNvPr id="11" name="TextBox 11"/>
          <p:cNvSpPr txBox="1"/>
          <p:nvPr/>
        </p:nvSpPr>
        <p:spPr>
          <a:xfrm>
            <a:off x="964949" y="1990140"/>
            <a:ext cx="10309714" cy="359073"/>
          </a:xfrm>
          <a:prstGeom prst="rect">
            <a:avLst/>
          </a:prstGeom>
        </p:spPr>
        <p:txBody>
          <a:bodyPr wrap="square" lIns="0" tIns="0" rIns="0" bIns="0" rtlCol="0" anchor="t">
            <a:spAutoFit/>
          </a:bodyPr>
          <a:lstStyle/>
          <a:p>
            <a:pPr algn="ctr" defTabSz="609448">
              <a:lnSpc>
                <a:spcPts val="2799"/>
              </a:lnSpc>
              <a:spcBef>
                <a:spcPct val="0"/>
              </a:spcBef>
            </a:pPr>
            <a:r>
              <a:rPr lang="en-US" sz="2933" b="1" dirty="0">
                <a:solidFill>
                  <a:srgbClr val="FFFFFF"/>
                </a:solidFill>
                <a:latin typeface="Arial"/>
              </a:rPr>
              <a:t>At Almond Road We offer the following Services</a:t>
            </a:r>
          </a:p>
        </p:txBody>
      </p:sp>
      <p:sp>
        <p:nvSpPr>
          <p:cNvPr id="12" name="TextBox 12"/>
          <p:cNvSpPr txBox="1"/>
          <p:nvPr/>
        </p:nvSpPr>
        <p:spPr>
          <a:xfrm>
            <a:off x="590188" y="3951741"/>
            <a:ext cx="3004467" cy="2154436"/>
          </a:xfrm>
          <a:prstGeom prst="rect">
            <a:avLst/>
          </a:prstGeom>
        </p:spPr>
        <p:txBody>
          <a:bodyPr lIns="0" tIns="0" rIns="0" bIns="0" rtlCol="0" anchor="t">
            <a:spAutoFit/>
          </a:bodyPr>
          <a:lstStyle/>
          <a:p>
            <a:pPr algn="ctr" defTabSz="609448">
              <a:lnSpc>
                <a:spcPts val="2368"/>
              </a:lnSpc>
              <a:spcBef>
                <a:spcPct val="0"/>
              </a:spcBef>
            </a:pPr>
            <a:r>
              <a:rPr lang="en-US" sz="2133" dirty="0">
                <a:solidFill>
                  <a:srgbClr val="FFFFFF"/>
                </a:solidFill>
                <a:latin typeface="Arial Bold"/>
              </a:rPr>
              <a:t>Sick / Fit Note Certificates*</a:t>
            </a:r>
            <a:r>
              <a:rPr lang="en-US" sz="2133" dirty="0">
                <a:solidFill>
                  <a:srgbClr val="FFFFFF"/>
                </a:solidFill>
                <a:latin typeface="Arial"/>
              </a:rPr>
              <a:t> </a:t>
            </a:r>
          </a:p>
          <a:p>
            <a:pPr algn="ctr" defTabSz="609448">
              <a:lnSpc>
                <a:spcPts val="2368"/>
              </a:lnSpc>
              <a:spcBef>
                <a:spcPct val="0"/>
              </a:spcBef>
            </a:pPr>
            <a:endParaRPr lang="en-US" sz="2133" dirty="0">
              <a:solidFill>
                <a:srgbClr val="FFFFFF"/>
              </a:solidFill>
              <a:latin typeface="Arial"/>
            </a:endParaRPr>
          </a:p>
          <a:p>
            <a:pPr algn="ctr" defTabSz="609448">
              <a:lnSpc>
                <a:spcPts val="2368"/>
              </a:lnSpc>
              <a:spcBef>
                <a:spcPct val="0"/>
              </a:spcBef>
            </a:pPr>
            <a:r>
              <a:rPr lang="en-US" sz="2133" dirty="0">
                <a:solidFill>
                  <a:srgbClr val="FFFFFF"/>
                </a:solidFill>
                <a:latin typeface="Arial"/>
              </a:rPr>
              <a:t> When off work for a period or returning to work after a period of sickness</a:t>
            </a:r>
          </a:p>
        </p:txBody>
      </p:sp>
      <p:sp>
        <p:nvSpPr>
          <p:cNvPr id="13" name="TextBox 13"/>
          <p:cNvSpPr txBox="1"/>
          <p:nvPr/>
        </p:nvSpPr>
        <p:spPr>
          <a:xfrm>
            <a:off x="8410580" y="3951741"/>
            <a:ext cx="3014309" cy="1846659"/>
          </a:xfrm>
          <a:prstGeom prst="rect">
            <a:avLst/>
          </a:prstGeom>
        </p:spPr>
        <p:txBody>
          <a:bodyPr lIns="0" tIns="0" rIns="0" bIns="0" rtlCol="0" anchor="t">
            <a:spAutoFit/>
          </a:bodyPr>
          <a:lstStyle/>
          <a:p>
            <a:pPr algn="ctr" defTabSz="609448">
              <a:lnSpc>
                <a:spcPts val="2370"/>
              </a:lnSpc>
              <a:spcBef>
                <a:spcPct val="0"/>
              </a:spcBef>
            </a:pPr>
            <a:r>
              <a:rPr lang="en-US" sz="2133" dirty="0">
                <a:solidFill>
                  <a:srgbClr val="FFFFFF"/>
                </a:solidFill>
                <a:latin typeface="Arial Bold"/>
              </a:rPr>
              <a:t>Blood Tests - Daily phlebotomy clinics</a:t>
            </a:r>
          </a:p>
          <a:p>
            <a:pPr algn="ctr" defTabSz="609448">
              <a:lnSpc>
                <a:spcPts val="2370"/>
              </a:lnSpc>
              <a:spcBef>
                <a:spcPct val="0"/>
              </a:spcBef>
            </a:pPr>
            <a:endParaRPr lang="en-US" sz="2133" dirty="0">
              <a:solidFill>
                <a:srgbClr val="FFFFFF"/>
              </a:solidFill>
              <a:latin typeface="Arial Bold"/>
            </a:endParaRPr>
          </a:p>
          <a:p>
            <a:pPr algn="ctr" defTabSz="609448">
              <a:lnSpc>
                <a:spcPts val="2370"/>
              </a:lnSpc>
              <a:spcBef>
                <a:spcPct val="0"/>
              </a:spcBef>
            </a:pPr>
            <a:r>
              <a:rPr lang="en-US" sz="2133" dirty="0">
                <a:solidFill>
                  <a:srgbClr val="FFFFFF"/>
                </a:solidFill>
                <a:latin typeface="Arial"/>
              </a:rPr>
              <a:t> If you need a blood test you will be asked to book an appointment.</a:t>
            </a:r>
          </a:p>
        </p:txBody>
      </p:sp>
      <p:sp>
        <p:nvSpPr>
          <p:cNvPr id="14" name="TextBox 14"/>
          <p:cNvSpPr txBox="1"/>
          <p:nvPr/>
        </p:nvSpPr>
        <p:spPr>
          <a:xfrm>
            <a:off x="4131617" y="3957262"/>
            <a:ext cx="3758221" cy="2154436"/>
          </a:xfrm>
          <a:prstGeom prst="rect">
            <a:avLst/>
          </a:prstGeom>
        </p:spPr>
        <p:txBody>
          <a:bodyPr wrap="square" lIns="0" tIns="0" rIns="0" bIns="0" rtlCol="0" anchor="t">
            <a:spAutoFit/>
          </a:bodyPr>
          <a:lstStyle/>
          <a:p>
            <a:pPr algn="ctr" defTabSz="609448">
              <a:lnSpc>
                <a:spcPts val="2370"/>
              </a:lnSpc>
              <a:spcBef>
                <a:spcPct val="0"/>
              </a:spcBef>
            </a:pPr>
            <a:r>
              <a:rPr lang="en-US" sz="2133" dirty="0">
                <a:solidFill>
                  <a:srgbClr val="FFFFFF"/>
                </a:solidFill>
                <a:latin typeface="Arial Bold"/>
              </a:rPr>
              <a:t>Urine Tests </a:t>
            </a:r>
          </a:p>
          <a:p>
            <a:pPr algn="ctr" defTabSz="609448">
              <a:lnSpc>
                <a:spcPts val="2370"/>
              </a:lnSpc>
              <a:spcBef>
                <a:spcPct val="0"/>
              </a:spcBef>
            </a:pPr>
            <a:endParaRPr lang="en-US" sz="2133" dirty="0">
              <a:solidFill>
                <a:srgbClr val="FFFFFF"/>
              </a:solidFill>
              <a:latin typeface="Arial Bold"/>
            </a:endParaRPr>
          </a:p>
          <a:p>
            <a:pPr algn="ctr" defTabSz="609448">
              <a:lnSpc>
                <a:spcPts val="2370"/>
              </a:lnSpc>
              <a:spcBef>
                <a:spcPct val="0"/>
              </a:spcBef>
            </a:pPr>
            <a:r>
              <a:rPr lang="en-US" sz="2133" dirty="0">
                <a:solidFill>
                  <a:srgbClr val="FFFFFF"/>
                </a:solidFill>
                <a:latin typeface="Arial"/>
              </a:rPr>
              <a:t> Please ensure you complete the form, before processing the sample. Please don’t leave a sample without completing this form. </a:t>
            </a:r>
          </a:p>
        </p:txBody>
      </p:sp>
    </p:spTree>
    <p:extLst>
      <p:ext uri="{BB962C8B-B14F-4D97-AF65-F5344CB8AC3E}">
        <p14:creationId xmlns:p14="http://schemas.microsoft.com/office/powerpoint/2010/main" val="8400022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6" y="5067246"/>
            <a:ext cx="12186960" cy="1798476"/>
          </a:xfrm>
          <a:prstGeom prst="rect">
            <a:avLst/>
          </a:prstGeom>
        </p:spPr>
      </p:pic>
      <p:sp>
        <p:nvSpPr>
          <p:cNvPr id="27" name="Rectangle 26"/>
          <p:cNvSpPr/>
          <p:nvPr/>
        </p:nvSpPr>
        <p:spPr>
          <a:xfrm>
            <a:off x="0" y="-9605"/>
            <a:ext cx="12188825" cy="1800200"/>
          </a:xfrm>
          <a:prstGeom prst="rect">
            <a:avLst/>
          </a:prstGeom>
          <a:solidFill>
            <a:srgbClr val="214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119896" y="15326"/>
            <a:ext cx="4942284" cy="1800200"/>
          </a:xfrm>
        </p:spPr>
        <p:txBody>
          <a:bodyPr>
            <a:normAutofit fontScale="90000"/>
          </a:bodyPr>
          <a:lstStyle/>
          <a:p>
            <a:r>
              <a:rPr lang="en-GB" b="1" dirty="0" smtClean="0">
                <a:solidFill>
                  <a:schemeClr val="tx1"/>
                </a:solidFill>
                <a:latin typeface="Arial" panose="020B0604020202020204" pitchFamily="34" charset="0"/>
                <a:cs typeface="Arial" panose="020B0604020202020204" pitchFamily="34" charset="0"/>
              </a:rPr>
              <a:t>Gp Appointment? </a:t>
            </a:r>
            <a:br>
              <a:rPr lang="en-GB" b="1" dirty="0" smtClean="0">
                <a:solidFill>
                  <a:schemeClr val="tx1"/>
                </a:solidFill>
                <a:latin typeface="Arial" panose="020B0604020202020204" pitchFamily="34" charset="0"/>
                <a:cs typeface="Arial" panose="020B0604020202020204" pitchFamily="34" charset="0"/>
              </a:rPr>
            </a:br>
            <a:r>
              <a:rPr lang="en-GB" b="1" dirty="0" smtClean="0">
                <a:solidFill>
                  <a:schemeClr val="tx1"/>
                </a:solidFill>
                <a:latin typeface="Arial" panose="020B0604020202020204" pitchFamily="34" charset="0"/>
                <a:cs typeface="Arial" panose="020B0604020202020204" pitchFamily="34" charset="0"/>
              </a:rPr>
              <a:t>Can’t make it? </a:t>
            </a:r>
            <a:br>
              <a:rPr lang="en-GB" b="1" dirty="0" smtClean="0">
                <a:solidFill>
                  <a:schemeClr val="tx1"/>
                </a:solidFill>
                <a:latin typeface="Arial" panose="020B0604020202020204" pitchFamily="34" charset="0"/>
                <a:cs typeface="Arial" panose="020B0604020202020204" pitchFamily="34" charset="0"/>
              </a:rPr>
            </a:br>
            <a:r>
              <a:rPr lang="en-GB" b="1" dirty="0" smtClean="0">
                <a:solidFill>
                  <a:schemeClr val="tx1"/>
                </a:solidFill>
                <a:latin typeface="Arial" panose="020B0604020202020204" pitchFamily="34" charset="0"/>
                <a:cs typeface="Arial" panose="020B0604020202020204" pitchFamily="34" charset="0"/>
              </a:rPr>
              <a:t>Don’t need it?</a:t>
            </a:r>
            <a:endParaRPr lang="en-GB" b="1" dirty="0">
              <a:solidFill>
                <a:schemeClr val="tx1"/>
              </a:solidFill>
              <a:latin typeface="Arial" panose="020B0604020202020204" pitchFamily="34" charset="0"/>
              <a:cs typeface="Arial" panose="020B0604020202020204" pitchFamily="34" charset="0"/>
            </a:endParaRPr>
          </a:p>
        </p:txBody>
      </p:sp>
      <p:sp>
        <p:nvSpPr>
          <p:cNvPr id="18" name="TextBox 17"/>
          <p:cNvSpPr txBox="1"/>
          <p:nvPr/>
        </p:nvSpPr>
        <p:spPr>
          <a:xfrm>
            <a:off x="4554719" y="-142910"/>
            <a:ext cx="7534572" cy="1785104"/>
          </a:xfrm>
          <a:prstGeom prst="rect">
            <a:avLst/>
          </a:prstGeom>
          <a:noFill/>
        </p:spPr>
        <p:txBody>
          <a:bodyPr wrap="square" rtlCol="0">
            <a:spAutoFit/>
          </a:bodyPr>
          <a:lstStyle/>
          <a:p>
            <a:r>
              <a:rPr lang="en-GB" sz="10000" b="1" u="sng" dirty="0" smtClean="0">
                <a:solidFill>
                  <a:srgbClr val="FF0000"/>
                </a:solidFill>
                <a:latin typeface="Arial" panose="020B0604020202020204" pitchFamily="34" charset="0"/>
                <a:cs typeface="Arial" panose="020B0604020202020204" pitchFamily="34" charset="0"/>
              </a:rPr>
              <a:t>CANCEL</a:t>
            </a:r>
            <a:r>
              <a:rPr lang="en-GB" sz="11000" b="1" u="sng" dirty="0" smtClean="0">
                <a:solidFill>
                  <a:srgbClr val="FF0000"/>
                </a:solidFill>
                <a:latin typeface="Arial" panose="020B0604020202020204" pitchFamily="34" charset="0"/>
                <a:cs typeface="Arial" panose="020B0604020202020204" pitchFamily="34" charset="0"/>
              </a:rPr>
              <a:t> </a:t>
            </a:r>
            <a:r>
              <a:rPr lang="en-GB" sz="10000" b="1" u="sng" dirty="0" smtClean="0">
                <a:solidFill>
                  <a:srgbClr val="FF0000"/>
                </a:solidFill>
                <a:latin typeface="Arial" panose="020B0604020202020204" pitchFamily="34" charset="0"/>
                <a:cs typeface="Arial" panose="020B0604020202020204" pitchFamily="34" charset="0"/>
              </a:rPr>
              <a:t>IT!</a:t>
            </a:r>
            <a:endParaRPr lang="en-GB" sz="10000" b="1" u="sng"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0" y="2116571"/>
            <a:ext cx="4246324" cy="707886"/>
          </a:xfrm>
          <a:prstGeom prst="rect">
            <a:avLst/>
          </a:prstGeom>
          <a:noFill/>
        </p:spPr>
        <p:txBody>
          <a:bodyPr wrap="square" rtlCol="0">
            <a:spAutoFit/>
          </a:bodyPr>
          <a:lstStyle/>
          <a:p>
            <a:r>
              <a:rPr lang="en-GB" sz="4000" dirty="0" smtClean="0">
                <a:latin typeface="Arial" panose="020B0604020202020204" pitchFamily="34" charset="0"/>
                <a:cs typeface="Arial" panose="020B0604020202020204" pitchFamily="34" charset="0"/>
              </a:rPr>
              <a:t>In Dec 2023 over </a:t>
            </a:r>
            <a:endParaRPr lang="en-GB" sz="4000" dirty="0">
              <a:latin typeface="Arial" panose="020B0604020202020204" pitchFamily="34" charset="0"/>
              <a:cs typeface="Arial" panose="020B0604020202020204" pitchFamily="34" charset="0"/>
            </a:endParaRPr>
          </a:p>
        </p:txBody>
      </p:sp>
      <p:sp>
        <p:nvSpPr>
          <p:cNvPr id="22" name="TextBox 21"/>
          <p:cNvSpPr txBox="1"/>
          <p:nvPr/>
        </p:nvSpPr>
        <p:spPr>
          <a:xfrm>
            <a:off x="4212683" y="1742250"/>
            <a:ext cx="1290790" cy="1107996"/>
          </a:xfrm>
          <a:prstGeom prst="rect">
            <a:avLst/>
          </a:prstGeom>
          <a:noFill/>
        </p:spPr>
        <p:txBody>
          <a:bodyPr wrap="square" rtlCol="0">
            <a:spAutoFit/>
          </a:bodyPr>
          <a:lstStyle/>
          <a:p>
            <a:r>
              <a:rPr lang="en-GB" sz="6600" b="1" u="sng" dirty="0" smtClean="0">
                <a:solidFill>
                  <a:srgbClr val="FF0000"/>
                </a:solidFill>
                <a:latin typeface="Arial" panose="020B0604020202020204" pitchFamily="34" charset="0"/>
                <a:cs typeface="Arial" panose="020B0604020202020204" pitchFamily="34" charset="0"/>
              </a:rPr>
              <a:t>80</a:t>
            </a:r>
            <a:endParaRPr lang="en-GB" sz="6600" dirty="0"/>
          </a:p>
        </p:txBody>
      </p:sp>
      <p:sp>
        <p:nvSpPr>
          <p:cNvPr id="21" name="TextBox 20"/>
          <p:cNvSpPr txBox="1"/>
          <p:nvPr/>
        </p:nvSpPr>
        <p:spPr>
          <a:xfrm>
            <a:off x="5464178" y="2095428"/>
            <a:ext cx="6403760" cy="707886"/>
          </a:xfrm>
          <a:prstGeom prst="rect">
            <a:avLst/>
          </a:prstGeom>
          <a:noFill/>
        </p:spPr>
        <p:txBody>
          <a:bodyPr wrap="square" rtlCol="0">
            <a:spAutoFit/>
          </a:bodyPr>
          <a:lstStyle/>
          <a:p>
            <a:r>
              <a:rPr lang="en-GB" sz="4000" dirty="0" smtClean="0">
                <a:latin typeface="Arial" panose="020B0604020202020204" pitchFamily="34" charset="0"/>
                <a:cs typeface="Arial" panose="020B0604020202020204" pitchFamily="34" charset="0"/>
              </a:rPr>
              <a:t>Patients did not attend their </a:t>
            </a:r>
            <a:endParaRPr lang="en-GB" sz="4000" dirty="0">
              <a:latin typeface="Arial" panose="020B0604020202020204" pitchFamily="34" charset="0"/>
              <a:cs typeface="Arial" panose="020B0604020202020204" pitchFamily="34" charset="0"/>
            </a:endParaRPr>
          </a:p>
        </p:txBody>
      </p:sp>
      <p:sp>
        <p:nvSpPr>
          <p:cNvPr id="23" name="TextBox 22"/>
          <p:cNvSpPr txBox="1"/>
          <p:nvPr/>
        </p:nvSpPr>
        <p:spPr>
          <a:xfrm>
            <a:off x="238777" y="3753482"/>
            <a:ext cx="3983427"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This Cost the Surgery approximately </a:t>
            </a:r>
            <a:r>
              <a:rPr lang="en-GB" sz="2800" u="sng" dirty="0" smtClean="0">
                <a:latin typeface="Arial" panose="020B0604020202020204" pitchFamily="34" charset="0"/>
                <a:cs typeface="Arial" panose="020B0604020202020204" pitchFamily="34" charset="0"/>
              </a:rPr>
              <a:t>£2880.</a:t>
            </a:r>
            <a:r>
              <a:rPr lang="en-GB" sz="2800" dirty="0" smtClean="0">
                <a:latin typeface="Arial" panose="020B0604020202020204" pitchFamily="34" charset="0"/>
                <a:cs typeface="Arial" panose="020B0604020202020204" pitchFamily="34" charset="0"/>
              </a:rPr>
              <a:t> </a:t>
            </a:r>
            <a:endParaRPr lang="en-GB" sz="2800" dirty="0">
              <a:latin typeface="Arial" panose="020B0604020202020204" pitchFamily="34" charset="0"/>
              <a:cs typeface="Arial" panose="020B0604020202020204" pitchFamily="34" charset="0"/>
            </a:endParaRPr>
          </a:p>
        </p:txBody>
      </p:sp>
      <p:sp>
        <p:nvSpPr>
          <p:cNvPr id="24" name="TextBox 23"/>
          <p:cNvSpPr txBox="1"/>
          <p:nvPr/>
        </p:nvSpPr>
        <p:spPr>
          <a:xfrm>
            <a:off x="4246324" y="3753481"/>
            <a:ext cx="7860037"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It also meant 80 Patients were not seen, wasting over </a:t>
            </a:r>
            <a:r>
              <a:rPr lang="en-GB" sz="2800" u="sng" dirty="0" smtClean="0">
                <a:latin typeface="Arial" panose="020B0604020202020204" pitchFamily="34" charset="0"/>
                <a:cs typeface="Arial" panose="020B0604020202020204" pitchFamily="34" charset="0"/>
              </a:rPr>
              <a:t>20</a:t>
            </a:r>
            <a:r>
              <a:rPr lang="en-GB" sz="2800" dirty="0" smtClean="0">
                <a:latin typeface="Arial" panose="020B0604020202020204" pitchFamily="34" charset="0"/>
                <a:cs typeface="Arial" panose="020B0604020202020204" pitchFamily="34" charset="0"/>
              </a:rPr>
              <a:t> hrs of precious GP Appt time. </a:t>
            </a:r>
            <a:endParaRPr lang="en-GB" sz="2800" dirty="0">
              <a:latin typeface="Arial" panose="020B0604020202020204" pitchFamily="34" charset="0"/>
              <a:cs typeface="Arial" panose="020B0604020202020204" pitchFamily="34" charset="0"/>
            </a:endParaRPr>
          </a:p>
        </p:txBody>
      </p:sp>
      <p:sp>
        <p:nvSpPr>
          <p:cNvPr id="28" name="Rectangle 27"/>
          <p:cNvSpPr/>
          <p:nvPr/>
        </p:nvSpPr>
        <p:spPr>
          <a:xfrm>
            <a:off x="333772" y="5167302"/>
            <a:ext cx="11521280" cy="646331"/>
          </a:xfrm>
          <a:prstGeom prst="rect">
            <a:avLst/>
          </a:prstGeom>
        </p:spPr>
        <p:txBody>
          <a:bodyPr wrap="square">
            <a:spAutoFit/>
          </a:bodyPr>
          <a:lstStyle/>
          <a:p>
            <a:pPr algn="ctr"/>
            <a:r>
              <a:rPr lang="en-GB" dirty="0" smtClean="0">
                <a:latin typeface="Arial" panose="020B0604020202020204" pitchFamily="34" charset="0"/>
                <a:cs typeface="Arial" panose="020B0604020202020204" pitchFamily="34" charset="0"/>
              </a:rPr>
              <a:t>If you find you are unable to attend an Appointment you have booked, please contact us as soon as possible in order to allow us time to fill your appointment slot.</a:t>
            </a:r>
          </a:p>
        </p:txBody>
      </p:sp>
      <p:sp>
        <p:nvSpPr>
          <p:cNvPr id="30" name="Rectangle 29"/>
          <p:cNvSpPr/>
          <p:nvPr/>
        </p:nvSpPr>
        <p:spPr>
          <a:xfrm>
            <a:off x="26522" y="6016512"/>
            <a:ext cx="1917985" cy="646331"/>
          </a:xfrm>
          <a:prstGeom prst="rect">
            <a:avLst/>
          </a:prstGeom>
        </p:spPr>
        <p:txBody>
          <a:bodyPr wrap="square">
            <a:spAutoFit/>
          </a:bodyPr>
          <a:lstStyle/>
          <a:p>
            <a:r>
              <a:rPr lang="en-GB" dirty="0" smtClean="0">
                <a:latin typeface="Arial" panose="020B0604020202020204" pitchFamily="34" charset="0"/>
                <a:cs typeface="Arial" panose="020B0604020202020204" pitchFamily="34" charset="0"/>
              </a:rPr>
              <a:t>Contact us in the following ways:</a:t>
            </a:r>
            <a:endParaRPr lang="en-GB" dirty="0"/>
          </a:p>
        </p:txBody>
      </p:sp>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3163" y="6122018"/>
            <a:ext cx="432048" cy="432048"/>
          </a:xfrm>
          <a:prstGeom prst="rect">
            <a:avLst/>
          </a:prstGeom>
        </p:spPr>
      </p:pic>
      <p:sp>
        <p:nvSpPr>
          <p:cNvPr id="34" name="Rectangle 33"/>
          <p:cNvSpPr/>
          <p:nvPr/>
        </p:nvSpPr>
        <p:spPr>
          <a:xfrm>
            <a:off x="2395211" y="6122018"/>
            <a:ext cx="201622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anose="020B0604020202020204" pitchFamily="34" charset="0"/>
                <a:cs typeface="Arial" panose="020B0604020202020204" pitchFamily="34" charset="0"/>
              </a:rPr>
              <a:t>Tel: 01480473413</a:t>
            </a:r>
            <a:endParaRPr lang="en-GB" dirty="0">
              <a:solidFill>
                <a:schemeClr val="bg1"/>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9529" y="6122018"/>
            <a:ext cx="468051" cy="432477"/>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0736" y="6122018"/>
            <a:ext cx="425772" cy="432048"/>
          </a:xfrm>
          <a:prstGeom prst="rect">
            <a:avLst/>
          </a:prstGeom>
        </p:spPr>
      </p:pic>
      <p:sp>
        <p:nvSpPr>
          <p:cNvPr id="40" name="Rectangle 39"/>
          <p:cNvSpPr/>
          <p:nvPr/>
        </p:nvSpPr>
        <p:spPr>
          <a:xfrm>
            <a:off x="4986704" y="6122018"/>
            <a:ext cx="388559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anose="020B0604020202020204" pitchFamily="34" charset="0"/>
                <a:cs typeface="Arial" panose="020B0604020202020204" pitchFamily="34" charset="0"/>
              </a:rPr>
              <a:t>Text back to your reminder message</a:t>
            </a:r>
            <a:endParaRPr lang="en-GB"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9503018" y="6122018"/>
            <a:ext cx="2562345"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anose="020B0604020202020204" pitchFamily="34" charset="0"/>
                <a:cs typeface="Arial" panose="020B0604020202020204" pitchFamily="34" charset="0"/>
              </a:rPr>
              <a:t>Visit Surgery in Person</a:t>
            </a:r>
            <a:endParaRPr lang="en-GB" dirty="0">
              <a:solidFill>
                <a:schemeClr val="bg1"/>
              </a:solidFill>
              <a:latin typeface="Arial" panose="020B0604020202020204" pitchFamily="34" charset="0"/>
              <a:cs typeface="Arial" panose="020B0604020202020204" pitchFamily="34" charset="0"/>
            </a:endParaRPr>
          </a:p>
        </p:txBody>
      </p:sp>
      <p:sp>
        <p:nvSpPr>
          <p:cNvPr id="38" name="Rectangle 37"/>
          <p:cNvSpPr/>
          <p:nvPr/>
        </p:nvSpPr>
        <p:spPr>
          <a:xfrm>
            <a:off x="2998068" y="2808893"/>
            <a:ext cx="5091458" cy="707886"/>
          </a:xfrm>
          <a:prstGeom prst="rect">
            <a:avLst/>
          </a:prstGeom>
        </p:spPr>
        <p:txBody>
          <a:bodyPr wrap="none">
            <a:spAutoFit/>
          </a:bodyPr>
          <a:lstStyle/>
          <a:p>
            <a:r>
              <a:rPr lang="en-GB" sz="4000" dirty="0">
                <a:latin typeface="Arial" panose="020B0604020202020204" pitchFamily="34" charset="0"/>
                <a:cs typeface="Arial" panose="020B0604020202020204" pitchFamily="34" charset="0"/>
              </a:rPr>
              <a:t>booked appointments</a:t>
            </a:r>
          </a:p>
        </p:txBody>
      </p:sp>
    </p:spTree>
    <p:extLst>
      <p:ext uri="{BB962C8B-B14F-4D97-AF65-F5344CB8AC3E}">
        <p14:creationId xmlns:p14="http://schemas.microsoft.com/office/powerpoint/2010/main" val="336633721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50989" y="5406329"/>
            <a:ext cx="1004929" cy="1009954"/>
          </a:xfrm>
          <a:custGeom>
            <a:avLst/>
            <a:gdLst/>
            <a:ahLst/>
            <a:cxnLst/>
            <a:rect l="l" t="t" r="r" b="b"/>
            <a:pathLst>
              <a:path w="1507786" h="1515325">
                <a:moveTo>
                  <a:pt x="0" y="0"/>
                </a:moveTo>
                <a:lnTo>
                  <a:pt x="1507786" y="0"/>
                </a:lnTo>
                <a:lnTo>
                  <a:pt x="1507786" y="1515325"/>
                </a:lnTo>
                <a:lnTo>
                  <a:pt x="0" y="151532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10008248" y="1758056"/>
            <a:ext cx="1331408" cy="1331408"/>
          </a:xfrm>
          <a:custGeom>
            <a:avLst/>
            <a:gdLst/>
            <a:ahLst/>
            <a:cxnLst/>
            <a:rect l="l" t="t" r="r" b="b"/>
            <a:pathLst>
              <a:path w="1997632" h="1997632">
                <a:moveTo>
                  <a:pt x="0" y="0"/>
                </a:moveTo>
                <a:lnTo>
                  <a:pt x="1997631" y="0"/>
                </a:lnTo>
                <a:lnTo>
                  <a:pt x="1997631" y="1997632"/>
                </a:lnTo>
                <a:lnTo>
                  <a:pt x="0" y="199763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Freeform 11"/>
          <p:cNvSpPr/>
          <p:nvPr/>
        </p:nvSpPr>
        <p:spPr>
          <a:xfrm>
            <a:off x="8507634" y="1758056"/>
            <a:ext cx="1500614" cy="1355180"/>
          </a:xfrm>
          <a:custGeom>
            <a:avLst/>
            <a:gdLst/>
            <a:ahLst/>
            <a:cxnLst/>
            <a:rect l="l" t="t" r="r" b="b"/>
            <a:pathLst>
              <a:path w="2251507" h="2033299">
                <a:moveTo>
                  <a:pt x="0" y="0"/>
                </a:moveTo>
                <a:lnTo>
                  <a:pt x="2251508" y="0"/>
                </a:lnTo>
                <a:lnTo>
                  <a:pt x="2251508" y="2033300"/>
                </a:lnTo>
                <a:lnTo>
                  <a:pt x="0" y="2033300"/>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2" name="Freeform 12"/>
          <p:cNvSpPr/>
          <p:nvPr/>
        </p:nvSpPr>
        <p:spPr>
          <a:xfrm>
            <a:off x="349414" y="2802505"/>
            <a:ext cx="1813011" cy="1355180"/>
          </a:xfrm>
          <a:custGeom>
            <a:avLst/>
            <a:gdLst/>
            <a:ahLst/>
            <a:cxnLst/>
            <a:rect l="l" t="t" r="r" b="b"/>
            <a:pathLst>
              <a:path w="2720225" h="2033299">
                <a:moveTo>
                  <a:pt x="0" y="0"/>
                </a:moveTo>
                <a:lnTo>
                  <a:pt x="2720225" y="0"/>
                </a:lnTo>
                <a:lnTo>
                  <a:pt x="2720225" y="2033299"/>
                </a:lnTo>
                <a:lnTo>
                  <a:pt x="0" y="2033299"/>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3" name="Freeform 13"/>
          <p:cNvSpPr/>
          <p:nvPr/>
        </p:nvSpPr>
        <p:spPr>
          <a:xfrm>
            <a:off x="10443682" y="3971429"/>
            <a:ext cx="1350010" cy="1622963"/>
          </a:xfrm>
          <a:custGeom>
            <a:avLst/>
            <a:gdLst/>
            <a:ahLst/>
            <a:cxnLst/>
            <a:rect l="l" t="t" r="r" b="b"/>
            <a:pathLst>
              <a:path w="2025543" h="2435079">
                <a:moveTo>
                  <a:pt x="0" y="0"/>
                </a:moveTo>
                <a:lnTo>
                  <a:pt x="2025542" y="0"/>
                </a:lnTo>
                <a:lnTo>
                  <a:pt x="2025542" y="2435079"/>
                </a:lnTo>
                <a:lnTo>
                  <a:pt x="0" y="2435079"/>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4" name="TextBox 14"/>
          <p:cNvSpPr txBox="1"/>
          <p:nvPr/>
        </p:nvSpPr>
        <p:spPr>
          <a:xfrm>
            <a:off x="2325801" y="1025802"/>
            <a:ext cx="7537223"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How to Requests a Repeat Prescription </a:t>
            </a:r>
          </a:p>
        </p:txBody>
      </p:sp>
      <p:sp>
        <p:nvSpPr>
          <p:cNvPr id="15" name="TextBox 15"/>
          <p:cNvSpPr txBox="1"/>
          <p:nvPr/>
        </p:nvSpPr>
        <p:spPr>
          <a:xfrm>
            <a:off x="5982361" y="5667822"/>
            <a:ext cx="4394513" cy="359073"/>
          </a:xfrm>
          <a:prstGeom prst="rect">
            <a:avLst/>
          </a:prstGeom>
        </p:spPr>
        <p:txBody>
          <a:bodyPr wrap="square" lIns="0" tIns="0" rIns="0" bIns="0" rtlCol="0" anchor="t">
            <a:spAutoFit/>
          </a:bodyPr>
          <a:lstStyle/>
          <a:p>
            <a:pPr defTabSz="609448">
              <a:lnSpc>
                <a:spcPts val="2799"/>
              </a:lnSpc>
            </a:pPr>
            <a:r>
              <a:rPr lang="en-US" sz="2000" u="sng" dirty="0">
                <a:solidFill>
                  <a:srgbClr val="FFFFFF"/>
                </a:solidFill>
                <a:latin typeface="Arimo"/>
                <a:hlinkClick r:id="rId11" tooltip="https://systmonline.tpp-uk.com/2/Login"/>
              </a:rPr>
              <a:t>https://systmonline.tpp-uk.com/2/Login </a:t>
            </a:r>
          </a:p>
        </p:txBody>
      </p:sp>
      <p:sp>
        <p:nvSpPr>
          <p:cNvPr id="16" name="TextBox 16"/>
          <p:cNvSpPr txBox="1"/>
          <p:nvPr/>
        </p:nvSpPr>
        <p:spPr>
          <a:xfrm>
            <a:off x="1161080" y="2050765"/>
            <a:ext cx="7039076" cy="487313"/>
          </a:xfrm>
          <a:prstGeom prst="rect">
            <a:avLst/>
          </a:prstGeom>
        </p:spPr>
        <p:txBody>
          <a:bodyPr lIns="0" tIns="0" rIns="0" bIns="0" rtlCol="0" anchor="t">
            <a:spAutoFit/>
          </a:bodyPr>
          <a:lstStyle/>
          <a:p>
            <a:pPr algn="ctr" defTabSz="609448">
              <a:lnSpc>
                <a:spcPts val="3825"/>
              </a:lnSpc>
              <a:spcBef>
                <a:spcPct val="0"/>
              </a:spcBef>
            </a:pPr>
            <a:r>
              <a:rPr lang="en-US" sz="2732">
                <a:solidFill>
                  <a:srgbClr val="FFFFFF"/>
                </a:solidFill>
                <a:latin typeface="Arial"/>
              </a:rPr>
              <a:t>By Using the NHS App - </a:t>
            </a:r>
            <a:r>
              <a:rPr lang="en-US" sz="2732" u="sng">
                <a:solidFill>
                  <a:srgbClr val="FFFFFF"/>
                </a:solidFill>
                <a:latin typeface="Arial"/>
              </a:rPr>
              <a:t>www.nhs.uk/nhs-app</a:t>
            </a:r>
          </a:p>
        </p:txBody>
      </p:sp>
      <p:sp>
        <p:nvSpPr>
          <p:cNvPr id="17" name="TextBox 17"/>
          <p:cNvSpPr txBox="1"/>
          <p:nvPr/>
        </p:nvSpPr>
        <p:spPr>
          <a:xfrm>
            <a:off x="1965308" y="3041023"/>
            <a:ext cx="8034108" cy="948978"/>
          </a:xfrm>
          <a:prstGeom prst="rect">
            <a:avLst/>
          </a:prstGeom>
        </p:spPr>
        <p:txBody>
          <a:bodyPr wrap="square" lIns="0" tIns="0" rIns="0" bIns="0" rtlCol="0" anchor="t">
            <a:spAutoFit/>
          </a:bodyPr>
          <a:lstStyle/>
          <a:p>
            <a:pPr algn="ctr" defTabSz="609448">
              <a:lnSpc>
                <a:spcPts val="3732"/>
              </a:lnSpc>
              <a:spcBef>
                <a:spcPct val="0"/>
              </a:spcBef>
            </a:pPr>
            <a:r>
              <a:rPr lang="en-US" sz="2665" dirty="0">
                <a:solidFill>
                  <a:srgbClr val="FFFFFF"/>
                </a:solidFill>
                <a:latin typeface="Arial"/>
              </a:rPr>
              <a:t>By emailing – </a:t>
            </a:r>
            <a:r>
              <a:rPr lang="en-US" sz="2665" u="sng" dirty="0">
                <a:solidFill>
                  <a:srgbClr val="FFFFFF"/>
                </a:solidFill>
                <a:latin typeface="Arial"/>
              </a:rPr>
              <a:t>cpicb.prescriptions.almondroadsurgery@nhs.net</a:t>
            </a:r>
          </a:p>
        </p:txBody>
      </p:sp>
      <p:sp>
        <p:nvSpPr>
          <p:cNvPr id="18" name="TextBox 18"/>
          <p:cNvSpPr txBox="1"/>
          <p:nvPr/>
        </p:nvSpPr>
        <p:spPr>
          <a:xfrm>
            <a:off x="1013814" y="4453950"/>
            <a:ext cx="9429868" cy="948978"/>
          </a:xfrm>
          <a:prstGeom prst="rect">
            <a:avLst/>
          </a:prstGeom>
        </p:spPr>
        <p:txBody>
          <a:bodyPr lIns="0" tIns="0" rIns="0" bIns="0" rtlCol="0" anchor="t">
            <a:spAutoFit/>
          </a:bodyPr>
          <a:lstStyle/>
          <a:p>
            <a:pPr algn="ctr" defTabSz="609448">
              <a:lnSpc>
                <a:spcPts val="3732"/>
              </a:lnSpc>
              <a:spcBef>
                <a:spcPct val="0"/>
              </a:spcBef>
            </a:pPr>
            <a:r>
              <a:rPr lang="en-US" sz="2665" dirty="0">
                <a:solidFill>
                  <a:srgbClr val="FFFFFF"/>
                </a:solidFill>
                <a:latin typeface="Arial"/>
              </a:rPr>
              <a:t>By posting or bringing in your computer generated repeat slip to us, clearly marking the items you require</a:t>
            </a:r>
          </a:p>
        </p:txBody>
      </p:sp>
      <p:sp>
        <p:nvSpPr>
          <p:cNvPr id="19" name="TextBox 19"/>
          <p:cNvSpPr txBox="1"/>
          <p:nvPr/>
        </p:nvSpPr>
        <p:spPr>
          <a:xfrm>
            <a:off x="2646069" y="6182993"/>
            <a:ext cx="6896685" cy="230832"/>
          </a:xfrm>
          <a:prstGeom prst="rect">
            <a:avLst/>
          </a:prstGeom>
        </p:spPr>
        <p:txBody>
          <a:bodyPr lIns="0" tIns="0" rIns="0" bIns="0" rtlCol="0" anchor="t">
            <a:spAutoFit/>
          </a:bodyPr>
          <a:lstStyle/>
          <a:p>
            <a:pPr algn="ctr" defTabSz="609448">
              <a:lnSpc>
                <a:spcPts val="1772"/>
              </a:lnSpc>
              <a:spcBef>
                <a:spcPct val="0"/>
              </a:spcBef>
            </a:pPr>
            <a:r>
              <a:rPr lang="en-US" sz="1266" dirty="0">
                <a:solidFill>
                  <a:srgbClr val="FFFFFF"/>
                </a:solidFill>
                <a:latin typeface="Arial"/>
              </a:rPr>
              <a:t>If you wish to collect your prescription from a pharmacy please indicate which pharmacy you use.</a:t>
            </a:r>
          </a:p>
        </p:txBody>
      </p:sp>
      <p:sp>
        <p:nvSpPr>
          <p:cNvPr id="20" name="TextBox 20"/>
          <p:cNvSpPr txBox="1"/>
          <p:nvPr/>
        </p:nvSpPr>
        <p:spPr>
          <a:xfrm>
            <a:off x="2792998" y="6442322"/>
            <a:ext cx="6602826" cy="230832"/>
          </a:xfrm>
          <a:prstGeom prst="rect">
            <a:avLst/>
          </a:prstGeom>
        </p:spPr>
        <p:txBody>
          <a:bodyPr lIns="0" tIns="0" rIns="0" bIns="0" rtlCol="0" anchor="t">
            <a:spAutoFit/>
          </a:bodyPr>
          <a:lstStyle/>
          <a:p>
            <a:pPr algn="ctr" defTabSz="609448">
              <a:lnSpc>
                <a:spcPts val="1772"/>
              </a:lnSpc>
              <a:spcBef>
                <a:spcPct val="0"/>
              </a:spcBef>
            </a:pPr>
            <a:r>
              <a:rPr lang="en-US" sz="1266" dirty="0">
                <a:solidFill>
                  <a:srgbClr val="FFFFFF"/>
                </a:solidFill>
                <a:latin typeface="Arial"/>
              </a:rPr>
              <a:t>We are unable to accept requests over the telephone as this can lead to dangerous mistakes</a:t>
            </a:r>
          </a:p>
        </p:txBody>
      </p:sp>
      <p:sp>
        <p:nvSpPr>
          <p:cNvPr id="21" name="Rectangle 20"/>
          <p:cNvSpPr/>
          <p:nvPr/>
        </p:nvSpPr>
        <p:spPr>
          <a:xfrm>
            <a:off x="1489533" y="5557927"/>
            <a:ext cx="4524188" cy="566822"/>
          </a:xfrm>
          <a:prstGeom prst="rect">
            <a:avLst/>
          </a:prstGeom>
        </p:spPr>
        <p:txBody>
          <a:bodyPr wrap="none">
            <a:spAutoFit/>
          </a:bodyPr>
          <a:lstStyle/>
          <a:p>
            <a:pPr algn="ctr" defTabSz="609448">
              <a:lnSpc>
                <a:spcPts val="3732"/>
              </a:lnSpc>
              <a:spcBef>
                <a:spcPct val="0"/>
              </a:spcBef>
            </a:pPr>
            <a:r>
              <a:rPr lang="en-US" sz="2000" dirty="0">
                <a:solidFill>
                  <a:srgbClr val="FFFFFF"/>
                </a:solidFill>
                <a:latin typeface="Arial"/>
              </a:rPr>
              <a:t>Or by using </a:t>
            </a:r>
            <a:r>
              <a:rPr lang="en-US" sz="2000" dirty="0" err="1">
                <a:solidFill>
                  <a:srgbClr val="FFFFFF"/>
                </a:solidFill>
                <a:latin typeface="Arial"/>
              </a:rPr>
              <a:t>SystmOnline</a:t>
            </a:r>
            <a:r>
              <a:rPr lang="en-US" sz="2000" dirty="0">
                <a:solidFill>
                  <a:srgbClr val="FFFFFF"/>
                </a:solidFill>
                <a:latin typeface="Arial"/>
              </a:rPr>
              <a:t> Via this link :</a:t>
            </a:r>
          </a:p>
        </p:txBody>
      </p:sp>
    </p:spTree>
    <p:extLst>
      <p:ext uri="{BB962C8B-B14F-4D97-AF65-F5344CB8AC3E}">
        <p14:creationId xmlns:p14="http://schemas.microsoft.com/office/powerpoint/2010/main" val="358336859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93"/>
            <a:ext cx="12188824" cy="6856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063"/>
            <a:endParaRPr lang="en-GB" sz="1799">
              <a:solidFill>
                <a:srgbClr val="000000"/>
              </a:solidFill>
              <a:latin typeface="Gill Sans MT" panose="020B0502020104020203"/>
            </a:endParaRPr>
          </a:p>
        </p:txBody>
      </p:sp>
      <p:pic>
        <p:nvPicPr>
          <p:cNvPr id="7" name="Picture 6"/>
          <p:cNvPicPr>
            <a:picLocks noChangeAspect="1"/>
          </p:cNvPicPr>
          <p:nvPr/>
        </p:nvPicPr>
        <p:blipFill>
          <a:blip r:embed="rId2"/>
          <a:stretch>
            <a:fillRect/>
          </a:stretch>
        </p:blipFill>
        <p:spPr>
          <a:xfrm>
            <a:off x="-73871" y="894"/>
            <a:ext cx="12262696" cy="6856213"/>
          </a:xfrm>
          <a:prstGeom prst="rect">
            <a:avLst/>
          </a:prstGeom>
        </p:spPr>
      </p:pic>
      <p:pic>
        <p:nvPicPr>
          <p:cNvPr id="2" name="Picture 1"/>
          <p:cNvPicPr>
            <a:picLocks noChangeAspect="1"/>
          </p:cNvPicPr>
          <p:nvPr/>
        </p:nvPicPr>
        <p:blipFill>
          <a:blip r:embed="rId3"/>
          <a:stretch>
            <a:fillRect/>
          </a:stretch>
        </p:blipFill>
        <p:spPr>
          <a:xfrm>
            <a:off x="503477" y="427032"/>
            <a:ext cx="5227869" cy="4115801"/>
          </a:xfrm>
          <a:prstGeom prst="rect">
            <a:avLst/>
          </a:prstGeom>
        </p:spPr>
      </p:pic>
      <p:pic>
        <p:nvPicPr>
          <p:cNvPr id="4" name="Picture 3"/>
          <p:cNvPicPr>
            <a:picLocks noChangeAspect="1"/>
          </p:cNvPicPr>
          <p:nvPr/>
        </p:nvPicPr>
        <p:blipFill>
          <a:blip r:embed="rId4"/>
          <a:stretch>
            <a:fillRect/>
          </a:stretch>
        </p:blipFill>
        <p:spPr>
          <a:xfrm>
            <a:off x="2880121" y="4647830"/>
            <a:ext cx="6354711" cy="1738957"/>
          </a:xfrm>
          <a:prstGeom prst="rect">
            <a:avLst/>
          </a:prstGeom>
        </p:spPr>
      </p:pic>
      <p:sp>
        <p:nvSpPr>
          <p:cNvPr id="9" name="TextBox 8"/>
          <p:cNvSpPr txBox="1"/>
          <p:nvPr/>
        </p:nvSpPr>
        <p:spPr>
          <a:xfrm>
            <a:off x="5815828" y="510276"/>
            <a:ext cx="5937240" cy="3938514"/>
          </a:xfrm>
          <a:prstGeom prst="rect">
            <a:avLst/>
          </a:prstGeom>
          <a:noFill/>
        </p:spPr>
        <p:txBody>
          <a:bodyPr wrap="square" rtlCol="0">
            <a:spAutoFit/>
          </a:bodyPr>
          <a:lstStyle/>
          <a:p>
            <a:pPr defTabSz="457063"/>
            <a:r>
              <a:rPr lang="en-GB" sz="1799" b="1" dirty="0">
                <a:solidFill>
                  <a:srgbClr val="004A82"/>
                </a:solidFill>
                <a:latin typeface="Gill Sans MT" panose="020B0502020104020203"/>
              </a:rPr>
              <a:t>Support Offered:</a:t>
            </a:r>
          </a:p>
          <a:p>
            <a:pPr defTabSz="457063"/>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Assistance with forms and applications including welfare benefits, blue badges and grants etc.</a:t>
            </a:r>
          </a:p>
          <a:p>
            <a:pPr defTabSz="457063"/>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Help with paperwork and liaising with third parties, organising bills and payments etc.</a:t>
            </a:r>
          </a:p>
          <a:p>
            <a:pPr marL="285664" indent="-285664" defTabSz="457063">
              <a:buFont typeface="Arial" panose="020B0604020202020204" pitchFamily="34" charset="0"/>
              <a:buChar char="•"/>
            </a:pPr>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Assistance with housing choices, including care homes.</a:t>
            </a:r>
          </a:p>
          <a:p>
            <a:pPr marL="285664" indent="-285664" defTabSz="457063">
              <a:buFont typeface="Arial" panose="020B0604020202020204" pitchFamily="34" charset="0"/>
              <a:buChar char="•"/>
            </a:pPr>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Adapting to a changing need, such as considering falls prevention equipment and aids.</a:t>
            </a:r>
          </a:p>
          <a:p>
            <a:pPr marL="285664" indent="-285664" defTabSz="457063">
              <a:buFont typeface="Arial" panose="020B0604020202020204" pitchFamily="34" charset="0"/>
              <a:buChar char="•"/>
            </a:pPr>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Information about and / or referral to social groups or leisure activities,</a:t>
            </a:r>
          </a:p>
          <a:p>
            <a:pPr marL="285664" indent="-285664" defTabSz="457063">
              <a:buFont typeface="Arial" panose="020B0604020202020204" pitchFamily="34" charset="0"/>
              <a:buChar char="•"/>
            </a:pPr>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Help to access a variety of services.</a:t>
            </a:r>
          </a:p>
          <a:p>
            <a:pPr marL="285664" indent="-285664" defTabSz="457063">
              <a:buFont typeface="Arial" panose="020B0604020202020204" pitchFamily="34" charset="0"/>
              <a:buChar char="•"/>
            </a:pPr>
            <a:endParaRPr lang="en-GB" sz="800" dirty="0">
              <a:solidFill>
                <a:srgbClr val="004A82"/>
              </a:solidFill>
              <a:latin typeface="Gill Sans MT" panose="020B0502020104020203"/>
            </a:endParaRPr>
          </a:p>
          <a:p>
            <a:pPr marL="285664" indent="-285664" defTabSz="457063">
              <a:buFont typeface="Arial" panose="020B0604020202020204" pitchFamily="34" charset="0"/>
              <a:buChar char="•"/>
            </a:pPr>
            <a:r>
              <a:rPr lang="en-GB" sz="1600" dirty="0">
                <a:solidFill>
                  <a:srgbClr val="004A82"/>
                </a:solidFill>
                <a:latin typeface="Gill Sans MT" panose="020B0502020104020203"/>
              </a:rPr>
              <a:t>Support to access care provision.</a:t>
            </a:r>
          </a:p>
        </p:txBody>
      </p:sp>
    </p:spTree>
    <p:extLst>
      <p:ext uri="{BB962C8B-B14F-4D97-AF65-F5344CB8AC3E}">
        <p14:creationId xmlns:p14="http://schemas.microsoft.com/office/powerpoint/2010/main" val="298284505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342520" y="5276655"/>
            <a:ext cx="1566633" cy="1304534"/>
          </a:xfrm>
          <a:custGeom>
            <a:avLst/>
            <a:gdLst/>
            <a:ahLst/>
            <a:cxnLst/>
            <a:rect l="l" t="t" r="r" b="b"/>
            <a:pathLst>
              <a:path w="2350561" h="1957311">
                <a:moveTo>
                  <a:pt x="0" y="0"/>
                </a:moveTo>
                <a:lnTo>
                  <a:pt x="2350561" y="0"/>
                </a:lnTo>
                <a:lnTo>
                  <a:pt x="2350561" y="1957310"/>
                </a:lnTo>
                <a:lnTo>
                  <a:pt x="0" y="195731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150649" y="2128843"/>
            <a:ext cx="11887527" cy="4283224"/>
          </a:xfrm>
          <a:prstGeom prst="rect">
            <a:avLst/>
          </a:prstGeom>
        </p:spPr>
        <p:txBody>
          <a:bodyPr lIns="0" tIns="0" rIns="0" bIns="0" rtlCol="0" anchor="t">
            <a:spAutoFit/>
          </a:bodyPr>
          <a:lstStyle/>
          <a:p>
            <a:pPr algn="ctr" defTabSz="609448">
              <a:lnSpc>
                <a:spcPts val="3266"/>
              </a:lnSpc>
              <a:spcBef>
                <a:spcPct val="0"/>
              </a:spcBef>
            </a:pPr>
            <a:r>
              <a:rPr lang="en-US" sz="2333" dirty="0">
                <a:solidFill>
                  <a:srgbClr val="FFFFFF"/>
                </a:solidFill>
                <a:latin typeface="Arial"/>
              </a:rPr>
              <a:t>If you are coming in for a Vaccination, then please dress to be able to undress</a:t>
            </a:r>
          </a:p>
          <a:p>
            <a:pPr algn="ctr" defTabSz="609448">
              <a:lnSpc>
                <a:spcPts val="3266"/>
              </a:lnSpc>
              <a:spcBef>
                <a:spcPct val="0"/>
              </a:spcBef>
            </a:pPr>
            <a:endParaRPr lang="en-US" sz="2333" dirty="0">
              <a:solidFill>
                <a:srgbClr val="FFFFFF"/>
              </a:solidFill>
              <a:latin typeface="Arial"/>
            </a:endParaRPr>
          </a:p>
          <a:p>
            <a:pPr algn="ctr" defTabSz="609448">
              <a:lnSpc>
                <a:spcPts val="3266"/>
              </a:lnSpc>
              <a:spcBef>
                <a:spcPct val="0"/>
              </a:spcBef>
            </a:pPr>
            <a:r>
              <a:rPr lang="en-US" sz="2333" dirty="0">
                <a:solidFill>
                  <a:srgbClr val="FFFFFF"/>
                </a:solidFill>
                <a:latin typeface="Arial"/>
              </a:rPr>
              <a:t>Please try &amp; wear something with short sleeves</a:t>
            </a:r>
          </a:p>
          <a:p>
            <a:pPr algn="ctr" defTabSz="609448">
              <a:lnSpc>
                <a:spcPts val="3266"/>
              </a:lnSpc>
              <a:spcBef>
                <a:spcPct val="0"/>
              </a:spcBef>
            </a:pPr>
            <a:endParaRPr lang="en-US" sz="2333" dirty="0">
              <a:solidFill>
                <a:srgbClr val="FFFFFF"/>
              </a:solidFill>
              <a:latin typeface="Arial"/>
            </a:endParaRPr>
          </a:p>
          <a:p>
            <a:pPr algn="ctr" defTabSz="609448">
              <a:lnSpc>
                <a:spcPts val="3266"/>
              </a:lnSpc>
              <a:spcBef>
                <a:spcPct val="0"/>
              </a:spcBef>
            </a:pPr>
            <a:r>
              <a:rPr lang="en-US" sz="2333" dirty="0">
                <a:solidFill>
                  <a:srgbClr val="FFFFFF"/>
                </a:solidFill>
                <a:latin typeface="Arial"/>
              </a:rPr>
              <a:t>Whilst you are in the waiting area please start to remove appropriate layers ready to be vaccinated.</a:t>
            </a:r>
          </a:p>
          <a:p>
            <a:pPr algn="ctr" defTabSz="609448">
              <a:lnSpc>
                <a:spcPts val="3266"/>
              </a:lnSpc>
              <a:spcBef>
                <a:spcPct val="0"/>
              </a:spcBef>
            </a:pPr>
            <a:endParaRPr lang="en-US" sz="2333" dirty="0">
              <a:solidFill>
                <a:srgbClr val="FFFFFF"/>
              </a:solidFill>
              <a:latin typeface="Arial"/>
            </a:endParaRPr>
          </a:p>
          <a:p>
            <a:pPr algn="ctr" defTabSz="609448">
              <a:lnSpc>
                <a:spcPts val="3266"/>
              </a:lnSpc>
              <a:spcBef>
                <a:spcPct val="0"/>
              </a:spcBef>
            </a:pPr>
            <a:r>
              <a:rPr lang="en-US" sz="2333" dirty="0">
                <a:solidFill>
                  <a:srgbClr val="FFFFFF"/>
                </a:solidFill>
                <a:latin typeface="Arial"/>
              </a:rPr>
              <a:t>Thank you in advance for your help with this request.</a:t>
            </a:r>
          </a:p>
          <a:p>
            <a:pPr algn="ctr" defTabSz="609448">
              <a:lnSpc>
                <a:spcPts val="2799"/>
              </a:lnSpc>
              <a:spcBef>
                <a:spcPct val="0"/>
              </a:spcBef>
            </a:pPr>
            <a:endParaRPr lang="en-US" sz="2333" dirty="0">
              <a:solidFill>
                <a:srgbClr val="FFFFFF"/>
              </a:solidFill>
              <a:latin typeface="Arial"/>
            </a:endParaRPr>
          </a:p>
          <a:p>
            <a:pPr algn="ctr" defTabSz="609448">
              <a:lnSpc>
                <a:spcPts val="4198"/>
              </a:lnSpc>
              <a:spcBef>
                <a:spcPct val="0"/>
              </a:spcBef>
            </a:pPr>
            <a:r>
              <a:rPr lang="en-US" sz="2999" dirty="0">
                <a:solidFill>
                  <a:srgbClr val="DA291C"/>
                </a:solidFill>
                <a:latin typeface="Arial Bold"/>
              </a:rPr>
              <a:t>Almond Road Surgery Team</a:t>
            </a:r>
          </a:p>
        </p:txBody>
      </p:sp>
      <p:sp>
        <p:nvSpPr>
          <p:cNvPr id="11" name="Freeform 11"/>
          <p:cNvSpPr/>
          <p:nvPr/>
        </p:nvSpPr>
        <p:spPr>
          <a:xfrm>
            <a:off x="10291669" y="5276655"/>
            <a:ext cx="1566633" cy="1304534"/>
          </a:xfrm>
          <a:custGeom>
            <a:avLst/>
            <a:gdLst/>
            <a:ahLst/>
            <a:cxnLst/>
            <a:rect l="l" t="t" r="r" b="b"/>
            <a:pathLst>
              <a:path w="2350561" h="1957311">
                <a:moveTo>
                  <a:pt x="0" y="0"/>
                </a:moveTo>
                <a:lnTo>
                  <a:pt x="2350561" y="0"/>
                </a:lnTo>
                <a:lnTo>
                  <a:pt x="2350561" y="1957310"/>
                </a:lnTo>
                <a:lnTo>
                  <a:pt x="0" y="195731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2" name="TextBox 12"/>
          <p:cNvSpPr txBox="1"/>
          <p:nvPr/>
        </p:nvSpPr>
        <p:spPr>
          <a:xfrm>
            <a:off x="4183414" y="1085097"/>
            <a:ext cx="3632246" cy="897682"/>
          </a:xfrm>
          <a:prstGeom prst="rect">
            <a:avLst/>
          </a:prstGeom>
        </p:spPr>
        <p:txBody>
          <a:bodyPr lIns="0" tIns="0" rIns="0" bIns="0" rtlCol="0" anchor="t">
            <a:spAutoFit/>
          </a:bodyPr>
          <a:lstStyle/>
          <a:p>
            <a:pPr algn="ctr" defTabSz="609448">
              <a:lnSpc>
                <a:spcPts val="6998"/>
              </a:lnSpc>
              <a:spcBef>
                <a:spcPct val="0"/>
              </a:spcBef>
            </a:pPr>
            <a:r>
              <a:rPr lang="en-US" sz="4998">
                <a:solidFill>
                  <a:srgbClr val="DA291C"/>
                </a:solidFill>
                <a:latin typeface="Arial Bold"/>
              </a:rPr>
              <a:t>ATTENTION</a:t>
            </a:r>
          </a:p>
        </p:txBody>
      </p:sp>
    </p:spTree>
    <p:extLst>
      <p:ext uri="{BB962C8B-B14F-4D97-AF65-F5344CB8AC3E}">
        <p14:creationId xmlns:p14="http://schemas.microsoft.com/office/powerpoint/2010/main" val="57528965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346489" y="2236035"/>
            <a:ext cx="6625633" cy="4131617"/>
          </a:xfrm>
          <a:custGeom>
            <a:avLst/>
            <a:gdLst/>
            <a:ahLst/>
            <a:cxnLst/>
            <a:rect l="l" t="t" r="r" b="b"/>
            <a:pathLst>
              <a:path w="9941038" h="6199040">
                <a:moveTo>
                  <a:pt x="0" y="0"/>
                </a:moveTo>
                <a:lnTo>
                  <a:pt x="9941037" y="0"/>
                </a:lnTo>
                <a:lnTo>
                  <a:pt x="9941037" y="6199040"/>
                </a:lnTo>
                <a:lnTo>
                  <a:pt x="0" y="619904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Freeform 10"/>
          <p:cNvSpPr/>
          <p:nvPr/>
        </p:nvSpPr>
        <p:spPr>
          <a:xfrm>
            <a:off x="346489" y="1266256"/>
            <a:ext cx="6625633" cy="969779"/>
          </a:xfrm>
          <a:custGeom>
            <a:avLst/>
            <a:gdLst/>
            <a:ahLst/>
            <a:cxnLst/>
            <a:rect l="l" t="t" r="r" b="b"/>
            <a:pathLst>
              <a:path w="9941038" h="1455047">
                <a:moveTo>
                  <a:pt x="0" y="0"/>
                </a:moveTo>
                <a:lnTo>
                  <a:pt x="9941037" y="0"/>
                </a:lnTo>
                <a:lnTo>
                  <a:pt x="9941037" y="1455047"/>
                </a:lnTo>
                <a:lnTo>
                  <a:pt x="0" y="145504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1" name="TextBox 11"/>
          <p:cNvSpPr txBox="1"/>
          <p:nvPr/>
        </p:nvSpPr>
        <p:spPr>
          <a:xfrm>
            <a:off x="7400193" y="1829010"/>
            <a:ext cx="4371947" cy="1128514"/>
          </a:xfrm>
          <a:prstGeom prst="rect">
            <a:avLst/>
          </a:prstGeom>
        </p:spPr>
        <p:txBody>
          <a:bodyPr lIns="0" tIns="0" rIns="0" bIns="0" rtlCol="0" anchor="t">
            <a:spAutoFit/>
          </a:bodyPr>
          <a:lstStyle/>
          <a:p>
            <a:pPr algn="ctr" defTabSz="609448">
              <a:lnSpc>
                <a:spcPts val="2239"/>
              </a:lnSpc>
              <a:spcBef>
                <a:spcPct val="0"/>
              </a:spcBef>
            </a:pPr>
            <a:r>
              <a:rPr lang="en-US" sz="1599">
                <a:solidFill>
                  <a:srgbClr val="FFFFFF"/>
                </a:solidFill>
                <a:latin typeface="Arial"/>
              </a:rPr>
              <a:t>Here at Almond Rd Surgery, we are pleased to announce our NHS Health Check service. The check is aimed at people aged 40 between and 74 who do not have pre-existing conditions.</a:t>
            </a:r>
          </a:p>
        </p:txBody>
      </p:sp>
      <p:sp>
        <p:nvSpPr>
          <p:cNvPr id="12" name="TextBox 12"/>
          <p:cNvSpPr txBox="1"/>
          <p:nvPr/>
        </p:nvSpPr>
        <p:spPr>
          <a:xfrm>
            <a:off x="8025583" y="3280358"/>
            <a:ext cx="3121166" cy="846386"/>
          </a:xfrm>
          <a:prstGeom prst="rect">
            <a:avLst/>
          </a:prstGeom>
        </p:spPr>
        <p:txBody>
          <a:bodyPr lIns="0" tIns="0" rIns="0" bIns="0" rtlCol="0" anchor="t">
            <a:spAutoFit/>
          </a:bodyPr>
          <a:lstStyle/>
          <a:p>
            <a:pPr algn="ctr" defTabSz="609448">
              <a:lnSpc>
                <a:spcPts val="2239"/>
              </a:lnSpc>
              <a:spcBef>
                <a:spcPct val="0"/>
              </a:spcBef>
            </a:pPr>
            <a:r>
              <a:rPr lang="en-US" sz="1599">
                <a:solidFill>
                  <a:srgbClr val="FFFFFF"/>
                </a:solidFill>
                <a:latin typeface="Arial"/>
              </a:rPr>
              <a:t>The checks are booked with </a:t>
            </a:r>
          </a:p>
          <a:p>
            <a:pPr algn="ctr" defTabSz="609448">
              <a:lnSpc>
                <a:spcPts val="2239"/>
              </a:lnSpc>
              <a:spcBef>
                <a:spcPct val="0"/>
              </a:spcBef>
            </a:pPr>
            <a:r>
              <a:rPr lang="en-US" sz="1599">
                <a:solidFill>
                  <a:srgbClr val="FFFFFF"/>
                </a:solidFill>
                <a:latin typeface="Arial"/>
              </a:rPr>
              <a:t>Katie (Care Co-ordinator) or Mandy (Healthcare Assistant). </a:t>
            </a:r>
          </a:p>
        </p:txBody>
      </p:sp>
      <p:sp>
        <p:nvSpPr>
          <p:cNvPr id="13" name="TextBox 13"/>
          <p:cNvSpPr txBox="1"/>
          <p:nvPr/>
        </p:nvSpPr>
        <p:spPr>
          <a:xfrm>
            <a:off x="7438906" y="4452113"/>
            <a:ext cx="4371184" cy="1410643"/>
          </a:xfrm>
          <a:prstGeom prst="rect">
            <a:avLst/>
          </a:prstGeom>
        </p:spPr>
        <p:txBody>
          <a:bodyPr lIns="0" tIns="0" rIns="0" bIns="0" rtlCol="0" anchor="t">
            <a:spAutoFit/>
          </a:bodyPr>
          <a:lstStyle/>
          <a:p>
            <a:pPr algn="ctr" defTabSz="609448">
              <a:lnSpc>
                <a:spcPts val="2239"/>
              </a:lnSpc>
              <a:spcBef>
                <a:spcPct val="0"/>
              </a:spcBef>
            </a:pPr>
            <a:r>
              <a:rPr lang="en-US" sz="1599">
                <a:solidFill>
                  <a:srgbClr val="FFFFFF"/>
                </a:solidFill>
                <a:latin typeface="Arial"/>
              </a:rPr>
              <a:t>To book a NHS Health Check please contact Almond Rd Surgery </a:t>
            </a:r>
          </a:p>
          <a:p>
            <a:pPr algn="ctr" defTabSz="609448">
              <a:lnSpc>
                <a:spcPts val="2239"/>
              </a:lnSpc>
              <a:spcBef>
                <a:spcPct val="0"/>
              </a:spcBef>
            </a:pPr>
            <a:r>
              <a:rPr lang="en-US" sz="1599">
                <a:solidFill>
                  <a:srgbClr val="FFFFFF"/>
                </a:solidFill>
                <a:latin typeface="Arial"/>
              </a:rPr>
              <a:t>on </a:t>
            </a:r>
            <a:r>
              <a:rPr lang="en-US" sz="1599" u="sng">
                <a:solidFill>
                  <a:srgbClr val="FFFFFF"/>
                </a:solidFill>
                <a:latin typeface="Arial"/>
              </a:rPr>
              <a:t>01480 473413</a:t>
            </a:r>
            <a:r>
              <a:rPr lang="en-US" sz="1599">
                <a:solidFill>
                  <a:srgbClr val="FFFFFF"/>
                </a:solidFill>
                <a:latin typeface="Arial"/>
              </a:rPr>
              <a:t> </a:t>
            </a:r>
          </a:p>
          <a:p>
            <a:pPr algn="ctr" defTabSz="609448">
              <a:lnSpc>
                <a:spcPts val="2239"/>
              </a:lnSpc>
              <a:spcBef>
                <a:spcPct val="0"/>
              </a:spcBef>
            </a:pPr>
            <a:r>
              <a:rPr lang="en-US" sz="1599">
                <a:solidFill>
                  <a:srgbClr val="FFFFFF"/>
                </a:solidFill>
                <a:latin typeface="Arial"/>
              </a:rPr>
              <a:t>or email us on </a:t>
            </a:r>
          </a:p>
          <a:p>
            <a:pPr algn="ctr" defTabSz="609448">
              <a:lnSpc>
                <a:spcPts val="2239"/>
              </a:lnSpc>
              <a:spcBef>
                <a:spcPct val="0"/>
              </a:spcBef>
            </a:pPr>
            <a:r>
              <a:rPr lang="en-US" sz="1599" u="sng">
                <a:solidFill>
                  <a:srgbClr val="FFFFFF"/>
                </a:solidFill>
                <a:latin typeface="Arial"/>
              </a:rPr>
              <a:t>hhcdata.almondroadsurgery@nhs.net</a:t>
            </a:r>
          </a:p>
        </p:txBody>
      </p:sp>
    </p:spTree>
    <p:extLst>
      <p:ext uri="{BB962C8B-B14F-4D97-AF65-F5344CB8AC3E}">
        <p14:creationId xmlns:p14="http://schemas.microsoft.com/office/powerpoint/2010/main" val="48015355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88825" cy="6853343"/>
          </a:xfrm>
          <a:prstGeom prst="rect">
            <a:avLst/>
          </a:prstGeom>
        </p:spPr>
      </p:pic>
    </p:spTree>
    <p:extLst>
      <p:ext uri="{BB962C8B-B14F-4D97-AF65-F5344CB8AC3E}">
        <p14:creationId xmlns:p14="http://schemas.microsoft.com/office/powerpoint/2010/main" val="403543499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31651553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5365662" y="462392"/>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479025" y="861010"/>
            <a:ext cx="6650249"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prstClr val="white"/>
                </a:solidFill>
                <a:effectLst/>
                <a:uLnTx/>
                <a:uFillTx/>
                <a:latin typeface="inherit"/>
                <a:ea typeface="+mn-ea"/>
                <a:cs typeface="+mn-cs"/>
              </a:rPr>
              <a:t>Patient </a:t>
            </a:r>
            <a:r>
              <a:rPr kumimoji="0" lang="en-GB" sz="4200" b="1" i="0" u="none" strike="noStrike" kern="1200" cap="none" spc="0" normalizeH="0" baseline="0" noProof="0" dirty="0" smtClean="0">
                <a:ln>
                  <a:noFill/>
                </a:ln>
                <a:solidFill>
                  <a:prstClr val="white"/>
                </a:solidFill>
                <a:effectLst/>
                <a:uLnTx/>
                <a:uFillTx/>
                <a:latin typeface="inherit"/>
                <a:ea typeface="+mn-ea"/>
                <a:cs typeface="+mn-cs"/>
              </a:rPr>
              <a:t>Participation Group (PPG)</a:t>
            </a:r>
            <a:endParaRPr kumimoji="0" lang="en-GB" sz="4200" b="1" i="0" u="none" strike="noStrike" kern="1200" cap="none" spc="0" normalizeH="0" baseline="0" noProof="0" dirty="0">
              <a:ln>
                <a:noFill/>
              </a:ln>
              <a:solidFill>
                <a:prstClr val="white"/>
              </a:solidFill>
              <a:effectLst/>
              <a:uLnTx/>
              <a:uFillTx/>
              <a:latin typeface="inherit"/>
              <a:ea typeface="+mn-ea"/>
              <a:cs typeface="+mn-cs"/>
            </a:endParaRPr>
          </a:p>
        </p:txBody>
      </p:sp>
      <p:sp>
        <p:nvSpPr>
          <p:cNvPr id="16" name="Rectangle 15"/>
          <p:cNvSpPr/>
          <p:nvPr/>
        </p:nvSpPr>
        <p:spPr>
          <a:xfrm>
            <a:off x="217742" y="2437402"/>
            <a:ext cx="7172814" cy="41549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orbel" panose="020B0503020204020204"/>
                <a:ea typeface="+mn-ea"/>
                <a:cs typeface="+mn-cs"/>
              </a:rPr>
              <a:t>Aims of the Patient Participation Group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orbel" panose="020B0503020204020204"/>
                <a:ea typeface="+mn-ea"/>
                <a:cs typeface="+mn-cs"/>
              </a:rPr>
              <a:t>Almond Road Surgery welcomes constructive criticism from our patients.  We have established a Patient Participation Group.  This is a group of patients who wish to become more involved in practice decision making, supporting the practice and facilitating communication.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orbel" panose="020B0503020204020204"/>
                <a:ea typeface="+mn-ea"/>
                <a:cs typeface="+mn-cs"/>
              </a:rPr>
              <a:t>If you are interested in signing up to join our group please ask reception for further details or come to the next meeting.</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6540" y="36902"/>
            <a:ext cx="4942285" cy="6738395"/>
          </a:xfrm>
          <a:prstGeom prst="rect">
            <a:avLst/>
          </a:prstGeom>
        </p:spPr>
      </p:pic>
    </p:spTree>
    <p:extLst>
      <p:ext uri="{BB962C8B-B14F-4D97-AF65-F5344CB8AC3E}">
        <p14:creationId xmlns:p14="http://schemas.microsoft.com/office/powerpoint/2010/main" val="40384078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2" name="Picture 2" descr="FF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85130" y="2036052"/>
            <a:ext cx="3418557" cy="1994158"/>
          </a:xfrm>
          <a:prstGeom prst="rect">
            <a:avLst/>
          </a:prstGeom>
          <a:noFill/>
          <a:ln>
            <a:solidFill>
              <a:srgbClr val="2C2C2C"/>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11465" y="914901"/>
            <a:ext cx="6635470" cy="769441"/>
          </a:xfrm>
          <a:prstGeom prst="rect">
            <a:avLst/>
          </a:prstGeom>
          <a:noFill/>
        </p:spPr>
        <p:txBody>
          <a:bodyPr wrap="square" rtlCol="0">
            <a:spAutoFit/>
          </a:bodyPr>
          <a:lstStyle/>
          <a:p>
            <a:r>
              <a:rPr lang="en-GB" sz="4400" b="1" dirty="0">
                <a:solidFill>
                  <a:schemeClr val="bg1"/>
                </a:solidFill>
                <a:latin typeface="inherit"/>
              </a:rPr>
              <a:t>Friends &amp; </a:t>
            </a:r>
            <a:r>
              <a:rPr lang="en-GB" sz="4400" b="1" dirty="0" smtClean="0">
                <a:solidFill>
                  <a:schemeClr val="bg1"/>
                </a:solidFill>
                <a:latin typeface="inherit"/>
              </a:rPr>
              <a:t>Family Test</a:t>
            </a:r>
            <a:endParaRPr lang="en-GB" sz="4400" b="1" dirty="0">
              <a:solidFill>
                <a:schemeClr val="bg1"/>
              </a:solidFill>
              <a:latin typeface="inherit"/>
            </a:endParaRPr>
          </a:p>
        </p:txBody>
      </p:sp>
      <p:sp>
        <p:nvSpPr>
          <p:cNvPr id="17" name="TextBox 16"/>
          <p:cNvSpPr txBox="1"/>
          <p:nvPr/>
        </p:nvSpPr>
        <p:spPr>
          <a:xfrm>
            <a:off x="3896952" y="4221088"/>
            <a:ext cx="4464496" cy="523220"/>
          </a:xfrm>
          <a:prstGeom prst="rect">
            <a:avLst/>
          </a:prstGeom>
          <a:noFill/>
        </p:spPr>
        <p:txBody>
          <a:bodyPr wrap="square" rtlCol="0">
            <a:spAutoFit/>
          </a:bodyPr>
          <a:lstStyle/>
          <a:p>
            <a:r>
              <a:rPr lang="en-GB" sz="2800" b="1" dirty="0" smtClean="0">
                <a:solidFill>
                  <a:srgbClr val="FFFFFF"/>
                </a:solidFill>
                <a:latin typeface="Corbel" panose="020B0503020204020204"/>
              </a:rPr>
              <a:t>How was our service today? </a:t>
            </a:r>
            <a:endParaRPr lang="en-GB" sz="2800" b="1" dirty="0">
              <a:solidFill>
                <a:srgbClr val="FFFFFF"/>
              </a:solidFill>
              <a:latin typeface="Corbel" panose="020B0503020204020204"/>
            </a:endParaRPr>
          </a:p>
        </p:txBody>
      </p:sp>
      <p:sp>
        <p:nvSpPr>
          <p:cNvPr id="18" name="Rectangle 17"/>
          <p:cNvSpPr/>
          <p:nvPr/>
        </p:nvSpPr>
        <p:spPr>
          <a:xfrm>
            <a:off x="2241821" y="4847634"/>
            <a:ext cx="7774757" cy="954107"/>
          </a:xfrm>
          <a:prstGeom prst="rect">
            <a:avLst/>
          </a:prstGeom>
        </p:spPr>
        <p:txBody>
          <a:bodyPr wrap="none">
            <a:spAutoFit/>
          </a:bodyPr>
          <a:lstStyle/>
          <a:p>
            <a:pPr algn="ctr"/>
            <a:r>
              <a:rPr lang="en-GB" sz="2800" b="1" dirty="0" smtClean="0">
                <a:solidFill>
                  <a:srgbClr val="FFFFFF"/>
                </a:solidFill>
                <a:latin typeface="Corbel" panose="020B0503020204020204"/>
              </a:rPr>
              <a:t>Please find a minute of your time </a:t>
            </a:r>
          </a:p>
          <a:p>
            <a:pPr algn="ctr"/>
            <a:r>
              <a:rPr lang="en-GB" sz="2800" b="1" dirty="0" smtClean="0">
                <a:solidFill>
                  <a:srgbClr val="FFFFFF"/>
                </a:solidFill>
                <a:latin typeface="Corbel" panose="020B0503020204020204"/>
              </a:rPr>
              <a:t>to log onto our webpage and leave us a review on</a:t>
            </a:r>
            <a:endParaRPr lang="en-GB" sz="2800" b="1" dirty="0">
              <a:solidFill>
                <a:srgbClr val="FFFFFF"/>
              </a:solidFill>
              <a:latin typeface="Corbel" panose="020B0503020204020204"/>
            </a:endParaRPr>
          </a:p>
        </p:txBody>
      </p:sp>
      <p:sp>
        <p:nvSpPr>
          <p:cNvPr id="19" name="Rectangle 18"/>
          <p:cNvSpPr/>
          <p:nvPr/>
        </p:nvSpPr>
        <p:spPr>
          <a:xfrm>
            <a:off x="1418261" y="5922447"/>
            <a:ext cx="8725466" cy="707886"/>
          </a:xfrm>
          <a:prstGeom prst="rect">
            <a:avLst/>
          </a:prstGeom>
        </p:spPr>
        <p:txBody>
          <a:bodyPr wrap="none">
            <a:spAutoFit/>
          </a:bodyPr>
          <a:lstStyle/>
          <a:p>
            <a:r>
              <a:rPr lang="en-GB" sz="4000" dirty="0">
                <a:solidFill>
                  <a:srgbClr val="FFFFFF"/>
                </a:solidFill>
                <a:latin typeface="Corbel" panose="020B0503020204020204"/>
                <a:hlinkClick r:id="rId7"/>
              </a:rPr>
              <a:t>https://www.almondroadsurgery.org.uk/</a:t>
            </a:r>
            <a:endParaRPr lang="en-GB" sz="4000" dirty="0">
              <a:solidFill>
                <a:srgbClr val="FFFFFF"/>
              </a:solidFill>
              <a:latin typeface="Corbel" panose="020B0503020204020204"/>
            </a:endParaRPr>
          </a:p>
        </p:txBody>
      </p:sp>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70876" y="5058181"/>
            <a:ext cx="1597986" cy="1597986"/>
          </a:xfrm>
          <a:prstGeom prst="rect">
            <a:avLst/>
          </a:prstGeom>
        </p:spPr>
      </p:pic>
    </p:spTree>
    <p:extLst>
      <p:ext uri="{BB962C8B-B14F-4D97-AF65-F5344CB8AC3E}">
        <p14:creationId xmlns:p14="http://schemas.microsoft.com/office/powerpoint/2010/main" val="166005006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3" name="Picture 2"/>
          <p:cNvPicPr>
            <a:picLocks noChangeAspect="1"/>
          </p:cNvPicPr>
          <p:nvPr/>
        </p:nvPicPr>
        <p:blipFill>
          <a:blip r:embed="rId4"/>
          <a:stretch>
            <a:fillRect/>
          </a:stretch>
        </p:blipFill>
        <p:spPr>
          <a:xfrm>
            <a:off x="-1589" y="892"/>
            <a:ext cx="12190414" cy="6857108"/>
          </a:xfrm>
          <a:prstGeom prst="rect">
            <a:avLst/>
          </a:prstGeom>
        </p:spPr>
      </p:pic>
    </p:spTree>
    <p:extLst>
      <p:ext uri="{BB962C8B-B14F-4D97-AF65-F5344CB8AC3E}">
        <p14:creationId xmlns:p14="http://schemas.microsoft.com/office/powerpoint/2010/main" val="365851951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ing the NHS App - Crewkerne Health Cent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545"/>
            <a:ext cx="1229649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9644" y="1482617"/>
            <a:ext cx="4438228" cy="345543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86900" y="5275610"/>
            <a:ext cx="1440160" cy="1440160"/>
          </a:xfrm>
          <a:prstGeom prst="rect">
            <a:avLst/>
          </a:prstGeom>
        </p:spPr>
      </p:pic>
    </p:spTree>
    <p:extLst>
      <p:ext uri="{BB962C8B-B14F-4D97-AF65-F5344CB8AC3E}">
        <p14:creationId xmlns:p14="http://schemas.microsoft.com/office/powerpoint/2010/main" val="263275405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5" name="TextBox 14"/>
          <p:cNvSpPr txBox="1"/>
          <p:nvPr/>
        </p:nvSpPr>
        <p:spPr>
          <a:xfrm>
            <a:off x="452003" y="2701022"/>
            <a:ext cx="11593288" cy="2923877"/>
          </a:xfrm>
          <a:prstGeom prst="rect">
            <a:avLst/>
          </a:prstGeom>
          <a:noFill/>
        </p:spPr>
        <p:txBody>
          <a:bodyPr wrap="square" rtlCol="0">
            <a:spAutoFit/>
          </a:bodyPr>
          <a:lstStyle/>
          <a:p>
            <a:pPr algn="ctr"/>
            <a:r>
              <a:rPr lang="en-GB" sz="2000" dirty="0" smtClean="0">
                <a:solidFill>
                  <a:srgbClr val="FFFFFF"/>
                </a:solidFill>
                <a:latin typeface="Arial" panose="020B0604020202020204" pitchFamily="34" charset="0"/>
                <a:cs typeface="Arial" panose="020B0604020202020204" pitchFamily="34" charset="0"/>
              </a:rPr>
              <a:t>Get your, Calm back. </a:t>
            </a:r>
            <a:r>
              <a:rPr lang="en-GB" sz="2000" b="1" dirty="0" smtClean="0">
                <a:solidFill>
                  <a:srgbClr val="FFFFFF"/>
                </a:solidFill>
                <a:latin typeface="Arial" panose="020B0604020202020204" pitchFamily="34" charset="0"/>
                <a:cs typeface="Arial" panose="020B0604020202020204" pitchFamily="34" charset="0"/>
              </a:rPr>
              <a:t>Get your  </a:t>
            </a:r>
            <a:r>
              <a:rPr lang="en-GB" sz="2000" b="1" u="sng" dirty="0" smtClean="0">
                <a:solidFill>
                  <a:srgbClr val="FFFFFF"/>
                </a:solidFill>
                <a:latin typeface="Arial" panose="020B0604020202020204" pitchFamily="34" charset="0"/>
                <a:cs typeface="Arial" panose="020B0604020202020204" pitchFamily="34" charset="0"/>
              </a:rPr>
              <a:t>YOU</a:t>
            </a:r>
            <a:r>
              <a:rPr lang="en-GB" sz="2000" b="1" dirty="0" smtClean="0">
                <a:solidFill>
                  <a:srgbClr val="FFFFFF"/>
                </a:solidFill>
                <a:latin typeface="Arial" panose="020B0604020202020204" pitchFamily="34" charset="0"/>
                <a:cs typeface="Arial" panose="020B0604020202020204" pitchFamily="34" charset="0"/>
              </a:rPr>
              <a:t> back</a:t>
            </a:r>
            <a:r>
              <a:rPr lang="en-GB" sz="2000" dirty="0" smtClean="0">
                <a:solidFill>
                  <a:srgbClr val="FFFFFF"/>
                </a:solidFill>
                <a:latin typeface="Arial" panose="020B0604020202020204" pitchFamily="34" charset="0"/>
                <a:cs typeface="Arial" panose="020B0604020202020204" pitchFamily="34" charset="0"/>
              </a:rPr>
              <a:t>.</a:t>
            </a:r>
          </a:p>
          <a:p>
            <a:pPr algn="ctr"/>
            <a:endParaRPr lang="en-GB" sz="1000" dirty="0">
              <a:solidFill>
                <a:srgbClr val="FFFFFF"/>
              </a:solidFill>
              <a:latin typeface="Arial" panose="020B0604020202020204" pitchFamily="34" charset="0"/>
              <a:cs typeface="Arial" panose="020B0604020202020204" pitchFamily="34" charset="0"/>
            </a:endParaRPr>
          </a:p>
          <a:p>
            <a:pPr algn="ctr"/>
            <a:r>
              <a:rPr lang="en-GB" sz="2000" dirty="0" smtClean="0">
                <a:solidFill>
                  <a:srgbClr val="FFFFFF"/>
                </a:solidFill>
                <a:latin typeface="Arial" panose="020B0604020202020204" pitchFamily="34" charset="0"/>
                <a:cs typeface="Arial" panose="020B0604020202020204" pitchFamily="34" charset="0"/>
              </a:rPr>
              <a:t>86% of people </a:t>
            </a:r>
            <a:r>
              <a:rPr lang="en-GB" sz="2000" b="1" dirty="0" smtClean="0">
                <a:solidFill>
                  <a:srgbClr val="FFFFFF"/>
                </a:solidFill>
                <a:latin typeface="Arial" panose="020B0604020202020204" pitchFamily="34" charset="0"/>
                <a:cs typeface="Arial" panose="020B0604020202020204" pitchFamily="34" charset="0"/>
              </a:rPr>
              <a:t>save money</a:t>
            </a:r>
            <a:r>
              <a:rPr lang="en-GB" sz="2000" dirty="0" smtClean="0">
                <a:solidFill>
                  <a:srgbClr val="FFFFFF"/>
                </a:solidFill>
                <a:latin typeface="Arial" panose="020B0604020202020204" pitchFamily="34" charset="0"/>
                <a:cs typeface="Arial" panose="020B0604020202020204" pitchFamily="34" charset="0"/>
              </a:rPr>
              <a:t>, 70% have </a:t>
            </a:r>
            <a:r>
              <a:rPr lang="en-GB" sz="2000" b="1" dirty="0" smtClean="0">
                <a:solidFill>
                  <a:srgbClr val="FFFFFF"/>
                </a:solidFill>
                <a:latin typeface="Arial" panose="020B0604020202020204" pitchFamily="34" charset="0"/>
                <a:cs typeface="Arial" panose="020B0604020202020204" pitchFamily="34" charset="0"/>
              </a:rPr>
              <a:t>better sleep &amp;</a:t>
            </a:r>
            <a:r>
              <a:rPr lang="en-GB" sz="2000" dirty="0" smtClean="0">
                <a:solidFill>
                  <a:srgbClr val="FFFFFF"/>
                </a:solidFill>
                <a:latin typeface="Arial" panose="020B0604020202020204" pitchFamily="34" charset="0"/>
                <a:cs typeface="Arial" panose="020B0604020202020204" pitchFamily="34" charset="0"/>
              </a:rPr>
              <a:t> 66% have </a:t>
            </a:r>
            <a:r>
              <a:rPr lang="en-GB" sz="2000" b="1" dirty="0" smtClean="0">
                <a:solidFill>
                  <a:srgbClr val="FFFFFF"/>
                </a:solidFill>
                <a:latin typeface="Arial" panose="020B0604020202020204" pitchFamily="34" charset="0"/>
                <a:cs typeface="Arial" panose="020B0604020202020204" pitchFamily="34" charset="0"/>
              </a:rPr>
              <a:t>more energy</a:t>
            </a:r>
            <a:r>
              <a:rPr lang="en-GB" sz="2000" dirty="0" smtClean="0">
                <a:solidFill>
                  <a:srgbClr val="FFFFFF"/>
                </a:solidFill>
                <a:latin typeface="Arial" panose="020B0604020202020204" pitchFamily="34" charset="0"/>
                <a:cs typeface="Arial" panose="020B0604020202020204" pitchFamily="34" charset="0"/>
              </a:rPr>
              <a:t>.</a:t>
            </a:r>
          </a:p>
          <a:p>
            <a:pPr algn="ctr"/>
            <a:endParaRPr lang="en-GB" sz="1000" dirty="0">
              <a:solidFill>
                <a:srgbClr val="FFFFFF"/>
              </a:solidFill>
              <a:latin typeface="Arial" panose="020B0604020202020204" pitchFamily="34" charset="0"/>
              <a:cs typeface="Arial" panose="020B0604020202020204" pitchFamily="34" charset="0"/>
            </a:endParaRPr>
          </a:p>
          <a:p>
            <a:pPr algn="ctr"/>
            <a:r>
              <a:rPr lang="en-GB" sz="2000" dirty="0" smtClean="0">
                <a:solidFill>
                  <a:srgbClr val="FFFFFF"/>
                </a:solidFill>
                <a:latin typeface="Arial" panose="020B0604020202020204" pitchFamily="34" charset="0"/>
                <a:cs typeface="Arial" panose="020B0604020202020204" pitchFamily="34" charset="0"/>
              </a:rPr>
              <a:t>Cutting down on how much you drink isn’t always easy, You won’t be alone.</a:t>
            </a:r>
          </a:p>
          <a:p>
            <a:pPr algn="ctr"/>
            <a:endParaRPr lang="en-GB" sz="1000" dirty="0">
              <a:solidFill>
                <a:srgbClr val="FFFFFF"/>
              </a:solidFill>
              <a:latin typeface="Arial" panose="020B0604020202020204" pitchFamily="34" charset="0"/>
              <a:cs typeface="Arial" panose="020B0604020202020204" pitchFamily="34" charset="0"/>
            </a:endParaRPr>
          </a:p>
          <a:p>
            <a:pPr algn="ctr"/>
            <a:r>
              <a:rPr lang="en-GB" sz="2000" dirty="0" smtClean="0">
                <a:solidFill>
                  <a:srgbClr val="FFFFFF"/>
                </a:solidFill>
                <a:latin typeface="Arial" panose="020B0604020202020204" pitchFamily="34" charset="0"/>
                <a:cs typeface="Arial" panose="020B0604020202020204" pitchFamily="34" charset="0"/>
              </a:rPr>
              <a:t>If you feel you would need some support stopping Or cutting down on how much you drink. Healthy you Can support you 1:1 with our Alcohol Health Trainer  Team</a:t>
            </a:r>
          </a:p>
          <a:p>
            <a:pPr algn="ctr"/>
            <a:endParaRPr lang="en-GB" sz="1000" dirty="0" smtClean="0">
              <a:solidFill>
                <a:srgbClr val="FFFFFF"/>
              </a:solidFill>
              <a:latin typeface="Arial" panose="020B0604020202020204" pitchFamily="34" charset="0"/>
              <a:cs typeface="Arial" panose="020B0604020202020204" pitchFamily="34" charset="0"/>
            </a:endParaRPr>
          </a:p>
          <a:p>
            <a:pPr algn="ctr"/>
            <a:r>
              <a:rPr lang="en-GB" sz="2000" dirty="0">
                <a:solidFill>
                  <a:srgbClr val="FFFFFF"/>
                </a:solidFill>
                <a:latin typeface="Arial" panose="020B0604020202020204" pitchFamily="34" charset="0"/>
                <a:cs typeface="Arial" panose="020B0604020202020204" pitchFamily="34" charset="0"/>
              </a:rPr>
              <a:t>To find out more about our FREE services, you can get in touch and refer yourself.</a:t>
            </a:r>
          </a:p>
          <a:p>
            <a:endParaRPr lang="en-GB" sz="2400" dirty="0">
              <a:solidFill>
                <a:srgbClr val="FFFFFF"/>
              </a:solidFill>
              <a:latin typeface="Corbel" panose="020B0503020204020204"/>
            </a:endParaRPr>
          </a:p>
        </p:txBody>
      </p:sp>
      <p:sp>
        <p:nvSpPr>
          <p:cNvPr id="9" name="Rectangle 8"/>
          <p:cNvSpPr/>
          <p:nvPr/>
        </p:nvSpPr>
        <p:spPr>
          <a:xfrm>
            <a:off x="257627" y="907113"/>
            <a:ext cx="11787664" cy="1446550"/>
          </a:xfrm>
          <a:prstGeom prst="rect">
            <a:avLst/>
          </a:prstGeom>
        </p:spPr>
        <p:txBody>
          <a:bodyPr wrap="square">
            <a:spAutoFit/>
          </a:bodyPr>
          <a:lstStyle/>
          <a:p>
            <a:pPr lvl="0" algn="ctr"/>
            <a:r>
              <a:rPr lang="en-GB" sz="4400" b="1" dirty="0">
                <a:solidFill>
                  <a:schemeClr val="bg1"/>
                </a:solidFill>
                <a:latin typeface="inherit"/>
              </a:rPr>
              <a:t>Cambridgeshire &amp; Peterborough Healthy Lifestyles Service</a:t>
            </a:r>
          </a:p>
        </p:txBody>
      </p:sp>
      <p:pic>
        <p:nvPicPr>
          <p:cNvPr id="21" name="Content Placeholder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7868" y="1753621"/>
            <a:ext cx="1555190" cy="1053418"/>
          </a:xfrm>
          <a:prstGeom prst="rect">
            <a:avLst/>
          </a:prstGeom>
          <a:ln>
            <a:solidFill>
              <a:srgbClr val="2C2C2C"/>
            </a:solidFill>
          </a:ln>
        </p:spPr>
      </p:pic>
      <p:pic>
        <p:nvPicPr>
          <p:cNvPr id="22" name="Content Placeholder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1774" y="1753621"/>
            <a:ext cx="1555190" cy="1053418"/>
          </a:xfrm>
          <a:prstGeom prst="rect">
            <a:avLst/>
          </a:prstGeom>
          <a:ln>
            <a:solidFill>
              <a:srgbClr val="2C2C2C"/>
            </a:solidFill>
          </a:ln>
        </p:spPr>
      </p:pic>
      <p:pic>
        <p:nvPicPr>
          <p:cNvPr id="23" name="Pictur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3711" y="5783350"/>
            <a:ext cx="3322608" cy="883997"/>
          </a:xfrm>
          <a:prstGeom prst="rect">
            <a:avLst/>
          </a:prstGeom>
        </p:spPr>
      </p:pic>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21274" y="5556769"/>
            <a:ext cx="1195730" cy="1195730"/>
          </a:xfrm>
          <a:prstGeom prst="rect">
            <a:avLst/>
          </a:prstGeom>
        </p:spPr>
      </p:pic>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14802" y="5556769"/>
            <a:ext cx="1150174" cy="1150174"/>
          </a:xfrm>
          <a:prstGeom prst="rect">
            <a:avLst/>
          </a:prstGeom>
        </p:spPr>
      </p:pic>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3454" y="5783349"/>
            <a:ext cx="3318024" cy="883997"/>
          </a:xfrm>
          <a:prstGeom prst="rect">
            <a:avLst/>
          </a:prstGeom>
        </p:spPr>
      </p:pic>
    </p:spTree>
    <p:extLst>
      <p:ext uri="{BB962C8B-B14F-4D97-AF65-F5344CB8AC3E}">
        <p14:creationId xmlns:p14="http://schemas.microsoft.com/office/powerpoint/2010/main" val="36704776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922" y="76633"/>
            <a:ext cx="5112568" cy="6711183"/>
          </a:xfrm>
          <a:prstGeom prst="rect">
            <a:avLst/>
          </a:prstGeom>
          <a:ln>
            <a:solidFill>
              <a:srgbClr val="2C2C2C"/>
            </a:solidFill>
          </a:ln>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4412" y="76633"/>
            <a:ext cx="5184576" cy="6711183"/>
          </a:xfrm>
          <a:prstGeom prst="rect">
            <a:avLst/>
          </a:prstGeom>
          <a:solidFill>
            <a:srgbClr val="2C2C2C"/>
          </a:solidFill>
          <a:ln>
            <a:solidFill>
              <a:srgbClr val="2C2C2C"/>
            </a:solidFill>
          </a:ln>
        </p:spPr>
      </p:pic>
    </p:spTree>
    <p:extLst>
      <p:ext uri="{BB962C8B-B14F-4D97-AF65-F5344CB8AC3E}">
        <p14:creationId xmlns:p14="http://schemas.microsoft.com/office/powerpoint/2010/main" val="17048607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6" name="Picture 5"/>
          <p:cNvPicPr>
            <a:picLocks noChangeAspect="1"/>
          </p:cNvPicPr>
          <p:nvPr/>
        </p:nvPicPr>
        <p:blipFill>
          <a:blip r:embed="rId4"/>
          <a:stretch>
            <a:fillRect/>
          </a:stretch>
        </p:blipFill>
        <p:spPr>
          <a:xfrm>
            <a:off x="765820" y="-6693"/>
            <a:ext cx="10585176" cy="6863236"/>
          </a:xfrm>
          <a:prstGeom prst="rect">
            <a:avLst/>
          </a:prstGeom>
        </p:spPr>
      </p:pic>
    </p:spTree>
    <p:extLst>
      <p:ext uri="{BB962C8B-B14F-4D97-AF65-F5344CB8AC3E}">
        <p14:creationId xmlns:p14="http://schemas.microsoft.com/office/powerpoint/2010/main" val="33402805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8426" y="4438318"/>
            <a:ext cx="2288921" cy="2418789"/>
          </a:xfrm>
          <a:custGeom>
            <a:avLst/>
            <a:gdLst/>
            <a:ahLst/>
            <a:cxnLst/>
            <a:rect l="l" t="t" r="r" b="b"/>
            <a:pathLst>
              <a:path w="3434276" h="3629128">
                <a:moveTo>
                  <a:pt x="0" y="0"/>
                </a:moveTo>
                <a:lnTo>
                  <a:pt x="3434275" y="0"/>
                </a:lnTo>
                <a:lnTo>
                  <a:pt x="3434275" y="3629128"/>
                </a:lnTo>
                <a:lnTo>
                  <a:pt x="0" y="362912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10751589" y="5179541"/>
            <a:ext cx="1242633" cy="1242633"/>
          </a:xfrm>
          <a:custGeom>
            <a:avLst/>
            <a:gdLst/>
            <a:ahLst/>
            <a:cxnLst/>
            <a:rect l="l" t="t" r="r" b="b"/>
            <a:pathLst>
              <a:path w="1864435" h="1864435">
                <a:moveTo>
                  <a:pt x="0" y="0"/>
                </a:moveTo>
                <a:lnTo>
                  <a:pt x="1864436" y="0"/>
                </a:lnTo>
                <a:lnTo>
                  <a:pt x="1864436" y="1864435"/>
                </a:lnTo>
                <a:lnTo>
                  <a:pt x="0" y="1864435"/>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885493" y="1616764"/>
            <a:ext cx="10487413" cy="2872581"/>
          </a:xfrm>
          <a:prstGeom prst="rect">
            <a:avLst/>
          </a:prstGeom>
        </p:spPr>
        <p:txBody>
          <a:bodyPr lIns="0" tIns="0" rIns="0" bIns="0" rtlCol="0" anchor="t">
            <a:spAutoFit/>
          </a:bodyPr>
          <a:lstStyle/>
          <a:p>
            <a:pPr marL="0" marR="0" lvl="0" indent="0" algn="ctr" defTabSz="609448" rtl="0" eaLnBrk="1" fontAlgn="auto" latinLnBrk="0" hangingPunct="1">
              <a:lnSpc>
                <a:spcPts val="2799"/>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Arial"/>
                <a:ea typeface="+mn-ea"/>
                <a:cs typeface="+mn-cs"/>
              </a:rPr>
              <a:t>If you Miss any information on these slides or would like to discuss any of the slides further, please speak to a member of the reception staff.</a:t>
            </a:r>
          </a:p>
          <a:p>
            <a:pPr marL="0" marR="0" lvl="0" indent="0" algn="ctr" defTabSz="609448" rtl="0" eaLnBrk="1" fontAlgn="auto" latinLnBrk="0" hangingPunct="1">
              <a:lnSpc>
                <a:spcPts val="2799"/>
              </a:lnSpc>
              <a:spcBef>
                <a:spcPct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609448" rtl="0" eaLnBrk="1" fontAlgn="auto" latinLnBrk="0" hangingPunct="1">
              <a:lnSpc>
                <a:spcPts val="2799"/>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Arial"/>
                <a:ea typeface="+mn-ea"/>
                <a:cs typeface="+mn-cs"/>
              </a:rPr>
              <a:t>Alternatively you can visit the Almond Road Surgery Website, where the Slide show is available to view in your own time.</a:t>
            </a:r>
          </a:p>
          <a:p>
            <a:pPr marL="0" marR="0" lvl="0" indent="0" algn="ctr" defTabSz="609448" rtl="0" eaLnBrk="1" fontAlgn="auto" latinLnBrk="0" hangingPunct="1">
              <a:lnSpc>
                <a:spcPts val="2799"/>
              </a:lnSpc>
              <a:spcBef>
                <a:spcPct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609448" rtl="0" eaLnBrk="1" fontAlgn="auto" latinLnBrk="0" hangingPunct="1">
              <a:lnSpc>
                <a:spcPts val="2799"/>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Arial"/>
                <a:ea typeface="+mn-ea"/>
                <a:cs typeface="+mn-cs"/>
              </a:rPr>
              <a:t>If you have a suggestion on what we could add to the slide show please let the reception team know. </a:t>
            </a:r>
          </a:p>
        </p:txBody>
      </p:sp>
      <p:sp>
        <p:nvSpPr>
          <p:cNvPr id="11" name="TextBox 11"/>
          <p:cNvSpPr txBox="1"/>
          <p:nvPr/>
        </p:nvSpPr>
        <p:spPr>
          <a:xfrm>
            <a:off x="2555055" y="4948419"/>
            <a:ext cx="7148287" cy="320601"/>
          </a:xfrm>
          <a:prstGeom prst="rect">
            <a:avLst/>
          </a:prstGeom>
        </p:spPr>
        <p:txBody>
          <a:bodyPr wrap="square" lIns="0" tIns="0" rIns="0" bIns="0" rtlCol="0" anchor="t">
            <a:spAutoFit/>
          </a:bodyPr>
          <a:lstStyle/>
          <a:p>
            <a:pPr marL="0" marR="0" lvl="0" indent="0" algn="ctr" defTabSz="609448" rtl="0" eaLnBrk="1" fontAlgn="auto" latinLnBrk="0" hangingPunct="1">
              <a:lnSpc>
                <a:spcPts val="2519"/>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rial"/>
                <a:ea typeface="+mn-ea"/>
                <a:cs typeface="+mn-cs"/>
              </a:rPr>
              <a:t>Our Website address</a:t>
            </a:r>
            <a:r>
              <a:rPr kumimoji="0" lang="en-US" sz="2133" b="0" i="0" u="none" strike="noStrike" kern="1200" cap="none" spc="0" normalizeH="0" baseline="0" noProof="0" dirty="0">
                <a:ln>
                  <a:noFill/>
                </a:ln>
                <a:solidFill>
                  <a:srgbClr val="000000"/>
                </a:solidFill>
                <a:effectLst/>
                <a:uLnTx/>
                <a:uFillTx/>
                <a:latin typeface="Arial"/>
                <a:ea typeface="+mn-ea"/>
                <a:cs typeface="+mn-cs"/>
              </a:rPr>
              <a:t> - https://almondroadsurgery.org.uk/</a:t>
            </a:r>
          </a:p>
        </p:txBody>
      </p:sp>
      <p:sp>
        <p:nvSpPr>
          <p:cNvPr id="12" name="TextBox 12"/>
          <p:cNvSpPr txBox="1"/>
          <p:nvPr/>
        </p:nvSpPr>
        <p:spPr>
          <a:xfrm>
            <a:off x="8870718" y="6130996"/>
            <a:ext cx="1763303" cy="269304"/>
          </a:xfrm>
          <a:prstGeom prst="rect">
            <a:avLst/>
          </a:prstGeom>
        </p:spPr>
        <p:txBody>
          <a:bodyPr lIns="0" tIns="0" rIns="0" bIns="0" rtlCol="0" anchor="t">
            <a:spAutoFit/>
          </a:bodyPr>
          <a:lstStyle/>
          <a:p>
            <a:pPr marL="0" marR="0" lvl="0" indent="0" algn="ctr" defTabSz="609448" rtl="0" eaLnBrk="1" fontAlgn="auto" latinLnBrk="0" hangingPunct="1">
              <a:lnSpc>
                <a:spcPts val="2145"/>
              </a:lnSpc>
              <a:spcBef>
                <a:spcPct val="0"/>
              </a:spcBef>
              <a:spcAft>
                <a:spcPts val="0"/>
              </a:spcAft>
              <a:buClrTx/>
              <a:buSzTx/>
              <a:buFontTx/>
              <a:buNone/>
              <a:tabLst/>
              <a:defRPr/>
            </a:pPr>
            <a:r>
              <a:rPr kumimoji="0" lang="en-US" sz="1532" b="0" i="0" u="none" strike="noStrike" kern="1200" cap="none" spc="0" normalizeH="0" baseline="0" noProof="0">
                <a:ln>
                  <a:noFill/>
                </a:ln>
                <a:solidFill>
                  <a:srgbClr val="FFFFFF"/>
                </a:solidFill>
                <a:effectLst/>
                <a:uLnTx/>
                <a:uFillTx/>
                <a:latin typeface="Arial"/>
                <a:ea typeface="+mn-ea"/>
                <a:cs typeface="+mn-cs"/>
              </a:rPr>
              <a:t>Or use this QR code</a:t>
            </a:r>
          </a:p>
        </p:txBody>
      </p:sp>
    </p:spTree>
    <p:extLst>
      <p:ext uri="{BB962C8B-B14F-4D97-AF65-F5344CB8AC3E}">
        <p14:creationId xmlns:p14="http://schemas.microsoft.com/office/powerpoint/2010/main" val="215916139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3074" name="Picture 2" descr="Healthy You - Paston Health Centre and Werrington Health Centr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7967" y="0"/>
            <a:ext cx="5637967" cy="70294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5" name="Picture 2" descr="Image preview"/>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25563" y="-15046"/>
            <a:ext cx="6022404" cy="69270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98868" y="4941168"/>
            <a:ext cx="1507076" cy="1507076"/>
          </a:xfrm>
          <a:prstGeom prst="rect">
            <a:avLst/>
          </a:prstGeom>
        </p:spPr>
      </p:pic>
    </p:spTree>
    <p:extLst>
      <p:ext uri="{BB962C8B-B14F-4D97-AF65-F5344CB8AC3E}">
        <p14:creationId xmlns:p14="http://schemas.microsoft.com/office/powerpoint/2010/main" val="273769713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115004763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395421">
            <a:off x="-1591194" y="3001553"/>
            <a:ext cx="3182388" cy="294462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507529">
            <a:off x="9421542" y="1219634"/>
            <a:ext cx="5864858" cy="5681581"/>
          </a:xfrm>
          <a:prstGeom prst="rect">
            <a:avLst/>
          </a:prstGeom>
        </p:spPr>
      </p:pic>
    </p:spTree>
    <p:extLst>
      <p:ext uri="{BB962C8B-B14F-4D97-AF65-F5344CB8AC3E}">
        <p14:creationId xmlns:p14="http://schemas.microsoft.com/office/powerpoint/2010/main" val="31302428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8353" y="897584"/>
            <a:ext cx="2152075" cy="2152075"/>
          </a:xfrm>
          <a:prstGeom prst="rect">
            <a:avLst/>
          </a:prstGeom>
        </p:spPr>
      </p:pic>
      <p:sp>
        <p:nvSpPr>
          <p:cNvPr id="9" name="Rectangle 8"/>
          <p:cNvSpPr/>
          <p:nvPr/>
        </p:nvSpPr>
        <p:spPr>
          <a:xfrm>
            <a:off x="2889195" y="841401"/>
            <a:ext cx="9369205" cy="769441"/>
          </a:xfrm>
          <a:prstGeom prst="rect">
            <a:avLst/>
          </a:prstGeom>
        </p:spPr>
        <p:txBody>
          <a:bodyPr wrap="square">
            <a:spAutoFit/>
          </a:bodyPr>
          <a:lstStyle/>
          <a:p>
            <a:pPr lvl="0"/>
            <a:r>
              <a:rPr lang="en-GB" sz="4400" b="1" dirty="0">
                <a:solidFill>
                  <a:schemeClr val="bg1"/>
                </a:solidFill>
                <a:latin typeface="inherit"/>
              </a:rPr>
              <a:t>Most Recent Strep A Information</a:t>
            </a:r>
          </a:p>
        </p:txBody>
      </p:sp>
      <p:sp>
        <p:nvSpPr>
          <p:cNvPr id="17" name="Rectangle 16"/>
          <p:cNvSpPr/>
          <p:nvPr/>
        </p:nvSpPr>
        <p:spPr>
          <a:xfrm>
            <a:off x="2545631" y="1610842"/>
            <a:ext cx="9712769" cy="1200329"/>
          </a:xfrm>
          <a:prstGeom prst="rect">
            <a:avLst/>
          </a:prstGeom>
        </p:spPr>
        <p:txBody>
          <a:bodyPr wrap="square">
            <a:spAutoFit/>
          </a:bodyPr>
          <a:lstStyle/>
          <a:p>
            <a:r>
              <a:rPr lang="en-GB" sz="2000" dirty="0">
                <a:solidFill>
                  <a:srgbClr val="FFFFFF"/>
                </a:solidFill>
                <a:latin typeface="Corbel" panose="020B0503020204020204"/>
              </a:rPr>
              <a:t>Most strep A infections are mild and easily treated, but some are more serious. </a:t>
            </a:r>
          </a:p>
          <a:p>
            <a:endParaRPr lang="en-GB" sz="1000" dirty="0">
              <a:solidFill>
                <a:srgbClr val="FFFFFF"/>
              </a:solidFill>
              <a:latin typeface="Corbel" panose="020B0503020204020204"/>
            </a:endParaRPr>
          </a:p>
          <a:p>
            <a:r>
              <a:rPr lang="en-GB" sz="2000" dirty="0">
                <a:solidFill>
                  <a:srgbClr val="FFFFFF"/>
                </a:solidFill>
                <a:latin typeface="Corbel" panose="020B0503020204020204"/>
              </a:rPr>
              <a:t>Visit the NHS website to learn more about symptoms to look out for, when to seek medical help and what to do in an emergency: </a:t>
            </a:r>
            <a:r>
              <a:rPr lang="en-GB" sz="2200" dirty="0">
                <a:solidFill>
                  <a:srgbClr val="FFFFFF"/>
                </a:solidFill>
                <a:latin typeface="Corbel" panose="020B0503020204020204"/>
                <a:hlinkClick r:id="rId7"/>
              </a:rPr>
              <a:t>http://nhs.uk/strep-a</a:t>
            </a:r>
            <a:endParaRPr lang="en-GB" sz="2200" dirty="0">
              <a:solidFill>
                <a:srgbClr val="FFFFFF"/>
              </a:solidFill>
              <a:latin typeface="Corbel" panose="020B0503020204020204"/>
            </a:endParaRPr>
          </a:p>
        </p:txBody>
      </p:sp>
      <p:sp>
        <p:nvSpPr>
          <p:cNvPr id="18" name="Rectangle 17"/>
          <p:cNvSpPr/>
          <p:nvPr/>
        </p:nvSpPr>
        <p:spPr>
          <a:xfrm>
            <a:off x="2545631" y="2757253"/>
            <a:ext cx="9667029" cy="1521442"/>
          </a:xfrm>
          <a:prstGeom prst="rect">
            <a:avLst/>
          </a:prstGeom>
        </p:spPr>
        <p:txBody>
          <a:bodyPr wrap="square">
            <a:spAutoFit/>
          </a:bodyPr>
          <a:lstStyle/>
          <a:p>
            <a:pPr>
              <a:lnSpc>
                <a:spcPct val="107000"/>
              </a:lnSpc>
              <a:spcAft>
                <a:spcPts val="800"/>
              </a:spcAft>
            </a:pPr>
            <a:r>
              <a:rPr lang="en-GB" sz="2000" dirty="0">
                <a:solidFill>
                  <a:srgbClr val="FFFFFF"/>
                </a:solidFill>
                <a:latin typeface="Corbel" panose="020B0503020204020204"/>
                <a:ea typeface="Calibri" panose="020F0502020204030204" pitchFamily="34" charset="0"/>
                <a:cs typeface="Calibri" panose="020F0502020204030204" pitchFamily="34" charset="0"/>
              </a:rPr>
              <a:t>Here's what you need to know about Group A Strep and what to look out for. Parents should trust their own judgement when their child is poorly.</a:t>
            </a:r>
            <a:br>
              <a:rPr lang="en-GB" sz="2000" dirty="0">
                <a:solidFill>
                  <a:srgbClr val="FFFFFF"/>
                </a:solidFill>
                <a:latin typeface="Corbel" panose="020B0503020204020204"/>
                <a:ea typeface="Calibri" panose="020F0502020204030204" pitchFamily="34" charset="0"/>
                <a:cs typeface="Calibri" panose="020F0502020204030204" pitchFamily="34" charset="0"/>
              </a:rPr>
            </a:br>
            <a:r>
              <a:rPr lang="en-GB" sz="2000" dirty="0">
                <a:solidFill>
                  <a:srgbClr val="FFFFFF"/>
                </a:solidFill>
                <a:latin typeface="Corbel" panose="020B0503020204020204"/>
                <a:ea typeface="Calibri" panose="020F0502020204030204" pitchFamily="34" charset="0"/>
                <a:cs typeface="Calibri" panose="020F0502020204030204" pitchFamily="34" charset="0"/>
              </a:rPr>
              <a:t>Read more on this blog for more info </a:t>
            </a:r>
            <a:r>
              <a:rPr lang="en-GB" sz="2000" dirty="0">
                <a:solidFill>
                  <a:srgbClr val="FFFFFF"/>
                </a:solidFill>
                <a:latin typeface="Corbel" panose="020B0503020204020204"/>
                <a:ea typeface="Calibri" panose="020F0502020204030204" pitchFamily="34" charset="0"/>
                <a:cs typeface="Segoe UI Symbol" panose="020B0502040204020203" pitchFamily="34" charset="0"/>
              </a:rPr>
              <a:t>➡</a:t>
            </a:r>
            <a:r>
              <a:rPr lang="en-GB" sz="2000" dirty="0">
                <a:solidFill>
                  <a:srgbClr val="FFFFFF"/>
                </a:solidFill>
                <a:latin typeface="Corbel" panose="020B0503020204020204"/>
                <a:ea typeface="Calibri" panose="020F0502020204030204" pitchFamily="34" charset="0"/>
                <a:cs typeface="Calibri" panose="020F0502020204030204" pitchFamily="34" charset="0"/>
              </a:rPr>
              <a:t>  </a:t>
            </a:r>
            <a:endParaRPr lang="en-GB" sz="2000" dirty="0">
              <a:solidFill>
                <a:srgbClr val="FFFFFF"/>
              </a:solidFill>
              <a:latin typeface="Corbel" panose="020B0503020204020204"/>
              <a:ea typeface="Calibri" panose="020F0502020204030204" pitchFamily="34" charset="0"/>
              <a:cs typeface="Times New Roman" panose="02020603050405020304" pitchFamily="18" charset="0"/>
            </a:endParaRPr>
          </a:p>
          <a:p>
            <a:r>
              <a:rPr lang="en-GB" sz="2200" u="sng" dirty="0">
                <a:solidFill>
                  <a:srgbClr val="0000FF"/>
                </a:solidFill>
                <a:latin typeface="Corbel" panose="020B0503020204020204"/>
                <a:ea typeface="Calibri" panose="020F0502020204030204" pitchFamily="34" charset="0"/>
                <a:cs typeface="Calibri" panose="020F0502020204030204" pitchFamily="34" charset="0"/>
                <a:hlinkClick r:id="rId8"/>
              </a:rPr>
              <a:t>https://ukhsa.blog.gov.uk/2022/12/05/group-a-strep-what-you-need-to-know/</a:t>
            </a:r>
            <a:endParaRPr lang="en-GB" sz="2200" dirty="0">
              <a:solidFill>
                <a:srgbClr val="FFFFFF"/>
              </a:solidFill>
              <a:latin typeface="Corbel" panose="020B0503020204020204"/>
            </a:endParaRPr>
          </a:p>
        </p:txBody>
      </p:sp>
      <p:sp>
        <p:nvSpPr>
          <p:cNvPr id="19" name="Rectangle 18"/>
          <p:cNvSpPr/>
          <p:nvPr/>
        </p:nvSpPr>
        <p:spPr>
          <a:xfrm>
            <a:off x="2698695" y="4880832"/>
            <a:ext cx="8640960" cy="1138773"/>
          </a:xfrm>
          <a:prstGeom prst="rect">
            <a:avLst/>
          </a:prstGeom>
        </p:spPr>
        <p:txBody>
          <a:bodyPr wrap="square">
            <a:spAutoFit/>
          </a:bodyPr>
          <a:lstStyle/>
          <a:p>
            <a:r>
              <a:rPr lang="en-GB" sz="2000" dirty="0">
                <a:solidFill>
                  <a:srgbClr val="FFFFFF"/>
                </a:solidFill>
                <a:latin typeface="Corbel" panose="020B0503020204020204"/>
                <a:ea typeface="Calibri" panose="020F0502020204030204" pitchFamily="34" charset="0"/>
                <a:cs typeface="Times New Roman" panose="02020603050405020304" pitchFamily="18" charset="0"/>
              </a:rPr>
              <a:t>There is a brilliant guide available online about childhood illnesses. It covers lots of conditions including colds and coughs through scarlet fever and sepsis </a:t>
            </a:r>
            <a:r>
              <a:rPr lang="en-GB" sz="2800" u="sng" dirty="0">
                <a:solidFill>
                  <a:srgbClr val="0000FF"/>
                </a:solidFill>
                <a:latin typeface="Corbel" panose="020B0503020204020204"/>
                <a:ea typeface="Calibri" panose="020F0502020204030204" pitchFamily="34" charset="0"/>
                <a:cs typeface="Times New Roman" panose="02020603050405020304" pitchFamily="18" charset="0"/>
                <a:hlinkClick r:id="rId9"/>
              </a:rPr>
              <a:t>https://www.cpics.org.uk/guide-to-childhood-illnesses</a:t>
            </a:r>
            <a:endParaRPr lang="en-GB" sz="2800" dirty="0">
              <a:solidFill>
                <a:srgbClr val="FFFFFF"/>
              </a:solidFill>
              <a:latin typeface="Corbel" panose="020B0503020204020204"/>
            </a:endParaRPr>
          </a:p>
        </p:txBody>
      </p:sp>
      <p:pic>
        <p:nvPicPr>
          <p:cNvPr id="20" name="Pictur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4833" y="3058740"/>
            <a:ext cx="1156247" cy="1156247"/>
          </a:xfrm>
          <a:prstGeom prst="rect">
            <a:avLst/>
          </a:prstGeom>
        </p:spPr>
      </p:pic>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857" y="5127313"/>
            <a:ext cx="2286198" cy="1286367"/>
          </a:xfrm>
          <a:prstGeom prst="rect">
            <a:avLst/>
          </a:prstGeom>
        </p:spPr>
      </p:pic>
      <p:pic>
        <p:nvPicPr>
          <p:cNvPr id="22" name="Picture 2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860521" y="5589240"/>
            <a:ext cx="1160881" cy="1160881"/>
          </a:xfrm>
          <a:prstGeom prst="rect">
            <a:avLst/>
          </a:prstGeom>
        </p:spPr>
      </p:pic>
    </p:spTree>
    <p:extLst>
      <p:ext uri="{BB962C8B-B14F-4D97-AF65-F5344CB8AC3E}">
        <p14:creationId xmlns:p14="http://schemas.microsoft.com/office/powerpoint/2010/main" val="61038361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23" name="Picture 2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7748" y="1052736"/>
            <a:ext cx="7272808" cy="4462860"/>
          </a:xfrm>
          <a:prstGeom prst="rect">
            <a:avLst/>
          </a:prstGeom>
          <a:solidFill>
            <a:srgbClr val="FFFFFF">
              <a:shade val="85000"/>
            </a:srgbClr>
          </a:solidFill>
          <a:ln w="88900" cap="sq">
            <a:solidFill>
              <a:srgbClr val="FFFFFF">
                <a:lumMod val="65000"/>
              </a:srgb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02524" y="2996952"/>
            <a:ext cx="4854579" cy="3501008"/>
          </a:xfrm>
          <a:prstGeom prst="rect">
            <a:avLst/>
          </a:prstGeom>
        </p:spPr>
      </p:pic>
    </p:spTree>
    <p:extLst>
      <p:ext uri="{BB962C8B-B14F-4D97-AF65-F5344CB8AC3E}">
        <p14:creationId xmlns:p14="http://schemas.microsoft.com/office/powerpoint/2010/main" val="7652773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0988" y="7937"/>
            <a:ext cx="4267837" cy="6857350"/>
          </a:xfrm>
          <a:prstGeom prst="rect">
            <a:avLst/>
          </a:prstGeom>
        </p:spPr>
      </p:pic>
      <p:pic>
        <p:nvPicPr>
          <p:cNvPr id="2" name="Picture 1"/>
          <p:cNvPicPr>
            <a:picLocks noChangeAspect="1"/>
          </p:cNvPicPr>
          <p:nvPr/>
        </p:nvPicPr>
        <p:blipFill>
          <a:blip r:embed="rId3"/>
          <a:stretch>
            <a:fillRect/>
          </a:stretch>
        </p:blipFill>
        <p:spPr>
          <a:xfrm>
            <a:off x="-107988" y="-1"/>
            <a:ext cx="4888978" cy="695739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8885" y="-8757"/>
            <a:ext cx="5122103" cy="6866757"/>
          </a:xfrm>
          <a:prstGeom prst="rect">
            <a:avLst/>
          </a:prstGeom>
        </p:spPr>
      </p:pic>
      <p:sp>
        <p:nvSpPr>
          <p:cNvPr id="5" name="Rectangle 4"/>
          <p:cNvSpPr/>
          <p:nvPr/>
        </p:nvSpPr>
        <p:spPr>
          <a:xfrm>
            <a:off x="86283" y="5892147"/>
            <a:ext cx="2759089" cy="646331"/>
          </a:xfrm>
          <a:prstGeom prst="rect">
            <a:avLst/>
          </a:prstGeom>
        </p:spPr>
        <p:txBody>
          <a:bodyPr wrap="none">
            <a:spAutoFit/>
          </a:bodyPr>
          <a:lstStyle/>
          <a:p>
            <a:r>
              <a:rPr lang="en-GB" dirty="0" smtClean="0"/>
              <a:t>For more information visit  </a:t>
            </a:r>
          </a:p>
          <a:p>
            <a:pPr algn="ctr"/>
            <a:r>
              <a:rPr lang="en-GB" b="1" u="sng" dirty="0" smtClean="0">
                <a:latin typeface="Arial" panose="020B0604020202020204" pitchFamily="34" charset="0"/>
                <a:cs typeface="Arial" panose="020B0604020202020204" pitchFamily="34" charset="0"/>
              </a:rPr>
              <a:t>www.nspcc.org.uk</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9498" y="4365104"/>
            <a:ext cx="1692332" cy="1692332"/>
          </a:xfrm>
          <a:prstGeom prst="rect">
            <a:avLst/>
          </a:prstGeom>
        </p:spPr>
      </p:pic>
      <p:sp>
        <p:nvSpPr>
          <p:cNvPr id="3" name="AutoShape 2" descr="NSPCC helpline poster for sports venu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9632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4599340" y="4521628"/>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2" name="Group 2"/>
          <p:cNvGrpSpPr/>
          <p:nvPr/>
        </p:nvGrpSpPr>
        <p:grpSpPr>
          <a:xfrm>
            <a:off x="0" y="893"/>
            <a:ext cx="12258400" cy="860117"/>
            <a:chOff x="0" y="0"/>
            <a:chExt cx="4844086" cy="339888"/>
          </a:xfrm>
        </p:grpSpPr>
        <p:sp>
          <p:nvSpPr>
            <p:cNvPr id="3" name="Freeform 3"/>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4" name="TextBox 4"/>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5" name="Freeform 5"/>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6" name="Freeform 6"/>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7" name="Freeform 7"/>
          <p:cNvSpPr/>
          <p:nvPr/>
        </p:nvSpPr>
        <p:spPr>
          <a:xfrm>
            <a:off x="1693498" y="2502413"/>
            <a:ext cx="2618704" cy="1697690"/>
          </a:xfrm>
          <a:custGeom>
            <a:avLst/>
            <a:gdLst/>
            <a:ahLst/>
            <a:cxnLst/>
            <a:rect l="l" t="t" r="r" b="b"/>
            <a:pathLst>
              <a:path w="3929079" h="2547198">
                <a:moveTo>
                  <a:pt x="0" y="0"/>
                </a:moveTo>
                <a:lnTo>
                  <a:pt x="3929079" y="0"/>
                </a:lnTo>
                <a:lnTo>
                  <a:pt x="3929079" y="2547199"/>
                </a:lnTo>
                <a:lnTo>
                  <a:pt x="0" y="254719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7516442" y="2502413"/>
            <a:ext cx="2618704" cy="1697690"/>
          </a:xfrm>
          <a:custGeom>
            <a:avLst/>
            <a:gdLst/>
            <a:ahLst/>
            <a:cxnLst/>
            <a:rect l="l" t="t" r="r" b="b"/>
            <a:pathLst>
              <a:path w="3929079" h="2547198">
                <a:moveTo>
                  <a:pt x="0" y="0"/>
                </a:moveTo>
                <a:lnTo>
                  <a:pt x="3929079" y="0"/>
                </a:lnTo>
                <a:lnTo>
                  <a:pt x="3929079" y="2547199"/>
                </a:lnTo>
                <a:lnTo>
                  <a:pt x="0" y="2547199"/>
                </a:lnTo>
                <a:lnTo>
                  <a:pt x="0" y="0"/>
                </a:lnTo>
                <a:close/>
              </a:path>
            </a:pathLst>
          </a:custGeom>
          <a:blipFill>
            <a:blip r:embed="rId7" cstate="screen">
              <a:extLst>
                <a:ext uri="{28A0092B-C50C-407E-A947-70E740481C1C}">
                  <a14:useLocalDpi xmlns:a14="http://schemas.microsoft.com/office/drawing/2010/main"/>
                </a:ext>
              </a:extLst>
            </a:blip>
            <a:stretch>
              <a:fillRect t="-1547" b="-1547"/>
            </a:stretch>
          </a:blipFill>
        </p:spPr>
      </p:sp>
      <p:sp>
        <p:nvSpPr>
          <p:cNvPr id="9" name="TextBox 9"/>
          <p:cNvSpPr txBox="1"/>
          <p:nvPr/>
        </p:nvSpPr>
        <p:spPr>
          <a:xfrm>
            <a:off x="4867272" y="1193414"/>
            <a:ext cx="2454281" cy="564257"/>
          </a:xfrm>
          <a:prstGeom prst="rect">
            <a:avLst/>
          </a:prstGeom>
        </p:spPr>
        <p:txBody>
          <a:bodyPr lIns="0" tIns="0" rIns="0" bIns="0" rtlCol="0" anchor="t">
            <a:spAutoFit/>
          </a:bodyPr>
          <a:lstStyle/>
          <a:p>
            <a:pPr algn="ctr" defTabSz="609448">
              <a:lnSpc>
                <a:spcPts val="4385"/>
              </a:lnSpc>
              <a:spcBef>
                <a:spcPct val="0"/>
              </a:spcBef>
            </a:pPr>
            <a:r>
              <a:rPr lang="en-US" sz="3132">
                <a:solidFill>
                  <a:srgbClr val="FFFFFF"/>
                </a:solidFill>
                <a:latin typeface="Arial Bold"/>
              </a:rPr>
              <a:t>Our Services</a:t>
            </a:r>
          </a:p>
        </p:txBody>
      </p:sp>
      <p:sp>
        <p:nvSpPr>
          <p:cNvPr id="10" name="TextBox 10"/>
          <p:cNvSpPr txBox="1"/>
          <p:nvPr/>
        </p:nvSpPr>
        <p:spPr>
          <a:xfrm>
            <a:off x="2056864" y="2011815"/>
            <a:ext cx="8811505" cy="359073"/>
          </a:xfrm>
          <a:prstGeom prst="rect">
            <a:avLst/>
          </a:prstGeom>
        </p:spPr>
        <p:txBody>
          <a:bodyPr wrap="square" lIns="0" tIns="0" rIns="0" bIns="0" rtlCol="0" anchor="t">
            <a:spAutoFit/>
          </a:bodyPr>
          <a:lstStyle/>
          <a:p>
            <a:pPr algn="ctr" defTabSz="609448">
              <a:lnSpc>
                <a:spcPts val="2799"/>
              </a:lnSpc>
              <a:spcBef>
                <a:spcPct val="0"/>
              </a:spcBef>
            </a:pPr>
            <a:r>
              <a:rPr lang="en-US" sz="2933" b="1" dirty="0">
                <a:solidFill>
                  <a:srgbClr val="FFFFFF"/>
                </a:solidFill>
                <a:latin typeface="Arial"/>
              </a:rPr>
              <a:t>At Almond Road We offer the following Services:</a:t>
            </a:r>
          </a:p>
        </p:txBody>
      </p:sp>
      <p:sp>
        <p:nvSpPr>
          <p:cNvPr id="11" name="TextBox 11"/>
          <p:cNvSpPr txBox="1"/>
          <p:nvPr/>
        </p:nvSpPr>
        <p:spPr>
          <a:xfrm>
            <a:off x="864058" y="4393949"/>
            <a:ext cx="4277582" cy="1974900"/>
          </a:xfrm>
          <a:prstGeom prst="rect">
            <a:avLst/>
          </a:prstGeom>
        </p:spPr>
        <p:txBody>
          <a:bodyPr lIns="0" tIns="0" rIns="0" bIns="0" rtlCol="0" anchor="t">
            <a:spAutoFit/>
          </a:bodyPr>
          <a:lstStyle/>
          <a:p>
            <a:pPr algn="ctr" defTabSz="609448">
              <a:lnSpc>
                <a:spcPts val="2239"/>
              </a:lnSpc>
              <a:spcBef>
                <a:spcPct val="0"/>
              </a:spcBef>
            </a:pPr>
            <a:r>
              <a:rPr lang="en-US" sz="2133" dirty="0">
                <a:solidFill>
                  <a:srgbClr val="FFFFFF"/>
                </a:solidFill>
                <a:latin typeface="Arial Bold"/>
              </a:rPr>
              <a:t>NHS Health Check</a:t>
            </a:r>
            <a:r>
              <a:rPr lang="en-US" sz="2133" dirty="0">
                <a:solidFill>
                  <a:srgbClr val="FFFFFF"/>
                </a:solidFill>
                <a:latin typeface="Arial"/>
              </a:rPr>
              <a:t> </a:t>
            </a:r>
          </a:p>
          <a:p>
            <a:pPr algn="ctr" defTabSz="609448">
              <a:lnSpc>
                <a:spcPts val="2239"/>
              </a:lnSpc>
              <a:spcBef>
                <a:spcPct val="0"/>
              </a:spcBef>
            </a:pPr>
            <a:endParaRPr lang="en-US" sz="2133" dirty="0">
              <a:solidFill>
                <a:srgbClr val="FFFFFF"/>
              </a:solidFill>
              <a:latin typeface="Arial"/>
            </a:endParaRPr>
          </a:p>
          <a:p>
            <a:pPr algn="ctr" defTabSz="609448">
              <a:lnSpc>
                <a:spcPts val="2239"/>
              </a:lnSpc>
              <a:spcBef>
                <a:spcPct val="0"/>
              </a:spcBef>
            </a:pPr>
            <a:r>
              <a:rPr lang="en-US" sz="2133" dirty="0">
                <a:solidFill>
                  <a:srgbClr val="FFFFFF"/>
                </a:solidFill>
                <a:latin typeface="Arial"/>
              </a:rPr>
              <a:t> A check-up for adults in England aged between 40 -74, you should be contacted by your GP Surgery inviting you for a free NHS Health Check every 5 years.</a:t>
            </a:r>
          </a:p>
        </p:txBody>
      </p:sp>
      <p:sp>
        <p:nvSpPr>
          <p:cNvPr id="12" name="TextBox 12"/>
          <p:cNvSpPr txBox="1"/>
          <p:nvPr/>
        </p:nvSpPr>
        <p:spPr>
          <a:xfrm>
            <a:off x="6783478" y="4393949"/>
            <a:ext cx="4405550" cy="1974900"/>
          </a:xfrm>
          <a:prstGeom prst="rect">
            <a:avLst/>
          </a:prstGeom>
        </p:spPr>
        <p:txBody>
          <a:bodyPr lIns="0" tIns="0" rIns="0" bIns="0" rtlCol="0" anchor="t">
            <a:spAutoFit/>
          </a:bodyPr>
          <a:lstStyle/>
          <a:p>
            <a:pPr algn="ctr" defTabSz="609448">
              <a:lnSpc>
                <a:spcPts val="2239"/>
              </a:lnSpc>
              <a:spcBef>
                <a:spcPct val="0"/>
              </a:spcBef>
            </a:pPr>
            <a:r>
              <a:rPr lang="en-US" sz="2133" dirty="0">
                <a:solidFill>
                  <a:srgbClr val="FFFFFF"/>
                </a:solidFill>
                <a:latin typeface="Arial Bold"/>
              </a:rPr>
              <a:t>NHS Travel Vaccinations </a:t>
            </a:r>
          </a:p>
          <a:p>
            <a:pPr algn="ctr" defTabSz="609448">
              <a:lnSpc>
                <a:spcPts val="2239"/>
              </a:lnSpc>
              <a:spcBef>
                <a:spcPct val="0"/>
              </a:spcBef>
            </a:pPr>
            <a:endParaRPr lang="en-US" sz="2133" dirty="0">
              <a:solidFill>
                <a:srgbClr val="FFFFFF"/>
              </a:solidFill>
              <a:latin typeface="Arial Bold"/>
            </a:endParaRPr>
          </a:p>
          <a:p>
            <a:pPr algn="ctr" defTabSz="609448">
              <a:lnSpc>
                <a:spcPts val="2239"/>
              </a:lnSpc>
              <a:spcBef>
                <a:spcPct val="0"/>
              </a:spcBef>
            </a:pPr>
            <a:r>
              <a:rPr lang="en-US" sz="2133" dirty="0">
                <a:solidFill>
                  <a:srgbClr val="FFFFFF"/>
                </a:solidFill>
                <a:latin typeface="Arial"/>
              </a:rPr>
              <a:t>If you're planning to travel outside the UK, you may need to be vaccinated against some of the serious diseases found in other parts of the world.</a:t>
            </a:r>
          </a:p>
        </p:txBody>
      </p:sp>
    </p:spTree>
    <p:extLst>
      <p:ext uri="{BB962C8B-B14F-4D97-AF65-F5344CB8AC3E}">
        <p14:creationId xmlns:p14="http://schemas.microsoft.com/office/powerpoint/2010/main" val="370009659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72CE"/>
        </a:solidFill>
        <a:effectLst/>
      </p:bgPr>
    </p:bg>
    <p:spTree>
      <p:nvGrpSpPr>
        <p:cNvPr id="1" name=""/>
        <p:cNvGrpSpPr/>
        <p:nvPr/>
      </p:nvGrpSpPr>
      <p:grpSpPr>
        <a:xfrm>
          <a:off x="0" y="0"/>
          <a:ext cx="0" cy="0"/>
          <a:chOff x="0" y="0"/>
          <a:chExt cx="0" cy="0"/>
        </a:xfrm>
      </p:grpSpPr>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algn="ctr" defTabSz="609448">
                <a:lnSpc>
                  <a:spcPts val="1772"/>
                </a:lnSpc>
              </a:pPr>
              <a:endParaRPr sz="1200">
                <a:solidFill>
                  <a:prstClr val="black"/>
                </a:solidFill>
                <a:latin typeface="Calibri"/>
              </a:endParaRPr>
            </a:p>
          </p:txBody>
        </p:sp>
      </p:grpSp>
      <p:sp>
        <p:nvSpPr>
          <p:cNvPr id="6" name="Freeform 6"/>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pic>
        <p:nvPicPr>
          <p:cNvPr id="11" name="Picture 10"/>
          <p:cNvPicPr>
            <a:picLocks noChangeAspect="1"/>
          </p:cNvPicPr>
          <p:nvPr/>
        </p:nvPicPr>
        <p:blipFill>
          <a:blip r:embed="rId4"/>
          <a:stretch>
            <a:fillRect/>
          </a:stretch>
        </p:blipFill>
        <p:spPr>
          <a:xfrm>
            <a:off x="-4587" y="0"/>
            <a:ext cx="5810966" cy="6857107"/>
          </a:xfrm>
          <a:prstGeom prst="rect">
            <a:avLst/>
          </a:prstGeom>
        </p:spPr>
      </p:pic>
      <p:pic>
        <p:nvPicPr>
          <p:cNvPr id="12" name="Picture 11"/>
          <p:cNvPicPr>
            <a:picLocks noChangeAspect="1"/>
          </p:cNvPicPr>
          <p:nvPr/>
        </p:nvPicPr>
        <p:blipFill>
          <a:blip r:embed="rId5"/>
          <a:stretch>
            <a:fillRect/>
          </a:stretch>
        </p:blipFill>
        <p:spPr>
          <a:xfrm>
            <a:off x="5806379" y="0"/>
            <a:ext cx="6382445" cy="6858000"/>
          </a:xfrm>
          <a:prstGeom prst="rect">
            <a:avLst/>
          </a:prstGeom>
        </p:spPr>
      </p:pic>
    </p:spTree>
    <p:extLst>
      <p:ext uri="{BB962C8B-B14F-4D97-AF65-F5344CB8AC3E}">
        <p14:creationId xmlns:p14="http://schemas.microsoft.com/office/powerpoint/2010/main" val="291887809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1" name="TextBox 10"/>
          <p:cNvSpPr txBox="1"/>
          <p:nvPr/>
        </p:nvSpPr>
        <p:spPr>
          <a:xfrm>
            <a:off x="3596036" y="785433"/>
            <a:ext cx="4996752" cy="769441"/>
          </a:xfrm>
          <a:prstGeom prst="rect">
            <a:avLst/>
          </a:prstGeom>
          <a:noFill/>
        </p:spPr>
        <p:txBody>
          <a:bodyPr wrap="none" rtlCol="0">
            <a:spAutoFit/>
          </a:bodyPr>
          <a:lstStyle/>
          <a:p>
            <a:r>
              <a:rPr lang="en-GB" sz="4400" b="1" dirty="0" smtClean="0">
                <a:solidFill>
                  <a:schemeClr val="bg1"/>
                </a:solidFill>
                <a:latin typeface="inherit"/>
              </a:rPr>
              <a:t>Enhanced Access</a:t>
            </a:r>
            <a:endParaRPr lang="en-GB" sz="4400" b="1" dirty="0">
              <a:solidFill>
                <a:schemeClr val="bg1"/>
              </a:solidFill>
              <a:latin typeface="inherit"/>
            </a:endParaRPr>
          </a:p>
        </p:txBody>
      </p:sp>
      <p:pic>
        <p:nvPicPr>
          <p:cNvPr id="12" name="Picture 1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81637" y="1643385"/>
            <a:ext cx="6625550" cy="3456384"/>
          </a:xfrm>
          <a:prstGeom prst="rect">
            <a:avLst/>
          </a:prstGeom>
          <a:noFill/>
          <a:ln>
            <a:noFill/>
          </a:ln>
        </p:spPr>
      </p:pic>
      <p:sp>
        <p:nvSpPr>
          <p:cNvPr id="9" name="Rectangle 8"/>
          <p:cNvSpPr/>
          <p:nvPr/>
        </p:nvSpPr>
        <p:spPr>
          <a:xfrm>
            <a:off x="604064" y="5284819"/>
            <a:ext cx="11161240" cy="1384995"/>
          </a:xfrm>
          <a:prstGeom prst="rect">
            <a:avLst/>
          </a:prstGeom>
        </p:spPr>
        <p:txBody>
          <a:bodyPr wrap="square">
            <a:spAutoFit/>
          </a:bodyPr>
          <a:lstStyle/>
          <a:p>
            <a:pPr lvl="0"/>
            <a:r>
              <a:rPr lang="en-GB" sz="2800" dirty="0">
                <a:solidFill>
                  <a:srgbClr val="FFFFFF"/>
                </a:solidFill>
                <a:latin typeface="Corbel" panose="020B0503020204020204"/>
              </a:rPr>
              <a:t>Your local GP practice is offering evening and weekend appointments at the surgery or at an NHS service nearby. Speak to the reception team when you book, or visit your GP practice website for more details.</a:t>
            </a:r>
          </a:p>
        </p:txBody>
      </p:sp>
    </p:spTree>
    <p:extLst>
      <p:ext uri="{BB962C8B-B14F-4D97-AF65-F5344CB8AC3E}">
        <p14:creationId xmlns:p14="http://schemas.microsoft.com/office/powerpoint/2010/main" val="2680511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412311726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96" y="-297"/>
            <a:ext cx="12266215" cy="685859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7589" y="592084"/>
            <a:ext cx="6078239" cy="401761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139" y="548680"/>
            <a:ext cx="5224725" cy="411515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8028" y="4656881"/>
            <a:ext cx="6352583" cy="1743607"/>
          </a:xfrm>
          <a:prstGeom prst="rect">
            <a:avLst/>
          </a:prstGeom>
        </p:spPr>
      </p:pic>
    </p:spTree>
    <p:extLst>
      <p:ext uri="{BB962C8B-B14F-4D97-AF65-F5344CB8AC3E}">
        <p14:creationId xmlns:p14="http://schemas.microsoft.com/office/powerpoint/2010/main" val="32411288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8426" y="4438318"/>
            <a:ext cx="2288921" cy="2418789"/>
          </a:xfrm>
          <a:custGeom>
            <a:avLst/>
            <a:gdLst/>
            <a:ahLst/>
            <a:cxnLst/>
            <a:rect l="l" t="t" r="r" b="b"/>
            <a:pathLst>
              <a:path w="3434276" h="3629128">
                <a:moveTo>
                  <a:pt x="0" y="0"/>
                </a:moveTo>
                <a:lnTo>
                  <a:pt x="3434275" y="0"/>
                </a:lnTo>
                <a:lnTo>
                  <a:pt x="3434275" y="3629128"/>
                </a:lnTo>
                <a:lnTo>
                  <a:pt x="0" y="362912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a:off x="10751589" y="5179541"/>
            <a:ext cx="1242633" cy="1242633"/>
          </a:xfrm>
          <a:custGeom>
            <a:avLst/>
            <a:gdLst/>
            <a:ahLst/>
            <a:cxnLst/>
            <a:rect l="l" t="t" r="r" b="b"/>
            <a:pathLst>
              <a:path w="1864435" h="1864435">
                <a:moveTo>
                  <a:pt x="0" y="0"/>
                </a:moveTo>
                <a:lnTo>
                  <a:pt x="1864436" y="0"/>
                </a:lnTo>
                <a:lnTo>
                  <a:pt x="1864436" y="1864435"/>
                </a:lnTo>
                <a:lnTo>
                  <a:pt x="0" y="1864435"/>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885493" y="1616764"/>
            <a:ext cx="10487413" cy="2872581"/>
          </a:xfrm>
          <a:prstGeom prst="rect">
            <a:avLst/>
          </a:prstGeom>
        </p:spPr>
        <p:txBody>
          <a:bodyPr lIns="0" tIns="0" rIns="0" bIns="0" rtlCol="0" anchor="t">
            <a:spAutoFit/>
          </a:bodyPr>
          <a:lstStyle/>
          <a:p>
            <a:pPr marL="0" marR="0" lvl="0" indent="0" algn="ctr" defTabSz="609448" rtl="0" eaLnBrk="1" fontAlgn="auto" latinLnBrk="0" hangingPunct="1">
              <a:lnSpc>
                <a:spcPts val="2799"/>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Arial"/>
                <a:ea typeface="+mn-ea"/>
                <a:cs typeface="+mn-cs"/>
              </a:rPr>
              <a:t>If you Miss any information on these slides or would like to discuss any of the slides further, please speak to a member of the reception staff.</a:t>
            </a:r>
          </a:p>
          <a:p>
            <a:pPr marL="0" marR="0" lvl="0" indent="0" algn="ctr" defTabSz="609448" rtl="0" eaLnBrk="1" fontAlgn="auto" latinLnBrk="0" hangingPunct="1">
              <a:lnSpc>
                <a:spcPts val="2799"/>
              </a:lnSpc>
              <a:spcBef>
                <a:spcPct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609448" rtl="0" eaLnBrk="1" fontAlgn="auto" latinLnBrk="0" hangingPunct="1">
              <a:lnSpc>
                <a:spcPts val="2799"/>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Arial"/>
                <a:ea typeface="+mn-ea"/>
                <a:cs typeface="+mn-cs"/>
              </a:rPr>
              <a:t>Alternatively you can visit the Almond Road Surgery Website, where the Slide show is available to view in your own time.</a:t>
            </a:r>
          </a:p>
          <a:p>
            <a:pPr marL="0" marR="0" lvl="0" indent="0" algn="ctr" defTabSz="609448" rtl="0" eaLnBrk="1" fontAlgn="auto" latinLnBrk="0" hangingPunct="1">
              <a:lnSpc>
                <a:spcPts val="2799"/>
              </a:lnSpc>
              <a:spcBef>
                <a:spcPct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609448" rtl="0" eaLnBrk="1" fontAlgn="auto" latinLnBrk="0" hangingPunct="1">
              <a:lnSpc>
                <a:spcPts val="2799"/>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Arial"/>
                <a:ea typeface="+mn-ea"/>
                <a:cs typeface="+mn-cs"/>
              </a:rPr>
              <a:t>If you have a suggestion on what we could add to the slide show please let the reception team know. </a:t>
            </a:r>
          </a:p>
        </p:txBody>
      </p:sp>
      <p:sp>
        <p:nvSpPr>
          <p:cNvPr id="11" name="TextBox 11"/>
          <p:cNvSpPr txBox="1"/>
          <p:nvPr/>
        </p:nvSpPr>
        <p:spPr>
          <a:xfrm>
            <a:off x="2555055" y="4948419"/>
            <a:ext cx="7148287" cy="320601"/>
          </a:xfrm>
          <a:prstGeom prst="rect">
            <a:avLst/>
          </a:prstGeom>
        </p:spPr>
        <p:txBody>
          <a:bodyPr wrap="square" lIns="0" tIns="0" rIns="0" bIns="0" rtlCol="0" anchor="t">
            <a:spAutoFit/>
          </a:bodyPr>
          <a:lstStyle/>
          <a:p>
            <a:pPr marL="0" marR="0" lvl="0" indent="0" algn="ctr" defTabSz="609448" rtl="0" eaLnBrk="1" fontAlgn="auto" latinLnBrk="0" hangingPunct="1">
              <a:lnSpc>
                <a:spcPts val="2519"/>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Arial"/>
                <a:ea typeface="+mn-ea"/>
                <a:cs typeface="+mn-cs"/>
              </a:rPr>
              <a:t>Our Website address</a:t>
            </a:r>
            <a:r>
              <a:rPr kumimoji="0" lang="en-US" sz="2133" b="0" i="0" u="none" strike="noStrike" kern="1200" cap="none" spc="0" normalizeH="0" baseline="0" noProof="0" dirty="0">
                <a:ln>
                  <a:noFill/>
                </a:ln>
                <a:solidFill>
                  <a:srgbClr val="000000"/>
                </a:solidFill>
                <a:effectLst/>
                <a:uLnTx/>
                <a:uFillTx/>
                <a:latin typeface="Arial"/>
                <a:ea typeface="+mn-ea"/>
                <a:cs typeface="+mn-cs"/>
              </a:rPr>
              <a:t> - https://almondroadsurgery.org.uk/</a:t>
            </a:r>
          </a:p>
        </p:txBody>
      </p:sp>
      <p:sp>
        <p:nvSpPr>
          <p:cNvPr id="12" name="TextBox 12"/>
          <p:cNvSpPr txBox="1"/>
          <p:nvPr/>
        </p:nvSpPr>
        <p:spPr>
          <a:xfrm>
            <a:off x="8870718" y="6130996"/>
            <a:ext cx="1763303" cy="269304"/>
          </a:xfrm>
          <a:prstGeom prst="rect">
            <a:avLst/>
          </a:prstGeom>
        </p:spPr>
        <p:txBody>
          <a:bodyPr lIns="0" tIns="0" rIns="0" bIns="0" rtlCol="0" anchor="t">
            <a:spAutoFit/>
          </a:bodyPr>
          <a:lstStyle/>
          <a:p>
            <a:pPr marL="0" marR="0" lvl="0" indent="0" algn="ctr" defTabSz="609448" rtl="0" eaLnBrk="1" fontAlgn="auto" latinLnBrk="0" hangingPunct="1">
              <a:lnSpc>
                <a:spcPts val="2145"/>
              </a:lnSpc>
              <a:spcBef>
                <a:spcPct val="0"/>
              </a:spcBef>
              <a:spcAft>
                <a:spcPts val="0"/>
              </a:spcAft>
              <a:buClrTx/>
              <a:buSzTx/>
              <a:buFontTx/>
              <a:buNone/>
              <a:tabLst/>
              <a:defRPr/>
            </a:pPr>
            <a:r>
              <a:rPr kumimoji="0" lang="en-US" sz="1532" b="0" i="0" u="none" strike="noStrike" kern="1200" cap="none" spc="0" normalizeH="0" baseline="0" noProof="0">
                <a:ln>
                  <a:noFill/>
                </a:ln>
                <a:solidFill>
                  <a:srgbClr val="FFFFFF"/>
                </a:solidFill>
                <a:effectLst/>
                <a:uLnTx/>
                <a:uFillTx/>
                <a:latin typeface="Arial"/>
                <a:ea typeface="+mn-ea"/>
                <a:cs typeface="+mn-cs"/>
              </a:rPr>
              <a:t>Or use this QR code</a:t>
            </a:r>
          </a:p>
        </p:txBody>
      </p:sp>
    </p:spTree>
    <p:extLst>
      <p:ext uri="{BB962C8B-B14F-4D97-AF65-F5344CB8AC3E}">
        <p14:creationId xmlns:p14="http://schemas.microsoft.com/office/powerpoint/2010/main" val="32030100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288760001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893"/>
            <a:ext cx="4884038" cy="6856214"/>
          </a:xfrm>
          <a:prstGeom prst="rect">
            <a:avLst/>
          </a:prstGeom>
        </p:spPr>
      </p:pic>
      <p:pic>
        <p:nvPicPr>
          <p:cNvPr id="5" name="Picture 4"/>
          <p:cNvPicPr>
            <a:picLocks noChangeAspect="1"/>
          </p:cNvPicPr>
          <p:nvPr/>
        </p:nvPicPr>
        <p:blipFill>
          <a:blip r:embed="rId3"/>
          <a:stretch>
            <a:fillRect/>
          </a:stretch>
        </p:blipFill>
        <p:spPr>
          <a:xfrm>
            <a:off x="4884037" y="893"/>
            <a:ext cx="7304061" cy="6856214"/>
          </a:xfrm>
          <a:prstGeom prst="rect">
            <a:avLst/>
          </a:prstGeom>
        </p:spPr>
      </p:pic>
    </p:spTree>
    <p:extLst>
      <p:ext uri="{BB962C8B-B14F-4D97-AF65-F5344CB8AC3E}">
        <p14:creationId xmlns:p14="http://schemas.microsoft.com/office/powerpoint/2010/main" val="87028626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50397131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748" y="932875"/>
            <a:ext cx="6984775" cy="5837980"/>
          </a:xfrm>
          <a:prstGeom prst="rect">
            <a:avLst/>
          </a:prstGeom>
        </p:spPr>
      </p:pic>
      <p:sp>
        <p:nvSpPr>
          <p:cNvPr id="9" name="Rectangle 8"/>
          <p:cNvSpPr/>
          <p:nvPr/>
        </p:nvSpPr>
        <p:spPr>
          <a:xfrm>
            <a:off x="6742484" y="1811815"/>
            <a:ext cx="5400600" cy="442029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3">
              <a:alphaModFix amt="43999"/>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pic>
        <p:nvPicPr>
          <p:cNvPr id="15" name="Picture 14"/>
          <p:cNvPicPr>
            <a:picLocks noChangeAspect="1"/>
          </p:cNvPicPr>
          <p:nvPr/>
        </p:nvPicPr>
        <p:blipFill>
          <a:blip r:embed="rId7"/>
          <a:stretch>
            <a:fillRect/>
          </a:stretch>
        </p:blipFill>
        <p:spPr>
          <a:xfrm>
            <a:off x="6825641" y="2082093"/>
            <a:ext cx="5215848" cy="545293"/>
          </a:xfrm>
          <a:prstGeom prst="rect">
            <a:avLst/>
          </a:prstGeom>
        </p:spPr>
      </p:pic>
      <p:pic>
        <p:nvPicPr>
          <p:cNvPr id="16" name="Picture 15"/>
          <p:cNvPicPr>
            <a:picLocks noChangeAspect="1"/>
          </p:cNvPicPr>
          <p:nvPr/>
        </p:nvPicPr>
        <p:blipFill>
          <a:blip r:embed="rId8"/>
          <a:stretch>
            <a:fillRect/>
          </a:stretch>
        </p:blipFill>
        <p:spPr>
          <a:xfrm>
            <a:off x="6825641" y="2768578"/>
            <a:ext cx="5215848" cy="591003"/>
          </a:xfrm>
          <a:prstGeom prst="rect">
            <a:avLst/>
          </a:prstGeom>
        </p:spPr>
      </p:pic>
      <p:pic>
        <p:nvPicPr>
          <p:cNvPr id="17" name="Picture 16"/>
          <p:cNvPicPr>
            <a:picLocks noChangeAspect="1"/>
          </p:cNvPicPr>
          <p:nvPr/>
        </p:nvPicPr>
        <p:blipFill>
          <a:blip r:embed="rId9"/>
          <a:stretch>
            <a:fillRect/>
          </a:stretch>
        </p:blipFill>
        <p:spPr>
          <a:xfrm>
            <a:off x="6835164" y="3526854"/>
            <a:ext cx="5215848" cy="650022"/>
          </a:xfrm>
          <a:prstGeom prst="rect">
            <a:avLst/>
          </a:prstGeom>
        </p:spPr>
      </p:pic>
      <p:pic>
        <p:nvPicPr>
          <p:cNvPr id="18" name="Picture 17"/>
          <p:cNvPicPr>
            <a:picLocks noChangeAspect="1"/>
          </p:cNvPicPr>
          <p:nvPr/>
        </p:nvPicPr>
        <p:blipFill>
          <a:blip r:embed="rId10"/>
          <a:stretch>
            <a:fillRect/>
          </a:stretch>
        </p:blipFill>
        <p:spPr>
          <a:xfrm>
            <a:off x="6825641" y="4318068"/>
            <a:ext cx="5215848" cy="479550"/>
          </a:xfrm>
          <a:prstGeom prst="rect">
            <a:avLst/>
          </a:prstGeom>
        </p:spPr>
      </p:pic>
      <p:pic>
        <p:nvPicPr>
          <p:cNvPr id="19" name="Picture 18"/>
          <p:cNvPicPr>
            <a:picLocks noChangeAspect="1"/>
          </p:cNvPicPr>
          <p:nvPr/>
        </p:nvPicPr>
        <p:blipFill>
          <a:blip r:embed="rId11"/>
          <a:stretch>
            <a:fillRect/>
          </a:stretch>
        </p:blipFill>
        <p:spPr>
          <a:xfrm>
            <a:off x="6835164" y="4971350"/>
            <a:ext cx="5206325" cy="470614"/>
          </a:xfrm>
          <a:prstGeom prst="rect">
            <a:avLst/>
          </a:prstGeom>
        </p:spPr>
      </p:pic>
      <p:pic>
        <p:nvPicPr>
          <p:cNvPr id="20" name="Picture 19"/>
          <p:cNvPicPr>
            <a:picLocks noChangeAspect="1"/>
          </p:cNvPicPr>
          <p:nvPr/>
        </p:nvPicPr>
        <p:blipFill>
          <a:blip r:embed="rId12"/>
          <a:stretch>
            <a:fillRect/>
          </a:stretch>
        </p:blipFill>
        <p:spPr>
          <a:xfrm>
            <a:off x="6825642" y="5610364"/>
            <a:ext cx="5215847" cy="504895"/>
          </a:xfrm>
          <a:prstGeom prst="rect">
            <a:avLst/>
          </a:prstGeom>
        </p:spPr>
      </p:pic>
    </p:spTree>
    <p:extLst>
      <p:ext uri="{BB962C8B-B14F-4D97-AF65-F5344CB8AC3E}">
        <p14:creationId xmlns:p14="http://schemas.microsoft.com/office/powerpoint/2010/main" val="146824040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13" name="Freeform 2"/>
          <p:cNvSpPr/>
          <p:nvPr/>
        </p:nvSpPr>
        <p:spPr>
          <a:xfrm rot="19889354">
            <a:off x="5105187" y="5049945"/>
            <a:ext cx="8773829" cy="850642"/>
          </a:xfrm>
          <a:custGeom>
            <a:avLst/>
            <a:gdLst/>
            <a:ahLst/>
            <a:cxnLst/>
            <a:rect l="l" t="t" r="r" b="b"/>
            <a:pathLst>
              <a:path w="28212405" h="8874084">
                <a:moveTo>
                  <a:pt x="0" y="0"/>
                </a:moveTo>
                <a:lnTo>
                  <a:pt x="28212405" y="0"/>
                </a:lnTo>
                <a:lnTo>
                  <a:pt x="28212405" y="8874083"/>
                </a:lnTo>
                <a:lnTo>
                  <a:pt x="0" y="8874083"/>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0" y="893"/>
            <a:ext cx="12258400" cy="860117"/>
            <a:chOff x="0" y="0"/>
            <a:chExt cx="4844086" cy="339888"/>
          </a:xfrm>
        </p:grpSpPr>
        <p:sp>
          <p:nvSpPr>
            <p:cNvPr id="5" name="Freeform 5"/>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6" name="TextBox 6"/>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8" name="Freeform 8"/>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773" y="948389"/>
            <a:ext cx="4824536" cy="5777234"/>
          </a:xfrm>
          <a:prstGeom prst="rect">
            <a:avLst/>
          </a:prstGeom>
        </p:spPr>
      </p:pic>
      <p:pic>
        <p:nvPicPr>
          <p:cNvPr id="22" name="Picture 21"/>
          <p:cNvPicPr>
            <a:picLocks noChangeAspect="1"/>
          </p:cNvPicPr>
          <p:nvPr/>
        </p:nvPicPr>
        <p:blipFill>
          <a:blip r:embed="rId7"/>
          <a:stretch>
            <a:fillRect/>
          </a:stretch>
        </p:blipFill>
        <p:spPr>
          <a:xfrm>
            <a:off x="5302324" y="1802090"/>
            <a:ext cx="6649378" cy="3734321"/>
          </a:xfrm>
          <a:prstGeom prst="rect">
            <a:avLst/>
          </a:prstGeom>
        </p:spPr>
      </p:pic>
    </p:spTree>
    <p:extLst>
      <p:ext uri="{BB962C8B-B14F-4D97-AF65-F5344CB8AC3E}">
        <p14:creationId xmlns:p14="http://schemas.microsoft.com/office/powerpoint/2010/main" val="99517445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6" y="5067246"/>
            <a:ext cx="12186960" cy="1798476"/>
          </a:xfrm>
          <a:prstGeom prst="rect">
            <a:avLst/>
          </a:prstGeom>
        </p:spPr>
      </p:pic>
      <p:sp>
        <p:nvSpPr>
          <p:cNvPr id="27" name="Rectangle 26"/>
          <p:cNvSpPr/>
          <p:nvPr/>
        </p:nvSpPr>
        <p:spPr>
          <a:xfrm>
            <a:off x="0" y="-9605"/>
            <a:ext cx="12188825" cy="1800200"/>
          </a:xfrm>
          <a:prstGeom prst="rect">
            <a:avLst/>
          </a:prstGeom>
          <a:solidFill>
            <a:srgbClr val="214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119896" y="15326"/>
            <a:ext cx="4942284" cy="1800200"/>
          </a:xfrm>
        </p:spPr>
        <p:txBody>
          <a:bodyPr>
            <a:normAutofit fontScale="90000"/>
          </a:bodyPr>
          <a:lstStyle/>
          <a:p>
            <a:r>
              <a:rPr lang="en-GB" b="1" dirty="0" smtClean="0">
                <a:solidFill>
                  <a:schemeClr val="tx1"/>
                </a:solidFill>
                <a:latin typeface="Arial" panose="020B0604020202020204" pitchFamily="34" charset="0"/>
                <a:cs typeface="Arial" panose="020B0604020202020204" pitchFamily="34" charset="0"/>
              </a:rPr>
              <a:t>Gp Appointment? </a:t>
            </a:r>
            <a:br>
              <a:rPr lang="en-GB" b="1" dirty="0" smtClean="0">
                <a:solidFill>
                  <a:schemeClr val="tx1"/>
                </a:solidFill>
                <a:latin typeface="Arial" panose="020B0604020202020204" pitchFamily="34" charset="0"/>
                <a:cs typeface="Arial" panose="020B0604020202020204" pitchFamily="34" charset="0"/>
              </a:rPr>
            </a:br>
            <a:r>
              <a:rPr lang="en-GB" b="1" dirty="0" smtClean="0">
                <a:solidFill>
                  <a:schemeClr val="tx1"/>
                </a:solidFill>
                <a:latin typeface="Arial" panose="020B0604020202020204" pitchFamily="34" charset="0"/>
                <a:cs typeface="Arial" panose="020B0604020202020204" pitchFamily="34" charset="0"/>
              </a:rPr>
              <a:t>Can’t make it? </a:t>
            </a:r>
            <a:br>
              <a:rPr lang="en-GB" b="1" dirty="0" smtClean="0">
                <a:solidFill>
                  <a:schemeClr val="tx1"/>
                </a:solidFill>
                <a:latin typeface="Arial" panose="020B0604020202020204" pitchFamily="34" charset="0"/>
                <a:cs typeface="Arial" panose="020B0604020202020204" pitchFamily="34" charset="0"/>
              </a:rPr>
            </a:br>
            <a:r>
              <a:rPr lang="en-GB" b="1" dirty="0" smtClean="0">
                <a:solidFill>
                  <a:schemeClr val="tx1"/>
                </a:solidFill>
                <a:latin typeface="Arial" panose="020B0604020202020204" pitchFamily="34" charset="0"/>
                <a:cs typeface="Arial" panose="020B0604020202020204" pitchFamily="34" charset="0"/>
              </a:rPr>
              <a:t>Don’t need it?</a:t>
            </a:r>
            <a:endParaRPr lang="en-GB" b="1" dirty="0">
              <a:solidFill>
                <a:schemeClr val="tx1"/>
              </a:solidFill>
              <a:latin typeface="Arial" panose="020B0604020202020204" pitchFamily="34" charset="0"/>
              <a:cs typeface="Arial" panose="020B0604020202020204" pitchFamily="34" charset="0"/>
            </a:endParaRPr>
          </a:p>
        </p:txBody>
      </p:sp>
      <p:sp>
        <p:nvSpPr>
          <p:cNvPr id="18" name="TextBox 17"/>
          <p:cNvSpPr txBox="1"/>
          <p:nvPr/>
        </p:nvSpPr>
        <p:spPr>
          <a:xfrm>
            <a:off x="4554719" y="-142910"/>
            <a:ext cx="7534572" cy="1785104"/>
          </a:xfrm>
          <a:prstGeom prst="rect">
            <a:avLst/>
          </a:prstGeom>
          <a:noFill/>
        </p:spPr>
        <p:txBody>
          <a:bodyPr wrap="square" rtlCol="0">
            <a:spAutoFit/>
          </a:bodyPr>
          <a:lstStyle/>
          <a:p>
            <a:r>
              <a:rPr lang="en-GB" sz="10000" b="1" u="sng" dirty="0" smtClean="0">
                <a:solidFill>
                  <a:srgbClr val="FF0000"/>
                </a:solidFill>
                <a:latin typeface="Arial" panose="020B0604020202020204" pitchFamily="34" charset="0"/>
                <a:cs typeface="Arial" panose="020B0604020202020204" pitchFamily="34" charset="0"/>
              </a:rPr>
              <a:t>CANCEL</a:t>
            </a:r>
            <a:r>
              <a:rPr lang="en-GB" sz="11000" b="1" u="sng" dirty="0" smtClean="0">
                <a:solidFill>
                  <a:srgbClr val="FF0000"/>
                </a:solidFill>
                <a:latin typeface="Arial" panose="020B0604020202020204" pitchFamily="34" charset="0"/>
                <a:cs typeface="Arial" panose="020B0604020202020204" pitchFamily="34" charset="0"/>
              </a:rPr>
              <a:t> </a:t>
            </a:r>
            <a:r>
              <a:rPr lang="en-GB" sz="10000" b="1" u="sng" dirty="0" smtClean="0">
                <a:solidFill>
                  <a:srgbClr val="FF0000"/>
                </a:solidFill>
                <a:latin typeface="Arial" panose="020B0604020202020204" pitchFamily="34" charset="0"/>
                <a:cs typeface="Arial" panose="020B0604020202020204" pitchFamily="34" charset="0"/>
              </a:rPr>
              <a:t>IT!</a:t>
            </a:r>
            <a:endParaRPr lang="en-GB" sz="10000" b="1" u="sng"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0" y="2116571"/>
            <a:ext cx="4246324" cy="707886"/>
          </a:xfrm>
          <a:prstGeom prst="rect">
            <a:avLst/>
          </a:prstGeom>
          <a:noFill/>
        </p:spPr>
        <p:txBody>
          <a:bodyPr wrap="square" rtlCol="0">
            <a:spAutoFit/>
          </a:bodyPr>
          <a:lstStyle/>
          <a:p>
            <a:r>
              <a:rPr lang="en-GB" sz="4000" dirty="0" smtClean="0">
                <a:latin typeface="Arial" panose="020B0604020202020204" pitchFamily="34" charset="0"/>
                <a:cs typeface="Arial" panose="020B0604020202020204" pitchFamily="34" charset="0"/>
              </a:rPr>
              <a:t>In Dec 2023 over </a:t>
            </a:r>
            <a:endParaRPr lang="en-GB" sz="4000" dirty="0">
              <a:latin typeface="Arial" panose="020B0604020202020204" pitchFamily="34" charset="0"/>
              <a:cs typeface="Arial" panose="020B0604020202020204" pitchFamily="34" charset="0"/>
            </a:endParaRPr>
          </a:p>
        </p:txBody>
      </p:sp>
      <p:sp>
        <p:nvSpPr>
          <p:cNvPr id="22" name="TextBox 21"/>
          <p:cNvSpPr txBox="1"/>
          <p:nvPr/>
        </p:nvSpPr>
        <p:spPr>
          <a:xfrm>
            <a:off x="4212683" y="1742250"/>
            <a:ext cx="1290790" cy="1107996"/>
          </a:xfrm>
          <a:prstGeom prst="rect">
            <a:avLst/>
          </a:prstGeom>
          <a:noFill/>
        </p:spPr>
        <p:txBody>
          <a:bodyPr wrap="square" rtlCol="0">
            <a:spAutoFit/>
          </a:bodyPr>
          <a:lstStyle/>
          <a:p>
            <a:r>
              <a:rPr lang="en-GB" sz="6600" b="1" u="sng" dirty="0" smtClean="0">
                <a:solidFill>
                  <a:srgbClr val="FF0000"/>
                </a:solidFill>
                <a:latin typeface="Arial" panose="020B0604020202020204" pitchFamily="34" charset="0"/>
                <a:cs typeface="Arial" panose="020B0604020202020204" pitchFamily="34" charset="0"/>
              </a:rPr>
              <a:t>80</a:t>
            </a:r>
            <a:endParaRPr lang="en-GB" sz="6600" dirty="0"/>
          </a:p>
        </p:txBody>
      </p:sp>
      <p:sp>
        <p:nvSpPr>
          <p:cNvPr id="21" name="TextBox 20"/>
          <p:cNvSpPr txBox="1"/>
          <p:nvPr/>
        </p:nvSpPr>
        <p:spPr>
          <a:xfrm>
            <a:off x="5464178" y="2095428"/>
            <a:ext cx="6403760" cy="707886"/>
          </a:xfrm>
          <a:prstGeom prst="rect">
            <a:avLst/>
          </a:prstGeom>
          <a:noFill/>
        </p:spPr>
        <p:txBody>
          <a:bodyPr wrap="square" rtlCol="0">
            <a:spAutoFit/>
          </a:bodyPr>
          <a:lstStyle/>
          <a:p>
            <a:r>
              <a:rPr lang="en-GB" sz="4000" dirty="0" smtClean="0">
                <a:latin typeface="Arial" panose="020B0604020202020204" pitchFamily="34" charset="0"/>
                <a:cs typeface="Arial" panose="020B0604020202020204" pitchFamily="34" charset="0"/>
              </a:rPr>
              <a:t>Patients did not attend their </a:t>
            </a:r>
            <a:endParaRPr lang="en-GB" sz="4000" dirty="0">
              <a:latin typeface="Arial" panose="020B0604020202020204" pitchFamily="34" charset="0"/>
              <a:cs typeface="Arial" panose="020B0604020202020204" pitchFamily="34" charset="0"/>
            </a:endParaRPr>
          </a:p>
        </p:txBody>
      </p:sp>
      <p:sp>
        <p:nvSpPr>
          <p:cNvPr id="23" name="TextBox 22"/>
          <p:cNvSpPr txBox="1"/>
          <p:nvPr/>
        </p:nvSpPr>
        <p:spPr>
          <a:xfrm>
            <a:off x="238777" y="3753482"/>
            <a:ext cx="3983427"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This Cost the Surgery approximately </a:t>
            </a:r>
            <a:r>
              <a:rPr lang="en-GB" sz="2800" u="sng" dirty="0" smtClean="0">
                <a:latin typeface="Arial" panose="020B0604020202020204" pitchFamily="34" charset="0"/>
                <a:cs typeface="Arial" panose="020B0604020202020204" pitchFamily="34" charset="0"/>
              </a:rPr>
              <a:t>£2880.</a:t>
            </a:r>
            <a:r>
              <a:rPr lang="en-GB" sz="2800" dirty="0" smtClean="0">
                <a:latin typeface="Arial" panose="020B0604020202020204" pitchFamily="34" charset="0"/>
                <a:cs typeface="Arial" panose="020B0604020202020204" pitchFamily="34" charset="0"/>
              </a:rPr>
              <a:t> </a:t>
            </a:r>
            <a:endParaRPr lang="en-GB" sz="2800" dirty="0">
              <a:latin typeface="Arial" panose="020B0604020202020204" pitchFamily="34" charset="0"/>
              <a:cs typeface="Arial" panose="020B0604020202020204" pitchFamily="34" charset="0"/>
            </a:endParaRPr>
          </a:p>
        </p:txBody>
      </p:sp>
      <p:sp>
        <p:nvSpPr>
          <p:cNvPr id="24" name="TextBox 23"/>
          <p:cNvSpPr txBox="1"/>
          <p:nvPr/>
        </p:nvSpPr>
        <p:spPr>
          <a:xfrm>
            <a:off x="4246324" y="3753481"/>
            <a:ext cx="7860037"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It also meant 80 Patients were not seen, wasting over </a:t>
            </a:r>
            <a:r>
              <a:rPr lang="en-GB" sz="2800" u="sng" dirty="0" smtClean="0">
                <a:latin typeface="Arial" panose="020B0604020202020204" pitchFamily="34" charset="0"/>
                <a:cs typeface="Arial" panose="020B0604020202020204" pitchFamily="34" charset="0"/>
              </a:rPr>
              <a:t>20</a:t>
            </a:r>
            <a:r>
              <a:rPr lang="en-GB" sz="2800" dirty="0" smtClean="0">
                <a:latin typeface="Arial" panose="020B0604020202020204" pitchFamily="34" charset="0"/>
                <a:cs typeface="Arial" panose="020B0604020202020204" pitchFamily="34" charset="0"/>
              </a:rPr>
              <a:t> hrs of precious GP Appt time. </a:t>
            </a:r>
            <a:endParaRPr lang="en-GB" sz="2800" dirty="0">
              <a:latin typeface="Arial" panose="020B0604020202020204" pitchFamily="34" charset="0"/>
              <a:cs typeface="Arial" panose="020B0604020202020204" pitchFamily="34" charset="0"/>
            </a:endParaRPr>
          </a:p>
        </p:txBody>
      </p:sp>
      <p:sp>
        <p:nvSpPr>
          <p:cNvPr id="28" name="Rectangle 27"/>
          <p:cNvSpPr/>
          <p:nvPr/>
        </p:nvSpPr>
        <p:spPr>
          <a:xfrm>
            <a:off x="333772" y="5167302"/>
            <a:ext cx="11521280" cy="646331"/>
          </a:xfrm>
          <a:prstGeom prst="rect">
            <a:avLst/>
          </a:prstGeom>
        </p:spPr>
        <p:txBody>
          <a:bodyPr wrap="square">
            <a:spAutoFit/>
          </a:bodyPr>
          <a:lstStyle/>
          <a:p>
            <a:pPr algn="ctr"/>
            <a:r>
              <a:rPr lang="en-GB" dirty="0" smtClean="0">
                <a:latin typeface="Arial" panose="020B0604020202020204" pitchFamily="34" charset="0"/>
                <a:cs typeface="Arial" panose="020B0604020202020204" pitchFamily="34" charset="0"/>
              </a:rPr>
              <a:t>If you find you are unable to attend an Appointment you have booked, please contact us as soon as possible in order to allow us time to fill your appointment slot.</a:t>
            </a:r>
          </a:p>
        </p:txBody>
      </p:sp>
      <p:sp>
        <p:nvSpPr>
          <p:cNvPr id="30" name="Rectangle 29"/>
          <p:cNvSpPr/>
          <p:nvPr/>
        </p:nvSpPr>
        <p:spPr>
          <a:xfrm>
            <a:off x="26522" y="6016512"/>
            <a:ext cx="1917985" cy="646331"/>
          </a:xfrm>
          <a:prstGeom prst="rect">
            <a:avLst/>
          </a:prstGeom>
        </p:spPr>
        <p:txBody>
          <a:bodyPr wrap="square">
            <a:spAutoFit/>
          </a:bodyPr>
          <a:lstStyle/>
          <a:p>
            <a:r>
              <a:rPr lang="en-GB" dirty="0" smtClean="0">
                <a:latin typeface="Arial" panose="020B0604020202020204" pitchFamily="34" charset="0"/>
                <a:cs typeface="Arial" panose="020B0604020202020204" pitchFamily="34" charset="0"/>
              </a:rPr>
              <a:t>Contact us in the following ways:</a:t>
            </a:r>
            <a:endParaRPr lang="en-GB" dirty="0"/>
          </a:p>
        </p:txBody>
      </p:sp>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3163" y="6122018"/>
            <a:ext cx="432048" cy="432048"/>
          </a:xfrm>
          <a:prstGeom prst="rect">
            <a:avLst/>
          </a:prstGeom>
        </p:spPr>
      </p:pic>
      <p:sp>
        <p:nvSpPr>
          <p:cNvPr id="34" name="Rectangle 33"/>
          <p:cNvSpPr/>
          <p:nvPr/>
        </p:nvSpPr>
        <p:spPr>
          <a:xfrm>
            <a:off x="2395211" y="6122018"/>
            <a:ext cx="201622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anose="020B0604020202020204" pitchFamily="34" charset="0"/>
                <a:cs typeface="Arial" panose="020B0604020202020204" pitchFamily="34" charset="0"/>
              </a:rPr>
              <a:t>Tel: 01480473413</a:t>
            </a:r>
            <a:endParaRPr lang="en-GB" dirty="0">
              <a:solidFill>
                <a:schemeClr val="bg1"/>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9529" y="6122018"/>
            <a:ext cx="468051" cy="432477"/>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0736" y="6122018"/>
            <a:ext cx="425772" cy="432048"/>
          </a:xfrm>
          <a:prstGeom prst="rect">
            <a:avLst/>
          </a:prstGeom>
        </p:spPr>
      </p:pic>
      <p:sp>
        <p:nvSpPr>
          <p:cNvPr id="40" name="Rectangle 39"/>
          <p:cNvSpPr/>
          <p:nvPr/>
        </p:nvSpPr>
        <p:spPr>
          <a:xfrm>
            <a:off x="4986704" y="6122018"/>
            <a:ext cx="388559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anose="020B0604020202020204" pitchFamily="34" charset="0"/>
                <a:cs typeface="Arial" panose="020B0604020202020204" pitchFamily="34" charset="0"/>
              </a:rPr>
              <a:t>Text back to your reminder message</a:t>
            </a:r>
            <a:endParaRPr lang="en-GB"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9503018" y="6122018"/>
            <a:ext cx="2562345"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anose="020B0604020202020204" pitchFamily="34" charset="0"/>
                <a:cs typeface="Arial" panose="020B0604020202020204" pitchFamily="34" charset="0"/>
              </a:rPr>
              <a:t>Visit Surgery in Person</a:t>
            </a:r>
            <a:endParaRPr lang="en-GB" dirty="0">
              <a:solidFill>
                <a:schemeClr val="bg1"/>
              </a:solidFill>
              <a:latin typeface="Arial" panose="020B0604020202020204" pitchFamily="34" charset="0"/>
              <a:cs typeface="Arial" panose="020B0604020202020204" pitchFamily="34" charset="0"/>
            </a:endParaRPr>
          </a:p>
        </p:txBody>
      </p:sp>
      <p:sp>
        <p:nvSpPr>
          <p:cNvPr id="38" name="Rectangle 37"/>
          <p:cNvSpPr/>
          <p:nvPr/>
        </p:nvSpPr>
        <p:spPr>
          <a:xfrm>
            <a:off x="2998068" y="2808893"/>
            <a:ext cx="5091458" cy="707886"/>
          </a:xfrm>
          <a:prstGeom prst="rect">
            <a:avLst/>
          </a:prstGeom>
        </p:spPr>
        <p:txBody>
          <a:bodyPr wrap="none">
            <a:spAutoFit/>
          </a:bodyPr>
          <a:lstStyle/>
          <a:p>
            <a:r>
              <a:rPr lang="en-GB" sz="4000" dirty="0">
                <a:latin typeface="Arial" panose="020B0604020202020204" pitchFamily="34" charset="0"/>
                <a:cs typeface="Arial" panose="020B0604020202020204" pitchFamily="34" charset="0"/>
              </a:rPr>
              <a:t>booked appointments</a:t>
            </a:r>
          </a:p>
        </p:txBody>
      </p:sp>
    </p:spTree>
    <p:extLst>
      <p:ext uri="{BB962C8B-B14F-4D97-AF65-F5344CB8AC3E}">
        <p14:creationId xmlns:p14="http://schemas.microsoft.com/office/powerpoint/2010/main" val="313586163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idx="1"/>
          </p:nvPr>
        </p:nvSpPr>
        <p:spPr/>
        <p:txBody>
          <a:bodyPr/>
          <a:lstStyle/>
          <a:p>
            <a:endParaRPr lang="en-GB"/>
          </a:p>
        </p:txBody>
      </p:sp>
      <p:pic>
        <p:nvPicPr>
          <p:cNvPr id="3076" name="Picture 4" descr="Act F.A.S.T Stroke Campaig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22"/>
            <a:ext cx="12188824" cy="686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965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5" name="Picture 14"/>
          <p:cNvPicPr>
            <a:picLocks noChangeAspect="1"/>
          </p:cNvPicPr>
          <p:nvPr/>
        </p:nvPicPr>
        <p:blipFill>
          <a:blip r:embed="rId6"/>
          <a:stretch>
            <a:fillRect/>
          </a:stretch>
        </p:blipFill>
        <p:spPr>
          <a:xfrm>
            <a:off x="1888150" y="989713"/>
            <a:ext cx="8745870" cy="5746734"/>
          </a:xfrm>
          <a:prstGeom prst="rect">
            <a:avLst/>
          </a:prstGeom>
        </p:spPr>
      </p:pic>
    </p:spTree>
    <p:extLst>
      <p:ext uri="{BB962C8B-B14F-4D97-AF65-F5344CB8AC3E}">
        <p14:creationId xmlns:p14="http://schemas.microsoft.com/office/powerpoint/2010/main" val="306098259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52"/>
            <a:ext cx="12188824" cy="686855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772" y="5776686"/>
            <a:ext cx="10425064" cy="558976"/>
          </a:xfrm>
          <a:prstGeom prst="rect">
            <a:avLst/>
          </a:prstGeom>
        </p:spPr>
      </p:pic>
    </p:spTree>
    <p:extLst>
      <p:ext uri="{BB962C8B-B14F-4D97-AF65-F5344CB8AC3E}">
        <p14:creationId xmlns:p14="http://schemas.microsoft.com/office/powerpoint/2010/main" val="415644634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Tree>
    <p:extLst>
      <p:ext uri="{BB962C8B-B14F-4D97-AF65-F5344CB8AC3E}">
        <p14:creationId xmlns:p14="http://schemas.microsoft.com/office/powerpoint/2010/main" val="20950934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9" name="Picture 8"/>
          <p:cNvPicPr>
            <a:picLocks noChangeAspect="1"/>
          </p:cNvPicPr>
          <p:nvPr/>
        </p:nvPicPr>
        <p:blipFill>
          <a:blip r:embed="rId6"/>
          <a:stretch>
            <a:fillRect/>
          </a:stretch>
        </p:blipFill>
        <p:spPr>
          <a:xfrm>
            <a:off x="-1589" y="26620"/>
            <a:ext cx="12190414" cy="6831379"/>
          </a:xfrm>
          <a:prstGeom prst="rect">
            <a:avLst/>
          </a:prstGeom>
        </p:spPr>
      </p:pic>
    </p:spTree>
    <p:extLst>
      <p:ext uri="{BB962C8B-B14F-4D97-AF65-F5344CB8AC3E}">
        <p14:creationId xmlns:p14="http://schemas.microsoft.com/office/powerpoint/2010/main" val="43296376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0" name="Picture 9"/>
          <p:cNvPicPr>
            <a:picLocks noChangeAspect="1"/>
          </p:cNvPicPr>
          <p:nvPr/>
        </p:nvPicPr>
        <p:blipFill>
          <a:blip r:embed="rId6"/>
          <a:stretch>
            <a:fillRect/>
          </a:stretch>
        </p:blipFill>
        <p:spPr>
          <a:xfrm>
            <a:off x="0" y="2300607"/>
            <a:ext cx="12192000" cy="4557393"/>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215" y="2427794"/>
            <a:ext cx="4624388" cy="1411751"/>
          </a:xfrm>
          <a:prstGeom prst="rect">
            <a:avLst/>
          </a:prstGeom>
        </p:spPr>
      </p:pic>
      <p:pic>
        <p:nvPicPr>
          <p:cNvPr id="12" name="Picture 11"/>
          <p:cNvPicPr>
            <a:picLocks noChangeAspect="1"/>
          </p:cNvPicPr>
          <p:nvPr/>
        </p:nvPicPr>
        <p:blipFill>
          <a:blip r:embed="rId8"/>
          <a:stretch>
            <a:fillRect/>
          </a:stretch>
        </p:blipFill>
        <p:spPr>
          <a:xfrm>
            <a:off x="10130034" y="816946"/>
            <a:ext cx="2040807" cy="1486108"/>
          </a:xfrm>
          <a:prstGeom prst="rect">
            <a:avLst/>
          </a:prstGeom>
        </p:spPr>
      </p:pic>
      <p:pic>
        <p:nvPicPr>
          <p:cNvPr id="13" name="Picture 12"/>
          <p:cNvPicPr>
            <a:picLocks noChangeAspect="1"/>
          </p:cNvPicPr>
          <p:nvPr/>
        </p:nvPicPr>
        <p:blipFill>
          <a:blip r:embed="rId9"/>
          <a:stretch>
            <a:fillRect/>
          </a:stretch>
        </p:blipFill>
        <p:spPr>
          <a:xfrm>
            <a:off x="1929971" y="816947"/>
            <a:ext cx="8221222" cy="1486107"/>
          </a:xfrm>
          <a:prstGeom prst="rect">
            <a:avLst/>
          </a:prstGeom>
        </p:spPr>
      </p:pic>
      <p:pic>
        <p:nvPicPr>
          <p:cNvPr id="14" name="Picture 13"/>
          <p:cNvPicPr>
            <a:picLocks noChangeAspect="1"/>
          </p:cNvPicPr>
          <p:nvPr/>
        </p:nvPicPr>
        <p:blipFill>
          <a:blip r:embed="rId8"/>
          <a:stretch>
            <a:fillRect/>
          </a:stretch>
        </p:blipFill>
        <p:spPr>
          <a:xfrm>
            <a:off x="4961" y="816947"/>
            <a:ext cx="1929971" cy="1486106"/>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56821" y="2482319"/>
            <a:ext cx="4822302" cy="1341271"/>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61872" y="2398008"/>
            <a:ext cx="2494949" cy="1480949"/>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369" y="3801861"/>
            <a:ext cx="4697449" cy="1379866"/>
          </a:xfrm>
          <a:prstGeom prst="rect">
            <a:avLst/>
          </a:prstGeom>
        </p:spPr>
      </p:pic>
      <p:pic>
        <p:nvPicPr>
          <p:cNvPr id="20" name="Picture 19"/>
          <p:cNvPicPr>
            <a:picLocks noChangeAspect="1"/>
          </p:cNvPicPr>
          <p:nvPr/>
        </p:nvPicPr>
        <p:blipFill>
          <a:blip r:embed="rId13"/>
          <a:stretch>
            <a:fillRect/>
          </a:stretch>
        </p:blipFill>
        <p:spPr>
          <a:xfrm>
            <a:off x="7432663" y="5174719"/>
            <a:ext cx="4738177" cy="1498805"/>
          </a:xfrm>
          <a:prstGeom prst="rect">
            <a:avLst/>
          </a:prstGeom>
        </p:spPr>
      </p:pic>
      <p:pic>
        <p:nvPicPr>
          <p:cNvPr id="19" name="Picture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432663" y="3801860"/>
            <a:ext cx="4844551" cy="1347749"/>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425" y="5199633"/>
            <a:ext cx="4811335" cy="1344966"/>
          </a:xfrm>
          <a:prstGeom prst="rect">
            <a:avLst/>
          </a:prstGeom>
        </p:spPr>
      </p:pic>
      <p:pic>
        <p:nvPicPr>
          <p:cNvPr id="22" name="Picture 21"/>
          <p:cNvPicPr>
            <a:picLocks noChangeAspect="1"/>
          </p:cNvPicPr>
          <p:nvPr/>
        </p:nvPicPr>
        <p:blipFill>
          <a:blip r:embed="rId16"/>
          <a:stretch>
            <a:fillRect/>
          </a:stretch>
        </p:blipFill>
        <p:spPr>
          <a:xfrm>
            <a:off x="4683484" y="4066441"/>
            <a:ext cx="2780522" cy="2191056"/>
          </a:xfrm>
          <a:prstGeom prst="rect">
            <a:avLst/>
          </a:prstGeom>
        </p:spPr>
      </p:pic>
      <p:sp>
        <p:nvSpPr>
          <p:cNvPr id="23" name="Rectangle 22"/>
          <p:cNvSpPr/>
          <p:nvPr/>
        </p:nvSpPr>
        <p:spPr>
          <a:xfrm>
            <a:off x="132653" y="6577906"/>
            <a:ext cx="11887145" cy="307777"/>
          </a:xfrm>
          <a:prstGeom prst="rect">
            <a:avLst/>
          </a:prstGeom>
        </p:spPr>
        <p:txBody>
          <a:bodyPr wrap="square">
            <a:spAutoFit/>
          </a:bodyPr>
          <a:lstStyle/>
          <a:p>
            <a:pPr algn="ctr"/>
            <a:r>
              <a:rPr lang="en-GB" sz="1200" dirty="0">
                <a:solidFill>
                  <a:srgbClr val="000000"/>
                </a:solidFill>
                <a:latin typeface="Gill Sans MT" panose="020B0502020104020203"/>
              </a:rPr>
              <a:t>All these NHS diabetic eye screening digital leaflets can be found on GOV.UK </a:t>
            </a:r>
            <a:r>
              <a:rPr lang="en-GB" sz="1400" dirty="0">
                <a:solidFill>
                  <a:srgbClr val="000000"/>
                </a:solidFill>
                <a:latin typeface="Gill Sans MT" panose="020B0502020104020203"/>
              </a:rPr>
              <a:t>at </a:t>
            </a:r>
            <a:r>
              <a:rPr lang="en-GB" sz="1400" b="1" dirty="0">
                <a:solidFill>
                  <a:srgbClr val="0070C0"/>
                </a:solidFill>
                <a:latin typeface="Gill Sans MT" panose="020B0502020104020203"/>
              </a:rPr>
              <a:t>gov.uk/government/collections/diabetic-eye-screening-information-leaflets</a:t>
            </a:r>
          </a:p>
        </p:txBody>
      </p:sp>
    </p:spTree>
    <p:extLst>
      <p:ext uri="{BB962C8B-B14F-4D97-AF65-F5344CB8AC3E}">
        <p14:creationId xmlns:p14="http://schemas.microsoft.com/office/powerpoint/2010/main" val="108373019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186" y="44655"/>
            <a:ext cx="5836234" cy="6781977"/>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6420" y="35099"/>
            <a:ext cx="5517358" cy="6791533"/>
          </a:xfrm>
          <a:prstGeom prst="rect">
            <a:avLst/>
          </a:prstGeom>
        </p:spPr>
      </p:pic>
    </p:spTree>
    <p:extLst>
      <p:ext uri="{BB962C8B-B14F-4D97-AF65-F5344CB8AC3E}">
        <p14:creationId xmlns:p14="http://schemas.microsoft.com/office/powerpoint/2010/main" val="4558082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93"/>
            <a:ext cx="12188825" cy="6886648"/>
          </a:xfrm>
          <a:prstGeom prst="rect">
            <a:avLst/>
          </a:prstGeom>
        </p:spPr>
      </p:pic>
    </p:spTree>
    <p:extLst>
      <p:ext uri="{BB962C8B-B14F-4D97-AF65-F5344CB8AC3E}">
        <p14:creationId xmlns:p14="http://schemas.microsoft.com/office/powerpoint/2010/main" val="35285046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93"/>
            <a:ext cx="12188825" cy="6856214"/>
          </a:xfrm>
          <a:prstGeom prst="rect">
            <a:avLst/>
          </a:prstGeom>
        </p:spPr>
      </p:pic>
    </p:spTree>
    <p:extLst>
      <p:ext uri="{BB962C8B-B14F-4D97-AF65-F5344CB8AC3E}">
        <p14:creationId xmlns:p14="http://schemas.microsoft.com/office/powerpoint/2010/main" val="349929558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55"/>
            <a:ext cx="12188825" cy="6862309"/>
          </a:xfrm>
          <a:prstGeom prst="rect">
            <a:avLst/>
          </a:prstGeom>
        </p:spPr>
      </p:pic>
    </p:spTree>
    <p:extLst>
      <p:ext uri="{BB962C8B-B14F-4D97-AF65-F5344CB8AC3E}">
        <p14:creationId xmlns:p14="http://schemas.microsoft.com/office/powerpoint/2010/main" val="72591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640" y="425254"/>
            <a:ext cx="5904656" cy="41246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2000" y="2857130"/>
            <a:ext cx="5676794" cy="3600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2000" y="425254"/>
            <a:ext cx="5680886" cy="244827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211" y="4549854"/>
            <a:ext cx="5904656" cy="1907676"/>
          </a:xfrm>
          <a:prstGeom prst="rect">
            <a:avLst/>
          </a:prstGeom>
        </p:spPr>
      </p:pic>
      <p:pic>
        <p:nvPicPr>
          <p:cNvPr id="7" name="Picture 6"/>
          <p:cNvPicPr>
            <a:picLocks noChangeAspect="1"/>
          </p:cNvPicPr>
          <p:nvPr/>
        </p:nvPicPr>
        <p:blipFill>
          <a:blip r:embed="rId6"/>
          <a:stretch>
            <a:fillRect/>
          </a:stretch>
        </p:blipFill>
        <p:spPr>
          <a:xfrm>
            <a:off x="6644620" y="6031106"/>
            <a:ext cx="1021559" cy="185739"/>
          </a:xfrm>
          <a:prstGeom prst="rect">
            <a:avLst/>
          </a:prstGeom>
        </p:spPr>
      </p:pic>
      <p:pic>
        <p:nvPicPr>
          <p:cNvPr id="8" name="Picture 7"/>
          <p:cNvPicPr>
            <a:picLocks noChangeAspect="1"/>
          </p:cNvPicPr>
          <p:nvPr/>
        </p:nvPicPr>
        <p:blipFill>
          <a:blip r:embed="rId6"/>
          <a:stretch>
            <a:fillRect/>
          </a:stretch>
        </p:blipFill>
        <p:spPr>
          <a:xfrm>
            <a:off x="10482180" y="5872865"/>
            <a:ext cx="1152128" cy="349393"/>
          </a:xfrm>
          <a:prstGeom prst="rect">
            <a:avLst/>
          </a:prstGeom>
        </p:spPr>
      </p:pic>
      <p:pic>
        <p:nvPicPr>
          <p:cNvPr id="9" name="Picture 8"/>
          <p:cNvPicPr>
            <a:picLocks noChangeAspect="1"/>
          </p:cNvPicPr>
          <p:nvPr/>
        </p:nvPicPr>
        <p:blipFill>
          <a:blip r:embed="rId6"/>
          <a:stretch>
            <a:fillRect/>
          </a:stretch>
        </p:blipFill>
        <p:spPr>
          <a:xfrm>
            <a:off x="6526460" y="5549135"/>
            <a:ext cx="496564" cy="667710"/>
          </a:xfrm>
          <a:prstGeom prst="rect">
            <a:avLst/>
          </a:prstGeom>
        </p:spPr>
      </p:pic>
    </p:spTree>
    <p:extLst>
      <p:ext uri="{BB962C8B-B14F-4D97-AF65-F5344CB8AC3E}">
        <p14:creationId xmlns:p14="http://schemas.microsoft.com/office/powerpoint/2010/main" val="333590609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894"/>
            <a:ext cx="12188825" cy="6856213"/>
          </a:xfrm>
          <a:prstGeom prst="rect">
            <a:avLst/>
          </a:prstGeom>
        </p:spPr>
      </p:pic>
    </p:spTree>
    <p:extLst>
      <p:ext uri="{BB962C8B-B14F-4D97-AF65-F5344CB8AC3E}">
        <p14:creationId xmlns:p14="http://schemas.microsoft.com/office/powerpoint/2010/main" val="41348221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392"/>
            <a:ext cx="12188825" cy="685621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81282" y="891208"/>
            <a:ext cx="2722141" cy="580955"/>
          </a:xfrm>
          <a:prstGeom prst="rect">
            <a:avLst/>
          </a:prstGeom>
        </p:spPr>
      </p:pic>
    </p:spTree>
    <p:extLst>
      <p:ext uri="{BB962C8B-B14F-4D97-AF65-F5344CB8AC3E}">
        <p14:creationId xmlns:p14="http://schemas.microsoft.com/office/powerpoint/2010/main" val="37717548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93"/>
            <a:ext cx="12177477" cy="6856214"/>
          </a:xfrm>
          <a:prstGeom prst="rect">
            <a:avLst/>
          </a:prstGeom>
        </p:spPr>
      </p:pic>
    </p:spTree>
    <p:extLst>
      <p:ext uri="{BB962C8B-B14F-4D97-AF65-F5344CB8AC3E}">
        <p14:creationId xmlns:p14="http://schemas.microsoft.com/office/powerpoint/2010/main" val="93892938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1804"/>
            <a:ext cx="12188825" cy="6881607"/>
          </a:xfrm>
          <a:prstGeom prst="rect">
            <a:avLst/>
          </a:prstGeom>
        </p:spPr>
      </p:pic>
    </p:spTree>
    <p:extLst>
      <p:ext uri="{BB962C8B-B14F-4D97-AF65-F5344CB8AC3E}">
        <p14:creationId xmlns:p14="http://schemas.microsoft.com/office/powerpoint/2010/main" val="216065819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3887"/>
            <a:ext cx="6126382" cy="6843220"/>
          </a:xfrm>
          <a:prstGeom prst="rect">
            <a:avLst/>
          </a:prstGeom>
        </p:spPr>
      </p:pic>
      <p:pic>
        <p:nvPicPr>
          <p:cNvPr id="4" name="Picture 3"/>
          <p:cNvPicPr>
            <a:picLocks noChangeAspect="1"/>
          </p:cNvPicPr>
          <p:nvPr/>
        </p:nvPicPr>
        <p:blipFill>
          <a:blip r:embed="rId3"/>
          <a:stretch>
            <a:fillRect/>
          </a:stretch>
        </p:blipFill>
        <p:spPr>
          <a:xfrm>
            <a:off x="6126382" y="894"/>
            <a:ext cx="6130849" cy="6843220"/>
          </a:xfrm>
          <a:prstGeom prst="rect">
            <a:avLst/>
          </a:prstGeom>
        </p:spPr>
      </p:pic>
    </p:spTree>
    <p:extLst>
      <p:ext uri="{BB962C8B-B14F-4D97-AF65-F5344CB8AC3E}">
        <p14:creationId xmlns:p14="http://schemas.microsoft.com/office/powerpoint/2010/main" val="103959854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9134" y="1417429"/>
            <a:ext cx="8660132" cy="4871324"/>
          </a:xfrm>
          <a:prstGeom prst="rect">
            <a:avLst/>
          </a:prstGeom>
        </p:spPr>
      </p:pic>
    </p:spTree>
    <p:extLst>
      <p:ext uri="{BB962C8B-B14F-4D97-AF65-F5344CB8AC3E}">
        <p14:creationId xmlns:p14="http://schemas.microsoft.com/office/powerpoint/2010/main" val="80859644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9838" y="-1143"/>
            <a:ext cx="5676113" cy="6859143"/>
          </a:xfrm>
          <a:prstGeom prst="rect">
            <a:avLst/>
          </a:prstGeom>
        </p:spPr>
      </p:pic>
      <p:sp>
        <p:nvSpPr>
          <p:cNvPr id="6" name="Rectangle 5"/>
          <p:cNvSpPr/>
          <p:nvPr/>
        </p:nvSpPr>
        <p:spPr>
          <a:xfrm>
            <a:off x="0" y="893"/>
            <a:ext cx="3249838" cy="541967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GB" sz="1799">
              <a:solidFill>
                <a:srgbClr val="FFFFFF"/>
              </a:solidFill>
              <a:latin typeface="Gill Sans MT" panose="020B0502020104020203"/>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8265" y="893"/>
            <a:ext cx="3300560" cy="5419674"/>
          </a:xfrm>
          <a:prstGeom prst="rect">
            <a:avLst/>
          </a:prstGeom>
        </p:spPr>
      </p:pic>
      <p:sp>
        <p:nvSpPr>
          <p:cNvPr id="9" name="Rectangle 8"/>
          <p:cNvSpPr/>
          <p:nvPr/>
        </p:nvSpPr>
        <p:spPr>
          <a:xfrm>
            <a:off x="0" y="5420567"/>
            <a:ext cx="3249838" cy="1436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GB" sz="1799">
              <a:solidFill>
                <a:srgbClr val="FFFFFF"/>
              </a:solidFill>
              <a:latin typeface="Gill Sans MT" panose="020B0502020104020203"/>
            </a:endParaRPr>
          </a:p>
        </p:txBody>
      </p:sp>
      <p:sp>
        <p:nvSpPr>
          <p:cNvPr id="11" name="Rectangle 10"/>
          <p:cNvSpPr/>
          <p:nvPr/>
        </p:nvSpPr>
        <p:spPr>
          <a:xfrm>
            <a:off x="0" y="5420567"/>
            <a:ext cx="3249838" cy="1436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GB" sz="1799">
              <a:solidFill>
                <a:srgbClr val="FFFFFF"/>
              </a:solidFill>
              <a:latin typeface="Gill Sans MT" panose="020B0502020104020203"/>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8265" y="5420567"/>
            <a:ext cx="3300560" cy="1450596"/>
          </a:xfrm>
          <a:prstGeom prst="rect">
            <a:avLst/>
          </a:prstGeom>
        </p:spPr>
      </p:pic>
    </p:spTree>
    <p:extLst>
      <p:ext uri="{BB962C8B-B14F-4D97-AF65-F5344CB8AC3E}">
        <p14:creationId xmlns:p14="http://schemas.microsoft.com/office/powerpoint/2010/main" val="11384461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93"/>
            <a:ext cx="12188825" cy="685621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3637" y="6638090"/>
            <a:ext cx="7371459" cy="219018"/>
          </a:xfrm>
          <a:prstGeom prst="rect">
            <a:avLst/>
          </a:prstGeom>
        </p:spPr>
      </p:pic>
    </p:spTree>
    <p:extLst>
      <p:ext uri="{BB962C8B-B14F-4D97-AF65-F5344CB8AC3E}">
        <p14:creationId xmlns:p14="http://schemas.microsoft.com/office/powerpoint/2010/main" val="39500017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19213" y="1124744"/>
            <a:ext cx="8819973" cy="5441580"/>
          </a:xfrm>
          <a:prstGeom prst="rect">
            <a:avLst/>
          </a:prstGeom>
        </p:spPr>
      </p:pic>
    </p:spTree>
    <p:extLst>
      <p:ext uri="{BB962C8B-B14F-4D97-AF65-F5344CB8AC3E}">
        <p14:creationId xmlns:p14="http://schemas.microsoft.com/office/powerpoint/2010/main" val="32787581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8826" cy="7029400"/>
          </a:xfrm>
          <a:prstGeom prst="rect">
            <a:avLst/>
          </a:prstGeom>
        </p:spPr>
      </p:pic>
    </p:spTree>
    <p:extLst>
      <p:ext uri="{BB962C8B-B14F-4D97-AF65-F5344CB8AC3E}">
        <p14:creationId xmlns:p14="http://schemas.microsoft.com/office/powerpoint/2010/main" val="2150400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2" name="Freeform 2"/>
          <p:cNvSpPr/>
          <p:nvPr/>
        </p:nvSpPr>
        <p:spPr>
          <a:xfrm rot="-2557461" flipH="1" flipV="1">
            <a:off x="9922621" y="-82468"/>
            <a:ext cx="3326566" cy="5026405"/>
          </a:xfrm>
          <a:custGeom>
            <a:avLst/>
            <a:gdLst/>
            <a:ahLst/>
            <a:cxnLst/>
            <a:rect l="l" t="t" r="r" b="b"/>
            <a:pathLst>
              <a:path w="4991149" h="7541571">
                <a:moveTo>
                  <a:pt x="4991149" y="7541571"/>
                </a:moveTo>
                <a:lnTo>
                  <a:pt x="0" y="7541571"/>
                </a:lnTo>
                <a:lnTo>
                  <a:pt x="0" y="0"/>
                </a:lnTo>
                <a:lnTo>
                  <a:pt x="4991149" y="0"/>
                </a:lnTo>
                <a:lnTo>
                  <a:pt x="4991149" y="7541571"/>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893"/>
            <a:ext cx="12258400" cy="860117"/>
            <a:chOff x="0" y="0"/>
            <a:chExt cx="4844086" cy="339888"/>
          </a:xfrm>
        </p:grpSpPr>
        <p:sp>
          <p:nvSpPr>
            <p:cNvPr id="4" name="Freeform 4"/>
            <p:cNvSpPr/>
            <p:nvPr/>
          </p:nvSpPr>
          <p:spPr>
            <a:xfrm>
              <a:off x="0" y="0"/>
              <a:ext cx="4844086" cy="339888"/>
            </a:xfrm>
            <a:custGeom>
              <a:avLst/>
              <a:gdLst/>
              <a:ahLst/>
              <a:cxnLst/>
              <a:rect l="l" t="t" r="r" b="b"/>
              <a:pathLst>
                <a:path w="4844086" h="339888">
                  <a:moveTo>
                    <a:pt x="0" y="0"/>
                  </a:moveTo>
                  <a:lnTo>
                    <a:pt x="4844086" y="0"/>
                  </a:lnTo>
                  <a:lnTo>
                    <a:pt x="4844086" y="339888"/>
                  </a:lnTo>
                  <a:lnTo>
                    <a:pt x="0" y="339888"/>
                  </a:lnTo>
                  <a:close/>
                </a:path>
              </a:pathLst>
            </a:custGeom>
            <a:solidFill>
              <a:srgbClr val="FFFFFF"/>
            </a:solidFill>
          </p:spPr>
        </p:sp>
        <p:sp>
          <p:nvSpPr>
            <p:cNvPr id="5" name="TextBox 5"/>
            <p:cNvSpPr txBox="1"/>
            <p:nvPr/>
          </p:nvSpPr>
          <p:spPr>
            <a:xfrm>
              <a:off x="0" y="-76200"/>
              <a:ext cx="812800" cy="889000"/>
            </a:xfrm>
            <a:prstGeom prst="rect">
              <a:avLst/>
            </a:prstGeom>
          </p:spPr>
          <p:txBody>
            <a:bodyPr lIns="33858" tIns="33858" rIns="33858" bIns="33858" rtlCol="0" anchor="ctr"/>
            <a:lstStyle/>
            <a:p>
              <a:pPr marL="0" marR="0" lvl="0" indent="0" algn="ctr" defTabSz="609448" rtl="0" eaLnBrk="1" fontAlgn="auto" latinLnBrk="0" hangingPunct="1">
                <a:lnSpc>
                  <a:spcPts val="177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893"/>
            <a:ext cx="4551214" cy="860117"/>
          </a:xfrm>
          <a:custGeom>
            <a:avLst/>
            <a:gdLst/>
            <a:ahLst/>
            <a:cxnLst/>
            <a:rect l="l" t="t" r="r" b="b"/>
            <a:pathLst>
              <a:path w="6828599" h="1290511">
                <a:moveTo>
                  <a:pt x="0" y="0"/>
                </a:moveTo>
                <a:lnTo>
                  <a:pt x="6828599" y="0"/>
                </a:lnTo>
                <a:lnTo>
                  <a:pt x="6828599" y="1290511"/>
                </a:lnTo>
                <a:lnTo>
                  <a:pt x="0" y="12905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7" name="Freeform 7"/>
          <p:cNvSpPr/>
          <p:nvPr/>
        </p:nvSpPr>
        <p:spPr>
          <a:xfrm>
            <a:off x="10634020" y="44783"/>
            <a:ext cx="1411271" cy="772337"/>
          </a:xfrm>
          <a:custGeom>
            <a:avLst/>
            <a:gdLst/>
            <a:ahLst/>
            <a:cxnLst/>
            <a:rect l="l" t="t" r="r" b="b"/>
            <a:pathLst>
              <a:path w="2117458" h="1158808">
                <a:moveTo>
                  <a:pt x="0" y="0"/>
                </a:moveTo>
                <a:lnTo>
                  <a:pt x="2117458" y="0"/>
                </a:lnTo>
                <a:lnTo>
                  <a:pt x="2117458" y="1158808"/>
                </a:lnTo>
                <a:lnTo>
                  <a:pt x="0" y="115880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rot="-3349538">
            <a:off x="-247784" y="5428148"/>
            <a:ext cx="1752960" cy="2648703"/>
          </a:xfrm>
          <a:custGeom>
            <a:avLst/>
            <a:gdLst/>
            <a:ahLst/>
            <a:cxnLst/>
            <a:rect l="l" t="t" r="r" b="b"/>
            <a:pathLst>
              <a:path w="2630125" h="3974090">
                <a:moveTo>
                  <a:pt x="0" y="0"/>
                </a:moveTo>
                <a:lnTo>
                  <a:pt x="2630126" y="0"/>
                </a:lnTo>
                <a:lnTo>
                  <a:pt x="2630126" y="3974090"/>
                </a:lnTo>
                <a:lnTo>
                  <a:pt x="0" y="3974090"/>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sp>
      <p:sp>
        <p:nvSpPr>
          <p:cNvPr id="11" name="TextBox 10"/>
          <p:cNvSpPr txBox="1"/>
          <p:nvPr/>
        </p:nvSpPr>
        <p:spPr>
          <a:xfrm>
            <a:off x="3596036" y="785433"/>
            <a:ext cx="4996752" cy="769441"/>
          </a:xfrm>
          <a:prstGeom prst="rect">
            <a:avLst/>
          </a:prstGeom>
          <a:noFill/>
        </p:spPr>
        <p:txBody>
          <a:bodyPr wrap="none" rtlCol="0">
            <a:spAutoFit/>
          </a:bodyPr>
          <a:lstStyle/>
          <a:p>
            <a:r>
              <a:rPr lang="en-GB" sz="4400" b="1" dirty="0" smtClean="0">
                <a:solidFill>
                  <a:schemeClr val="bg1"/>
                </a:solidFill>
                <a:latin typeface="inherit"/>
              </a:rPr>
              <a:t>Enhanced Access</a:t>
            </a:r>
            <a:endParaRPr lang="en-GB" sz="4400" b="1" dirty="0">
              <a:solidFill>
                <a:schemeClr val="bg1"/>
              </a:solidFill>
              <a:latin typeface="inherit"/>
            </a:endParaRPr>
          </a:p>
        </p:txBody>
      </p:sp>
      <p:pic>
        <p:nvPicPr>
          <p:cNvPr id="12" name="Picture 1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81637" y="1643385"/>
            <a:ext cx="6625550" cy="3456384"/>
          </a:xfrm>
          <a:prstGeom prst="rect">
            <a:avLst/>
          </a:prstGeom>
          <a:noFill/>
          <a:ln>
            <a:noFill/>
          </a:ln>
        </p:spPr>
      </p:pic>
      <p:sp>
        <p:nvSpPr>
          <p:cNvPr id="9" name="Rectangle 8"/>
          <p:cNvSpPr/>
          <p:nvPr/>
        </p:nvSpPr>
        <p:spPr>
          <a:xfrm>
            <a:off x="604064" y="5284819"/>
            <a:ext cx="11161240" cy="1384995"/>
          </a:xfrm>
          <a:prstGeom prst="rect">
            <a:avLst/>
          </a:prstGeom>
        </p:spPr>
        <p:txBody>
          <a:bodyPr wrap="square">
            <a:spAutoFit/>
          </a:bodyPr>
          <a:lstStyle/>
          <a:p>
            <a:pPr lvl="0"/>
            <a:r>
              <a:rPr lang="en-GB" sz="2800" dirty="0">
                <a:solidFill>
                  <a:srgbClr val="FFFFFF"/>
                </a:solidFill>
                <a:latin typeface="Corbel" panose="020B0503020204020204"/>
              </a:rPr>
              <a:t>Your local GP practice is offering evening and weekend appointments at the surgery or at an NHS service nearby. Speak to the reception team when you book, or visit your GP practice website for more details.</a:t>
            </a:r>
          </a:p>
        </p:txBody>
      </p:sp>
    </p:spTree>
    <p:extLst>
      <p:ext uri="{BB962C8B-B14F-4D97-AF65-F5344CB8AC3E}">
        <p14:creationId xmlns:p14="http://schemas.microsoft.com/office/powerpoint/2010/main" val="252120180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sp>
        <p:nvSpPr>
          <p:cNvPr id="3" name="Rectangle 2"/>
          <p:cNvSpPr/>
          <p:nvPr/>
        </p:nvSpPr>
        <p:spPr>
          <a:xfrm>
            <a:off x="477788" y="260648"/>
            <a:ext cx="11344837" cy="1200329"/>
          </a:xfrm>
          <a:prstGeom prst="rect">
            <a:avLst/>
          </a:prstGeom>
        </p:spPr>
        <p:txBody>
          <a:bodyPr wrap="none">
            <a:spAutoFit/>
          </a:bodyPr>
          <a:lstStyle/>
          <a:p>
            <a:r>
              <a:rPr lang="en-US" sz="7200" b="1" dirty="0">
                <a:solidFill>
                  <a:srgbClr val="FF960A"/>
                </a:solidFill>
                <a:latin typeface="Calibri" panose="020F0502020204030204" pitchFamily="34" charset="0"/>
              </a:rPr>
              <a:t>What your GP does all day…?</a:t>
            </a:r>
            <a:endParaRPr lang="en-GB" sz="72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324" y="2133045"/>
            <a:ext cx="5869922" cy="470432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404" y="2780928"/>
            <a:ext cx="5504062" cy="3128208"/>
          </a:xfrm>
          <a:prstGeom prst="rect">
            <a:avLst/>
          </a:prstGeom>
        </p:spPr>
      </p:pic>
      <p:sp>
        <p:nvSpPr>
          <p:cNvPr id="7" name="TextBox 6"/>
          <p:cNvSpPr txBox="1"/>
          <p:nvPr/>
        </p:nvSpPr>
        <p:spPr>
          <a:xfrm>
            <a:off x="621804" y="1489720"/>
            <a:ext cx="6341288" cy="523220"/>
          </a:xfrm>
          <a:prstGeom prst="rect">
            <a:avLst/>
          </a:prstGeom>
          <a:noFill/>
        </p:spPr>
        <p:txBody>
          <a:bodyPr wrap="none" rtlCol="0">
            <a:spAutoFit/>
          </a:bodyPr>
          <a:lstStyle/>
          <a:p>
            <a:r>
              <a:rPr lang="en-GB" sz="2400" dirty="0" smtClean="0">
                <a:solidFill>
                  <a:schemeClr val="bg1"/>
                </a:solidFill>
              </a:rPr>
              <a:t>This is what a </a:t>
            </a:r>
            <a:r>
              <a:rPr lang="en-GB" sz="2800" b="1" dirty="0" smtClean="0">
                <a:solidFill>
                  <a:schemeClr val="bg1"/>
                </a:solidFill>
              </a:rPr>
              <a:t>standard</a:t>
            </a:r>
            <a:r>
              <a:rPr lang="en-GB" dirty="0" smtClean="0">
                <a:solidFill>
                  <a:schemeClr val="bg1"/>
                </a:solidFill>
              </a:rPr>
              <a:t> </a:t>
            </a:r>
            <a:r>
              <a:rPr lang="en-GB" sz="2400" dirty="0" smtClean="0">
                <a:solidFill>
                  <a:schemeClr val="bg1"/>
                </a:solidFill>
              </a:rPr>
              <a:t>day for a GP can include:</a:t>
            </a:r>
            <a:endParaRPr lang="en-GB" sz="2400" dirty="0">
              <a:solidFill>
                <a:schemeClr val="bg1"/>
              </a:solidFill>
            </a:endParaRPr>
          </a:p>
        </p:txBody>
      </p:sp>
    </p:spTree>
    <p:extLst>
      <p:ext uri="{BB962C8B-B14F-4D97-AF65-F5344CB8AC3E}">
        <p14:creationId xmlns:p14="http://schemas.microsoft.com/office/powerpoint/2010/main" val="1690744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387EC6"/>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33" y="0"/>
            <a:ext cx="12217458" cy="6870866"/>
          </a:xfrm>
          <a:prstGeom prst="rect">
            <a:avLst/>
          </a:prstGeom>
        </p:spPr>
      </p:pic>
    </p:spTree>
    <p:extLst>
      <p:ext uri="{BB962C8B-B14F-4D97-AF65-F5344CB8AC3E}">
        <p14:creationId xmlns:p14="http://schemas.microsoft.com/office/powerpoint/2010/main" val="12841032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227"/>
            <a:ext cx="12224491" cy="6875227"/>
          </a:xfrm>
          <a:prstGeom prst="rect">
            <a:avLst/>
          </a:prstGeom>
        </p:spPr>
      </p:pic>
      <p:sp>
        <p:nvSpPr>
          <p:cNvPr id="3" name="Rectangle 2"/>
          <p:cNvSpPr/>
          <p:nvPr/>
        </p:nvSpPr>
        <p:spPr>
          <a:xfrm>
            <a:off x="405780" y="5805264"/>
            <a:ext cx="10297144" cy="43204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Also Available for over 50 year olds with weakened immune systems (severely immunosuppressed) </a:t>
            </a:r>
            <a:endParaRPr lang="en-GB"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41237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8824" cy="6856214"/>
          </a:xfrm>
          <a:prstGeom prst="rect">
            <a:avLst/>
          </a:prstGeom>
        </p:spPr>
      </p:pic>
    </p:spTree>
    <p:extLst>
      <p:ext uri="{BB962C8B-B14F-4D97-AF65-F5344CB8AC3E}">
        <p14:creationId xmlns:p14="http://schemas.microsoft.com/office/powerpoint/2010/main" val="24874794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TM03090430[[fn=Banded]]</Template>
  <TotalTime>5902</TotalTime>
  <Words>2246</Words>
  <Application>Microsoft Office PowerPoint</Application>
  <PresentationFormat>Custom</PresentationFormat>
  <Paragraphs>263</Paragraphs>
  <Slides>93</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93</vt:i4>
      </vt:variant>
    </vt:vector>
  </HeadingPairs>
  <TitlesOfParts>
    <vt:vector size="106" baseType="lpstr">
      <vt:lpstr>Arial</vt:lpstr>
      <vt:lpstr>Arial Bold</vt:lpstr>
      <vt:lpstr>Arimo</vt:lpstr>
      <vt:lpstr>Calibri</vt:lpstr>
      <vt:lpstr>Corbel</vt:lpstr>
      <vt:lpstr>Gill Sans MT</vt:lpstr>
      <vt:lpstr>inherit</vt:lpstr>
      <vt:lpstr>Segoe UI Symbol</vt:lpstr>
      <vt:lpstr>Times New Roman</vt:lpstr>
      <vt:lpstr>Wingdings</vt:lpstr>
      <vt:lpstr>Banded</vt:lpstr>
      <vt:lpstr>Office Theme</vt:lpstr>
      <vt:lpstr>Parcel</vt:lpstr>
      <vt:lpstr>PowerPoint Presentation</vt:lpstr>
      <vt:lpstr>PowerPoint Presentation</vt:lpstr>
      <vt:lpstr>PowerPoint Presentation</vt:lpstr>
      <vt:lpstr>PowerPoint Presentation</vt:lpstr>
      <vt:lpstr>PowerPoint Presentation</vt:lpstr>
      <vt:lpstr>PowerPoint Presentation</vt:lpstr>
      <vt:lpstr>Gp Appointment?  Can’t make it?  Don’t need it?</vt:lpstr>
      <vt:lpstr>PowerPoint Presentation</vt:lpstr>
      <vt:lpstr>PowerPoint Presentation</vt:lpstr>
      <vt:lpstr>0</vt:lpstr>
      <vt:lpstr>PowerPoint Presentation</vt:lpstr>
      <vt:lpstr>0</vt:lpstr>
      <vt:lpstr>PowerPoint Presentation</vt:lpstr>
      <vt:lpstr>PowerPoint Presentation</vt:lpstr>
      <vt:lpstr>PowerPoint Presentation</vt:lpstr>
      <vt:lpstr>-</vt:lpstr>
      <vt:lpstr>PowerPoint Presentation</vt:lpstr>
      <vt:lpstr>PowerPoint Presentation</vt:lpstr>
      <vt:lpstr>PowerPoint Presentation</vt:lpstr>
      <vt:lpstr> -</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 Appointment?  Can’t make it?  Don’t need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"GARDNER, Liam (NHS CAMBRIDGESHIRE AND PETERBOROUGH ICB - 06H)" &lt;liam.gardner3@nhs.net&gt;</dc:creator>
  <cp:lastModifiedBy>Windows User</cp:lastModifiedBy>
  <cp:revision>309</cp:revision>
  <cp:lastPrinted>2023-11-02T11:13:26Z</cp:lastPrinted>
  <dcterms:created xsi:type="dcterms:W3CDTF">2022-11-17T09:24:22Z</dcterms:created>
  <dcterms:modified xsi:type="dcterms:W3CDTF">2024-01-02T15:57:51Z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