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2" r:id="rId6"/>
    <p:sldId id="260" r:id="rId7"/>
    <p:sldId id="261" r:id="rId8"/>
    <p:sldId id="264" r:id="rId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1F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BB6FA1-CB47-179E-0D16-500A576F91CB}" v="184" dt="2020-03-25T08:49:08.108"/>
    <p1510:client id="{2F3F3A27-4358-17B7-F479-72274CF00AD1}" v="2" dt="2020-05-06T14:04:57.630"/>
    <p1510:client id="{FD70E04E-FFFF-AE6F-8056-67F72FABD926}" v="1219" dt="2020-03-24T12:31:42.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B9FF60-AC3D-4420-A270-AEF6D81D4329}"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750882EF-89C8-44F0-9727-BE51ED475918}">
      <dgm:prSet/>
      <dgm:spPr/>
      <dgm:t>
        <a:bodyPr/>
        <a:lstStyle/>
        <a:p>
          <a:pPr>
            <a:lnSpc>
              <a:spcPct val="100000"/>
            </a:lnSpc>
          </a:pPr>
          <a:r>
            <a:rPr lang="en-GB" dirty="0">
              <a:solidFill>
                <a:schemeClr val="accent1"/>
              </a:solidFill>
            </a:rPr>
            <a:t>Did you know that 60yr old eyes need three times more light than someone who is 20yrs old?</a:t>
          </a:r>
          <a:endParaRPr lang="en-US" dirty="0">
            <a:solidFill>
              <a:schemeClr val="accent1"/>
            </a:solidFill>
          </a:endParaRPr>
        </a:p>
      </dgm:t>
    </dgm:pt>
    <dgm:pt modelId="{5A064021-8AD1-458C-A140-3D3898561926}" type="parTrans" cxnId="{94B749E9-BD78-4B76-BEB9-32CAB463A633}">
      <dgm:prSet/>
      <dgm:spPr/>
      <dgm:t>
        <a:bodyPr/>
        <a:lstStyle/>
        <a:p>
          <a:endParaRPr lang="en-US"/>
        </a:p>
      </dgm:t>
    </dgm:pt>
    <dgm:pt modelId="{3F81859A-D912-46B2-ADF7-B747403B4B53}" type="sibTrans" cxnId="{94B749E9-BD78-4B76-BEB9-32CAB463A633}">
      <dgm:prSet/>
      <dgm:spPr/>
      <dgm:t>
        <a:bodyPr/>
        <a:lstStyle/>
        <a:p>
          <a:pPr>
            <a:lnSpc>
              <a:spcPct val="100000"/>
            </a:lnSpc>
          </a:pPr>
          <a:endParaRPr lang="en-US"/>
        </a:p>
      </dgm:t>
    </dgm:pt>
    <dgm:pt modelId="{87A8FD0D-749C-4DFE-8B53-7513E3454D2C}">
      <dgm:prSet/>
      <dgm:spPr/>
      <dgm:t>
        <a:bodyPr/>
        <a:lstStyle/>
        <a:p>
          <a:pPr>
            <a:lnSpc>
              <a:spcPct val="100000"/>
            </a:lnSpc>
          </a:pPr>
          <a:r>
            <a:rPr lang="en-GB" dirty="0">
              <a:solidFill>
                <a:schemeClr val="accent4">
                  <a:lumMod val="50000"/>
                </a:schemeClr>
              </a:solidFill>
            </a:rPr>
            <a:t>Never walk about in the dark, if you regularly get up during the night</a:t>
          </a:r>
          <a:r>
            <a:rPr lang="en-GB" dirty="0">
              <a:solidFill>
                <a:schemeClr val="accent4">
                  <a:lumMod val="50000"/>
                </a:schemeClr>
              </a:solidFill>
              <a:latin typeface="Corbel" panose="020B0503020204020204"/>
            </a:rPr>
            <a:t>,</a:t>
          </a:r>
          <a:r>
            <a:rPr lang="en-GB" dirty="0">
              <a:solidFill>
                <a:schemeClr val="accent4">
                  <a:lumMod val="50000"/>
                </a:schemeClr>
              </a:solidFill>
            </a:rPr>
            <a:t> consider keeping a landing light on or purchasing a movement sensing light that will light up when it recognises movement.</a:t>
          </a:r>
          <a:endParaRPr lang="en-US" dirty="0">
            <a:solidFill>
              <a:schemeClr val="accent4">
                <a:lumMod val="50000"/>
              </a:schemeClr>
            </a:solidFill>
          </a:endParaRPr>
        </a:p>
      </dgm:t>
    </dgm:pt>
    <dgm:pt modelId="{96D12E50-0290-41DA-B352-F06AFBB608B7}" type="parTrans" cxnId="{D199F7BF-31F1-4F79-A75B-58B82BE5523C}">
      <dgm:prSet/>
      <dgm:spPr/>
      <dgm:t>
        <a:bodyPr/>
        <a:lstStyle/>
        <a:p>
          <a:endParaRPr lang="en-US"/>
        </a:p>
      </dgm:t>
    </dgm:pt>
    <dgm:pt modelId="{50078817-9041-4573-8A17-75ECA9EB5A1B}" type="sibTrans" cxnId="{D199F7BF-31F1-4F79-A75B-58B82BE5523C}">
      <dgm:prSet/>
      <dgm:spPr/>
      <dgm:t>
        <a:bodyPr/>
        <a:lstStyle/>
        <a:p>
          <a:pPr>
            <a:lnSpc>
              <a:spcPct val="100000"/>
            </a:lnSpc>
          </a:pPr>
          <a:endParaRPr lang="en-US"/>
        </a:p>
      </dgm:t>
    </dgm:pt>
    <dgm:pt modelId="{1A7CAE07-1DF1-466F-AD2C-35029AC8CD76}">
      <dgm:prSet/>
      <dgm:spPr/>
      <dgm:t>
        <a:bodyPr/>
        <a:lstStyle/>
        <a:p>
          <a:pPr>
            <a:lnSpc>
              <a:spcPct val="100000"/>
            </a:lnSpc>
          </a:pPr>
          <a:r>
            <a:rPr lang="en-GB" dirty="0"/>
            <a:t>Have you got any rugs or carpets that are frayed and curling at the edges? Make sure all rugs have a non slip backing</a:t>
          </a:r>
          <a:r>
            <a:rPr lang="en-GB" dirty="0">
              <a:latin typeface="Corbel" panose="020B0503020204020204"/>
            </a:rPr>
            <a:t> and are tacked down; </a:t>
          </a:r>
          <a:r>
            <a:rPr lang="en-GB" dirty="0"/>
            <a:t>or better </a:t>
          </a:r>
          <a:r>
            <a:rPr lang="en-GB" dirty="0">
              <a:latin typeface="Calibri Light" panose="020F0302020204030204"/>
            </a:rPr>
            <a:t>still</a:t>
          </a:r>
          <a:r>
            <a:rPr lang="en-GB" dirty="0"/>
            <a:t>, remove them so the risk of tripping is removed completely!</a:t>
          </a:r>
          <a:endParaRPr lang="en-US" dirty="0">
            <a:latin typeface="Corbel" panose="020B0503020204020204"/>
          </a:endParaRPr>
        </a:p>
      </dgm:t>
    </dgm:pt>
    <dgm:pt modelId="{2E4DFF51-C246-406E-BA73-7C6089065E4E}" type="parTrans" cxnId="{96894B84-1E96-4892-B7AD-D3243E951B50}">
      <dgm:prSet/>
      <dgm:spPr/>
      <dgm:t>
        <a:bodyPr/>
        <a:lstStyle/>
        <a:p>
          <a:endParaRPr lang="en-US"/>
        </a:p>
      </dgm:t>
    </dgm:pt>
    <dgm:pt modelId="{2052A659-53F6-4A14-B0F2-F82054F3A17B}" type="sibTrans" cxnId="{96894B84-1E96-4892-B7AD-D3243E951B50}">
      <dgm:prSet/>
      <dgm:spPr/>
      <dgm:t>
        <a:bodyPr/>
        <a:lstStyle/>
        <a:p>
          <a:pPr>
            <a:lnSpc>
              <a:spcPct val="100000"/>
            </a:lnSpc>
          </a:pPr>
          <a:endParaRPr lang="en-US"/>
        </a:p>
      </dgm:t>
    </dgm:pt>
    <dgm:pt modelId="{5BA275EB-F605-4707-B13B-F10F56BF531A}">
      <dgm:prSet/>
      <dgm:spPr/>
      <dgm:t>
        <a:bodyPr/>
        <a:lstStyle/>
        <a:p>
          <a:pPr>
            <a:lnSpc>
              <a:spcPct val="100000"/>
            </a:lnSpc>
          </a:pPr>
          <a:r>
            <a:rPr lang="en-GB" dirty="0"/>
            <a:t>A surprising number of people trip over their pets. Consider buying them a bright collar with a bell to let you know when they are around and keep you both safe!</a:t>
          </a:r>
          <a:endParaRPr lang="en-US" dirty="0"/>
        </a:p>
      </dgm:t>
    </dgm:pt>
    <dgm:pt modelId="{E2922581-5C9C-41C2-8296-B2299F98DFC2}" type="parTrans" cxnId="{9904D594-98F0-48CC-8DF1-8777C0BD7A11}">
      <dgm:prSet/>
      <dgm:spPr/>
      <dgm:t>
        <a:bodyPr/>
        <a:lstStyle/>
        <a:p>
          <a:endParaRPr lang="en-US"/>
        </a:p>
      </dgm:t>
    </dgm:pt>
    <dgm:pt modelId="{4D36C44B-D970-4760-97C0-DE144CD14CB1}" type="sibTrans" cxnId="{9904D594-98F0-48CC-8DF1-8777C0BD7A11}">
      <dgm:prSet/>
      <dgm:spPr/>
      <dgm:t>
        <a:bodyPr/>
        <a:lstStyle/>
        <a:p>
          <a:pPr>
            <a:lnSpc>
              <a:spcPct val="100000"/>
            </a:lnSpc>
          </a:pPr>
          <a:endParaRPr lang="en-US"/>
        </a:p>
      </dgm:t>
    </dgm:pt>
    <dgm:pt modelId="{7DC1C369-F2F6-4879-BF7C-9F3B691953C5}">
      <dgm:prSet/>
      <dgm:spPr/>
      <dgm:t>
        <a:bodyPr/>
        <a:lstStyle/>
        <a:p>
          <a:pPr>
            <a:lnSpc>
              <a:spcPct val="100000"/>
            </a:lnSpc>
          </a:pPr>
          <a:r>
            <a:rPr lang="en-GB" dirty="0">
              <a:solidFill>
                <a:schemeClr val="accent6">
                  <a:lumMod val="50000"/>
                </a:schemeClr>
              </a:solidFill>
            </a:rPr>
            <a:t>Always take the time to ensure all belts and cords on clothes and dressing gowns are secured or remove them all together</a:t>
          </a:r>
          <a:endParaRPr lang="en-US" dirty="0">
            <a:solidFill>
              <a:schemeClr val="accent6">
                <a:lumMod val="50000"/>
              </a:schemeClr>
            </a:solidFill>
          </a:endParaRPr>
        </a:p>
      </dgm:t>
    </dgm:pt>
    <dgm:pt modelId="{8E136ED9-D40C-4EF3-A098-BB82EFA840E9}" type="parTrans" cxnId="{4E87E138-022D-4A78-88E5-BDF30CCC368E}">
      <dgm:prSet/>
      <dgm:spPr/>
      <dgm:t>
        <a:bodyPr/>
        <a:lstStyle/>
        <a:p>
          <a:endParaRPr lang="en-US"/>
        </a:p>
      </dgm:t>
    </dgm:pt>
    <dgm:pt modelId="{6261D18C-0FFE-4FE8-B200-2A49F89AE1BF}" type="sibTrans" cxnId="{4E87E138-022D-4A78-88E5-BDF30CCC368E}">
      <dgm:prSet/>
      <dgm:spPr/>
      <dgm:t>
        <a:bodyPr/>
        <a:lstStyle/>
        <a:p>
          <a:pPr>
            <a:lnSpc>
              <a:spcPct val="100000"/>
            </a:lnSpc>
          </a:pPr>
          <a:endParaRPr lang="en-US"/>
        </a:p>
      </dgm:t>
    </dgm:pt>
    <dgm:pt modelId="{348E301D-A47A-4D03-A10C-3DCE21527CB8}">
      <dgm:prSet/>
      <dgm:spPr/>
      <dgm:t>
        <a:bodyPr/>
        <a:lstStyle/>
        <a:p>
          <a:pPr rtl="0">
            <a:lnSpc>
              <a:spcPct val="100000"/>
            </a:lnSpc>
          </a:pPr>
          <a:r>
            <a:rPr lang="en-GB" dirty="0">
              <a:solidFill>
                <a:schemeClr val="accent2">
                  <a:lumMod val="50000"/>
                </a:schemeClr>
              </a:solidFill>
            </a:rPr>
            <a:t>Do your </a:t>
          </a:r>
          <a:r>
            <a:rPr lang="en-GB" dirty="0">
              <a:solidFill>
                <a:schemeClr val="accent2">
                  <a:lumMod val="50000"/>
                </a:schemeClr>
              </a:solidFill>
              <a:latin typeface="Calibri Light" panose="020F0302020204030204"/>
            </a:rPr>
            <a:t>shoes or slippers</a:t>
          </a:r>
          <a:r>
            <a:rPr lang="en-GB" dirty="0">
              <a:solidFill>
                <a:schemeClr val="accent2">
                  <a:lumMod val="50000"/>
                </a:schemeClr>
              </a:solidFill>
            </a:rPr>
            <a:t> look a little worse for wear? If your </a:t>
          </a:r>
          <a:r>
            <a:rPr lang="en-GB" dirty="0">
              <a:solidFill>
                <a:schemeClr val="accent2">
                  <a:lumMod val="50000"/>
                </a:schemeClr>
              </a:solidFill>
              <a:latin typeface="Calibri Light" panose="020F0302020204030204"/>
            </a:rPr>
            <a:t>footwear has </a:t>
          </a:r>
          <a:r>
            <a:rPr lang="en-GB" dirty="0">
              <a:solidFill>
                <a:schemeClr val="accent2">
                  <a:lumMod val="50000"/>
                </a:schemeClr>
              </a:solidFill>
            </a:rPr>
            <a:t>holes in the soles, are frayed or the backs have been broken down</a:t>
          </a:r>
          <a:r>
            <a:rPr lang="en-GB" dirty="0">
              <a:solidFill>
                <a:schemeClr val="accent2">
                  <a:lumMod val="50000"/>
                </a:schemeClr>
              </a:solidFill>
              <a:latin typeface="Corbel" panose="020B0503020204020204"/>
            </a:rPr>
            <a:t>, </a:t>
          </a:r>
          <a:r>
            <a:rPr lang="en-GB" dirty="0">
              <a:solidFill>
                <a:schemeClr val="accent2">
                  <a:lumMod val="50000"/>
                </a:schemeClr>
              </a:solidFill>
            </a:rPr>
            <a:t>it's time to get a new pair that fit well, stay on and provide grip. </a:t>
          </a:r>
          <a:endParaRPr lang="en-US" dirty="0">
            <a:solidFill>
              <a:schemeClr val="accent2">
                <a:lumMod val="50000"/>
              </a:schemeClr>
            </a:solidFill>
          </a:endParaRPr>
        </a:p>
      </dgm:t>
    </dgm:pt>
    <dgm:pt modelId="{8AED791C-2F75-400A-AF70-F31983438B2F}" type="parTrans" cxnId="{02C1004D-DC67-47C5-B670-0CA22532A7A1}">
      <dgm:prSet/>
      <dgm:spPr/>
      <dgm:t>
        <a:bodyPr/>
        <a:lstStyle/>
        <a:p>
          <a:endParaRPr lang="en-US"/>
        </a:p>
      </dgm:t>
    </dgm:pt>
    <dgm:pt modelId="{D43FEAD6-1038-4CAF-9E1A-7663F81B5F55}" type="sibTrans" cxnId="{02C1004D-DC67-47C5-B670-0CA22532A7A1}">
      <dgm:prSet/>
      <dgm:spPr/>
      <dgm:t>
        <a:bodyPr/>
        <a:lstStyle/>
        <a:p>
          <a:endParaRPr lang="en-US"/>
        </a:p>
      </dgm:t>
    </dgm:pt>
    <dgm:pt modelId="{8256957B-9096-48A0-8A0D-37B800FAA21A}" type="pres">
      <dgm:prSet presAssocID="{54B9FF60-AC3D-4420-A270-AEF6D81D4329}" presName="root" presStyleCnt="0">
        <dgm:presLayoutVars>
          <dgm:dir/>
          <dgm:resizeHandles val="exact"/>
        </dgm:presLayoutVars>
      </dgm:prSet>
      <dgm:spPr/>
    </dgm:pt>
    <dgm:pt modelId="{6F1EBDC6-32FD-46DB-95B8-CB5F42C6E63B}" type="pres">
      <dgm:prSet presAssocID="{54B9FF60-AC3D-4420-A270-AEF6D81D4329}" presName="container" presStyleCnt="0">
        <dgm:presLayoutVars>
          <dgm:dir/>
          <dgm:resizeHandles val="exact"/>
        </dgm:presLayoutVars>
      </dgm:prSet>
      <dgm:spPr/>
    </dgm:pt>
    <dgm:pt modelId="{A4585298-D8FA-43BD-96C5-14DFBD6BF7CB}" type="pres">
      <dgm:prSet presAssocID="{750882EF-89C8-44F0-9727-BE51ED475918}" presName="compNode" presStyleCnt="0"/>
      <dgm:spPr/>
    </dgm:pt>
    <dgm:pt modelId="{C5829515-660F-4341-95D2-86E17758C480}" type="pres">
      <dgm:prSet presAssocID="{750882EF-89C8-44F0-9727-BE51ED475918}" presName="iconBgRect" presStyleLbl="bgShp" presStyleIdx="0" presStyleCnt="6"/>
      <dgm:spPr/>
    </dgm:pt>
    <dgm:pt modelId="{5F5D7E65-56DC-450C-9F9D-C8B2F74A1042}" type="pres">
      <dgm:prSet presAssocID="{750882EF-89C8-44F0-9727-BE51ED47591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Cane"/>
        </a:ext>
      </dgm:extLst>
    </dgm:pt>
    <dgm:pt modelId="{54125783-1350-4FC8-8C90-5E52A0259EB8}" type="pres">
      <dgm:prSet presAssocID="{750882EF-89C8-44F0-9727-BE51ED475918}" presName="spaceRect" presStyleCnt="0"/>
      <dgm:spPr/>
    </dgm:pt>
    <dgm:pt modelId="{82EC83C8-FFE6-4623-8EE6-828F36A37481}" type="pres">
      <dgm:prSet presAssocID="{750882EF-89C8-44F0-9727-BE51ED475918}" presName="textRect" presStyleLbl="revTx" presStyleIdx="0" presStyleCnt="6">
        <dgm:presLayoutVars>
          <dgm:chMax val="1"/>
          <dgm:chPref val="1"/>
        </dgm:presLayoutVars>
      </dgm:prSet>
      <dgm:spPr/>
    </dgm:pt>
    <dgm:pt modelId="{F6ED1C46-C3E8-43F8-8565-AA229A508A31}" type="pres">
      <dgm:prSet presAssocID="{3F81859A-D912-46B2-ADF7-B747403B4B53}" presName="sibTrans" presStyleLbl="sibTrans2D1" presStyleIdx="0" presStyleCnt="0"/>
      <dgm:spPr/>
    </dgm:pt>
    <dgm:pt modelId="{7C6066D2-DB8F-477F-93A0-9868B119C853}" type="pres">
      <dgm:prSet presAssocID="{87A8FD0D-749C-4DFE-8B53-7513E3454D2C}" presName="compNode" presStyleCnt="0"/>
      <dgm:spPr/>
    </dgm:pt>
    <dgm:pt modelId="{52AE4F93-BC72-454D-B247-A39F29203B05}" type="pres">
      <dgm:prSet presAssocID="{87A8FD0D-749C-4DFE-8B53-7513E3454D2C}" presName="iconBgRect" presStyleLbl="bgShp" presStyleIdx="1" presStyleCnt="6"/>
      <dgm:spPr/>
    </dgm:pt>
    <dgm:pt modelId="{73FA0FFD-D715-41EC-9C61-84CD6A2E4E76}" type="pres">
      <dgm:prSet presAssocID="{87A8FD0D-749C-4DFE-8B53-7513E3454D2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house scene"/>
        </a:ext>
      </dgm:extLst>
    </dgm:pt>
    <dgm:pt modelId="{17788AE3-6091-4FE8-A0E2-A61027778F35}" type="pres">
      <dgm:prSet presAssocID="{87A8FD0D-749C-4DFE-8B53-7513E3454D2C}" presName="spaceRect" presStyleCnt="0"/>
      <dgm:spPr/>
    </dgm:pt>
    <dgm:pt modelId="{FE621F3C-3B3B-4102-94A6-9F4A3AE7FE55}" type="pres">
      <dgm:prSet presAssocID="{87A8FD0D-749C-4DFE-8B53-7513E3454D2C}" presName="textRect" presStyleLbl="revTx" presStyleIdx="1" presStyleCnt="6">
        <dgm:presLayoutVars>
          <dgm:chMax val="1"/>
          <dgm:chPref val="1"/>
        </dgm:presLayoutVars>
      </dgm:prSet>
      <dgm:spPr/>
    </dgm:pt>
    <dgm:pt modelId="{77E6F38C-2105-445F-9AF6-0E429C7A23A9}" type="pres">
      <dgm:prSet presAssocID="{50078817-9041-4573-8A17-75ECA9EB5A1B}" presName="sibTrans" presStyleLbl="sibTrans2D1" presStyleIdx="0" presStyleCnt="0"/>
      <dgm:spPr/>
    </dgm:pt>
    <dgm:pt modelId="{5A5DC7C7-CE2A-47D9-824E-86F6650E16B2}" type="pres">
      <dgm:prSet presAssocID="{1A7CAE07-1DF1-466F-AD2C-35029AC8CD76}" presName="compNode" presStyleCnt="0"/>
      <dgm:spPr/>
    </dgm:pt>
    <dgm:pt modelId="{D3DEF622-69B7-4A1F-BD8F-6D86543E26DB}" type="pres">
      <dgm:prSet presAssocID="{1A7CAE07-1DF1-466F-AD2C-35029AC8CD76}" presName="iconBgRect" presStyleLbl="bgShp" presStyleIdx="2" presStyleCnt="6"/>
      <dgm:spPr/>
    </dgm:pt>
    <dgm:pt modelId="{CA088667-01C1-4E60-A747-EBF77BD59EE5}" type="pres">
      <dgm:prSet presAssocID="{1A7CAE07-1DF1-466F-AD2C-35029AC8CD7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eed Bump"/>
        </a:ext>
      </dgm:extLst>
    </dgm:pt>
    <dgm:pt modelId="{82CE26E2-BC96-4483-9721-E6A44DE7BD5E}" type="pres">
      <dgm:prSet presAssocID="{1A7CAE07-1DF1-466F-AD2C-35029AC8CD76}" presName="spaceRect" presStyleCnt="0"/>
      <dgm:spPr/>
    </dgm:pt>
    <dgm:pt modelId="{D96B4AC5-B92C-457B-AB1E-CC1B95002334}" type="pres">
      <dgm:prSet presAssocID="{1A7CAE07-1DF1-466F-AD2C-35029AC8CD76}" presName="textRect" presStyleLbl="revTx" presStyleIdx="2" presStyleCnt="6">
        <dgm:presLayoutVars>
          <dgm:chMax val="1"/>
          <dgm:chPref val="1"/>
        </dgm:presLayoutVars>
      </dgm:prSet>
      <dgm:spPr/>
    </dgm:pt>
    <dgm:pt modelId="{ED0E2DFD-0DF6-443F-85CE-BC7E1B6BE5F5}" type="pres">
      <dgm:prSet presAssocID="{2052A659-53F6-4A14-B0F2-F82054F3A17B}" presName="sibTrans" presStyleLbl="sibTrans2D1" presStyleIdx="0" presStyleCnt="0"/>
      <dgm:spPr/>
    </dgm:pt>
    <dgm:pt modelId="{846A70B3-4A5C-4D93-8984-772AB329220D}" type="pres">
      <dgm:prSet presAssocID="{5BA275EB-F605-4707-B13B-F10F56BF531A}" presName="compNode" presStyleCnt="0"/>
      <dgm:spPr/>
    </dgm:pt>
    <dgm:pt modelId="{5E7D9663-C673-4A83-980A-73FED7221A0D}" type="pres">
      <dgm:prSet presAssocID="{5BA275EB-F605-4707-B13B-F10F56BF531A}" presName="iconBgRect" presStyleLbl="bgShp" presStyleIdx="3" presStyleCnt="6"/>
      <dgm:spPr/>
    </dgm:pt>
    <dgm:pt modelId="{2F907C1E-1BE6-4588-A936-F870AD7B5C86}" type="pres">
      <dgm:prSet presAssocID="{5BA275EB-F605-4707-B13B-F10F56BF531A}"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ngel Face with Solid Fill"/>
        </a:ext>
      </dgm:extLst>
    </dgm:pt>
    <dgm:pt modelId="{0FD6B3C4-5C87-4482-84EB-C815E0A52E3E}" type="pres">
      <dgm:prSet presAssocID="{5BA275EB-F605-4707-B13B-F10F56BF531A}" presName="spaceRect" presStyleCnt="0"/>
      <dgm:spPr/>
    </dgm:pt>
    <dgm:pt modelId="{47711FDB-61C5-4B1E-89F4-679396CE0841}" type="pres">
      <dgm:prSet presAssocID="{5BA275EB-F605-4707-B13B-F10F56BF531A}" presName="textRect" presStyleLbl="revTx" presStyleIdx="3" presStyleCnt="6">
        <dgm:presLayoutVars>
          <dgm:chMax val="1"/>
          <dgm:chPref val="1"/>
        </dgm:presLayoutVars>
      </dgm:prSet>
      <dgm:spPr/>
    </dgm:pt>
    <dgm:pt modelId="{AD20D5C5-C16E-41B0-A415-8F40EBD89695}" type="pres">
      <dgm:prSet presAssocID="{4D36C44B-D970-4760-97C0-DE144CD14CB1}" presName="sibTrans" presStyleLbl="sibTrans2D1" presStyleIdx="0" presStyleCnt="0"/>
      <dgm:spPr/>
    </dgm:pt>
    <dgm:pt modelId="{FD5117D4-8D92-47AB-9F8D-3952AE91CA49}" type="pres">
      <dgm:prSet presAssocID="{7DC1C369-F2F6-4879-BF7C-9F3B691953C5}" presName="compNode" presStyleCnt="0"/>
      <dgm:spPr/>
    </dgm:pt>
    <dgm:pt modelId="{FE6A91AC-7214-4AF0-A06F-66F0E3C748CD}" type="pres">
      <dgm:prSet presAssocID="{7DC1C369-F2F6-4879-BF7C-9F3B691953C5}" presName="iconBgRect" presStyleLbl="bgShp" presStyleIdx="4" presStyleCnt="6"/>
      <dgm:spPr/>
    </dgm:pt>
    <dgm:pt modelId="{5CF8EAC4-8140-4D79-BB0C-C47BBB0EFFCA}" type="pres">
      <dgm:prSet presAssocID="{7DC1C369-F2F6-4879-BF7C-9F3B691953C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ger"/>
        </a:ext>
      </dgm:extLst>
    </dgm:pt>
    <dgm:pt modelId="{4B185A11-3844-4446-875A-FD5E725FCF4E}" type="pres">
      <dgm:prSet presAssocID="{7DC1C369-F2F6-4879-BF7C-9F3B691953C5}" presName="spaceRect" presStyleCnt="0"/>
      <dgm:spPr/>
    </dgm:pt>
    <dgm:pt modelId="{CB2F0544-E047-4E00-B495-E5446C04B2F0}" type="pres">
      <dgm:prSet presAssocID="{7DC1C369-F2F6-4879-BF7C-9F3B691953C5}" presName="textRect" presStyleLbl="revTx" presStyleIdx="4" presStyleCnt="6">
        <dgm:presLayoutVars>
          <dgm:chMax val="1"/>
          <dgm:chPref val="1"/>
        </dgm:presLayoutVars>
      </dgm:prSet>
      <dgm:spPr/>
    </dgm:pt>
    <dgm:pt modelId="{B3B287E2-F316-4022-A902-20FBEFC899EE}" type="pres">
      <dgm:prSet presAssocID="{6261D18C-0FFE-4FE8-B200-2A49F89AE1BF}" presName="sibTrans" presStyleLbl="sibTrans2D1" presStyleIdx="0" presStyleCnt="0"/>
      <dgm:spPr/>
    </dgm:pt>
    <dgm:pt modelId="{515B5780-1A7D-4A73-BF30-1F6077C64B13}" type="pres">
      <dgm:prSet presAssocID="{348E301D-A47A-4D03-A10C-3DCE21527CB8}" presName="compNode" presStyleCnt="0"/>
      <dgm:spPr/>
    </dgm:pt>
    <dgm:pt modelId="{DC73AAD8-50C5-433C-AB57-8EB5DD68A48A}" type="pres">
      <dgm:prSet presAssocID="{348E301D-A47A-4D03-A10C-3DCE21527CB8}" presName="iconBgRect" presStyleLbl="bgShp" presStyleIdx="5" presStyleCnt="6"/>
      <dgm:spPr/>
    </dgm:pt>
    <dgm:pt modelId="{755D83F4-3786-43ED-A09A-FD31CCF03EA6}" type="pres">
      <dgm:prSet presAssocID="{348E301D-A47A-4D03-A10C-3DCE21527CB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ot"/>
        </a:ext>
      </dgm:extLst>
    </dgm:pt>
    <dgm:pt modelId="{69BC39FB-CA6C-4631-9294-B38E61279057}" type="pres">
      <dgm:prSet presAssocID="{348E301D-A47A-4D03-A10C-3DCE21527CB8}" presName="spaceRect" presStyleCnt="0"/>
      <dgm:spPr/>
    </dgm:pt>
    <dgm:pt modelId="{5254B642-4D83-41EF-B64B-04B10BAC6425}" type="pres">
      <dgm:prSet presAssocID="{348E301D-A47A-4D03-A10C-3DCE21527CB8}" presName="textRect" presStyleLbl="revTx" presStyleIdx="5" presStyleCnt="6">
        <dgm:presLayoutVars>
          <dgm:chMax val="1"/>
          <dgm:chPref val="1"/>
        </dgm:presLayoutVars>
      </dgm:prSet>
      <dgm:spPr/>
    </dgm:pt>
  </dgm:ptLst>
  <dgm:cxnLst>
    <dgm:cxn modelId="{1C85DC0B-95DA-4E10-8853-B6B3F8AE7BFC}" type="presOf" srcId="{54B9FF60-AC3D-4420-A270-AEF6D81D4329}" destId="{8256957B-9096-48A0-8A0D-37B800FAA21A}" srcOrd="0" destOrd="0" presId="urn:microsoft.com/office/officeart/2018/2/layout/IconCircleList"/>
    <dgm:cxn modelId="{94423315-504F-4AC0-98E4-3188BB05307E}" type="presOf" srcId="{1A7CAE07-1DF1-466F-AD2C-35029AC8CD76}" destId="{D96B4AC5-B92C-457B-AB1E-CC1B95002334}" srcOrd="0" destOrd="0" presId="urn:microsoft.com/office/officeart/2018/2/layout/IconCircleList"/>
    <dgm:cxn modelId="{F3C0F51B-E048-4BBD-B796-0CD3B3B5E8ED}" type="presOf" srcId="{2052A659-53F6-4A14-B0F2-F82054F3A17B}" destId="{ED0E2DFD-0DF6-443F-85CE-BC7E1B6BE5F5}" srcOrd="0" destOrd="0" presId="urn:microsoft.com/office/officeart/2018/2/layout/IconCircleList"/>
    <dgm:cxn modelId="{95169029-BFD0-4A87-A33F-4E6F582454D7}" type="presOf" srcId="{7DC1C369-F2F6-4879-BF7C-9F3B691953C5}" destId="{CB2F0544-E047-4E00-B495-E5446C04B2F0}" srcOrd="0" destOrd="0" presId="urn:microsoft.com/office/officeart/2018/2/layout/IconCircleList"/>
    <dgm:cxn modelId="{7DFA9D31-52A4-4E1B-827F-753B9BD1113F}" type="presOf" srcId="{3F81859A-D912-46B2-ADF7-B747403B4B53}" destId="{F6ED1C46-C3E8-43F8-8565-AA229A508A31}" srcOrd="0" destOrd="0" presId="urn:microsoft.com/office/officeart/2018/2/layout/IconCircleList"/>
    <dgm:cxn modelId="{CAED9037-4B4C-4DD5-A61C-3E0C2F9CBD9D}" type="presOf" srcId="{4D36C44B-D970-4760-97C0-DE144CD14CB1}" destId="{AD20D5C5-C16E-41B0-A415-8F40EBD89695}" srcOrd="0" destOrd="0" presId="urn:microsoft.com/office/officeart/2018/2/layout/IconCircleList"/>
    <dgm:cxn modelId="{4E87E138-022D-4A78-88E5-BDF30CCC368E}" srcId="{54B9FF60-AC3D-4420-A270-AEF6D81D4329}" destId="{7DC1C369-F2F6-4879-BF7C-9F3B691953C5}" srcOrd="4" destOrd="0" parTransId="{8E136ED9-D40C-4EF3-A098-BB82EFA840E9}" sibTransId="{6261D18C-0FFE-4FE8-B200-2A49F89AE1BF}"/>
    <dgm:cxn modelId="{02C1004D-DC67-47C5-B670-0CA22532A7A1}" srcId="{54B9FF60-AC3D-4420-A270-AEF6D81D4329}" destId="{348E301D-A47A-4D03-A10C-3DCE21527CB8}" srcOrd="5" destOrd="0" parTransId="{8AED791C-2F75-400A-AF70-F31983438B2F}" sibTransId="{D43FEAD6-1038-4CAF-9E1A-7663F81B5F55}"/>
    <dgm:cxn modelId="{321FB377-5E70-4A78-B2ED-90C78215A523}" type="presOf" srcId="{348E301D-A47A-4D03-A10C-3DCE21527CB8}" destId="{5254B642-4D83-41EF-B64B-04B10BAC6425}" srcOrd="0" destOrd="0" presId="urn:microsoft.com/office/officeart/2018/2/layout/IconCircleList"/>
    <dgm:cxn modelId="{96894B84-1E96-4892-B7AD-D3243E951B50}" srcId="{54B9FF60-AC3D-4420-A270-AEF6D81D4329}" destId="{1A7CAE07-1DF1-466F-AD2C-35029AC8CD76}" srcOrd="2" destOrd="0" parTransId="{2E4DFF51-C246-406E-BA73-7C6089065E4E}" sibTransId="{2052A659-53F6-4A14-B0F2-F82054F3A17B}"/>
    <dgm:cxn modelId="{9904D594-98F0-48CC-8DF1-8777C0BD7A11}" srcId="{54B9FF60-AC3D-4420-A270-AEF6D81D4329}" destId="{5BA275EB-F605-4707-B13B-F10F56BF531A}" srcOrd="3" destOrd="0" parTransId="{E2922581-5C9C-41C2-8296-B2299F98DFC2}" sibTransId="{4D36C44B-D970-4760-97C0-DE144CD14CB1}"/>
    <dgm:cxn modelId="{77F2BBB0-B044-4A97-8DB1-2FC9A077418B}" type="presOf" srcId="{6261D18C-0FFE-4FE8-B200-2A49F89AE1BF}" destId="{B3B287E2-F316-4022-A902-20FBEFC899EE}" srcOrd="0" destOrd="0" presId="urn:microsoft.com/office/officeart/2018/2/layout/IconCircleList"/>
    <dgm:cxn modelId="{583B7EB4-12BE-432A-8F4E-42778D8A1721}" type="presOf" srcId="{5BA275EB-F605-4707-B13B-F10F56BF531A}" destId="{47711FDB-61C5-4B1E-89F4-679396CE0841}" srcOrd="0" destOrd="0" presId="urn:microsoft.com/office/officeart/2018/2/layout/IconCircleList"/>
    <dgm:cxn modelId="{D199F7BF-31F1-4F79-A75B-58B82BE5523C}" srcId="{54B9FF60-AC3D-4420-A270-AEF6D81D4329}" destId="{87A8FD0D-749C-4DFE-8B53-7513E3454D2C}" srcOrd="1" destOrd="0" parTransId="{96D12E50-0290-41DA-B352-F06AFBB608B7}" sibTransId="{50078817-9041-4573-8A17-75ECA9EB5A1B}"/>
    <dgm:cxn modelId="{41BE86DA-D2C2-4E27-A599-08B1975EA4EC}" type="presOf" srcId="{750882EF-89C8-44F0-9727-BE51ED475918}" destId="{82EC83C8-FFE6-4623-8EE6-828F36A37481}" srcOrd="0" destOrd="0" presId="urn:microsoft.com/office/officeart/2018/2/layout/IconCircleList"/>
    <dgm:cxn modelId="{94B749E9-BD78-4B76-BEB9-32CAB463A633}" srcId="{54B9FF60-AC3D-4420-A270-AEF6D81D4329}" destId="{750882EF-89C8-44F0-9727-BE51ED475918}" srcOrd="0" destOrd="0" parTransId="{5A064021-8AD1-458C-A140-3D3898561926}" sibTransId="{3F81859A-D912-46B2-ADF7-B747403B4B53}"/>
    <dgm:cxn modelId="{8F9EACEC-EEF6-49F0-AF36-6F27E331E241}" type="presOf" srcId="{50078817-9041-4573-8A17-75ECA9EB5A1B}" destId="{77E6F38C-2105-445F-9AF6-0E429C7A23A9}" srcOrd="0" destOrd="0" presId="urn:microsoft.com/office/officeart/2018/2/layout/IconCircleList"/>
    <dgm:cxn modelId="{EF3813F3-3453-42EB-9DF5-91FBD64112E6}" type="presOf" srcId="{87A8FD0D-749C-4DFE-8B53-7513E3454D2C}" destId="{FE621F3C-3B3B-4102-94A6-9F4A3AE7FE55}" srcOrd="0" destOrd="0" presId="urn:microsoft.com/office/officeart/2018/2/layout/IconCircleList"/>
    <dgm:cxn modelId="{9EDF7EC1-6FC2-4CA8-A46A-839F82F2FAB8}" type="presParOf" srcId="{8256957B-9096-48A0-8A0D-37B800FAA21A}" destId="{6F1EBDC6-32FD-46DB-95B8-CB5F42C6E63B}" srcOrd="0" destOrd="0" presId="urn:microsoft.com/office/officeart/2018/2/layout/IconCircleList"/>
    <dgm:cxn modelId="{922F747D-E883-43E3-BB49-51865AFB4105}" type="presParOf" srcId="{6F1EBDC6-32FD-46DB-95B8-CB5F42C6E63B}" destId="{A4585298-D8FA-43BD-96C5-14DFBD6BF7CB}" srcOrd="0" destOrd="0" presId="urn:microsoft.com/office/officeart/2018/2/layout/IconCircleList"/>
    <dgm:cxn modelId="{FA18F583-72A9-47F8-BB49-C4BC8CD414F7}" type="presParOf" srcId="{A4585298-D8FA-43BD-96C5-14DFBD6BF7CB}" destId="{C5829515-660F-4341-95D2-86E17758C480}" srcOrd="0" destOrd="0" presId="urn:microsoft.com/office/officeart/2018/2/layout/IconCircleList"/>
    <dgm:cxn modelId="{33C36CD5-8214-4AEF-9DDC-681EFB5C3CBB}" type="presParOf" srcId="{A4585298-D8FA-43BD-96C5-14DFBD6BF7CB}" destId="{5F5D7E65-56DC-450C-9F9D-C8B2F74A1042}" srcOrd="1" destOrd="0" presId="urn:microsoft.com/office/officeart/2018/2/layout/IconCircleList"/>
    <dgm:cxn modelId="{D7DE8E39-4AC1-4867-9D0D-15551E94ABCC}" type="presParOf" srcId="{A4585298-D8FA-43BD-96C5-14DFBD6BF7CB}" destId="{54125783-1350-4FC8-8C90-5E52A0259EB8}" srcOrd="2" destOrd="0" presId="urn:microsoft.com/office/officeart/2018/2/layout/IconCircleList"/>
    <dgm:cxn modelId="{9535E169-DF32-40BB-9CE4-C044EDB4CC3E}" type="presParOf" srcId="{A4585298-D8FA-43BD-96C5-14DFBD6BF7CB}" destId="{82EC83C8-FFE6-4623-8EE6-828F36A37481}" srcOrd="3" destOrd="0" presId="urn:microsoft.com/office/officeart/2018/2/layout/IconCircleList"/>
    <dgm:cxn modelId="{6E66EA12-AADC-4553-8CCA-E3244421B7D6}" type="presParOf" srcId="{6F1EBDC6-32FD-46DB-95B8-CB5F42C6E63B}" destId="{F6ED1C46-C3E8-43F8-8565-AA229A508A31}" srcOrd="1" destOrd="0" presId="urn:microsoft.com/office/officeart/2018/2/layout/IconCircleList"/>
    <dgm:cxn modelId="{1A5A302A-033C-42E9-A90E-F39A1722AB91}" type="presParOf" srcId="{6F1EBDC6-32FD-46DB-95B8-CB5F42C6E63B}" destId="{7C6066D2-DB8F-477F-93A0-9868B119C853}" srcOrd="2" destOrd="0" presId="urn:microsoft.com/office/officeart/2018/2/layout/IconCircleList"/>
    <dgm:cxn modelId="{CDDDE1CB-B258-4E71-AAB5-6A13A8426EE5}" type="presParOf" srcId="{7C6066D2-DB8F-477F-93A0-9868B119C853}" destId="{52AE4F93-BC72-454D-B247-A39F29203B05}" srcOrd="0" destOrd="0" presId="urn:microsoft.com/office/officeart/2018/2/layout/IconCircleList"/>
    <dgm:cxn modelId="{18766516-F9D1-4EB3-91EF-1A1BD3E8263C}" type="presParOf" srcId="{7C6066D2-DB8F-477F-93A0-9868B119C853}" destId="{73FA0FFD-D715-41EC-9C61-84CD6A2E4E76}" srcOrd="1" destOrd="0" presId="urn:microsoft.com/office/officeart/2018/2/layout/IconCircleList"/>
    <dgm:cxn modelId="{996A3FAD-265E-40CC-9584-835B15F352E5}" type="presParOf" srcId="{7C6066D2-DB8F-477F-93A0-9868B119C853}" destId="{17788AE3-6091-4FE8-A0E2-A61027778F35}" srcOrd="2" destOrd="0" presId="urn:microsoft.com/office/officeart/2018/2/layout/IconCircleList"/>
    <dgm:cxn modelId="{01B93B72-8D85-405E-BB8B-2CFF9F88F724}" type="presParOf" srcId="{7C6066D2-DB8F-477F-93A0-9868B119C853}" destId="{FE621F3C-3B3B-4102-94A6-9F4A3AE7FE55}" srcOrd="3" destOrd="0" presId="urn:microsoft.com/office/officeart/2018/2/layout/IconCircleList"/>
    <dgm:cxn modelId="{1FAB983A-C2FA-4A9B-8D79-3B28E4413878}" type="presParOf" srcId="{6F1EBDC6-32FD-46DB-95B8-CB5F42C6E63B}" destId="{77E6F38C-2105-445F-9AF6-0E429C7A23A9}" srcOrd="3" destOrd="0" presId="urn:microsoft.com/office/officeart/2018/2/layout/IconCircleList"/>
    <dgm:cxn modelId="{557003BB-7460-43AE-A370-17DBB94FCF61}" type="presParOf" srcId="{6F1EBDC6-32FD-46DB-95B8-CB5F42C6E63B}" destId="{5A5DC7C7-CE2A-47D9-824E-86F6650E16B2}" srcOrd="4" destOrd="0" presId="urn:microsoft.com/office/officeart/2018/2/layout/IconCircleList"/>
    <dgm:cxn modelId="{7EE157A7-9145-46A2-AA6C-E60144B0C714}" type="presParOf" srcId="{5A5DC7C7-CE2A-47D9-824E-86F6650E16B2}" destId="{D3DEF622-69B7-4A1F-BD8F-6D86543E26DB}" srcOrd="0" destOrd="0" presId="urn:microsoft.com/office/officeart/2018/2/layout/IconCircleList"/>
    <dgm:cxn modelId="{32539EB3-6C72-4727-B857-875F2A086C54}" type="presParOf" srcId="{5A5DC7C7-CE2A-47D9-824E-86F6650E16B2}" destId="{CA088667-01C1-4E60-A747-EBF77BD59EE5}" srcOrd="1" destOrd="0" presId="urn:microsoft.com/office/officeart/2018/2/layout/IconCircleList"/>
    <dgm:cxn modelId="{44A5E5BF-CD8C-4F7F-9515-4DB183EF010D}" type="presParOf" srcId="{5A5DC7C7-CE2A-47D9-824E-86F6650E16B2}" destId="{82CE26E2-BC96-4483-9721-E6A44DE7BD5E}" srcOrd="2" destOrd="0" presId="urn:microsoft.com/office/officeart/2018/2/layout/IconCircleList"/>
    <dgm:cxn modelId="{7FE14B1E-1128-4156-829F-B5DB1B5BD0B4}" type="presParOf" srcId="{5A5DC7C7-CE2A-47D9-824E-86F6650E16B2}" destId="{D96B4AC5-B92C-457B-AB1E-CC1B95002334}" srcOrd="3" destOrd="0" presId="urn:microsoft.com/office/officeart/2018/2/layout/IconCircleList"/>
    <dgm:cxn modelId="{68BE77DD-A264-43B8-978E-A75EA2EE6E83}" type="presParOf" srcId="{6F1EBDC6-32FD-46DB-95B8-CB5F42C6E63B}" destId="{ED0E2DFD-0DF6-443F-85CE-BC7E1B6BE5F5}" srcOrd="5" destOrd="0" presId="urn:microsoft.com/office/officeart/2018/2/layout/IconCircleList"/>
    <dgm:cxn modelId="{507F2970-CD18-42F0-89A5-4345A5F46084}" type="presParOf" srcId="{6F1EBDC6-32FD-46DB-95B8-CB5F42C6E63B}" destId="{846A70B3-4A5C-4D93-8984-772AB329220D}" srcOrd="6" destOrd="0" presId="urn:microsoft.com/office/officeart/2018/2/layout/IconCircleList"/>
    <dgm:cxn modelId="{559E9AB9-4447-4BEA-B257-6334D06954FB}" type="presParOf" srcId="{846A70B3-4A5C-4D93-8984-772AB329220D}" destId="{5E7D9663-C673-4A83-980A-73FED7221A0D}" srcOrd="0" destOrd="0" presId="urn:microsoft.com/office/officeart/2018/2/layout/IconCircleList"/>
    <dgm:cxn modelId="{FB18459F-17C5-41A5-8380-7D4794ECED63}" type="presParOf" srcId="{846A70B3-4A5C-4D93-8984-772AB329220D}" destId="{2F907C1E-1BE6-4588-A936-F870AD7B5C86}" srcOrd="1" destOrd="0" presId="urn:microsoft.com/office/officeart/2018/2/layout/IconCircleList"/>
    <dgm:cxn modelId="{4ED9C2C5-BBAB-48D3-B172-F99E55143C34}" type="presParOf" srcId="{846A70B3-4A5C-4D93-8984-772AB329220D}" destId="{0FD6B3C4-5C87-4482-84EB-C815E0A52E3E}" srcOrd="2" destOrd="0" presId="urn:microsoft.com/office/officeart/2018/2/layout/IconCircleList"/>
    <dgm:cxn modelId="{10CDE870-F4A2-49D9-B016-21183258A563}" type="presParOf" srcId="{846A70B3-4A5C-4D93-8984-772AB329220D}" destId="{47711FDB-61C5-4B1E-89F4-679396CE0841}" srcOrd="3" destOrd="0" presId="urn:microsoft.com/office/officeart/2018/2/layout/IconCircleList"/>
    <dgm:cxn modelId="{EDD36DE1-B151-48A5-B9A9-814155B02700}" type="presParOf" srcId="{6F1EBDC6-32FD-46DB-95B8-CB5F42C6E63B}" destId="{AD20D5C5-C16E-41B0-A415-8F40EBD89695}" srcOrd="7" destOrd="0" presId="urn:microsoft.com/office/officeart/2018/2/layout/IconCircleList"/>
    <dgm:cxn modelId="{4B9230B2-2258-49DA-8C3C-7D21EF2C942C}" type="presParOf" srcId="{6F1EBDC6-32FD-46DB-95B8-CB5F42C6E63B}" destId="{FD5117D4-8D92-47AB-9F8D-3952AE91CA49}" srcOrd="8" destOrd="0" presId="urn:microsoft.com/office/officeart/2018/2/layout/IconCircleList"/>
    <dgm:cxn modelId="{7DF613F9-0E92-428F-AD6B-65D454D67923}" type="presParOf" srcId="{FD5117D4-8D92-47AB-9F8D-3952AE91CA49}" destId="{FE6A91AC-7214-4AF0-A06F-66F0E3C748CD}" srcOrd="0" destOrd="0" presId="urn:microsoft.com/office/officeart/2018/2/layout/IconCircleList"/>
    <dgm:cxn modelId="{F7C067C5-5F82-49BC-9339-EDE7B336292B}" type="presParOf" srcId="{FD5117D4-8D92-47AB-9F8D-3952AE91CA49}" destId="{5CF8EAC4-8140-4D79-BB0C-C47BBB0EFFCA}" srcOrd="1" destOrd="0" presId="urn:microsoft.com/office/officeart/2018/2/layout/IconCircleList"/>
    <dgm:cxn modelId="{DE6C36EA-9037-402D-B1F3-802651D61421}" type="presParOf" srcId="{FD5117D4-8D92-47AB-9F8D-3952AE91CA49}" destId="{4B185A11-3844-4446-875A-FD5E725FCF4E}" srcOrd="2" destOrd="0" presId="urn:microsoft.com/office/officeart/2018/2/layout/IconCircleList"/>
    <dgm:cxn modelId="{B17D54CE-0503-43D2-AF74-3DAAE385851D}" type="presParOf" srcId="{FD5117D4-8D92-47AB-9F8D-3952AE91CA49}" destId="{CB2F0544-E047-4E00-B495-E5446C04B2F0}" srcOrd="3" destOrd="0" presId="urn:microsoft.com/office/officeart/2018/2/layout/IconCircleList"/>
    <dgm:cxn modelId="{063EB863-32DE-48CF-9789-04FB0D63899B}" type="presParOf" srcId="{6F1EBDC6-32FD-46DB-95B8-CB5F42C6E63B}" destId="{B3B287E2-F316-4022-A902-20FBEFC899EE}" srcOrd="9" destOrd="0" presId="urn:microsoft.com/office/officeart/2018/2/layout/IconCircleList"/>
    <dgm:cxn modelId="{F6666662-2E5B-48D8-A097-984730F7C2C4}" type="presParOf" srcId="{6F1EBDC6-32FD-46DB-95B8-CB5F42C6E63B}" destId="{515B5780-1A7D-4A73-BF30-1F6077C64B13}" srcOrd="10" destOrd="0" presId="urn:microsoft.com/office/officeart/2018/2/layout/IconCircleList"/>
    <dgm:cxn modelId="{BF7CFB0C-8D7A-408B-83E9-F81AE75F61E3}" type="presParOf" srcId="{515B5780-1A7D-4A73-BF30-1F6077C64B13}" destId="{DC73AAD8-50C5-433C-AB57-8EB5DD68A48A}" srcOrd="0" destOrd="0" presId="urn:microsoft.com/office/officeart/2018/2/layout/IconCircleList"/>
    <dgm:cxn modelId="{6D8BD4D6-2FBF-4004-A359-26BE76608863}" type="presParOf" srcId="{515B5780-1A7D-4A73-BF30-1F6077C64B13}" destId="{755D83F4-3786-43ED-A09A-FD31CCF03EA6}" srcOrd="1" destOrd="0" presId="urn:microsoft.com/office/officeart/2018/2/layout/IconCircleList"/>
    <dgm:cxn modelId="{5A0DB47A-BFC4-4936-8EDD-5AD2D4565936}" type="presParOf" srcId="{515B5780-1A7D-4A73-BF30-1F6077C64B13}" destId="{69BC39FB-CA6C-4631-9294-B38E61279057}" srcOrd="2" destOrd="0" presId="urn:microsoft.com/office/officeart/2018/2/layout/IconCircleList"/>
    <dgm:cxn modelId="{0DF115AD-8407-46E5-8F6F-08C9E6D89074}" type="presParOf" srcId="{515B5780-1A7D-4A73-BF30-1F6077C64B13}" destId="{5254B642-4D83-41EF-B64B-04B10BAC642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073F2A-E08C-4EB0-9DDE-99A772F2CFA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1891DA3-6DFA-46C5-AEFA-8FA0A971F664}">
      <dgm:prSet/>
      <dgm:spPr/>
      <dgm:t>
        <a:bodyPr/>
        <a:lstStyle/>
        <a:p>
          <a:pPr>
            <a:lnSpc>
              <a:spcPct val="100000"/>
            </a:lnSpc>
          </a:pPr>
          <a:r>
            <a:rPr lang="en-GB"/>
            <a:t>Independence with managing medication</a:t>
          </a:r>
          <a:br>
            <a:rPr lang="en-GB"/>
          </a:br>
          <a:endParaRPr lang="en-US"/>
        </a:p>
      </dgm:t>
    </dgm:pt>
    <dgm:pt modelId="{C36B5821-7806-4989-B6A6-871E04E97B5E}" type="parTrans" cxnId="{124D6745-50E2-4A85-ABD1-E9176154575E}">
      <dgm:prSet/>
      <dgm:spPr/>
      <dgm:t>
        <a:bodyPr/>
        <a:lstStyle/>
        <a:p>
          <a:endParaRPr lang="en-US"/>
        </a:p>
      </dgm:t>
    </dgm:pt>
    <dgm:pt modelId="{861EBC6A-C407-4614-AA44-BAAB1904191C}" type="sibTrans" cxnId="{124D6745-50E2-4A85-ABD1-E9176154575E}">
      <dgm:prSet/>
      <dgm:spPr/>
      <dgm:t>
        <a:bodyPr/>
        <a:lstStyle/>
        <a:p>
          <a:endParaRPr lang="en-US"/>
        </a:p>
      </dgm:t>
    </dgm:pt>
    <dgm:pt modelId="{C6D5CC9F-31AE-4DE1-B68D-935FF97E6E05}">
      <dgm:prSet/>
      <dgm:spPr/>
      <dgm:t>
        <a:bodyPr/>
        <a:lstStyle/>
        <a:p>
          <a:pPr>
            <a:lnSpc>
              <a:spcPct val="100000"/>
            </a:lnSpc>
          </a:pPr>
          <a:r>
            <a:rPr lang="en-GB"/>
            <a:t>Alerts if someone has fallen and is unable to summon help</a:t>
          </a:r>
          <a:br>
            <a:rPr lang="en-GB"/>
          </a:br>
          <a:endParaRPr lang="en-US"/>
        </a:p>
      </dgm:t>
    </dgm:pt>
    <dgm:pt modelId="{76984143-9344-4A3E-A99B-4C2BC25F9C32}" type="parTrans" cxnId="{12D7735C-1158-442C-BB7B-646CD3D9CD73}">
      <dgm:prSet/>
      <dgm:spPr/>
      <dgm:t>
        <a:bodyPr/>
        <a:lstStyle/>
        <a:p>
          <a:endParaRPr lang="en-US"/>
        </a:p>
      </dgm:t>
    </dgm:pt>
    <dgm:pt modelId="{98894FCC-B234-4089-ADA2-0C632D6E6C8E}" type="sibTrans" cxnId="{12D7735C-1158-442C-BB7B-646CD3D9CD73}">
      <dgm:prSet/>
      <dgm:spPr/>
      <dgm:t>
        <a:bodyPr/>
        <a:lstStyle/>
        <a:p>
          <a:endParaRPr lang="en-US"/>
        </a:p>
      </dgm:t>
    </dgm:pt>
    <dgm:pt modelId="{4307FAFD-207E-4A7E-84B9-BBDC565EFED5}">
      <dgm:prSet/>
      <dgm:spPr/>
      <dgm:t>
        <a:bodyPr/>
        <a:lstStyle/>
        <a:p>
          <a:pPr>
            <a:lnSpc>
              <a:spcPct val="100000"/>
            </a:lnSpc>
          </a:pPr>
          <a:r>
            <a:rPr lang="en-GB"/>
            <a:t>Supporting people and their carers</a:t>
          </a:r>
          <a:br>
            <a:rPr lang="en-GB"/>
          </a:br>
          <a:endParaRPr lang="en-US"/>
        </a:p>
      </dgm:t>
    </dgm:pt>
    <dgm:pt modelId="{520F6074-8B10-4D0B-A413-4AFE70E7F168}" type="parTrans" cxnId="{4CF8B0C5-51C7-4C55-8E50-B1C78FB76606}">
      <dgm:prSet/>
      <dgm:spPr/>
      <dgm:t>
        <a:bodyPr/>
        <a:lstStyle/>
        <a:p>
          <a:endParaRPr lang="en-US"/>
        </a:p>
      </dgm:t>
    </dgm:pt>
    <dgm:pt modelId="{E9499736-01C1-4BCA-9461-7A949E8A0CE8}" type="sibTrans" cxnId="{4CF8B0C5-51C7-4C55-8E50-B1C78FB76606}">
      <dgm:prSet/>
      <dgm:spPr/>
      <dgm:t>
        <a:bodyPr/>
        <a:lstStyle/>
        <a:p>
          <a:endParaRPr lang="en-US"/>
        </a:p>
      </dgm:t>
    </dgm:pt>
    <dgm:pt modelId="{E1162B3E-362C-4C7D-BF7D-C76118D37EA7}">
      <dgm:prSet/>
      <dgm:spPr/>
      <dgm:t>
        <a:bodyPr/>
        <a:lstStyle/>
        <a:p>
          <a:pPr>
            <a:lnSpc>
              <a:spcPct val="100000"/>
            </a:lnSpc>
          </a:pPr>
          <a:r>
            <a:rPr lang="en-GB"/>
            <a:t>People leaving the house and getting lost</a:t>
          </a:r>
          <a:endParaRPr lang="en-US"/>
        </a:p>
      </dgm:t>
    </dgm:pt>
    <dgm:pt modelId="{B2E3F54B-2830-424F-B289-2E4831662A6C}" type="parTrans" cxnId="{9C8034F1-F614-447F-A0B5-83EA7B9DBD4F}">
      <dgm:prSet/>
      <dgm:spPr/>
      <dgm:t>
        <a:bodyPr/>
        <a:lstStyle/>
        <a:p>
          <a:endParaRPr lang="en-US"/>
        </a:p>
      </dgm:t>
    </dgm:pt>
    <dgm:pt modelId="{F59BE8AC-C7FE-411A-A455-677E61F3B6A7}" type="sibTrans" cxnId="{9C8034F1-F614-447F-A0B5-83EA7B9DBD4F}">
      <dgm:prSet/>
      <dgm:spPr/>
      <dgm:t>
        <a:bodyPr/>
        <a:lstStyle/>
        <a:p>
          <a:endParaRPr lang="en-US"/>
        </a:p>
      </dgm:t>
    </dgm:pt>
    <dgm:pt modelId="{B22205C6-A868-4E3E-8FA9-84A038906A94}" type="pres">
      <dgm:prSet presAssocID="{C6073F2A-E08C-4EB0-9DDE-99A772F2CFAF}" presName="root" presStyleCnt="0">
        <dgm:presLayoutVars>
          <dgm:dir/>
          <dgm:resizeHandles val="exact"/>
        </dgm:presLayoutVars>
      </dgm:prSet>
      <dgm:spPr/>
    </dgm:pt>
    <dgm:pt modelId="{376C9386-7AF5-4785-8BBB-D97C1FD4A590}" type="pres">
      <dgm:prSet presAssocID="{61891DA3-6DFA-46C5-AEFA-8FA0A971F664}" presName="compNode" presStyleCnt="0"/>
      <dgm:spPr/>
    </dgm:pt>
    <dgm:pt modelId="{71A53B38-44BE-464C-B24B-BFE34B270DBE}" type="pres">
      <dgm:prSet presAssocID="{61891DA3-6DFA-46C5-AEFA-8FA0A971F664}" presName="bgRect" presStyleLbl="bgShp" presStyleIdx="0" presStyleCnt="4"/>
      <dgm:spPr/>
    </dgm:pt>
    <dgm:pt modelId="{7D5266DF-FC77-4CBB-8B13-5DBCAA8959D4}" type="pres">
      <dgm:prSet presAssocID="{61891DA3-6DFA-46C5-AEFA-8FA0A971F66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ine"/>
        </a:ext>
      </dgm:extLst>
    </dgm:pt>
    <dgm:pt modelId="{CE495BE9-6838-4524-8CCE-0CD0BDD9C35D}" type="pres">
      <dgm:prSet presAssocID="{61891DA3-6DFA-46C5-AEFA-8FA0A971F664}" presName="spaceRect" presStyleCnt="0"/>
      <dgm:spPr/>
    </dgm:pt>
    <dgm:pt modelId="{C509F137-FD90-40F0-89E6-833D86CF9B9F}" type="pres">
      <dgm:prSet presAssocID="{61891DA3-6DFA-46C5-AEFA-8FA0A971F664}" presName="parTx" presStyleLbl="revTx" presStyleIdx="0" presStyleCnt="4">
        <dgm:presLayoutVars>
          <dgm:chMax val="0"/>
          <dgm:chPref val="0"/>
        </dgm:presLayoutVars>
      </dgm:prSet>
      <dgm:spPr/>
    </dgm:pt>
    <dgm:pt modelId="{80844B8C-A4FE-406D-9932-E1C119B74DB2}" type="pres">
      <dgm:prSet presAssocID="{861EBC6A-C407-4614-AA44-BAAB1904191C}" presName="sibTrans" presStyleCnt="0"/>
      <dgm:spPr/>
    </dgm:pt>
    <dgm:pt modelId="{99EE6487-6DE8-40D4-96AA-55E74DDF29B5}" type="pres">
      <dgm:prSet presAssocID="{C6D5CC9F-31AE-4DE1-B68D-935FF97E6E05}" presName="compNode" presStyleCnt="0"/>
      <dgm:spPr/>
    </dgm:pt>
    <dgm:pt modelId="{D140BE28-2177-404D-8ACE-33F00A77B5D0}" type="pres">
      <dgm:prSet presAssocID="{C6D5CC9F-31AE-4DE1-B68D-935FF97E6E05}" presName="bgRect" presStyleLbl="bgShp" presStyleIdx="1" presStyleCnt="4"/>
      <dgm:spPr/>
    </dgm:pt>
    <dgm:pt modelId="{AD719B74-3A11-4DF7-A968-73C0562D340E}" type="pres">
      <dgm:prSet presAssocID="{C6D5CC9F-31AE-4DE1-B68D-935FF97E6E0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refighter"/>
        </a:ext>
      </dgm:extLst>
    </dgm:pt>
    <dgm:pt modelId="{8D2211FB-F614-42D5-9D2D-26FDA241A8BC}" type="pres">
      <dgm:prSet presAssocID="{C6D5CC9F-31AE-4DE1-B68D-935FF97E6E05}" presName="spaceRect" presStyleCnt="0"/>
      <dgm:spPr/>
    </dgm:pt>
    <dgm:pt modelId="{6C627A6E-5993-4595-B901-10DC78E9E678}" type="pres">
      <dgm:prSet presAssocID="{C6D5CC9F-31AE-4DE1-B68D-935FF97E6E05}" presName="parTx" presStyleLbl="revTx" presStyleIdx="1" presStyleCnt="4">
        <dgm:presLayoutVars>
          <dgm:chMax val="0"/>
          <dgm:chPref val="0"/>
        </dgm:presLayoutVars>
      </dgm:prSet>
      <dgm:spPr/>
    </dgm:pt>
    <dgm:pt modelId="{E0D149CD-7029-49E8-9BFA-B0B8CEED92B6}" type="pres">
      <dgm:prSet presAssocID="{98894FCC-B234-4089-ADA2-0C632D6E6C8E}" presName="sibTrans" presStyleCnt="0"/>
      <dgm:spPr/>
    </dgm:pt>
    <dgm:pt modelId="{C8F3B1DE-3EFE-4530-8EC6-9BDF5CE89985}" type="pres">
      <dgm:prSet presAssocID="{4307FAFD-207E-4A7E-84B9-BBDC565EFED5}" presName="compNode" presStyleCnt="0"/>
      <dgm:spPr/>
    </dgm:pt>
    <dgm:pt modelId="{B148255B-6C65-450A-B133-F7C30BF923D3}" type="pres">
      <dgm:prSet presAssocID="{4307FAFD-207E-4A7E-84B9-BBDC565EFED5}" presName="bgRect" presStyleLbl="bgShp" presStyleIdx="2" presStyleCnt="4"/>
      <dgm:spPr/>
    </dgm:pt>
    <dgm:pt modelId="{4627DC28-4A4F-447E-97BD-569CC6112D1A}" type="pres">
      <dgm:prSet presAssocID="{4307FAFD-207E-4A7E-84B9-BBDC565EFED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Influencer"/>
        </a:ext>
      </dgm:extLst>
    </dgm:pt>
    <dgm:pt modelId="{562DA0F2-D6CE-4041-8F3C-BCFD213F58A0}" type="pres">
      <dgm:prSet presAssocID="{4307FAFD-207E-4A7E-84B9-BBDC565EFED5}" presName="spaceRect" presStyleCnt="0"/>
      <dgm:spPr/>
    </dgm:pt>
    <dgm:pt modelId="{E43F3497-9809-4B60-9916-08E7999D9A53}" type="pres">
      <dgm:prSet presAssocID="{4307FAFD-207E-4A7E-84B9-BBDC565EFED5}" presName="parTx" presStyleLbl="revTx" presStyleIdx="2" presStyleCnt="4">
        <dgm:presLayoutVars>
          <dgm:chMax val="0"/>
          <dgm:chPref val="0"/>
        </dgm:presLayoutVars>
      </dgm:prSet>
      <dgm:spPr/>
    </dgm:pt>
    <dgm:pt modelId="{AB5C0600-F05D-4FF5-9033-F74B042F7D85}" type="pres">
      <dgm:prSet presAssocID="{E9499736-01C1-4BCA-9461-7A949E8A0CE8}" presName="sibTrans" presStyleCnt="0"/>
      <dgm:spPr/>
    </dgm:pt>
    <dgm:pt modelId="{9EC5063A-4F2E-4EBE-970E-609147951F09}" type="pres">
      <dgm:prSet presAssocID="{E1162B3E-362C-4C7D-BF7D-C76118D37EA7}" presName="compNode" presStyleCnt="0"/>
      <dgm:spPr/>
    </dgm:pt>
    <dgm:pt modelId="{D39B1FF0-4088-4963-B97F-2B19CF04A902}" type="pres">
      <dgm:prSet presAssocID="{E1162B3E-362C-4C7D-BF7D-C76118D37EA7}" presName="bgRect" presStyleLbl="bgShp" presStyleIdx="3" presStyleCnt="4"/>
      <dgm:spPr/>
    </dgm:pt>
    <dgm:pt modelId="{54ACA56C-9684-46A0-A72C-BDC77C99370F}" type="pres">
      <dgm:prSet presAssocID="{E1162B3E-362C-4C7D-BF7D-C76118D37EA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uburban scene"/>
        </a:ext>
      </dgm:extLst>
    </dgm:pt>
    <dgm:pt modelId="{332E3B7A-594A-4E0C-A79B-1CE9D686D2CB}" type="pres">
      <dgm:prSet presAssocID="{E1162B3E-362C-4C7D-BF7D-C76118D37EA7}" presName="spaceRect" presStyleCnt="0"/>
      <dgm:spPr/>
    </dgm:pt>
    <dgm:pt modelId="{62323A09-83E3-4D5A-856D-D67D36BDEE9E}" type="pres">
      <dgm:prSet presAssocID="{E1162B3E-362C-4C7D-BF7D-C76118D37EA7}" presName="parTx" presStyleLbl="revTx" presStyleIdx="3" presStyleCnt="4">
        <dgm:presLayoutVars>
          <dgm:chMax val="0"/>
          <dgm:chPref val="0"/>
        </dgm:presLayoutVars>
      </dgm:prSet>
      <dgm:spPr/>
    </dgm:pt>
  </dgm:ptLst>
  <dgm:cxnLst>
    <dgm:cxn modelId="{12D7735C-1158-442C-BB7B-646CD3D9CD73}" srcId="{C6073F2A-E08C-4EB0-9DDE-99A772F2CFAF}" destId="{C6D5CC9F-31AE-4DE1-B68D-935FF97E6E05}" srcOrd="1" destOrd="0" parTransId="{76984143-9344-4A3E-A99B-4C2BC25F9C32}" sibTransId="{98894FCC-B234-4089-ADA2-0C632D6E6C8E}"/>
    <dgm:cxn modelId="{124D6745-50E2-4A85-ABD1-E9176154575E}" srcId="{C6073F2A-E08C-4EB0-9DDE-99A772F2CFAF}" destId="{61891DA3-6DFA-46C5-AEFA-8FA0A971F664}" srcOrd="0" destOrd="0" parTransId="{C36B5821-7806-4989-B6A6-871E04E97B5E}" sibTransId="{861EBC6A-C407-4614-AA44-BAAB1904191C}"/>
    <dgm:cxn modelId="{968C574B-C0A2-442C-81C9-7A043981BE68}" type="presOf" srcId="{C6073F2A-E08C-4EB0-9DDE-99A772F2CFAF}" destId="{B22205C6-A868-4E3E-8FA9-84A038906A94}" srcOrd="0" destOrd="0" presId="urn:microsoft.com/office/officeart/2018/2/layout/IconVerticalSolidList"/>
    <dgm:cxn modelId="{85A01C9B-B560-4A12-ADCE-E25CC312CBF7}" type="presOf" srcId="{61891DA3-6DFA-46C5-AEFA-8FA0A971F664}" destId="{C509F137-FD90-40F0-89E6-833D86CF9B9F}" srcOrd="0" destOrd="0" presId="urn:microsoft.com/office/officeart/2018/2/layout/IconVerticalSolidList"/>
    <dgm:cxn modelId="{AD13D3AD-6AC5-4159-A567-617F26E74BE3}" type="presOf" srcId="{4307FAFD-207E-4A7E-84B9-BBDC565EFED5}" destId="{E43F3497-9809-4B60-9916-08E7999D9A53}" srcOrd="0" destOrd="0" presId="urn:microsoft.com/office/officeart/2018/2/layout/IconVerticalSolidList"/>
    <dgm:cxn modelId="{E45875BE-7849-4A68-A335-F20F921A9C70}" type="presOf" srcId="{C6D5CC9F-31AE-4DE1-B68D-935FF97E6E05}" destId="{6C627A6E-5993-4595-B901-10DC78E9E678}" srcOrd="0" destOrd="0" presId="urn:microsoft.com/office/officeart/2018/2/layout/IconVerticalSolidList"/>
    <dgm:cxn modelId="{4CF8B0C5-51C7-4C55-8E50-B1C78FB76606}" srcId="{C6073F2A-E08C-4EB0-9DDE-99A772F2CFAF}" destId="{4307FAFD-207E-4A7E-84B9-BBDC565EFED5}" srcOrd="2" destOrd="0" parTransId="{520F6074-8B10-4D0B-A413-4AFE70E7F168}" sibTransId="{E9499736-01C1-4BCA-9461-7A949E8A0CE8}"/>
    <dgm:cxn modelId="{7114BAC6-8BE1-4A6F-8361-463D1A1AB122}" type="presOf" srcId="{E1162B3E-362C-4C7D-BF7D-C76118D37EA7}" destId="{62323A09-83E3-4D5A-856D-D67D36BDEE9E}" srcOrd="0" destOrd="0" presId="urn:microsoft.com/office/officeart/2018/2/layout/IconVerticalSolidList"/>
    <dgm:cxn modelId="{9C8034F1-F614-447F-A0B5-83EA7B9DBD4F}" srcId="{C6073F2A-E08C-4EB0-9DDE-99A772F2CFAF}" destId="{E1162B3E-362C-4C7D-BF7D-C76118D37EA7}" srcOrd="3" destOrd="0" parTransId="{B2E3F54B-2830-424F-B289-2E4831662A6C}" sibTransId="{F59BE8AC-C7FE-411A-A455-677E61F3B6A7}"/>
    <dgm:cxn modelId="{10F4A7FF-328C-457B-BD05-5C4F36B3AEE5}" type="presParOf" srcId="{B22205C6-A868-4E3E-8FA9-84A038906A94}" destId="{376C9386-7AF5-4785-8BBB-D97C1FD4A590}" srcOrd="0" destOrd="0" presId="urn:microsoft.com/office/officeart/2018/2/layout/IconVerticalSolidList"/>
    <dgm:cxn modelId="{4832B354-56B2-4408-895F-84C76F9819A8}" type="presParOf" srcId="{376C9386-7AF5-4785-8BBB-D97C1FD4A590}" destId="{71A53B38-44BE-464C-B24B-BFE34B270DBE}" srcOrd="0" destOrd="0" presId="urn:microsoft.com/office/officeart/2018/2/layout/IconVerticalSolidList"/>
    <dgm:cxn modelId="{50837594-387A-44A1-96A7-B338EEC9E354}" type="presParOf" srcId="{376C9386-7AF5-4785-8BBB-D97C1FD4A590}" destId="{7D5266DF-FC77-4CBB-8B13-5DBCAA8959D4}" srcOrd="1" destOrd="0" presId="urn:microsoft.com/office/officeart/2018/2/layout/IconVerticalSolidList"/>
    <dgm:cxn modelId="{E0E5A7F0-59BA-4AC3-ABFE-EEC65B3328E5}" type="presParOf" srcId="{376C9386-7AF5-4785-8BBB-D97C1FD4A590}" destId="{CE495BE9-6838-4524-8CCE-0CD0BDD9C35D}" srcOrd="2" destOrd="0" presId="urn:microsoft.com/office/officeart/2018/2/layout/IconVerticalSolidList"/>
    <dgm:cxn modelId="{3949D9B5-A560-4528-AD28-BA90AE806E1B}" type="presParOf" srcId="{376C9386-7AF5-4785-8BBB-D97C1FD4A590}" destId="{C509F137-FD90-40F0-89E6-833D86CF9B9F}" srcOrd="3" destOrd="0" presId="urn:microsoft.com/office/officeart/2018/2/layout/IconVerticalSolidList"/>
    <dgm:cxn modelId="{53AA7190-6CC7-4C38-A8C3-7E8FD3319D38}" type="presParOf" srcId="{B22205C6-A868-4E3E-8FA9-84A038906A94}" destId="{80844B8C-A4FE-406D-9932-E1C119B74DB2}" srcOrd="1" destOrd="0" presId="urn:microsoft.com/office/officeart/2018/2/layout/IconVerticalSolidList"/>
    <dgm:cxn modelId="{0847198C-A8A4-45BA-B1D8-3D3C73FA7933}" type="presParOf" srcId="{B22205C6-A868-4E3E-8FA9-84A038906A94}" destId="{99EE6487-6DE8-40D4-96AA-55E74DDF29B5}" srcOrd="2" destOrd="0" presId="urn:microsoft.com/office/officeart/2018/2/layout/IconVerticalSolidList"/>
    <dgm:cxn modelId="{6D27D43B-1F0C-4E1A-A852-B53A423D4682}" type="presParOf" srcId="{99EE6487-6DE8-40D4-96AA-55E74DDF29B5}" destId="{D140BE28-2177-404D-8ACE-33F00A77B5D0}" srcOrd="0" destOrd="0" presId="urn:microsoft.com/office/officeart/2018/2/layout/IconVerticalSolidList"/>
    <dgm:cxn modelId="{3C0ED4A7-E687-44DA-AB8C-0CF9B7C226B6}" type="presParOf" srcId="{99EE6487-6DE8-40D4-96AA-55E74DDF29B5}" destId="{AD719B74-3A11-4DF7-A968-73C0562D340E}" srcOrd="1" destOrd="0" presId="urn:microsoft.com/office/officeart/2018/2/layout/IconVerticalSolidList"/>
    <dgm:cxn modelId="{8EA86566-84C5-4B46-A2E8-F794C1EAC1B5}" type="presParOf" srcId="{99EE6487-6DE8-40D4-96AA-55E74DDF29B5}" destId="{8D2211FB-F614-42D5-9D2D-26FDA241A8BC}" srcOrd="2" destOrd="0" presId="urn:microsoft.com/office/officeart/2018/2/layout/IconVerticalSolidList"/>
    <dgm:cxn modelId="{A27E7692-D7E6-4A8D-AAD4-2AC788720ECA}" type="presParOf" srcId="{99EE6487-6DE8-40D4-96AA-55E74DDF29B5}" destId="{6C627A6E-5993-4595-B901-10DC78E9E678}" srcOrd="3" destOrd="0" presId="urn:microsoft.com/office/officeart/2018/2/layout/IconVerticalSolidList"/>
    <dgm:cxn modelId="{5094C13C-022D-4C45-931C-A5E37818783E}" type="presParOf" srcId="{B22205C6-A868-4E3E-8FA9-84A038906A94}" destId="{E0D149CD-7029-49E8-9BFA-B0B8CEED92B6}" srcOrd="3" destOrd="0" presId="urn:microsoft.com/office/officeart/2018/2/layout/IconVerticalSolidList"/>
    <dgm:cxn modelId="{1143C738-56D8-4381-A388-2A9A0B5889D0}" type="presParOf" srcId="{B22205C6-A868-4E3E-8FA9-84A038906A94}" destId="{C8F3B1DE-3EFE-4530-8EC6-9BDF5CE89985}" srcOrd="4" destOrd="0" presId="urn:microsoft.com/office/officeart/2018/2/layout/IconVerticalSolidList"/>
    <dgm:cxn modelId="{14B07B68-2158-4FF6-9DAF-AFF8C900F8C4}" type="presParOf" srcId="{C8F3B1DE-3EFE-4530-8EC6-9BDF5CE89985}" destId="{B148255B-6C65-450A-B133-F7C30BF923D3}" srcOrd="0" destOrd="0" presId="urn:microsoft.com/office/officeart/2018/2/layout/IconVerticalSolidList"/>
    <dgm:cxn modelId="{8D9A9984-7C3A-461D-A555-CBB89C6A6893}" type="presParOf" srcId="{C8F3B1DE-3EFE-4530-8EC6-9BDF5CE89985}" destId="{4627DC28-4A4F-447E-97BD-569CC6112D1A}" srcOrd="1" destOrd="0" presId="urn:microsoft.com/office/officeart/2018/2/layout/IconVerticalSolidList"/>
    <dgm:cxn modelId="{538AB05A-5496-42C5-BD7D-F5158C714939}" type="presParOf" srcId="{C8F3B1DE-3EFE-4530-8EC6-9BDF5CE89985}" destId="{562DA0F2-D6CE-4041-8F3C-BCFD213F58A0}" srcOrd="2" destOrd="0" presId="urn:microsoft.com/office/officeart/2018/2/layout/IconVerticalSolidList"/>
    <dgm:cxn modelId="{89F5EFF3-CDF3-4EF3-AFFB-E5D413F8EBB9}" type="presParOf" srcId="{C8F3B1DE-3EFE-4530-8EC6-9BDF5CE89985}" destId="{E43F3497-9809-4B60-9916-08E7999D9A53}" srcOrd="3" destOrd="0" presId="urn:microsoft.com/office/officeart/2018/2/layout/IconVerticalSolidList"/>
    <dgm:cxn modelId="{D8C1312F-028A-4489-8920-A768A2E16C14}" type="presParOf" srcId="{B22205C6-A868-4E3E-8FA9-84A038906A94}" destId="{AB5C0600-F05D-4FF5-9033-F74B042F7D85}" srcOrd="5" destOrd="0" presId="urn:microsoft.com/office/officeart/2018/2/layout/IconVerticalSolidList"/>
    <dgm:cxn modelId="{6E0752DA-2223-4C4D-89CB-39B0C89285E9}" type="presParOf" srcId="{B22205C6-A868-4E3E-8FA9-84A038906A94}" destId="{9EC5063A-4F2E-4EBE-970E-609147951F09}" srcOrd="6" destOrd="0" presId="urn:microsoft.com/office/officeart/2018/2/layout/IconVerticalSolidList"/>
    <dgm:cxn modelId="{4D1EAE9E-2822-474A-AAA4-A5BF8E1DFE6E}" type="presParOf" srcId="{9EC5063A-4F2E-4EBE-970E-609147951F09}" destId="{D39B1FF0-4088-4963-B97F-2B19CF04A902}" srcOrd="0" destOrd="0" presId="urn:microsoft.com/office/officeart/2018/2/layout/IconVerticalSolidList"/>
    <dgm:cxn modelId="{739331BF-5E94-4BE4-A066-3A8B5BE8A46B}" type="presParOf" srcId="{9EC5063A-4F2E-4EBE-970E-609147951F09}" destId="{54ACA56C-9684-46A0-A72C-BDC77C99370F}" srcOrd="1" destOrd="0" presId="urn:microsoft.com/office/officeart/2018/2/layout/IconVerticalSolidList"/>
    <dgm:cxn modelId="{B8882753-1F3F-4CEA-9148-1B1A856589E1}" type="presParOf" srcId="{9EC5063A-4F2E-4EBE-970E-609147951F09}" destId="{332E3B7A-594A-4E0C-A79B-1CE9D686D2CB}" srcOrd="2" destOrd="0" presId="urn:microsoft.com/office/officeart/2018/2/layout/IconVerticalSolidList"/>
    <dgm:cxn modelId="{10814E23-09A8-4B9C-847D-0C5E0DABB9F9}" type="presParOf" srcId="{9EC5063A-4F2E-4EBE-970E-609147951F09}" destId="{62323A09-83E3-4D5A-856D-D67D36BDEE9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29515-660F-4341-95D2-86E17758C480}">
      <dsp:nvSpPr>
        <dsp:cNvPr id="0" name=""/>
        <dsp:cNvSpPr/>
      </dsp:nvSpPr>
      <dsp:spPr>
        <a:xfrm>
          <a:off x="171710" y="895645"/>
          <a:ext cx="907706" cy="90770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5D7E65-56DC-450C-9F9D-C8B2F74A1042}">
      <dsp:nvSpPr>
        <dsp:cNvPr id="0" name=""/>
        <dsp:cNvSpPr/>
      </dsp:nvSpPr>
      <dsp:spPr>
        <a:xfrm>
          <a:off x="362329" y="1086263"/>
          <a:ext cx="526469" cy="5264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EC83C8-FFE6-4623-8EE6-828F36A37481}">
      <dsp:nvSpPr>
        <dsp:cNvPr id="0" name=""/>
        <dsp:cNvSpPr/>
      </dsp:nvSpPr>
      <dsp:spPr>
        <a:xfrm>
          <a:off x="1273925" y="895645"/>
          <a:ext cx="2139592" cy="907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dirty="0">
              <a:solidFill>
                <a:schemeClr val="accent1"/>
              </a:solidFill>
            </a:rPr>
            <a:t>Did you know that 60yr old eyes need three times more light than someone who is 20yrs old?</a:t>
          </a:r>
          <a:endParaRPr lang="en-US" sz="1100" kern="1200" dirty="0">
            <a:solidFill>
              <a:schemeClr val="accent1"/>
            </a:solidFill>
          </a:endParaRPr>
        </a:p>
      </dsp:txBody>
      <dsp:txXfrm>
        <a:off x="1273925" y="895645"/>
        <a:ext cx="2139592" cy="907706"/>
      </dsp:txXfrm>
    </dsp:sp>
    <dsp:sp modelId="{52AE4F93-BC72-454D-B247-A39F29203B05}">
      <dsp:nvSpPr>
        <dsp:cNvPr id="0" name=""/>
        <dsp:cNvSpPr/>
      </dsp:nvSpPr>
      <dsp:spPr>
        <a:xfrm>
          <a:off x="3786326" y="895645"/>
          <a:ext cx="907706" cy="90770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FA0FFD-D715-41EC-9C61-84CD6A2E4E76}">
      <dsp:nvSpPr>
        <dsp:cNvPr id="0" name=""/>
        <dsp:cNvSpPr/>
      </dsp:nvSpPr>
      <dsp:spPr>
        <a:xfrm>
          <a:off x="3976944" y="1086263"/>
          <a:ext cx="526469" cy="5264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621F3C-3B3B-4102-94A6-9F4A3AE7FE55}">
      <dsp:nvSpPr>
        <dsp:cNvPr id="0" name=""/>
        <dsp:cNvSpPr/>
      </dsp:nvSpPr>
      <dsp:spPr>
        <a:xfrm>
          <a:off x="4888540" y="895645"/>
          <a:ext cx="2139592" cy="907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dirty="0">
              <a:solidFill>
                <a:schemeClr val="accent4">
                  <a:lumMod val="50000"/>
                </a:schemeClr>
              </a:solidFill>
            </a:rPr>
            <a:t>Never walk about in the dark, if you regularly get up during the night</a:t>
          </a:r>
          <a:r>
            <a:rPr lang="en-GB" sz="1100" kern="1200" dirty="0">
              <a:solidFill>
                <a:schemeClr val="accent4">
                  <a:lumMod val="50000"/>
                </a:schemeClr>
              </a:solidFill>
              <a:latin typeface="Corbel" panose="020B0503020204020204"/>
            </a:rPr>
            <a:t>,</a:t>
          </a:r>
          <a:r>
            <a:rPr lang="en-GB" sz="1100" kern="1200" dirty="0">
              <a:solidFill>
                <a:schemeClr val="accent4">
                  <a:lumMod val="50000"/>
                </a:schemeClr>
              </a:solidFill>
            </a:rPr>
            <a:t> consider keeping a landing light on or purchasing a movement sensing light that will light up when it recognises movement.</a:t>
          </a:r>
          <a:endParaRPr lang="en-US" sz="1100" kern="1200" dirty="0">
            <a:solidFill>
              <a:schemeClr val="accent4">
                <a:lumMod val="50000"/>
              </a:schemeClr>
            </a:solidFill>
          </a:endParaRPr>
        </a:p>
      </dsp:txBody>
      <dsp:txXfrm>
        <a:off x="4888540" y="895645"/>
        <a:ext cx="2139592" cy="907706"/>
      </dsp:txXfrm>
    </dsp:sp>
    <dsp:sp modelId="{D3DEF622-69B7-4A1F-BD8F-6D86543E26DB}">
      <dsp:nvSpPr>
        <dsp:cNvPr id="0" name=""/>
        <dsp:cNvSpPr/>
      </dsp:nvSpPr>
      <dsp:spPr>
        <a:xfrm>
          <a:off x="7400941" y="895645"/>
          <a:ext cx="907706" cy="90770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088667-01C1-4E60-A747-EBF77BD59EE5}">
      <dsp:nvSpPr>
        <dsp:cNvPr id="0" name=""/>
        <dsp:cNvSpPr/>
      </dsp:nvSpPr>
      <dsp:spPr>
        <a:xfrm>
          <a:off x="7591559" y="1086263"/>
          <a:ext cx="526469" cy="5264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6B4AC5-B92C-457B-AB1E-CC1B95002334}">
      <dsp:nvSpPr>
        <dsp:cNvPr id="0" name=""/>
        <dsp:cNvSpPr/>
      </dsp:nvSpPr>
      <dsp:spPr>
        <a:xfrm>
          <a:off x="8503156" y="895645"/>
          <a:ext cx="2139592" cy="907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dirty="0"/>
            <a:t>Have you got any rugs or carpets that are frayed and curling at the edges? Make sure all rugs have a non slip backing</a:t>
          </a:r>
          <a:r>
            <a:rPr lang="en-GB" sz="1100" kern="1200" dirty="0">
              <a:latin typeface="Corbel" panose="020B0503020204020204"/>
            </a:rPr>
            <a:t> and are tacked down; </a:t>
          </a:r>
          <a:r>
            <a:rPr lang="en-GB" sz="1100" kern="1200" dirty="0"/>
            <a:t>or better </a:t>
          </a:r>
          <a:r>
            <a:rPr lang="en-GB" sz="1100" kern="1200" dirty="0">
              <a:latin typeface="Calibri Light" panose="020F0302020204030204"/>
            </a:rPr>
            <a:t>still</a:t>
          </a:r>
          <a:r>
            <a:rPr lang="en-GB" sz="1100" kern="1200" dirty="0"/>
            <a:t>, remove them so the risk of tripping is removed completely!</a:t>
          </a:r>
          <a:endParaRPr lang="en-US" sz="1100" kern="1200" dirty="0">
            <a:latin typeface="Corbel" panose="020B0503020204020204"/>
          </a:endParaRPr>
        </a:p>
      </dsp:txBody>
      <dsp:txXfrm>
        <a:off x="8503156" y="895645"/>
        <a:ext cx="2139592" cy="907706"/>
      </dsp:txXfrm>
    </dsp:sp>
    <dsp:sp modelId="{5E7D9663-C673-4A83-980A-73FED7221A0D}">
      <dsp:nvSpPr>
        <dsp:cNvPr id="0" name=""/>
        <dsp:cNvSpPr/>
      </dsp:nvSpPr>
      <dsp:spPr>
        <a:xfrm>
          <a:off x="171710" y="2542073"/>
          <a:ext cx="907706" cy="90770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907C1E-1BE6-4588-A936-F870AD7B5C86}">
      <dsp:nvSpPr>
        <dsp:cNvPr id="0" name=""/>
        <dsp:cNvSpPr/>
      </dsp:nvSpPr>
      <dsp:spPr>
        <a:xfrm>
          <a:off x="362329" y="2732691"/>
          <a:ext cx="526469" cy="5264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711FDB-61C5-4B1E-89F4-679396CE0841}">
      <dsp:nvSpPr>
        <dsp:cNvPr id="0" name=""/>
        <dsp:cNvSpPr/>
      </dsp:nvSpPr>
      <dsp:spPr>
        <a:xfrm>
          <a:off x="1273925" y="2542073"/>
          <a:ext cx="2139592" cy="907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dirty="0"/>
            <a:t>A surprising number of people trip over their pets. Consider buying them a bright collar with a bell to let you know when they are around and keep you both safe!</a:t>
          </a:r>
          <a:endParaRPr lang="en-US" sz="1100" kern="1200" dirty="0"/>
        </a:p>
      </dsp:txBody>
      <dsp:txXfrm>
        <a:off x="1273925" y="2542073"/>
        <a:ext cx="2139592" cy="907706"/>
      </dsp:txXfrm>
    </dsp:sp>
    <dsp:sp modelId="{FE6A91AC-7214-4AF0-A06F-66F0E3C748CD}">
      <dsp:nvSpPr>
        <dsp:cNvPr id="0" name=""/>
        <dsp:cNvSpPr/>
      </dsp:nvSpPr>
      <dsp:spPr>
        <a:xfrm>
          <a:off x="3786326" y="2542073"/>
          <a:ext cx="907706" cy="90770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F8EAC4-8140-4D79-BB0C-C47BBB0EFFCA}">
      <dsp:nvSpPr>
        <dsp:cNvPr id="0" name=""/>
        <dsp:cNvSpPr/>
      </dsp:nvSpPr>
      <dsp:spPr>
        <a:xfrm>
          <a:off x="3976944" y="2732691"/>
          <a:ext cx="526469" cy="52646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2F0544-E047-4E00-B495-E5446C04B2F0}">
      <dsp:nvSpPr>
        <dsp:cNvPr id="0" name=""/>
        <dsp:cNvSpPr/>
      </dsp:nvSpPr>
      <dsp:spPr>
        <a:xfrm>
          <a:off x="4888540" y="2542073"/>
          <a:ext cx="2139592" cy="907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dirty="0">
              <a:solidFill>
                <a:schemeClr val="accent6">
                  <a:lumMod val="50000"/>
                </a:schemeClr>
              </a:solidFill>
            </a:rPr>
            <a:t>Always take the time to ensure all belts and cords on clothes and dressing gowns are secured or remove them all together</a:t>
          </a:r>
          <a:endParaRPr lang="en-US" sz="1100" kern="1200" dirty="0">
            <a:solidFill>
              <a:schemeClr val="accent6">
                <a:lumMod val="50000"/>
              </a:schemeClr>
            </a:solidFill>
          </a:endParaRPr>
        </a:p>
      </dsp:txBody>
      <dsp:txXfrm>
        <a:off x="4888540" y="2542073"/>
        <a:ext cx="2139592" cy="907706"/>
      </dsp:txXfrm>
    </dsp:sp>
    <dsp:sp modelId="{DC73AAD8-50C5-433C-AB57-8EB5DD68A48A}">
      <dsp:nvSpPr>
        <dsp:cNvPr id="0" name=""/>
        <dsp:cNvSpPr/>
      </dsp:nvSpPr>
      <dsp:spPr>
        <a:xfrm>
          <a:off x="7400941" y="2542073"/>
          <a:ext cx="907706" cy="90770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D83F4-3786-43ED-A09A-FD31CCF03EA6}">
      <dsp:nvSpPr>
        <dsp:cNvPr id="0" name=""/>
        <dsp:cNvSpPr/>
      </dsp:nvSpPr>
      <dsp:spPr>
        <a:xfrm>
          <a:off x="7591559" y="2732691"/>
          <a:ext cx="526469" cy="52646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54B642-4D83-41EF-B64B-04B10BAC6425}">
      <dsp:nvSpPr>
        <dsp:cNvPr id="0" name=""/>
        <dsp:cNvSpPr/>
      </dsp:nvSpPr>
      <dsp:spPr>
        <a:xfrm>
          <a:off x="8503156" y="2542073"/>
          <a:ext cx="2139592" cy="907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rtl="0">
            <a:lnSpc>
              <a:spcPct val="100000"/>
            </a:lnSpc>
            <a:spcBef>
              <a:spcPct val="0"/>
            </a:spcBef>
            <a:spcAft>
              <a:spcPct val="35000"/>
            </a:spcAft>
            <a:buNone/>
          </a:pPr>
          <a:r>
            <a:rPr lang="en-GB" sz="1100" kern="1200" dirty="0">
              <a:solidFill>
                <a:schemeClr val="accent2">
                  <a:lumMod val="50000"/>
                </a:schemeClr>
              </a:solidFill>
            </a:rPr>
            <a:t>Do your </a:t>
          </a:r>
          <a:r>
            <a:rPr lang="en-GB" sz="1100" kern="1200" dirty="0">
              <a:solidFill>
                <a:schemeClr val="accent2">
                  <a:lumMod val="50000"/>
                </a:schemeClr>
              </a:solidFill>
              <a:latin typeface="Calibri Light" panose="020F0302020204030204"/>
            </a:rPr>
            <a:t>shoes or slippers</a:t>
          </a:r>
          <a:r>
            <a:rPr lang="en-GB" sz="1100" kern="1200" dirty="0">
              <a:solidFill>
                <a:schemeClr val="accent2">
                  <a:lumMod val="50000"/>
                </a:schemeClr>
              </a:solidFill>
            </a:rPr>
            <a:t> look a little worse for wear? If your </a:t>
          </a:r>
          <a:r>
            <a:rPr lang="en-GB" sz="1100" kern="1200" dirty="0">
              <a:solidFill>
                <a:schemeClr val="accent2">
                  <a:lumMod val="50000"/>
                </a:schemeClr>
              </a:solidFill>
              <a:latin typeface="Calibri Light" panose="020F0302020204030204"/>
            </a:rPr>
            <a:t>footwear has </a:t>
          </a:r>
          <a:r>
            <a:rPr lang="en-GB" sz="1100" kern="1200" dirty="0">
              <a:solidFill>
                <a:schemeClr val="accent2">
                  <a:lumMod val="50000"/>
                </a:schemeClr>
              </a:solidFill>
            </a:rPr>
            <a:t>holes in the soles, are frayed or the backs have been broken down</a:t>
          </a:r>
          <a:r>
            <a:rPr lang="en-GB" sz="1100" kern="1200" dirty="0">
              <a:solidFill>
                <a:schemeClr val="accent2">
                  <a:lumMod val="50000"/>
                </a:schemeClr>
              </a:solidFill>
              <a:latin typeface="Corbel" panose="020B0503020204020204"/>
            </a:rPr>
            <a:t>, </a:t>
          </a:r>
          <a:r>
            <a:rPr lang="en-GB" sz="1100" kern="1200" dirty="0">
              <a:solidFill>
                <a:schemeClr val="accent2">
                  <a:lumMod val="50000"/>
                </a:schemeClr>
              </a:solidFill>
            </a:rPr>
            <a:t>it's time to get a new pair that fit well, stay on and provide grip. </a:t>
          </a:r>
          <a:endParaRPr lang="en-US" sz="1100" kern="1200" dirty="0">
            <a:solidFill>
              <a:schemeClr val="accent2">
                <a:lumMod val="50000"/>
              </a:schemeClr>
            </a:solidFill>
          </a:endParaRPr>
        </a:p>
      </dsp:txBody>
      <dsp:txXfrm>
        <a:off x="8503156" y="2542073"/>
        <a:ext cx="2139592" cy="907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53B38-44BE-464C-B24B-BFE34B270DBE}">
      <dsp:nvSpPr>
        <dsp:cNvPr id="0" name=""/>
        <dsp:cNvSpPr/>
      </dsp:nvSpPr>
      <dsp:spPr>
        <a:xfrm>
          <a:off x="0" y="1576"/>
          <a:ext cx="9872663" cy="7988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5266DF-FC77-4CBB-8B13-5DBCAA8959D4}">
      <dsp:nvSpPr>
        <dsp:cNvPr id="0" name=""/>
        <dsp:cNvSpPr/>
      </dsp:nvSpPr>
      <dsp:spPr>
        <a:xfrm>
          <a:off x="241638" y="181306"/>
          <a:ext cx="439342" cy="4393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09F137-FD90-40F0-89E6-833D86CF9B9F}">
      <dsp:nvSpPr>
        <dsp:cNvPr id="0" name=""/>
        <dsp:cNvSpPr/>
      </dsp:nvSpPr>
      <dsp:spPr>
        <a:xfrm>
          <a:off x="922618" y="1576"/>
          <a:ext cx="8950044" cy="798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40" tIns="84540" rIns="84540" bIns="84540" numCol="1" spcCol="1270" anchor="ctr" anchorCtr="0">
          <a:noAutofit/>
        </a:bodyPr>
        <a:lstStyle/>
        <a:p>
          <a:pPr marL="0" lvl="0" indent="0" algn="l" defTabSz="889000">
            <a:lnSpc>
              <a:spcPct val="100000"/>
            </a:lnSpc>
            <a:spcBef>
              <a:spcPct val="0"/>
            </a:spcBef>
            <a:spcAft>
              <a:spcPct val="35000"/>
            </a:spcAft>
            <a:buNone/>
          </a:pPr>
          <a:r>
            <a:rPr lang="en-GB" sz="2000" kern="1200"/>
            <a:t>Independence with managing medication</a:t>
          </a:r>
          <a:br>
            <a:rPr lang="en-GB" sz="2000" kern="1200"/>
          </a:br>
          <a:endParaRPr lang="en-US" sz="2000" kern="1200"/>
        </a:p>
      </dsp:txBody>
      <dsp:txXfrm>
        <a:off x="922618" y="1576"/>
        <a:ext cx="8950044" cy="798803"/>
      </dsp:txXfrm>
    </dsp:sp>
    <dsp:sp modelId="{D140BE28-2177-404D-8ACE-33F00A77B5D0}">
      <dsp:nvSpPr>
        <dsp:cNvPr id="0" name=""/>
        <dsp:cNvSpPr/>
      </dsp:nvSpPr>
      <dsp:spPr>
        <a:xfrm>
          <a:off x="0" y="1000080"/>
          <a:ext cx="9872663" cy="7988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719B74-3A11-4DF7-A968-73C0562D340E}">
      <dsp:nvSpPr>
        <dsp:cNvPr id="0" name=""/>
        <dsp:cNvSpPr/>
      </dsp:nvSpPr>
      <dsp:spPr>
        <a:xfrm>
          <a:off x="241638" y="1179811"/>
          <a:ext cx="439342" cy="4393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627A6E-5993-4595-B901-10DC78E9E678}">
      <dsp:nvSpPr>
        <dsp:cNvPr id="0" name=""/>
        <dsp:cNvSpPr/>
      </dsp:nvSpPr>
      <dsp:spPr>
        <a:xfrm>
          <a:off x="922618" y="1000080"/>
          <a:ext cx="8950044" cy="798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40" tIns="84540" rIns="84540" bIns="84540" numCol="1" spcCol="1270" anchor="ctr" anchorCtr="0">
          <a:noAutofit/>
        </a:bodyPr>
        <a:lstStyle/>
        <a:p>
          <a:pPr marL="0" lvl="0" indent="0" algn="l" defTabSz="889000">
            <a:lnSpc>
              <a:spcPct val="100000"/>
            </a:lnSpc>
            <a:spcBef>
              <a:spcPct val="0"/>
            </a:spcBef>
            <a:spcAft>
              <a:spcPct val="35000"/>
            </a:spcAft>
            <a:buNone/>
          </a:pPr>
          <a:r>
            <a:rPr lang="en-GB" sz="2000" kern="1200"/>
            <a:t>Alerts if someone has fallen and is unable to summon help</a:t>
          </a:r>
          <a:br>
            <a:rPr lang="en-GB" sz="2000" kern="1200"/>
          </a:br>
          <a:endParaRPr lang="en-US" sz="2000" kern="1200"/>
        </a:p>
      </dsp:txBody>
      <dsp:txXfrm>
        <a:off x="922618" y="1000080"/>
        <a:ext cx="8950044" cy="798803"/>
      </dsp:txXfrm>
    </dsp:sp>
    <dsp:sp modelId="{B148255B-6C65-450A-B133-F7C30BF923D3}">
      <dsp:nvSpPr>
        <dsp:cNvPr id="0" name=""/>
        <dsp:cNvSpPr/>
      </dsp:nvSpPr>
      <dsp:spPr>
        <a:xfrm>
          <a:off x="0" y="1998585"/>
          <a:ext cx="9872663" cy="7988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27DC28-4A4F-447E-97BD-569CC6112D1A}">
      <dsp:nvSpPr>
        <dsp:cNvPr id="0" name=""/>
        <dsp:cNvSpPr/>
      </dsp:nvSpPr>
      <dsp:spPr>
        <a:xfrm>
          <a:off x="241638" y="2178316"/>
          <a:ext cx="439342" cy="4393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3F3497-9809-4B60-9916-08E7999D9A53}">
      <dsp:nvSpPr>
        <dsp:cNvPr id="0" name=""/>
        <dsp:cNvSpPr/>
      </dsp:nvSpPr>
      <dsp:spPr>
        <a:xfrm>
          <a:off x="922618" y="1998585"/>
          <a:ext cx="8950044" cy="798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40" tIns="84540" rIns="84540" bIns="84540" numCol="1" spcCol="1270" anchor="ctr" anchorCtr="0">
          <a:noAutofit/>
        </a:bodyPr>
        <a:lstStyle/>
        <a:p>
          <a:pPr marL="0" lvl="0" indent="0" algn="l" defTabSz="889000">
            <a:lnSpc>
              <a:spcPct val="100000"/>
            </a:lnSpc>
            <a:spcBef>
              <a:spcPct val="0"/>
            </a:spcBef>
            <a:spcAft>
              <a:spcPct val="35000"/>
            </a:spcAft>
            <a:buNone/>
          </a:pPr>
          <a:r>
            <a:rPr lang="en-GB" sz="2000" kern="1200"/>
            <a:t>Supporting people and their carers</a:t>
          </a:r>
          <a:br>
            <a:rPr lang="en-GB" sz="2000" kern="1200"/>
          </a:br>
          <a:endParaRPr lang="en-US" sz="2000" kern="1200"/>
        </a:p>
      </dsp:txBody>
      <dsp:txXfrm>
        <a:off x="922618" y="1998585"/>
        <a:ext cx="8950044" cy="798803"/>
      </dsp:txXfrm>
    </dsp:sp>
    <dsp:sp modelId="{D39B1FF0-4088-4963-B97F-2B19CF04A902}">
      <dsp:nvSpPr>
        <dsp:cNvPr id="0" name=""/>
        <dsp:cNvSpPr/>
      </dsp:nvSpPr>
      <dsp:spPr>
        <a:xfrm>
          <a:off x="0" y="2997090"/>
          <a:ext cx="9872663" cy="7988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ACA56C-9684-46A0-A72C-BDC77C99370F}">
      <dsp:nvSpPr>
        <dsp:cNvPr id="0" name=""/>
        <dsp:cNvSpPr/>
      </dsp:nvSpPr>
      <dsp:spPr>
        <a:xfrm>
          <a:off x="241638" y="3176820"/>
          <a:ext cx="439342" cy="4393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323A09-83E3-4D5A-856D-D67D36BDEE9E}">
      <dsp:nvSpPr>
        <dsp:cNvPr id="0" name=""/>
        <dsp:cNvSpPr/>
      </dsp:nvSpPr>
      <dsp:spPr>
        <a:xfrm>
          <a:off x="922618" y="2997090"/>
          <a:ext cx="8950044" cy="798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40" tIns="84540" rIns="84540" bIns="84540" numCol="1" spcCol="1270" anchor="ctr" anchorCtr="0">
          <a:noAutofit/>
        </a:bodyPr>
        <a:lstStyle/>
        <a:p>
          <a:pPr marL="0" lvl="0" indent="0" algn="l" defTabSz="889000">
            <a:lnSpc>
              <a:spcPct val="100000"/>
            </a:lnSpc>
            <a:spcBef>
              <a:spcPct val="0"/>
            </a:spcBef>
            <a:spcAft>
              <a:spcPct val="35000"/>
            </a:spcAft>
            <a:buNone/>
          </a:pPr>
          <a:r>
            <a:rPr lang="en-GB" sz="2000" kern="1200"/>
            <a:t>People leaving the house and getting lost</a:t>
          </a:r>
          <a:endParaRPr lang="en-US" sz="2000" kern="1200"/>
        </a:p>
      </dsp:txBody>
      <dsp:txXfrm>
        <a:off x="922618" y="2997090"/>
        <a:ext cx="8950044" cy="79880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4120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88841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83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22873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46311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62397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95085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54102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156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49854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2442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5793744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21.png"/><Relationship Id="rId5" Type="http://schemas.openxmlformats.org/officeDocument/2006/relationships/diagramColors" Target="../diagrams/colors1.xml"/><Relationship Id="rId10" Type="http://schemas.openxmlformats.org/officeDocument/2006/relationships/image" Target="../media/image20.svg"/><Relationship Id="rId4" Type="http://schemas.openxmlformats.org/officeDocument/2006/relationships/diagramQuickStyle" Target="../diagrams/quickStyle1.xml"/><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45.svg"/></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4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590662" y="1641174"/>
            <a:ext cx="4805996" cy="1297115"/>
          </a:xfrm>
        </p:spPr>
        <p:txBody>
          <a:bodyPr anchor="t">
            <a:normAutofit/>
          </a:bodyPr>
          <a:lstStyle/>
          <a:p>
            <a:pPr algn="l"/>
            <a:r>
              <a:rPr lang="en-GB" sz="4100">
                <a:solidFill>
                  <a:srgbClr val="000000"/>
                </a:solidFill>
                <a:cs typeface="Calibri Light"/>
              </a:rPr>
              <a:t>Staying Independent and Well at Home</a:t>
            </a:r>
            <a:endParaRPr lang="en-GB" sz="4100">
              <a:solidFill>
                <a:srgbClr val="000000"/>
              </a:solidFill>
            </a:endParaRPr>
          </a:p>
        </p:txBody>
      </p:sp>
      <p:sp>
        <p:nvSpPr>
          <p:cNvPr id="3" name="Subtitle 2"/>
          <p:cNvSpPr>
            <a:spLocks noGrp="1"/>
          </p:cNvSpPr>
          <p:nvPr>
            <p:ph type="subTitle" idx="1"/>
          </p:nvPr>
        </p:nvSpPr>
        <p:spPr>
          <a:xfrm>
            <a:off x="6420637" y="2711823"/>
            <a:ext cx="5558725" cy="2793136"/>
          </a:xfrm>
        </p:spPr>
        <p:txBody>
          <a:bodyPr vert="horz" lIns="91440" tIns="45720" rIns="91440" bIns="45720" rtlCol="0" anchor="b">
            <a:noAutofit/>
          </a:bodyPr>
          <a:lstStyle/>
          <a:p>
            <a:pPr algn="l"/>
            <a:r>
              <a:rPr lang="en-GB" sz="2000" dirty="0">
                <a:solidFill>
                  <a:srgbClr val="000000"/>
                </a:solidFill>
                <a:cs typeface="Calibri"/>
              </a:rPr>
              <a:t>There are a lot of things we can do to help ourselves or family and friends stay independent and safe at home</a:t>
            </a:r>
          </a:p>
          <a:p>
            <a:pPr algn="l"/>
            <a:endParaRPr lang="en-GB" sz="2000" dirty="0">
              <a:solidFill>
                <a:srgbClr val="000000"/>
              </a:solidFill>
              <a:cs typeface="Calibri"/>
            </a:endParaRPr>
          </a:p>
          <a:p>
            <a:pPr algn="l"/>
            <a:r>
              <a:rPr lang="en-GB" sz="2000" dirty="0">
                <a:solidFill>
                  <a:srgbClr val="000000"/>
                </a:solidFill>
                <a:cs typeface="Calibri"/>
              </a:rPr>
              <a:t>Some of these things are very simple changes you can make yourself at home</a:t>
            </a:r>
          </a:p>
        </p:txBody>
      </p:sp>
      <p:sp>
        <p:nvSpPr>
          <p:cNvPr id="25"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descr="House">
            <a:extLst>
              <a:ext uri="{FF2B5EF4-FFF2-40B4-BE49-F238E27FC236}">
                <a16:creationId xmlns:a16="http://schemas.microsoft.com/office/drawing/2014/main" id="{CE0460CF-874B-4113-9FCE-2BF25E3B86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pic>
        <p:nvPicPr>
          <p:cNvPr id="5" name="Picture 17" descr="A close up of a logo&#10;&#10;Description generated with high confidence">
            <a:extLst>
              <a:ext uri="{FF2B5EF4-FFF2-40B4-BE49-F238E27FC236}">
                <a16:creationId xmlns:a16="http://schemas.microsoft.com/office/drawing/2014/main" id="{23ECDA04-8854-4DA5-B6D2-CAD0FE9C61AB}"/>
              </a:ext>
            </a:extLst>
          </p:cNvPr>
          <p:cNvPicPr>
            <a:picLocks noChangeAspect="1"/>
          </p:cNvPicPr>
          <p:nvPr/>
        </p:nvPicPr>
        <p:blipFill>
          <a:blip r:embed="rId5"/>
          <a:stretch>
            <a:fillRect/>
          </a:stretch>
        </p:blipFill>
        <p:spPr>
          <a:xfrm>
            <a:off x="10511032" y="271724"/>
            <a:ext cx="1495425" cy="4572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A05C8-F4D6-4EB0-B45E-0C216FF78859}"/>
              </a:ext>
            </a:extLst>
          </p:cNvPr>
          <p:cNvSpPr>
            <a:spLocks noGrp="1"/>
          </p:cNvSpPr>
          <p:nvPr>
            <p:ph type="title"/>
          </p:nvPr>
        </p:nvSpPr>
        <p:spPr>
          <a:xfrm>
            <a:off x="478705" y="1100342"/>
            <a:ext cx="9875520" cy="1356360"/>
          </a:xfrm>
        </p:spPr>
        <p:txBody>
          <a:bodyPr>
            <a:normAutofit/>
          </a:bodyPr>
          <a:lstStyle/>
          <a:p>
            <a:r>
              <a:rPr lang="en-GB" dirty="0"/>
              <a:t>Are you having Trips and falls?</a:t>
            </a:r>
          </a:p>
        </p:txBody>
      </p:sp>
      <p:graphicFrame>
        <p:nvGraphicFramePr>
          <p:cNvPr id="5" name="Content Placeholder 2">
            <a:extLst>
              <a:ext uri="{FF2B5EF4-FFF2-40B4-BE49-F238E27FC236}">
                <a16:creationId xmlns:a16="http://schemas.microsoft.com/office/drawing/2014/main" id="{BF40B418-788A-4F95-8879-D282016CA7FE}"/>
              </a:ext>
            </a:extLst>
          </p:cNvPr>
          <p:cNvGraphicFramePr>
            <a:graphicFrameLocks noGrp="1"/>
          </p:cNvGraphicFramePr>
          <p:nvPr>
            <p:ph idx="1"/>
            <p:extLst>
              <p:ext uri="{D42A27DB-BD31-4B8C-83A1-F6EECF244321}">
                <p14:modId xmlns:p14="http://schemas.microsoft.com/office/powerpoint/2010/main" val="270854285"/>
              </p:ext>
            </p:extLst>
          </p:nvPr>
        </p:nvGraphicFramePr>
        <p:xfrm>
          <a:off x="122375" y="2508736"/>
          <a:ext cx="10814460" cy="4345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 name="Graphic 23" descr="Shoe">
            <a:extLst>
              <a:ext uri="{FF2B5EF4-FFF2-40B4-BE49-F238E27FC236}">
                <a16:creationId xmlns:a16="http://schemas.microsoft.com/office/drawing/2014/main" id="{B389D2B8-DF49-474D-80F8-EB7DFB2728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26783" y="259306"/>
            <a:ext cx="914400" cy="914400"/>
          </a:xfrm>
          <a:prstGeom prst="rect">
            <a:avLst/>
          </a:prstGeom>
        </p:spPr>
      </p:pic>
      <p:sp>
        <p:nvSpPr>
          <p:cNvPr id="44" name="TextBox 43">
            <a:extLst>
              <a:ext uri="{FF2B5EF4-FFF2-40B4-BE49-F238E27FC236}">
                <a16:creationId xmlns:a16="http://schemas.microsoft.com/office/drawing/2014/main" id="{53784AD5-B484-4AFA-92BE-C5E6F94E03E0}"/>
              </a:ext>
            </a:extLst>
          </p:cNvPr>
          <p:cNvSpPr txBox="1"/>
          <p:nvPr/>
        </p:nvSpPr>
        <p:spPr>
          <a:xfrm>
            <a:off x="9348951" y="476469"/>
            <a:ext cx="2743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chemeClr val="accent1">
                    <a:lumMod val="50000"/>
                  </a:schemeClr>
                </a:solidFill>
              </a:rPr>
              <a:t>Top Tip!</a:t>
            </a:r>
          </a:p>
          <a:p>
            <a:pPr algn="l"/>
            <a:endParaRPr lang="en-GB">
              <a:solidFill>
                <a:schemeClr val="accent1">
                  <a:lumMod val="50000"/>
                </a:schemeClr>
              </a:solidFill>
            </a:endParaRPr>
          </a:p>
          <a:p>
            <a:r>
              <a:rPr lang="en-GB" dirty="0">
                <a:solidFill>
                  <a:schemeClr val="accent1">
                    <a:lumMod val="50000"/>
                  </a:schemeClr>
                </a:solidFill>
              </a:rPr>
              <a:t>Make sure your shoes and slippers have backs. A full shoe is more supportive and less likely to lead to falls</a:t>
            </a:r>
            <a:endParaRPr lang="en-GB" dirty="0">
              <a:solidFill>
                <a:schemeClr val="accent1">
                  <a:lumMod val="50000"/>
                </a:schemeClr>
              </a:solidFill>
              <a:cs typeface="Calibri"/>
            </a:endParaRPr>
          </a:p>
        </p:txBody>
      </p:sp>
      <p:sp>
        <p:nvSpPr>
          <p:cNvPr id="64" name="Star: 5 Points 63">
            <a:extLst>
              <a:ext uri="{FF2B5EF4-FFF2-40B4-BE49-F238E27FC236}">
                <a16:creationId xmlns:a16="http://schemas.microsoft.com/office/drawing/2014/main" id="{60473420-16F0-4674-BD57-7526BE607541}"/>
              </a:ext>
            </a:extLst>
          </p:cNvPr>
          <p:cNvSpPr/>
          <p:nvPr/>
        </p:nvSpPr>
        <p:spPr>
          <a:xfrm>
            <a:off x="8531882" y="329433"/>
            <a:ext cx="814552" cy="70944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Flowchart: Connector 210">
            <a:extLst>
              <a:ext uri="{FF2B5EF4-FFF2-40B4-BE49-F238E27FC236}">
                <a16:creationId xmlns:a16="http://schemas.microsoft.com/office/drawing/2014/main" id="{8F99BC48-0044-4F24-A508-6087D66AC431}"/>
              </a:ext>
            </a:extLst>
          </p:cNvPr>
          <p:cNvSpPr/>
          <p:nvPr/>
        </p:nvSpPr>
        <p:spPr>
          <a:xfrm>
            <a:off x="277925" y="5127395"/>
            <a:ext cx="814550" cy="779516"/>
          </a:xfrm>
          <a:prstGeom prst="flowChart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2" name="Graphic 212" descr="Dog">
            <a:extLst>
              <a:ext uri="{FF2B5EF4-FFF2-40B4-BE49-F238E27FC236}">
                <a16:creationId xmlns:a16="http://schemas.microsoft.com/office/drawing/2014/main" id="{9AA31EE3-D94E-4B20-A806-3893D4D60EF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9925" y="5214103"/>
            <a:ext cx="677918" cy="599091"/>
          </a:xfrm>
          <a:prstGeom prst="rect">
            <a:avLst/>
          </a:prstGeom>
        </p:spPr>
      </p:pic>
      <p:sp>
        <p:nvSpPr>
          <p:cNvPr id="292" name="Flowchart: Connector 291">
            <a:extLst>
              <a:ext uri="{FF2B5EF4-FFF2-40B4-BE49-F238E27FC236}">
                <a16:creationId xmlns:a16="http://schemas.microsoft.com/office/drawing/2014/main" id="{5084304C-59AB-4F94-A415-215D6D6A2449}"/>
              </a:ext>
            </a:extLst>
          </p:cNvPr>
          <p:cNvSpPr/>
          <p:nvPr/>
        </p:nvSpPr>
        <p:spPr>
          <a:xfrm>
            <a:off x="4008783" y="3521694"/>
            <a:ext cx="797032" cy="788275"/>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3" name="Graphic 233" descr="Lightbulb">
            <a:extLst>
              <a:ext uri="{FF2B5EF4-FFF2-40B4-BE49-F238E27FC236}">
                <a16:creationId xmlns:a16="http://schemas.microsoft.com/office/drawing/2014/main" id="{846F6B56-8ED5-42E1-8840-784D001936C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50341" y="3580179"/>
            <a:ext cx="590332" cy="590332"/>
          </a:xfrm>
          <a:prstGeom prst="rect">
            <a:avLst/>
          </a:prstGeom>
        </p:spPr>
      </p:pic>
      <p:pic>
        <p:nvPicPr>
          <p:cNvPr id="332" name="Picture 17" descr="A close up of a logo&#10;&#10;Description generated with high confidence">
            <a:extLst>
              <a:ext uri="{FF2B5EF4-FFF2-40B4-BE49-F238E27FC236}">
                <a16:creationId xmlns:a16="http://schemas.microsoft.com/office/drawing/2014/main" id="{79C6BBBE-2BCF-4E0A-8F08-C812F07EE5F7}"/>
              </a:ext>
            </a:extLst>
          </p:cNvPr>
          <p:cNvPicPr>
            <a:picLocks noChangeAspect="1"/>
          </p:cNvPicPr>
          <p:nvPr/>
        </p:nvPicPr>
        <p:blipFill>
          <a:blip r:embed="rId13"/>
          <a:stretch>
            <a:fillRect/>
          </a:stretch>
        </p:blipFill>
        <p:spPr>
          <a:xfrm>
            <a:off x="318161" y="325512"/>
            <a:ext cx="1495425" cy="457200"/>
          </a:xfrm>
          <a:prstGeom prst="rect">
            <a:avLst/>
          </a:prstGeom>
        </p:spPr>
      </p:pic>
    </p:spTree>
    <p:extLst>
      <p:ext uri="{BB962C8B-B14F-4D97-AF65-F5344CB8AC3E}">
        <p14:creationId xmlns:p14="http://schemas.microsoft.com/office/powerpoint/2010/main" val="2150882330"/>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BE7779-6788-4E7E-80C4-8B6010BC79AB}"/>
              </a:ext>
            </a:extLst>
          </p:cNvPr>
          <p:cNvSpPr>
            <a:spLocks noGrp="1"/>
          </p:cNvSpPr>
          <p:nvPr>
            <p:ph type="title"/>
          </p:nvPr>
        </p:nvSpPr>
        <p:spPr>
          <a:xfrm>
            <a:off x="807365" y="802955"/>
            <a:ext cx="6318649" cy="1454051"/>
          </a:xfrm>
        </p:spPr>
        <p:txBody>
          <a:bodyPr>
            <a:normAutofit/>
          </a:bodyPr>
          <a:lstStyle/>
          <a:p>
            <a:r>
              <a:rPr lang="en-GB" sz="3300">
                <a:solidFill>
                  <a:srgbClr val="000000"/>
                </a:solidFill>
              </a:rPr>
              <a:t>Are you getting lost or disorientated when out and about?</a:t>
            </a:r>
          </a:p>
        </p:txBody>
      </p:sp>
      <p:sp>
        <p:nvSpPr>
          <p:cNvPr id="3" name="Content Placeholder 2">
            <a:extLst>
              <a:ext uri="{FF2B5EF4-FFF2-40B4-BE49-F238E27FC236}">
                <a16:creationId xmlns:a16="http://schemas.microsoft.com/office/drawing/2014/main" id="{4030F64C-2D5C-4FA2-9C3F-DBCDDA0BBEA3}"/>
              </a:ext>
            </a:extLst>
          </p:cNvPr>
          <p:cNvSpPr>
            <a:spLocks noGrp="1"/>
          </p:cNvSpPr>
          <p:nvPr>
            <p:ph idx="1"/>
          </p:nvPr>
        </p:nvSpPr>
        <p:spPr>
          <a:xfrm>
            <a:off x="803807" y="2421682"/>
            <a:ext cx="4650524" cy="3639289"/>
          </a:xfrm>
        </p:spPr>
        <p:txBody>
          <a:bodyPr vert="horz" lIns="91440" tIns="45720" rIns="91440" bIns="45720" rtlCol="0" anchor="ctr">
            <a:normAutofit/>
          </a:bodyPr>
          <a:lstStyle/>
          <a:p>
            <a:r>
              <a:rPr lang="en-GB" sz="1600" dirty="0">
                <a:solidFill>
                  <a:srgbClr val="000000"/>
                </a:solidFill>
              </a:rPr>
              <a:t>Consider signing up to the Lifeline Personal Alert Wristband. With this scheme if you become lost or need help, someone can call the number on the wrist band and alert your friends and family or the emergency services for help.</a:t>
            </a:r>
            <a:br>
              <a:rPr lang="en-GB" sz="1600" dirty="0"/>
            </a:br>
            <a:endParaRPr lang="en-GB" sz="1600">
              <a:solidFill>
                <a:srgbClr val="000000"/>
              </a:solidFill>
            </a:endParaRPr>
          </a:p>
          <a:p>
            <a:r>
              <a:rPr lang="en-GB" sz="1600" dirty="0">
                <a:solidFill>
                  <a:srgbClr val="000000"/>
                </a:solidFill>
              </a:rPr>
              <a:t>Have you got a smart phone? Save your home address in the maps app to help you get home. Or use tracking apps with family and friends so they can see your location if you get lost or need help.</a:t>
            </a:r>
            <a:br>
              <a:rPr lang="en-GB" sz="1600" dirty="0"/>
            </a:br>
            <a:endParaRPr lang="en-GB" sz="1600">
              <a:solidFill>
                <a:srgbClr val="000000"/>
              </a:solidFill>
            </a:endParaRPr>
          </a:p>
          <a:p>
            <a:r>
              <a:rPr lang="en-GB" sz="1600" dirty="0">
                <a:solidFill>
                  <a:srgbClr val="000000"/>
                </a:solidFill>
              </a:rPr>
              <a:t>Did you know some of the simple to use Doro mobile phones have GPS tracking ability built in and an SOS button to press in an emergency?</a:t>
            </a:r>
            <a:endParaRPr lang="en-GB" sz="1600" dirty="0">
              <a:solidFill>
                <a:srgbClr val="000000"/>
              </a:solidFill>
              <a:cs typeface="Calibri"/>
            </a:endParaRPr>
          </a:p>
        </p:txBody>
      </p:sp>
      <p:sp>
        <p:nvSpPr>
          <p:cNvPr id="17" name="Oval 16">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8" descr="A picture containing indoor, cup, sitting, table&#10;&#10;Description generated with very high confidence">
            <a:extLst>
              <a:ext uri="{FF2B5EF4-FFF2-40B4-BE49-F238E27FC236}">
                <a16:creationId xmlns:a16="http://schemas.microsoft.com/office/drawing/2014/main" id="{9D0AD6BC-7030-4753-85F2-CEA40F295B49}"/>
              </a:ext>
            </a:extLst>
          </p:cNvPr>
          <p:cNvPicPr>
            <a:picLocks noChangeAspect="1"/>
          </p:cNvPicPr>
          <p:nvPr/>
        </p:nvPicPr>
        <p:blipFill>
          <a:blip r:embed="rId3"/>
          <a:stretch>
            <a:fillRect/>
          </a:stretch>
        </p:blipFill>
        <p:spPr>
          <a:xfrm>
            <a:off x="8759844" y="240307"/>
            <a:ext cx="3205839" cy="2370601"/>
          </a:xfrm>
          <a:prstGeom prst="rect">
            <a:avLst/>
          </a:prstGeom>
        </p:spPr>
      </p:pic>
      <p:pic>
        <p:nvPicPr>
          <p:cNvPr id="4" name="Picture 4" descr="A picture containing electronics, monitor, black, sitting&#10;&#10;Description generated with very high confidence">
            <a:extLst>
              <a:ext uri="{FF2B5EF4-FFF2-40B4-BE49-F238E27FC236}">
                <a16:creationId xmlns:a16="http://schemas.microsoft.com/office/drawing/2014/main" id="{9481F00B-845B-4377-BA5D-59B388CCF561}"/>
              </a:ext>
            </a:extLst>
          </p:cNvPr>
          <p:cNvPicPr>
            <a:picLocks noChangeAspect="1"/>
          </p:cNvPicPr>
          <p:nvPr/>
        </p:nvPicPr>
        <p:blipFill>
          <a:blip r:embed="rId4"/>
          <a:stretch>
            <a:fillRect/>
          </a:stretch>
        </p:blipFill>
        <p:spPr>
          <a:xfrm>
            <a:off x="6513813" y="3484815"/>
            <a:ext cx="1807158" cy="1594816"/>
          </a:xfrm>
          <a:prstGeom prst="rect">
            <a:avLst/>
          </a:prstGeom>
        </p:spPr>
      </p:pic>
      <p:sp>
        <p:nvSpPr>
          <p:cNvPr id="21"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6" descr="A close up of a device&#10;&#10;Description generated with high confidence">
            <a:extLst>
              <a:ext uri="{FF2B5EF4-FFF2-40B4-BE49-F238E27FC236}">
                <a16:creationId xmlns:a16="http://schemas.microsoft.com/office/drawing/2014/main" id="{A4936A98-51A3-4CA6-8C6D-51260F280646}"/>
              </a:ext>
            </a:extLst>
          </p:cNvPr>
          <p:cNvPicPr>
            <a:picLocks noChangeAspect="1"/>
          </p:cNvPicPr>
          <p:nvPr/>
        </p:nvPicPr>
        <p:blipFill>
          <a:blip r:embed="rId5"/>
          <a:stretch>
            <a:fillRect/>
          </a:stretch>
        </p:blipFill>
        <p:spPr>
          <a:xfrm>
            <a:off x="9533568" y="5031765"/>
            <a:ext cx="2432116" cy="1618462"/>
          </a:xfrm>
          <a:prstGeom prst="rect">
            <a:avLst/>
          </a:prstGeom>
        </p:spPr>
      </p:pic>
      <p:pic>
        <p:nvPicPr>
          <p:cNvPr id="5" name="Picture 4" descr="A close up of a logo&#10;&#10;Description generated with high confidence">
            <a:extLst>
              <a:ext uri="{FF2B5EF4-FFF2-40B4-BE49-F238E27FC236}">
                <a16:creationId xmlns:a16="http://schemas.microsoft.com/office/drawing/2014/main" id="{9A1DA5F9-E117-4399-B71A-17FC8147AE2F}"/>
              </a:ext>
            </a:extLst>
          </p:cNvPr>
          <p:cNvPicPr>
            <a:picLocks noChangeAspect="1"/>
          </p:cNvPicPr>
          <p:nvPr/>
        </p:nvPicPr>
        <p:blipFill>
          <a:blip r:embed="rId6"/>
          <a:stretch>
            <a:fillRect/>
          </a:stretch>
        </p:blipFill>
        <p:spPr>
          <a:xfrm>
            <a:off x="158238" y="208146"/>
            <a:ext cx="1495425" cy="457200"/>
          </a:xfrm>
          <a:prstGeom prst="rect">
            <a:avLst/>
          </a:prstGeom>
        </p:spPr>
      </p:pic>
    </p:spTree>
    <p:extLst>
      <p:ext uri="{BB962C8B-B14F-4D97-AF65-F5344CB8AC3E}">
        <p14:creationId xmlns:p14="http://schemas.microsoft.com/office/powerpoint/2010/main" val="565191782"/>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37C50-6A63-40A0-B1A5-6D7003FC3F9B}"/>
              </a:ext>
            </a:extLst>
          </p:cNvPr>
          <p:cNvSpPr>
            <a:spLocks noGrp="1"/>
          </p:cNvSpPr>
          <p:nvPr>
            <p:ph type="title"/>
          </p:nvPr>
        </p:nvSpPr>
        <p:spPr>
          <a:xfrm>
            <a:off x="517202" y="261027"/>
            <a:ext cx="9875520" cy="1356360"/>
          </a:xfrm>
        </p:spPr>
        <p:txBody>
          <a:bodyPr>
            <a:normAutofit/>
          </a:bodyPr>
          <a:lstStyle/>
          <a:p>
            <a:r>
              <a:rPr lang="en-GB" dirty="0"/>
              <a:t>Having difficulty managing your medication?</a:t>
            </a:r>
          </a:p>
        </p:txBody>
      </p:sp>
      <p:sp>
        <p:nvSpPr>
          <p:cNvPr id="3" name="Content Placeholder 2">
            <a:extLst>
              <a:ext uri="{FF2B5EF4-FFF2-40B4-BE49-F238E27FC236}">
                <a16:creationId xmlns:a16="http://schemas.microsoft.com/office/drawing/2014/main" id="{56EDF484-4827-4F82-812B-A2EDF7326D39}"/>
              </a:ext>
            </a:extLst>
          </p:cNvPr>
          <p:cNvSpPr>
            <a:spLocks noGrp="1"/>
          </p:cNvSpPr>
          <p:nvPr>
            <p:ph idx="1"/>
          </p:nvPr>
        </p:nvSpPr>
        <p:spPr>
          <a:xfrm>
            <a:off x="1270443" y="1748880"/>
            <a:ext cx="9872871" cy="491359"/>
          </a:xfrm>
        </p:spPr>
        <p:txBody>
          <a:bodyPr vert="horz" lIns="91440" tIns="45720" rIns="91440" bIns="45720" rtlCol="0" anchor="t">
            <a:noAutofit/>
          </a:bodyPr>
          <a:lstStyle/>
          <a:p>
            <a:pPr marL="45720" indent="0">
              <a:buNone/>
            </a:pPr>
            <a:r>
              <a:rPr lang="en-GB" sz="3000" dirty="0"/>
              <a:t>Here are some simple things to try first!</a:t>
            </a:r>
            <a:endParaRPr lang="en-US" dirty="0">
              <a:cs typeface="Calibri" panose="020F0502020204030204"/>
            </a:endParaRPr>
          </a:p>
          <a:p>
            <a:pPr marL="45720" indent="0">
              <a:buNone/>
            </a:pPr>
            <a:endParaRPr lang="en-GB"/>
          </a:p>
          <a:p>
            <a:pPr marL="45720" indent="0">
              <a:buNone/>
            </a:pPr>
            <a:endParaRPr lang="en-GB"/>
          </a:p>
          <a:p>
            <a:endParaRPr lang="en-GB"/>
          </a:p>
          <a:p>
            <a:endParaRPr lang="en-GB"/>
          </a:p>
        </p:txBody>
      </p:sp>
      <p:sp>
        <p:nvSpPr>
          <p:cNvPr id="4" name="TextBox 3">
            <a:extLst>
              <a:ext uri="{FF2B5EF4-FFF2-40B4-BE49-F238E27FC236}">
                <a16:creationId xmlns:a16="http://schemas.microsoft.com/office/drawing/2014/main" id="{3E8417B0-01D1-43C1-8386-E4BE2BAFF243}"/>
              </a:ext>
            </a:extLst>
          </p:cNvPr>
          <p:cNvSpPr txBox="1"/>
          <p:nvPr/>
        </p:nvSpPr>
        <p:spPr>
          <a:xfrm>
            <a:off x="2323846" y="2639264"/>
            <a:ext cx="417085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mn-lt"/>
                <a:cs typeface="+mn-lt"/>
              </a:rPr>
              <a:t>1. If you have a mobile phone, try setting a reminder alarm to take your medication  </a:t>
            </a:r>
            <a:endParaRPr lang="en-US"/>
          </a:p>
        </p:txBody>
      </p:sp>
      <p:pic>
        <p:nvPicPr>
          <p:cNvPr id="6" name="Picture 342" descr="A close up of a sign&#10;&#10;Description generated with very high confidence">
            <a:extLst>
              <a:ext uri="{FF2B5EF4-FFF2-40B4-BE49-F238E27FC236}">
                <a16:creationId xmlns:a16="http://schemas.microsoft.com/office/drawing/2014/main" id="{FE469893-88DD-48DA-97EB-C563E492D983}"/>
              </a:ext>
            </a:extLst>
          </p:cNvPr>
          <p:cNvPicPr>
            <a:picLocks noChangeAspect="1"/>
          </p:cNvPicPr>
          <p:nvPr/>
        </p:nvPicPr>
        <p:blipFill>
          <a:blip r:embed="rId2"/>
          <a:stretch>
            <a:fillRect/>
          </a:stretch>
        </p:blipFill>
        <p:spPr>
          <a:xfrm>
            <a:off x="614539" y="2402735"/>
            <a:ext cx="986678" cy="986678"/>
          </a:xfrm>
          <a:prstGeom prst="rect">
            <a:avLst/>
          </a:prstGeom>
        </p:spPr>
      </p:pic>
      <p:sp>
        <p:nvSpPr>
          <p:cNvPr id="7" name="TextBox 6">
            <a:extLst>
              <a:ext uri="{FF2B5EF4-FFF2-40B4-BE49-F238E27FC236}">
                <a16:creationId xmlns:a16="http://schemas.microsoft.com/office/drawing/2014/main" id="{BBF43BD9-2705-4041-8040-605C9F1AB99A}"/>
              </a:ext>
            </a:extLst>
          </p:cNvPr>
          <p:cNvSpPr txBox="1"/>
          <p:nvPr/>
        </p:nvSpPr>
        <p:spPr>
          <a:xfrm>
            <a:off x="2325082" y="4001278"/>
            <a:ext cx="462836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2. Keeping a checklist of medication and ticking them off every day when you have taken them</a:t>
            </a:r>
            <a:endParaRPr lang="en-US">
              <a:cs typeface="Calibri" panose="020F0502020204030204"/>
            </a:endParaRPr>
          </a:p>
        </p:txBody>
      </p:sp>
      <p:pic>
        <p:nvPicPr>
          <p:cNvPr id="9" name="Picture 346" descr="A close up of a sign&#10;&#10;Description generated with high confidence">
            <a:extLst>
              <a:ext uri="{FF2B5EF4-FFF2-40B4-BE49-F238E27FC236}">
                <a16:creationId xmlns:a16="http://schemas.microsoft.com/office/drawing/2014/main" id="{DDA11C7E-AF12-4534-9B10-C183AB8C2B42}"/>
              </a:ext>
            </a:extLst>
          </p:cNvPr>
          <p:cNvPicPr>
            <a:picLocks noChangeAspect="1"/>
          </p:cNvPicPr>
          <p:nvPr/>
        </p:nvPicPr>
        <p:blipFill>
          <a:blip r:embed="rId3"/>
          <a:stretch>
            <a:fillRect/>
          </a:stretch>
        </p:blipFill>
        <p:spPr>
          <a:xfrm>
            <a:off x="759353" y="3891812"/>
            <a:ext cx="888067" cy="879103"/>
          </a:xfrm>
          <a:prstGeom prst="rect">
            <a:avLst/>
          </a:prstGeom>
        </p:spPr>
      </p:pic>
      <p:sp>
        <p:nvSpPr>
          <p:cNvPr id="10" name="TextBox 9">
            <a:extLst>
              <a:ext uri="{FF2B5EF4-FFF2-40B4-BE49-F238E27FC236}">
                <a16:creationId xmlns:a16="http://schemas.microsoft.com/office/drawing/2014/main" id="{9497CDE3-D985-4BA4-8899-8AB8883B138D}"/>
              </a:ext>
            </a:extLst>
          </p:cNvPr>
          <p:cNvSpPr txBox="1"/>
          <p:nvPr/>
        </p:nvSpPr>
        <p:spPr>
          <a:xfrm>
            <a:off x="2324501" y="5319804"/>
            <a:ext cx="472392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rPr>
              <a:t>3. Organising your medication in to a </a:t>
            </a:r>
            <a:r>
              <a:rPr lang="en-GB" dirty="0" err="1">
                <a:ea typeface="+mn-lt"/>
                <a:cs typeface="+mn-lt"/>
              </a:rPr>
              <a:t>dosette</a:t>
            </a:r>
            <a:r>
              <a:rPr lang="en-GB" dirty="0">
                <a:ea typeface="+mn-lt"/>
                <a:cs typeface="+mn-lt"/>
              </a:rPr>
              <a:t> box or asking your </a:t>
            </a:r>
            <a:r>
              <a:rPr lang="en-GB">
                <a:ea typeface="+mn-lt"/>
                <a:cs typeface="+mn-lt"/>
              </a:rPr>
              <a:t>pharmacist</a:t>
            </a:r>
            <a:r>
              <a:rPr lang="en-GB" dirty="0">
                <a:ea typeface="+mn-lt"/>
                <a:cs typeface="+mn-lt"/>
              </a:rPr>
              <a:t> to dispense your medication into a blister pack</a:t>
            </a:r>
            <a:endParaRPr lang="en-US" dirty="0">
              <a:ea typeface="+mn-lt"/>
              <a:cs typeface="+mn-lt"/>
            </a:endParaRPr>
          </a:p>
        </p:txBody>
      </p:sp>
      <p:pic>
        <p:nvPicPr>
          <p:cNvPr id="12" name="Picture 348" descr="A close up of a device&#10;&#10;Description generated with high confidence">
            <a:extLst>
              <a:ext uri="{FF2B5EF4-FFF2-40B4-BE49-F238E27FC236}">
                <a16:creationId xmlns:a16="http://schemas.microsoft.com/office/drawing/2014/main" id="{40EBDD6D-4F4F-4935-9F06-9B49E07BAF68}"/>
              </a:ext>
            </a:extLst>
          </p:cNvPr>
          <p:cNvPicPr>
            <a:picLocks noChangeAspect="1"/>
          </p:cNvPicPr>
          <p:nvPr/>
        </p:nvPicPr>
        <p:blipFill>
          <a:blip r:embed="rId4"/>
          <a:stretch>
            <a:fillRect/>
          </a:stretch>
        </p:blipFill>
        <p:spPr>
          <a:xfrm>
            <a:off x="683007" y="5438170"/>
            <a:ext cx="1173817" cy="803463"/>
          </a:xfrm>
          <a:prstGeom prst="rect">
            <a:avLst/>
          </a:prstGeom>
        </p:spPr>
      </p:pic>
      <p:pic>
        <p:nvPicPr>
          <p:cNvPr id="5" name="Picture 7" descr="A picture containing room, toy&#10;&#10;Description generated with very high confidence">
            <a:extLst>
              <a:ext uri="{FF2B5EF4-FFF2-40B4-BE49-F238E27FC236}">
                <a16:creationId xmlns:a16="http://schemas.microsoft.com/office/drawing/2014/main" id="{3488C85D-4361-49C6-80DA-CE8325F28527}"/>
              </a:ext>
            </a:extLst>
          </p:cNvPr>
          <p:cNvPicPr>
            <a:picLocks noChangeAspect="1"/>
          </p:cNvPicPr>
          <p:nvPr/>
        </p:nvPicPr>
        <p:blipFill>
          <a:blip r:embed="rId5"/>
          <a:stretch>
            <a:fillRect/>
          </a:stretch>
        </p:blipFill>
        <p:spPr>
          <a:xfrm>
            <a:off x="8536699" y="4240651"/>
            <a:ext cx="2686050" cy="1704975"/>
          </a:xfrm>
          <a:prstGeom prst="rect">
            <a:avLst/>
          </a:prstGeom>
        </p:spPr>
      </p:pic>
      <p:pic>
        <p:nvPicPr>
          <p:cNvPr id="11" name="Picture 17" descr="A close up of a logo&#10;&#10;Description generated with high confidence">
            <a:extLst>
              <a:ext uri="{FF2B5EF4-FFF2-40B4-BE49-F238E27FC236}">
                <a16:creationId xmlns:a16="http://schemas.microsoft.com/office/drawing/2014/main" id="{AC1D67B1-2A3F-460A-B761-E0FBB5993CAF}"/>
              </a:ext>
            </a:extLst>
          </p:cNvPr>
          <p:cNvPicPr>
            <a:picLocks noChangeAspect="1"/>
          </p:cNvPicPr>
          <p:nvPr/>
        </p:nvPicPr>
        <p:blipFill>
          <a:blip r:embed="rId6"/>
          <a:stretch>
            <a:fillRect/>
          </a:stretch>
        </p:blipFill>
        <p:spPr>
          <a:xfrm>
            <a:off x="10340702" y="415159"/>
            <a:ext cx="1495425" cy="457200"/>
          </a:xfrm>
          <a:prstGeom prst="rect">
            <a:avLst/>
          </a:prstGeom>
        </p:spPr>
      </p:pic>
      <p:sp>
        <p:nvSpPr>
          <p:cNvPr id="14" name="Rectangle: Rounded Corners 13">
            <a:extLst>
              <a:ext uri="{FF2B5EF4-FFF2-40B4-BE49-F238E27FC236}">
                <a16:creationId xmlns:a16="http://schemas.microsoft.com/office/drawing/2014/main" id="{DDEC211E-0E80-4BE6-9AF3-E2E406228337}"/>
              </a:ext>
            </a:extLst>
          </p:cNvPr>
          <p:cNvSpPr/>
          <p:nvPr/>
        </p:nvSpPr>
        <p:spPr>
          <a:xfrm>
            <a:off x="7924800" y="1482835"/>
            <a:ext cx="3612055" cy="1728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In the UK up to 50% of medicines in England are not taken as intended</a:t>
            </a:r>
            <a:endParaRPr lang="en-US"/>
          </a:p>
        </p:txBody>
      </p:sp>
    </p:spTree>
    <p:extLst>
      <p:ext uri="{BB962C8B-B14F-4D97-AF65-F5344CB8AC3E}">
        <p14:creationId xmlns:p14="http://schemas.microsoft.com/office/powerpoint/2010/main" val="3624446679"/>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A46D1B38-3084-499F-BDB1-86C3F0F8CE70}"/>
              </a:ext>
            </a:extLst>
          </p:cNvPr>
          <p:cNvSpPr>
            <a:spLocks noGrp="1"/>
          </p:cNvSpPr>
          <p:nvPr>
            <p:ph type="title"/>
          </p:nvPr>
        </p:nvSpPr>
        <p:spPr>
          <a:xfrm>
            <a:off x="804672" y="802955"/>
            <a:ext cx="5145024" cy="1454051"/>
          </a:xfrm>
        </p:spPr>
        <p:txBody>
          <a:bodyPr>
            <a:normAutofit/>
          </a:bodyPr>
          <a:lstStyle/>
          <a:p>
            <a:r>
              <a:rPr lang="en-GB" sz="4000">
                <a:solidFill>
                  <a:srgbClr val="000000"/>
                </a:solidFill>
              </a:rPr>
              <a:t>What about using technology?</a:t>
            </a:r>
          </a:p>
        </p:txBody>
      </p:sp>
      <p:sp>
        <p:nvSpPr>
          <p:cNvPr id="15"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C275931-E4D0-487D-B1DE-224ED8727A18}"/>
              </a:ext>
            </a:extLst>
          </p:cNvPr>
          <p:cNvSpPr>
            <a:spLocks noGrp="1"/>
          </p:cNvSpPr>
          <p:nvPr>
            <p:ph idx="1"/>
          </p:nvPr>
        </p:nvSpPr>
        <p:spPr>
          <a:xfrm>
            <a:off x="427953" y="2541547"/>
            <a:ext cx="6360798" cy="4024569"/>
          </a:xfrm>
        </p:spPr>
        <p:txBody>
          <a:bodyPr vert="horz" lIns="91440" tIns="45720" rIns="91440" bIns="45720" rtlCol="0" anchor="ctr">
            <a:noAutofit/>
          </a:bodyPr>
          <a:lstStyle/>
          <a:p>
            <a:pPr marL="45720" indent="0">
              <a:buNone/>
            </a:pPr>
            <a:r>
              <a:rPr lang="en-GB" sz="1800" dirty="0">
                <a:solidFill>
                  <a:srgbClr val="000000"/>
                </a:solidFill>
              </a:rPr>
              <a:t>Technology is advancing all the time. You may even already have something in your home that can help you manage your everyday life more easily or help keep you in touch with family and friends.</a:t>
            </a:r>
            <a:br>
              <a:rPr lang="en-GB" sz="1800" dirty="0">
                <a:solidFill>
                  <a:srgbClr val="000000"/>
                </a:solidFill>
              </a:rPr>
            </a:br>
            <a:endParaRPr lang="en-GB" sz="1800">
              <a:solidFill>
                <a:srgbClr val="000000"/>
              </a:solidFill>
              <a:cs typeface="Calibri"/>
            </a:endParaRPr>
          </a:p>
          <a:p>
            <a:pPr marL="45720" indent="0">
              <a:buNone/>
            </a:pPr>
            <a:r>
              <a:rPr lang="en-GB" sz="1800" dirty="0">
                <a:solidFill>
                  <a:srgbClr val="000000"/>
                </a:solidFill>
              </a:rPr>
              <a:t>If you already have a smart tablet or smart home system, there are a few ways it may be able to help:</a:t>
            </a:r>
            <a:endParaRPr lang="en-GB" sz="1800">
              <a:solidFill>
                <a:srgbClr val="000000"/>
              </a:solidFill>
              <a:cs typeface="Calibri"/>
            </a:endParaRPr>
          </a:p>
          <a:p>
            <a:pPr marL="45720" indent="0">
              <a:buNone/>
            </a:pPr>
            <a:r>
              <a:rPr lang="en-GB" sz="1800" dirty="0">
                <a:solidFill>
                  <a:srgbClr val="000000"/>
                </a:solidFill>
              </a:rPr>
              <a:t>- Adding smart bulbs to your home can allow you to turn lights on and off with simple voice control</a:t>
            </a:r>
            <a:endParaRPr lang="en-GB" sz="1800" dirty="0">
              <a:solidFill>
                <a:srgbClr val="000000"/>
              </a:solidFill>
              <a:cs typeface="Calibri"/>
            </a:endParaRPr>
          </a:p>
          <a:p>
            <a:pPr marL="45720" indent="0">
              <a:buNone/>
            </a:pPr>
            <a:r>
              <a:rPr lang="en-GB" sz="1800" dirty="0">
                <a:solidFill>
                  <a:srgbClr val="000000"/>
                </a:solidFill>
              </a:rPr>
              <a:t>- Setting reminders, these can be "one offs" or daily, and can also help with managing medication or remembering appointments</a:t>
            </a:r>
            <a:endParaRPr lang="en-GB" sz="1800" dirty="0">
              <a:solidFill>
                <a:srgbClr val="000000"/>
              </a:solidFill>
              <a:cs typeface="Calibri" panose="020F0502020204030204"/>
            </a:endParaRPr>
          </a:p>
          <a:p>
            <a:pPr marL="45720" indent="0">
              <a:buNone/>
            </a:pPr>
            <a:r>
              <a:rPr lang="en-GB" sz="1800" dirty="0">
                <a:solidFill>
                  <a:srgbClr val="000000"/>
                </a:solidFill>
                <a:cs typeface="Calibri" panose="020F0502020204030204"/>
              </a:rPr>
              <a:t>- Staying connected with your family and friends via video calls, voice messaging or social media</a:t>
            </a:r>
          </a:p>
          <a:p>
            <a:pPr marL="45720" indent="0">
              <a:buNone/>
            </a:pPr>
            <a:endParaRPr lang="en-GB" sz="1400">
              <a:solidFill>
                <a:srgbClr val="000000"/>
              </a:solidFill>
              <a:cs typeface="Calibri" panose="020F0502020204030204"/>
            </a:endParaRPr>
          </a:p>
        </p:txBody>
      </p:sp>
      <p:sp>
        <p:nvSpPr>
          <p:cNvPr id="17"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6" descr="A picture containing indoor, table, computer, desk&#10;&#10;Description generated with very high confidence">
            <a:extLst>
              <a:ext uri="{FF2B5EF4-FFF2-40B4-BE49-F238E27FC236}">
                <a16:creationId xmlns:a16="http://schemas.microsoft.com/office/drawing/2014/main" id="{835195B3-2174-4C2F-80A8-E9C839854D54}"/>
              </a:ext>
            </a:extLst>
          </p:cNvPr>
          <p:cNvPicPr>
            <a:picLocks noChangeAspect="1"/>
          </p:cNvPicPr>
          <p:nvPr/>
        </p:nvPicPr>
        <p:blipFill>
          <a:blip r:embed="rId3"/>
          <a:stretch>
            <a:fillRect/>
          </a:stretch>
        </p:blipFill>
        <p:spPr>
          <a:xfrm>
            <a:off x="8432076" y="4403775"/>
            <a:ext cx="3428850" cy="1719833"/>
          </a:xfrm>
          <a:prstGeom prst="rect">
            <a:avLst/>
          </a:prstGeom>
        </p:spPr>
      </p:pic>
      <p:pic>
        <p:nvPicPr>
          <p:cNvPr id="4" name="Picture 17" descr="A close up of a logo&#10;&#10;Description generated with high confidence">
            <a:extLst>
              <a:ext uri="{FF2B5EF4-FFF2-40B4-BE49-F238E27FC236}">
                <a16:creationId xmlns:a16="http://schemas.microsoft.com/office/drawing/2014/main" id="{71344E47-5CB8-4A46-8127-7CD60969C0BC}"/>
              </a:ext>
            </a:extLst>
          </p:cNvPr>
          <p:cNvPicPr>
            <a:picLocks noChangeAspect="1"/>
          </p:cNvPicPr>
          <p:nvPr/>
        </p:nvPicPr>
        <p:blipFill>
          <a:blip r:embed="rId4"/>
          <a:stretch>
            <a:fillRect/>
          </a:stretch>
        </p:blipFill>
        <p:spPr>
          <a:xfrm>
            <a:off x="291266" y="334477"/>
            <a:ext cx="1495425" cy="457200"/>
          </a:xfrm>
          <a:prstGeom prst="rect">
            <a:avLst/>
          </a:prstGeom>
        </p:spPr>
      </p:pic>
      <p:sp>
        <p:nvSpPr>
          <p:cNvPr id="7" name="Speech Bubble: Rectangle with Corners Rounded 6">
            <a:extLst>
              <a:ext uri="{FF2B5EF4-FFF2-40B4-BE49-F238E27FC236}">
                <a16:creationId xmlns:a16="http://schemas.microsoft.com/office/drawing/2014/main" id="{F77C09F0-C261-4BB9-9E0E-3D2164DF8E38}"/>
              </a:ext>
            </a:extLst>
          </p:cNvPr>
          <p:cNvSpPr/>
          <p:nvPr/>
        </p:nvSpPr>
        <p:spPr>
          <a:xfrm>
            <a:off x="8018980" y="66115"/>
            <a:ext cx="2037707" cy="113015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cs typeface="Calibri"/>
              </a:rPr>
              <a:t>Remind me to feed the cat every day at 09:00am</a:t>
            </a:r>
            <a:endParaRPr lang="en-GB" dirty="0"/>
          </a:p>
        </p:txBody>
      </p:sp>
      <p:pic>
        <p:nvPicPr>
          <p:cNvPr id="8" name="Graphic 8" descr="User">
            <a:extLst>
              <a:ext uri="{FF2B5EF4-FFF2-40B4-BE49-F238E27FC236}">
                <a16:creationId xmlns:a16="http://schemas.microsoft.com/office/drawing/2014/main" id="{3BC5FB9B-6C99-445D-A699-7B8E8A78B5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96251" y="1259541"/>
            <a:ext cx="914400" cy="914400"/>
          </a:xfrm>
          <a:prstGeom prst="rect">
            <a:avLst/>
          </a:prstGeom>
        </p:spPr>
      </p:pic>
    </p:spTree>
    <p:extLst>
      <p:ext uri="{BB962C8B-B14F-4D97-AF65-F5344CB8AC3E}">
        <p14:creationId xmlns:p14="http://schemas.microsoft.com/office/powerpoint/2010/main" val="3263295490"/>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0192C-7A24-453C-8A3B-3BBCF992C41D}"/>
              </a:ext>
            </a:extLst>
          </p:cNvPr>
          <p:cNvSpPr>
            <a:spLocks noGrp="1"/>
          </p:cNvSpPr>
          <p:nvPr>
            <p:ph type="title"/>
          </p:nvPr>
        </p:nvSpPr>
        <p:spPr>
          <a:xfrm>
            <a:off x="1143000" y="609600"/>
            <a:ext cx="9875520" cy="1356360"/>
          </a:xfrm>
        </p:spPr>
        <p:txBody>
          <a:bodyPr>
            <a:normAutofit/>
          </a:bodyPr>
          <a:lstStyle/>
          <a:p>
            <a:r>
              <a:rPr lang="en-GB" dirty="0">
                <a:cs typeface="Calibri Light"/>
              </a:rPr>
              <a:t>What sort of things can the TEC Team help with?</a:t>
            </a:r>
            <a:endParaRPr lang="en-GB" dirty="0"/>
          </a:p>
        </p:txBody>
      </p:sp>
      <p:graphicFrame>
        <p:nvGraphicFramePr>
          <p:cNvPr id="5" name="Content Placeholder 2">
            <a:extLst>
              <a:ext uri="{FF2B5EF4-FFF2-40B4-BE49-F238E27FC236}">
                <a16:creationId xmlns:a16="http://schemas.microsoft.com/office/drawing/2014/main" id="{EEDA7691-3033-460F-87DC-4551B8FC599A}"/>
              </a:ext>
            </a:extLst>
          </p:cNvPr>
          <p:cNvGraphicFramePr>
            <a:graphicFrameLocks noGrp="1"/>
          </p:cNvGraphicFramePr>
          <p:nvPr>
            <p:ph idx="1"/>
            <p:extLst>
              <p:ext uri="{D42A27DB-BD31-4B8C-83A1-F6EECF244321}">
                <p14:modId xmlns:p14="http://schemas.microsoft.com/office/powerpoint/2010/main" val="3734004593"/>
              </p:ext>
            </p:extLst>
          </p:nvPr>
        </p:nvGraphicFramePr>
        <p:xfrm>
          <a:off x="1143000" y="2298530"/>
          <a:ext cx="9872663" cy="379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Picture 17" descr="A close up of a logo&#10;&#10;Description generated with high confidence">
            <a:extLst>
              <a:ext uri="{FF2B5EF4-FFF2-40B4-BE49-F238E27FC236}">
                <a16:creationId xmlns:a16="http://schemas.microsoft.com/office/drawing/2014/main" id="{7E1B7997-B8CB-44CD-B93D-ABBF321F25E2}"/>
              </a:ext>
            </a:extLst>
          </p:cNvPr>
          <p:cNvPicPr>
            <a:picLocks noChangeAspect="1"/>
          </p:cNvPicPr>
          <p:nvPr/>
        </p:nvPicPr>
        <p:blipFill>
          <a:blip r:embed="rId7"/>
          <a:stretch>
            <a:fillRect/>
          </a:stretch>
        </p:blipFill>
        <p:spPr>
          <a:xfrm>
            <a:off x="10403455" y="226900"/>
            <a:ext cx="1495425" cy="457200"/>
          </a:xfrm>
          <a:prstGeom prst="rect">
            <a:avLst/>
          </a:prstGeom>
        </p:spPr>
      </p:pic>
    </p:spTree>
    <p:extLst>
      <p:ext uri="{BB962C8B-B14F-4D97-AF65-F5344CB8AC3E}">
        <p14:creationId xmlns:p14="http://schemas.microsoft.com/office/powerpoint/2010/main" val="806252556"/>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536E90-D9AC-4938-87D6-E7C230223AF7}"/>
              </a:ext>
            </a:extLst>
          </p:cNvPr>
          <p:cNvSpPr>
            <a:spLocks noGrp="1"/>
          </p:cNvSpPr>
          <p:nvPr>
            <p:ph type="title"/>
          </p:nvPr>
        </p:nvSpPr>
        <p:spPr>
          <a:xfrm>
            <a:off x="6094105" y="802955"/>
            <a:ext cx="4977976" cy="1454051"/>
          </a:xfrm>
        </p:spPr>
        <p:txBody>
          <a:bodyPr>
            <a:normAutofit/>
          </a:bodyPr>
          <a:lstStyle/>
          <a:p>
            <a:r>
              <a:rPr lang="en-GB">
                <a:solidFill>
                  <a:srgbClr val="000000"/>
                </a:solidFill>
              </a:rPr>
              <a:t>TEC Smart Flat</a:t>
            </a:r>
          </a:p>
        </p:txBody>
      </p:sp>
      <p:sp>
        <p:nvSpPr>
          <p:cNvPr id="1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c 4" descr="House">
            <a:extLst>
              <a:ext uri="{FF2B5EF4-FFF2-40B4-BE49-F238E27FC236}">
                <a16:creationId xmlns:a16="http://schemas.microsoft.com/office/drawing/2014/main" id="{687EA6D5-F1C3-482B-8F75-70A6ED38D8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45FAB9C6-ACBB-48A9-AE2F-691FEC366C08}"/>
              </a:ext>
            </a:extLst>
          </p:cNvPr>
          <p:cNvSpPr>
            <a:spLocks noGrp="1"/>
          </p:cNvSpPr>
          <p:nvPr>
            <p:ph idx="1"/>
          </p:nvPr>
        </p:nvSpPr>
        <p:spPr>
          <a:xfrm>
            <a:off x="6090574" y="2421682"/>
            <a:ext cx="4977578" cy="3639289"/>
          </a:xfrm>
        </p:spPr>
        <p:txBody>
          <a:bodyPr vert="horz" lIns="91440" tIns="45720" rIns="91440" bIns="45720" rtlCol="0" anchor="ctr">
            <a:normAutofit/>
          </a:bodyPr>
          <a:lstStyle/>
          <a:p>
            <a:pPr marL="45720" indent="0">
              <a:buNone/>
            </a:pPr>
            <a:r>
              <a:rPr lang="en-GB" sz="1900">
                <a:solidFill>
                  <a:srgbClr val="000000"/>
                </a:solidFill>
              </a:rPr>
              <a:t>At Peterborough City Council we have a "TEC Smart Flat" which members of the public and their families can visit by appointment, alongside an experienced member of staff from the Occupational Therapy Team.</a:t>
            </a:r>
          </a:p>
          <a:p>
            <a:pPr marL="45720" indent="0">
              <a:buNone/>
            </a:pPr>
            <a:endParaRPr lang="en-GB" sz="1900">
              <a:solidFill>
                <a:srgbClr val="000000"/>
              </a:solidFill>
            </a:endParaRPr>
          </a:p>
          <a:p>
            <a:pPr marL="45720" indent="0">
              <a:buNone/>
            </a:pPr>
            <a:r>
              <a:rPr lang="en-GB" sz="1900">
                <a:solidFill>
                  <a:srgbClr val="000000"/>
                </a:solidFill>
              </a:rPr>
              <a:t>In our Smart Flat we have lots of pieces of helpful and handy equipment installed and ready for demonstration. This allows people to get "hands on" experience with the equipment and help decide what might be useful for them.</a:t>
            </a:r>
          </a:p>
        </p:txBody>
      </p:sp>
      <p:pic>
        <p:nvPicPr>
          <p:cNvPr id="7" name="Picture 17" descr="A close up of a logo&#10;&#10;Description generated with high confidence">
            <a:extLst>
              <a:ext uri="{FF2B5EF4-FFF2-40B4-BE49-F238E27FC236}">
                <a16:creationId xmlns:a16="http://schemas.microsoft.com/office/drawing/2014/main" id="{9A409BFB-C418-43C5-B271-5E8DB34201D8}"/>
              </a:ext>
            </a:extLst>
          </p:cNvPr>
          <p:cNvPicPr>
            <a:picLocks noChangeAspect="1"/>
          </p:cNvPicPr>
          <p:nvPr/>
        </p:nvPicPr>
        <p:blipFill>
          <a:blip r:embed="rId5"/>
          <a:stretch>
            <a:fillRect/>
          </a:stretch>
        </p:blipFill>
        <p:spPr>
          <a:xfrm>
            <a:off x="10340702" y="415159"/>
            <a:ext cx="1495425" cy="457200"/>
          </a:xfrm>
          <a:prstGeom prst="rect">
            <a:avLst/>
          </a:prstGeom>
        </p:spPr>
      </p:pic>
    </p:spTree>
    <p:extLst>
      <p:ext uri="{BB962C8B-B14F-4D97-AF65-F5344CB8AC3E}">
        <p14:creationId xmlns:p14="http://schemas.microsoft.com/office/powerpoint/2010/main" val="4054489247"/>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536E90-D9AC-4938-87D6-E7C230223AF7}"/>
              </a:ext>
            </a:extLst>
          </p:cNvPr>
          <p:cNvSpPr>
            <a:spLocks noGrp="1"/>
          </p:cNvSpPr>
          <p:nvPr>
            <p:ph type="title"/>
          </p:nvPr>
        </p:nvSpPr>
        <p:spPr>
          <a:xfrm>
            <a:off x="5546150" y="802955"/>
            <a:ext cx="5534492" cy="1454051"/>
          </a:xfrm>
        </p:spPr>
        <p:txBody>
          <a:bodyPr>
            <a:normAutofit/>
          </a:bodyPr>
          <a:lstStyle/>
          <a:p>
            <a:r>
              <a:rPr lang="en-GB" dirty="0">
                <a:solidFill>
                  <a:srgbClr val="000000"/>
                </a:solidFill>
              </a:rPr>
              <a:t>Advice and Information</a:t>
            </a:r>
          </a:p>
        </p:txBody>
      </p:sp>
      <p:sp>
        <p:nvSpPr>
          <p:cNvPr id="1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c 4" descr="House">
            <a:extLst>
              <a:ext uri="{FF2B5EF4-FFF2-40B4-BE49-F238E27FC236}">
                <a16:creationId xmlns:a16="http://schemas.microsoft.com/office/drawing/2014/main" id="{687EA6D5-F1C3-482B-8F75-70A6ED38D8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45FAB9C6-ACBB-48A9-AE2F-691FEC366C08}"/>
              </a:ext>
            </a:extLst>
          </p:cNvPr>
          <p:cNvSpPr>
            <a:spLocks noGrp="1"/>
          </p:cNvSpPr>
          <p:nvPr>
            <p:ph idx="1"/>
          </p:nvPr>
        </p:nvSpPr>
        <p:spPr>
          <a:xfrm>
            <a:off x="5842282" y="2139143"/>
            <a:ext cx="5225870" cy="3921828"/>
          </a:xfrm>
        </p:spPr>
        <p:txBody>
          <a:bodyPr vert="horz" lIns="91440" tIns="45720" rIns="91440" bIns="45720" rtlCol="0" anchor="ctr">
            <a:normAutofit/>
          </a:bodyPr>
          <a:lstStyle/>
          <a:p>
            <a:pPr marL="0" indent="0">
              <a:buNone/>
            </a:pPr>
            <a:r>
              <a:rPr lang="en-GB" sz="1900" dirty="0">
                <a:solidFill>
                  <a:srgbClr val="000000"/>
                </a:solidFill>
                <a:ea typeface="+mn-lt"/>
                <a:cs typeface="+mn-lt"/>
              </a:rPr>
              <a:t>Everyone is different, and what works for some people may not work for others.</a:t>
            </a:r>
            <a:endParaRPr lang="en-US" sz="1900" dirty="0">
              <a:solidFill>
                <a:srgbClr val="000000"/>
              </a:solidFill>
              <a:ea typeface="+mn-lt"/>
              <a:cs typeface="+mn-lt"/>
            </a:endParaRPr>
          </a:p>
          <a:p>
            <a:pPr marL="0" indent="0">
              <a:buNone/>
            </a:pPr>
            <a:endParaRPr lang="en-GB" sz="1900" dirty="0">
              <a:solidFill>
                <a:srgbClr val="000000"/>
              </a:solidFill>
              <a:ea typeface="+mn-lt"/>
              <a:cs typeface="+mn-lt"/>
            </a:endParaRPr>
          </a:p>
          <a:p>
            <a:pPr marL="0" indent="0">
              <a:buNone/>
            </a:pPr>
            <a:r>
              <a:rPr lang="en-GB" sz="1900" dirty="0">
                <a:solidFill>
                  <a:srgbClr val="000000"/>
                </a:solidFill>
                <a:ea typeface="+mn-lt"/>
                <a:cs typeface="+mn-lt"/>
              </a:rPr>
              <a:t>Sometimes people need a little help and advice in knowing what will work best for them as an individual.</a:t>
            </a:r>
            <a:endParaRPr lang="en-US" sz="1900">
              <a:ea typeface="+mn-lt"/>
              <a:cs typeface="+mn-lt"/>
            </a:endParaRPr>
          </a:p>
          <a:p>
            <a:pPr marL="0" indent="0">
              <a:buNone/>
            </a:pPr>
            <a:endParaRPr lang="en-GB" sz="1900" dirty="0">
              <a:ea typeface="+mn-lt"/>
              <a:cs typeface="+mn-lt"/>
            </a:endParaRPr>
          </a:p>
          <a:p>
            <a:pPr marL="0" indent="0">
              <a:buNone/>
            </a:pPr>
            <a:r>
              <a:rPr lang="en-GB" sz="1900" dirty="0">
                <a:solidFill>
                  <a:srgbClr val="000000"/>
                </a:solidFill>
                <a:ea typeface="+mn-lt"/>
                <a:cs typeface="+mn-lt"/>
              </a:rPr>
              <a:t>Our TEC Team can be contacted for advice, information, assessment or visits to our Smart Flat via the Adult Early Help Team at Peterborough City Council on </a:t>
            </a:r>
            <a:r>
              <a:rPr lang="en-GB" sz="1900" b="1" dirty="0">
                <a:solidFill>
                  <a:srgbClr val="000000"/>
                </a:solidFill>
                <a:ea typeface="+mn-lt"/>
                <a:cs typeface="+mn-lt"/>
              </a:rPr>
              <a:t>01733 747474</a:t>
            </a:r>
            <a:endParaRPr lang="en-GB" dirty="0"/>
          </a:p>
        </p:txBody>
      </p:sp>
      <p:pic>
        <p:nvPicPr>
          <p:cNvPr id="7" name="Picture 17" descr="A close up of a logo&#10;&#10;Description generated with high confidence">
            <a:extLst>
              <a:ext uri="{FF2B5EF4-FFF2-40B4-BE49-F238E27FC236}">
                <a16:creationId xmlns:a16="http://schemas.microsoft.com/office/drawing/2014/main" id="{9A409BFB-C418-43C5-B271-5E8DB34201D8}"/>
              </a:ext>
            </a:extLst>
          </p:cNvPr>
          <p:cNvPicPr>
            <a:picLocks noChangeAspect="1"/>
          </p:cNvPicPr>
          <p:nvPr/>
        </p:nvPicPr>
        <p:blipFill>
          <a:blip r:embed="rId5"/>
          <a:stretch>
            <a:fillRect/>
          </a:stretch>
        </p:blipFill>
        <p:spPr>
          <a:xfrm>
            <a:off x="10340702" y="415159"/>
            <a:ext cx="1495425" cy="457200"/>
          </a:xfrm>
          <a:prstGeom prst="rect">
            <a:avLst/>
          </a:prstGeom>
        </p:spPr>
      </p:pic>
    </p:spTree>
    <p:extLst>
      <p:ext uri="{BB962C8B-B14F-4D97-AF65-F5344CB8AC3E}">
        <p14:creationId xmlns:p14="http://schemas.microsoft.com/office/powerpoint/2010/main" val="2381397034"/>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Staying Independent and Well at Home</vt:lpstr>
      <vt:lpstr>Are you having Trips and falls?</vt:lpstr>
      <vt:lpstr>Are you getting lost or disorientated when out and about?</vt:lpstr>
      <vt:lpstr>Having difficulty managing your medication?</vt:lpstr>
      <vt:lpstr>What about using technology?</vt:lpstr>
      <vt:lpstr>What sort of things can the TEC Team help with?</vt:lpstr>
      <vt:lpstr>TEC Smart Flat</vt:lpstr>
      <vt:lpstr>Advice and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330</cp:revision>
  <dcterms:created xsi:type="dcterms:W3CDTF">2020-03-24T11:21:20Z</dcterms:created>
  <dcterms:modified xsi:type="dcterms:W3CDTF">2020-11-27T18:03:05Z</dcterms:modified>
</cp:coreProperties>
</file>