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3" r:id="rId6"/>
    <p:sldId id="262" r:id="rId7"/>
  </p:sldIdLst>
  <p:sldSz cx="9144000" cy="6858000" type="screen4x3"/>
  <p:notesSz cx="6888163" cy="10020300"/>
  <p:custShowLst>
    <p:custShow name="Custom Show 1" id="0">
      <p:sldLst>
        <p:sld r:id="rId4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0535B85-2C56-46CF-A6EB-F11A74D25ECB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384DA03-C6BB-4659-9652-1F8526FF8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4DA03-C6BB-4659-9652-1F8526FF865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4DA03-C6BB-4659-9652-1F8526FF865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4F57-4D0D-486F-96DA-4BD9D0D50151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1B71-1966-4961-98B9-B40C597E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4F57-4D0D-486F-96DA-4BD9D0D50151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1B71-1966-4961-98B9-B40C597E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4F57-4D0D-486F-96DA-4BD9D0D50151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1B71-1966-4961-98B9-B40C597E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4F57-4D0D-486F-96DA-4BD9D0D50151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1B71-1966-4961-98B9-B40C597E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4F57-4D0D-486F-96DA-4BD9D0D50151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1B71-1966-4961-98B9-B40C597E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4F57-4D0D-486F-96DA-4BD9D0D50151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1B71-1966-4961-98B9-B40C597E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4F57-4D0D-486F-96DA-4BD9D0D50151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1B71-1966-4961-98B9-B40C597E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4F57-4D0D-486F-96DA-4BD9D0D50151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1B71-1966-4961-98B9-B40C597E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4F57-4D0D-486F-96DA-4BD9D0D50151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1B71-1966-4961-98B9-B40C597E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4F57-4D0D-486F-96DA-4BD9D0D50151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1B71-1966-4961-98B9-B40C597E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4F57-4D0D-486F-96DA-4BD9D0D50151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1B71-1966-4961-98B9-B40C597E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14F57-4D0D-486F-96DA-4BD9D0D50151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81B71-1966-4961-98B9-B40C597E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7200" b="1" dirty="0">
                <a:solidFill>
                  <a:srgbClr val="0070C0"/>
                </a:solidFill>
                <a:latin typeface="Comic Sans MS" pitchFamily="66" charset="0"/>
              </a:rPr>
              <a:t>Sheringham PPG</a:t>
            </a:r>
            <a:br>
              <a:rPr lang="en-GB" sz="7200" b="1" dirty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en-GB" sz="7200" b="1" dirty="0">
                <a:solidFill>
                  <a:srgbClr val="FF0000"/>
                </a:solidFill>
                <a:latin typeface="Comic Sans MS" pitchFamily="66" charset="0"/>
              </a:rPr>
              <a:t>Year review</a:t>
            </a:r>
            <a:br>
              <a:rPr lang="en-GB" sz="72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GB" sz="3600" b="1" dirty="0">
                <a:solidFill>
                  <a:srgbClr val="FF0000"/>
                </a:solidFill>
                <a:latin typeface="Comic Sans MS" pitchFamily="66" charset="0"/>
              </a:rPr>
              <a:t>11</a:t>
            </a:r>
            <a:r>
              <a:rPr lang="en-GB" sz="3600" b="1" baseline="30000" dirty="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sz="3600" b="1" dirty="0">
                <a:solidFill>
                  <a:srgbClr val="FF0000"/>
                </a:solidFill>
                <a:latin typeface="Comic Sans MS" pitchFamily="66" charset="0"/>
              </a:rPr>
              <a:t> October 2023</a:t>
            </a:r>
            <a:endParaRPr lang="en-US" sz="72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4000" b="1" dirty="0">
              <a:solidFill>
                <a:srgbClr val="FF0000"/>
              </a:solidFill>
            </a:endParaRPr>
          </a:p>
          <a:p>
            <a: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  <a:t> what we’ve been up to!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What is a Patient Participation Group</a:t>
            </a:r>
            <a:br>
              <a:rPr lang="en-GB" b="1" dirty="0">
                <a:solidFill>
                  <a:srgbClr val="0070C0"/>
                </a:solidFill>
              </a:rPr>
            </a:br>
            <a:r>
              <a:rPr lang="en-GB" b="1" dirty="0">
                <a:solidFill>
                  <a:srgbClr val="0070C0"/>
                </a:solidFill>
              </a:rPr>
              <a:t>(PPG)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en-GB" sz="4200" b="1" dirty="0">
                <a:solidFill>
                  <a:srgbClr val="FF0000"/>
                </a:solidFill>
              </a:rPr>
              <a:t>A PPG – is……</a:t>
            </a:r>
            <a:endParaRPr lang="en-GB" sz="2900" dirty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GB" sz="29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• 	</a:t>
            </a:r>
            <a:r>
              <a:rPr lang="en-GB" sz="4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A ‘critical friend’ to the practice by providing feedback on patients’ needs, concerns and interests and challenging the practice constructively whenever necessary.</a:t>
            </a:r>
          </a:p>
          <a:p>
            <a:pPr>
              <a:buNone/>
            </a:pPr>
            <a:r>
              <a:rPr lang="en-GB" sz="4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•	 A support to the practice to communicate with the practice population.</a:t>
            </a:r>
          </a:p>
          <a:p>
            <a:pPr>
              <a:buNone/>
            </a:pPr>
            <a:r>
              <a:rPr lang="en-GB" sz="4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• 	To build relationships with other PPG’s and groups in the area e.g. Healthwatch Norfolk and community groups </a:t>
            </a:r>
          </a:p>
          <a:p>
            <a:pPr>
              <a:buNone/>
            </a:pPr>
            <a:r>
              <a:rPr lang="en-GB" sz="4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•	To promote good health by supporting activities within the practice.</a:t>
            </a:r>
          </a:p>
          <a:p>
            <a:r>
              <a:rPr lang="en-GB" sz="4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To give feedback to and get involved in local and national consultations.</a:t>
            </a:r>
          </a:p>
          <a:p>
            <a:r>
              <a:rPr lang="en-GB" sz="4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To review and update constitution and purpose of the group as and when required.</a:t>
            </a:r>
          </a:p>
          <a:p>
            <a:endParaRPr lang="en-GB" sz="2900" dirty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  <a:p>
            <a:endParaRPr lang="en-GB" sz="2900" dirty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endParaRPr lang="en-GB" sz="2900" dirty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en-GB" sz="4200" b="1" dirty="0">
                <a:solidFill>
                  <a:srgbClr val="FF0000"/>
                </a:solidFill>
              </a:rPr>
              <a:t>A PPG is not......</a:t>
            </a:r>
          </a:p>
          <a:p>
            <a:pPr>
              <a:buNone/>
            </a:pPr>
            <a:endParaRPr lang="en-GB" sz="1800" b="1" dirty="0">
              <a:solidFill>
                <a:srgbClr val="00B0F0"/>
              </a:solidFill>
            </a:endParaRPr>
          </a:p>
          <a:p>
            <a:r>
              <a:rPr lang="en-GB" sz="4000" b="1" dirty="0">
                <a:solidFill>
                  <a:schemeClr val="accent5">
                    <a:lumMod val="75000"/>
                  </a:schemeClr>
                </a:solidFill>
              </a:rPr>
              <a:t>A complaints forum</a:t>
            </a:r>
          </a:p>
          <a:p>
            <a:pPr>
              <a:buNone/>
            </a:pPr>
            <a:endParaRPr lang="en-GB" sz="40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4000" b="1" dirty="0">
                <a:solidFill>
                  <a:schemeClr val="accent5">
                    <a:lumMod val="75000"/>
                  </a:schemeClr>
                </a:solidFill>
              </a:rPr>
              <a:t>A place to air or resolve personal issues</a:t>
            </a:r>
          </a:p>
          <a:p>
            <a:endParaRPr lang="en-GB" sz="40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4000" b="1" dirty="0">
                <a:solidFill>
                  <a:schemeClr val="accent5">
                    <a:lumMod val="75000"/>
                  </a:schemeClr>
                </a:solidFill>
              </a:rPr>
              <a:t>A political lobby group</a:t>
            </a:r>
          </a:p>
          <a:p>
            <a:endParaRPr lang="en-GB" sz="40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4000" b="1" dirty="0">
                <a:solidFill>
                  <a:schemeClr val="accent5">
                    <a:lumMod val="75000"/>
                  </a:schemeClr>
                </a:solidFill>
              </a:rPr>
              <a:t>A group of elite patients</a:t>
            </a:r>
          </a:p>
          <a:p>
            <a:endParaRPr lang="en-GB" sz="40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4000" b="1" dirty="0">
                <a:solidFill>
                  <a:schemeClr val="accent5">
                    <a:lumMod val="75000"/>
                  </a:schemeClr>
                </a:solidFill>
              </a:rPr>
              <a:t>A place of ‘conflict’</a:t>
            </a:r>
          </a:p>
          <a:p>
            <a:endParaRPr lang="en-GB" sz="40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4000" b="1" dirty="0">
                <a:solidFill>
                  <a:schemeClr val="accent5">
                    <a:lumMod val="75000"/>
                  </a:schemeClr>
                </a:solidFill>
              </a:rPr>
              <a:t>The token voice of the patients</a:t>
            </a:r>
          </a:p>
          <a:p>
            <a:endParaRPr lang="en-GB" sz="1800" b="1" dirty="0">
              <a:solidFill>
                <a:srgbClr val="00B0F0"/>
              </a:solidFill>
            </a:endParaRPr>
          </a:p>
          <a:p>
            <a:pPr>
              <a:buNone/>
            </a:pPr>
            <a:endParaRPr lang="en-GB" sz="1800" b="1" dirty="0">
              <a:solidFill>
                <a:srgbClr val="00B0F0"/>
              </a:solidFill>
            </a:endParaRPr>
          </a:p>
          <a:p>
            <a:endParaRPr lang="en-GB" sz="1800" b="1" dirty="0">
              <a:solidFill>
                <a:srgbClr val="00B0F0"/>
              </a:solidFill>
            </a:endParaRPr>
          </a:p>
          <a:p>
            <a:endParaRPr lang="en-US" sz="1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What do we do?</a:t>
            </a:r>
            <a:endParaRPr lang="en-US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1027" name="Picture 3" descr="C:\Users\JANET\AppData\Local\Microsoft\Windows\INetCache\IE\VT4RE7HR\meetin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223716">
            <a:off x="539552" y="1628800"/>
            <a:ext cx="1564688" cy="1152000"/>
          </a:xfrm>
          <a:prstGeom prst="rect">
            <a:avLst/>
          </a:prstGeom>
          <a:noFill/>
        </p:spPr>
      </p:pic>
      <p:pic>
        <p:nvPicPr>
          <p:cNvPr id="1028" name="Picture 4" descr="C:\Users\JANET\AppData\Local\Microsoft\Windows\INetCache\IE\RXWGZHLR\RekNl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268760"/>
            <a:ext cx="956800" cy="1440000"/>
          </a:xfrm>
          <a:prstGeom prst="rect">
            <a:avLst/>
          </a:prstGeom>
          <a:noFill/>
        </p:spPr>
      </p:pic>
      <p:pic>
        <p:nvPicPr>
          <p:cNvPr id="1029" name="Picture 5" descr="C:\Users\JANET\AppData\Local\Microsoft\Windows\INetCache\IE\R18KFU36\5994225260_d689fd7387_z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90775">
            <a:off x="4713374" y="2127692"/>
            <a:ext cx="1536000" cy="1152000"/>
          </a:xfrm>
          <a:prstGeom prst="rect">
            <a:avLst/>
          </a:prstGeom>
          <a:noFill/>
        </p:spPr>
      </p:pic>
      <p:pic>
        <p:nvPicPr>
          <p:cNvPr id="1030" name="Picture 6" descr="C:\Users\JANET\AppData\Local\Microsoft\Windows\INetCache\IE\RXWGZHLR\20121231-community-ring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908720"/>
            <a:ext cx="2035611" cy="1944000"/>
          </a:xfrm>
          <a:prstGeom prst="rect">
            <a:avLst/>
          </a:prstGeom>
          <a:noFill/>
        </p:spPr>
      </p:pic>
      <p:pic>
        <p:nvPicPr>
          <p:cNvPr id="1032" name="Picture 8" descr="C:\Users\JANET\AppData\Local\Microsoft\Windows\INetCache\IE\R18KFU36\Screenshot_1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870733">
            <a:off x="659305" y="5137180"/>
            <a:ext cx="1656000" cy="1077325"/>
          </a:xfrm>
          <a:prstGeom prst="rect">
            <a:avLst/>
          </a:prstGeom>
          <a:noFill/>
        </p:spPr>
      </p:pic>
      <p:pic>
        <p:nvPicPr>
          <p:cNvPr id="1039" name="Picture 15" descr="C:\Users\JANET\AppData\Local\Microsoft\Windows\INetCache\IE\VT4RE7HR\social-media-communication-management-customers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00232" y="3286124"/>
            <a:ext cx="2608935" cy="1188000"/>
          </a:xfrm>
          <a:prstGeom prst="rect">
            <a:avLst/>
          </a:prstGeom>
          <a:noFill/>
        </p:spPr>
      </p:pic>
      <p:pic>
        <p:nvPicPr>
          <p:cNvPr id="1040" name="Picture 16" descr="C:\Users\JANET\AppData\Local\Microsoft\Windows\INetCache\IE\3N87O7JN\fluclinicsign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395435">
            <a:off x="4531916" y="3662728"/>
            <a:ext cx="1125758" cy="1476000"/>
          </a:xfrm>
          <a:prstGeom prst="rect">
            <a:avLst/>
          </a:prstGeom>
          <a:noFill/>
        </p:spPr>
      </p:pic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0232" y="4077072"/>
            <a:ext cx="2160000" cy="1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Image result for national association patient participation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9552" y="3284984"/>
            <a:ext cx="1352550" cy="1666875"/>
          </a:xfrm>
          <a:prstGeom prst="rect">
            <a:avLst/>
          </a:prstGeom>
          <a:noFill/>
        </p:spPr>
      </p:pic>
      <p:pic>
        <p:nvPicPr>
          <p:cNvPr id="5122" name="Picture 2" descr="Image result for covid vaccination gp clinic logo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43240" y="5572140"/>
            <a:ext cx="2638425" cy="103822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Magneto" pitchFamily="82" charset="0"/>
              </a:rPr>
              <a:t>Moving on .................</a:t>
            </a:r>
            <a:endParaRPr lang="en-US" b="1" dirty="0">
              <a:latin typeface="Magneto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>
                <a:solidFill>
                  <a:srgbClr val="00B0F0"/>
                </a:solidFill>
                <a:latin typeface="Comic Sans MS" pitchFamily="66" charset="0"/>
              </a:rPr>
              <a:t>We need a turn-over of members to keep ideas fresh</a:t>
            </a:r>
          </a:p>
          <a:p>
            <a:endParaRPr lang="en-GB" dirty="0">
              <a:solidFill>
                <a:srgbClr val="00B0F0"/>
              </a:solidFill>
              <a:latin typeface="Comic Sans MS" pitchFamily="66" charset="0"/>
            </a:endParaRPr>
          </a:p>
          <a:p>
            <a:r>
              <a:rPr lang="en-GB" dirty="0">
                <a:solidFill>
                  <a:srgbClr val="00B0F0"/>
                </a:solidFill>
                <a:latin typeface="Comic Sans MS" pitchFamily="66" charset="0"/>
              </a:rPr>
              <a:t>Listen to the needs of the community</a:t>
            </a:r>
          </a:p>
          <a:p>
            <a:endParaRPr lang="en-GB" dirty="0">
              <a:solidFill>
                <a:srgbClr val="00B0F0"/>
              </a:solidFill>
              <a:latin typeface="Comic Sans MS" pitchFamily="66" charset="0"/>
            </a:endParaRPr>
          </a:p>
          <a:p>
            <a:r>
              <a:rPr lang="en-GB" dirty="0">
                <a:solidFill>
                  <a:srgbClr val="00B0F0"/>
                </a:solidFill>
                <a:latin typeface="Comic Sans MS" pitchFamily="66" charset="0"/>
              </a:rPr>
              <a:t>Working with local PPG’s to form stronger network</a:t>
            </a:r>
          </a:p>
          <a:p>
            <a:endParaRPr lang="en-GB" dirty="0">
              <a:solidFill>
                <a:srgbClr val="00B0F0"/>
              </a:solidFill>
              <a:latin typeface="Comic Sans MS" pitchFamily="66" charset="0"/>
            </a:endParaRPr>
          </a:p>
          <a:p>
            <a:r>
              <a:rPr lang="en-GB" dirty="0">
                <a:solidFill>
                  <a:srgbClr val="00B0F0"/>
                </a:solidFill>
                <a:latin typeface="Comic Sans MS" pitchFamily="66" charset="0"/>
              </a:rPr>
              <a:t>Produce a quarterly PPG newsletter</a:t>
            </a:r>
          </a:p>
          <a:p>
            <a:endParaRPr lang="en-GB" dirty="0">
              <a:solidFill>
                <a:srgbClr val="00B0F0"/>
              </a:solidFill>
              <a:latin typeface="Comic Sans MS" pitchFamily="66" charset="0"/>
            </a:endParaRPr>
          </a:p>
          <a:p>
            <a:r>
              <a:rPr lang="en-GB" dirty="0">
                <a:solidFill>
                  <a:srgbClr val="00B0F0"/>
                </a:solidFill>
                <a:latin typeface="Comic Sans MS" pitchFamily="66" charset="0"/>
              </a:rPr>
              <a:t>Continue to fundraise for </a:t>
            </a:r>
            <a:r>
              <a:rPr lang="en-GB" dirty="0" err="1">
                <a:solidFill>
                  <a:srgbClr val="00B0F0"/>
                </a:solidFill>
                <a:latin typeface="Comic Sans MS" pitchFamily="66" charset="0"/>
              </a:rPr>
              <a:t>additiona</a:t>
            </a:r>
            <a:r>
              <a:rPr lang="en-GB" dirty="0">
                <a:solidFill>
                  <a:srgbClr val="00B0F0"/>
                </a:solidFill>
                <a:latin typeface="Comic Sans MS" pitchFamily="66" charset="0"/>
              </a:rPr>
              <a:t> equipment</a:t>
            </a:r>
          </a:p>
          <a:p>
            <a:endParaRPr lang="en-GB" dirty="0">
              <a:solidFill>
                <a:srgbClr val="00B0F0"/>
              </a:solidFill>
              <a:latin typeface="Comic Sans MS" pitchFamily="66" charset="0"/>
            </a:endParaRPr>
          </a:p>
          <a:p>
            <a:r>
              <a:rPr lang="en-GB" dirty="0">
                <a:solidFill>
                  <a:srgbClr val="00B0F0"/>
                </a:solidFill>
                <a:latin typeface="Comic Sans MS" pitchFamily="66" charset="0"/>
              </a:rPr>
              <a:t>Explore new ways of communicating with our residents</a:t>
            </a:r>
          </a:p>
          <a:p>
            <a:endParaRPr lang="en-GB" dirty="0">
              <a:solidFill>
                <a:srgbClr val="00B0F0"/>
              </a:solidFill>
              <a:latin typeface="Comic Sans MS" pitchFamily="66" charset="0"/>
            </a:endParaRPr>
          </a:p>
          <a:p>
            <a:r>
              <a:rPr lang="en-GB" dirty="0">
                <a:solidFill>
                  <a:srgbClr val="00B0F0"/>
                </a:solidFill>
                <a:latin typeface="Comic Sans MS" pitchFamily="66" charset="0"/>
              </a:rPr>
              <a:t>Build upon our good working relationship with the Practice team</a:t>
            </a:r>
          </a:p>
          <a:p>
            <a:pPr>
              <a:buNone/>
            </a:pPr>
            <a:endParaRPr lang="en-GB" dirty="0">
              <a:solidFill>
                <a:srgbClr val="00B0F0"/>
              </a:solidFill>
              <a:latin typeface="Comic Sans MS" pitchFamily="66" charset="0"/>
            </a:endParaRPr>
          </a:p>
          <a:p>
            <a:r>
              <a:rPr lang="en-GB" dirty="0">
                <a:solidFill>
                  <a:srgbClr val="00B0F0"/>
                </a:solidFill>
                <a:latin typeface="Comic Sans MS" pitchFamily="66" charset="0"/>
              </a:rPr>
              <a:t>Develop tools to support and encourage our practice population with new technology </a:t>
            </a:r>
            <a:endParaRPr lang="en-US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DC99F-7214-4438-B2B7-2EDA15CED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Finances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A41D4-BF3A-4B1D-8824-97025E98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09393" y="1523817"/>
            <a:ext cx="8229600" cy="3420000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Image result for clip art finances uk">
            <a:extLst>
              <a:ext uri="{FF2B5EF4-FFF2-40B4-BE49-F238E27FC236}">
                <a16:creationId xmlns:a16="http://schemas.microsoft.com/office/drawing/2014/main" id="{03AB98BB-CD48-4E25-926B-E9B478943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052736"/>
            <a:ext cx="4001400" cy="34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AC85280-EF12-4959-BD23-287902CEDF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912974"/>
            <a:ext cx="2181225" cy="1524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BCD0F51-8B43-431E-B1B2-F936FA30E8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721" y="845137"/>
            <a:ext cx="1152525" cy="19145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16D630-7617-4E02-A1A8-3E9D9745DB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579" y="3212514"/>
            <a:ext cx="2114550" cy="17716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FBA8A4C-AC8F-46A4-9DD9-5534EAE81F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290" y="5715016"/>
            <a:ext cx="2857500" cy="733425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20" y="285728"/>
            <a:ext cx="275272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14876" y="5000636"/>
            <a:ext cx="32670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6826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966543">
            <a:off x="714726" y="1528976"/>
            <a:ext cx="7772400" cy="1470025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Thank you for listening</a:t>
            </a:r>
            <a:endParaRPr lang="en-US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solidFill>
                  <a:srgbClr val="00B050"/>
                </a:solidFill>
              </a:rPr>
              <a:t>Any Questions?</a:t>
            </a:r>
            <a:endParaRPr lang="en-US" sz="4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259</Words>
  <Application>Microsoft Office PowerPoint</Application>
  <PresentationFormat>On-screen Show (4:3)</PresentationFormat>
  <Paragraphs>52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  <vt:variant>
        <vt:lpstr>Custom Shows</vt:lpstr>
      </vt:variant>
      <vt:variant>
        <vt:i4>1</vt:i4>
      </vt:variant>
    </vt:vector>
  </HeadingPairs>
  <TitlesOfParts>
    <vt:vector size="12" baseType="lpstr">
      <vt:lpstr>Arial</vt:lpstr>
      <vt:lpstr>Calibri</vt:lpstr>
      <vt:lpstr>Comic Sans MS</vt:lpstr>
      <vt:lpstr>Magneto</vt:lpstr>
      <vt:lpstr>Office Theme</vt:lpstr>
      <vt:lpstr>Sheringham PPG Year review 11th October 2023</vt:lpstr>
      <vt:lpstr>What is a Patient Participation Group (PPG)</vt:lpstr>
      <vt:lpstr>What do we do?</vt:lpstr>
      <vt:lpstr>Moving on .................</vt:lpstr>
      <vt:lpstr>Finances</vt:lpstr>
      <vt:lpstr>Thank you for listening</vt:lpstr>
      <vt:lpstr>Custom Show 1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Sheringham PPG</dc:title>
  <dc:creator>DavidJanet Eastwood</dc:creator>
  <cp:lastModifiedBy>HARRIS-SMITH, Sacha (SHERINGHAM MEDICAL PRACTICE - D82005)</cp:lastModifiedBy>
  <cp:revision>45</cp:revision>
  <dcterms:created xsi:type="dcterms:W3CDTF">2018-10-23T11:27:10Z</dcterms:created>
  <dcterms:modified xsi:type="dcterms:W3CDTF">2023-11-24T11:27:28Z</dcterms:modified>
</cp:coreProperties>
</file>