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99" r:id="rId7"/>
    <p:sldId id="261" r:id="rId8"/>
    <p:sldId id="262" r:id="rId9"/>
    <p:sldId id="264" r:id="rId10"/>
    <p:sldId id="293" r:id="rId11"/>
    <p:sldId id="294" r:id="rId12"/>
    <p:sldId id="266" r:id="rId13"/>
    <p:sldId id="295" r:id="rId14"/>
    <p:sldId id="300" r:id="rId15"/>
    <p:sldId id="270" r:id="rId16"/>
    <p:sldId id="301" r:id="rId17"/>
    <p:sldId id="292" r:id="rId18"/>
    <p:sldId id="291" r:id="rId19"/>
    <p:sldId id="297" r:id="rId20"/>
    <p:sldId id="272" r:id="rId21"/>
    <p:sldId id="296" r:id="rId22"/>
    <p:sldId id="274" r:id="rId23"/>
    <p:sldId id="287" r:id="rId24"/>
    <p:sldId id="302" r:id="rId25"/>
    <p:sldId id="289" r:id="rId26"/>
    <p:sldId id="290" r:id="rId27"/>
    <p:sldId id="282" r:id="rId28"/>
    <p:sldId id="284"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CE5585-D9D3-55D4-9951-91CF32E138C2}" name="Emily Customer" initials="EC" userId="9427d5f87fa455f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5C"/>
    <a:srgbClr val="FFA3A3"/>
    <a:srgbClr val="DCEC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C98931-F82D-4667-9E50-9E0E067D9E72}" v="10" dt="2024-02-08T16:17:29.4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microsoft.com/office/2018/10/relationships/authors" Target="author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my Harman" userId="5ac29fb0-2570-46d8-bbb7-d4b4a415e43a" providerId="ADAL" clId="{B1C98931-F82D-4667-9E50-9E0E067D9E72}"/>
    <pc:docChg chg="undo redo custSel addSld delSld modSld">
      <pc:chgData name="Tammy Harman" userId="5ac29fb0-2570-46d8-bbb7-d4b4a415e43a" providerId="ADAL" clId="{B1C98931-F82D-4667-9E50-9E0E067D9E72}" dt="2024-02-08T16:17:40.157" v="655" actId="2696"/>
      <pc:docMkLst>
        <pc:docMk/>
      </pc:docMkLst>
      <pc:sldChg chg="modSp mod delCm">
        <pc:chgData name="Tammy Harman" userId="5ac29fb0-2570-46d8-bbb7-d4b4a415e43a" providerId="ADAL" clId="{B1C98931-F82D-4667-9E50-9E0E067D9E72}" dt="2024-02-08T10:51:38.995" v="523"/>
        <pc:sldMkLst>
          <pc:docMk/>
          <pc:sldMk cId="1536545114" sldId="256"/>
        </pc:sldMkLst>
        <pc:spChg chg="mod">
          <ac:chgData name="Tammy Harman" userId="5ac29fb0-2570-46d8-bbb7-d4b4a415e43a" providerId="ADAL" clId="{B1C98931-F82D-4667-9E50-9E0E067D9E72}" dt="2024-02-08T10:23:37.330" v="213" actId="20577"/>
          <ac:spMkLst>
            <pc:docMk/>
            <pc:sldMk cId="1536545114" sldId="256"/>
            <ac:spMk id="2" creationId="{03A91055-B597-9EC7-A417-8A56B3BF37F3}"/>
          </ac:spMkLst>
        </pc:spChg>
        <pc:extLst>
          <p:ext xmlns:p="http://schemas.openxmlformats.org/presentationml/2006/main" uri="{D6D511B9-2390-475A-947B-AFAB55BFBCF1}">
            <pc226:cmChg xmlns:pc226="http://schemas.microsoft.com/office/powerpoint/2022/06/main/command" chg="del">
              <pc226:chgData name="Tammy Harman" userId="5ac29fb0-2570-46d8-bbb7-d4b4a415e43a" providerId="ADAL" clId="{B1C98931-F82D-4667-9E50-9E0E067D9E72}" dt="2024-02-08T10:51:38.995" v="523"/>
              <pc2:cmMkLst xmlns:pc2="http://schemas.microsoft.com/office/powerpoint/2019/9/main/command">
                <pc:docMk/>
                <pc:sldMk cId="1536545114" sldId="256"/>
                <pc2:cmMk id="{6D4D4DE9-8DBF-4636-A890-1BD3D0E61A90}"/>
              </pc2:cmMkLst>
            </pc226:cmChg>
          </p:ext>
        </pc:extLst>
      </pc:sldChg>
      <pc:sldChg chg="modSp mod delCm">
        <pc:chgData name="Tammy Harman" userId="5ac29fb0-2570-46d8-bbb7-d4b4a415e43a" providerId="ADAL" clId="{B1C98931-F82D-4667-9E50-9E0E067D9E72}" dt="2024-02-08T10:51:49.004" v="524"/>
        <pc:sldMkLst>
          <pc:docMk/>
          <pc:sldMk cId="853751053" sldId="257"/>
        </pc:sldMkLst>
        <pc:spChg chg="mod">
          <ac:chgData name="Tammy Harman" userId="5ac29fb0-2570-46d8-bbb7-d4b4a415e43a" providerId="ADAL" clId="{B1C98931-F82D-4667-9E50-9E0E067D9E72}" dt="2024-02-08T10:24:00.156" v="240" actId="20577"/>
          <ac:spMkLst>
            <pc:docMk/>
            <pc:sldMk cId="853751053" sldId="257"/>
            <ac:spMk id="3" creationId="{34C33566-69D4-2953-CA0E-F901AD41E204}"/>
          </ac:spMkLst>
        </pc:spChg>
        <pc:extLst>
          <p:ext xmlns:p="http://schemas.openxmlformats.org/presentationml/2006/main" uri="{D6D511B9-2390-475A-947B-AFAB55BFBCF1}">
            <pc226:cmChg xmlns:pc226="http://schemas.microsoft.com/office/powerpoint/2022/06/main/command" chg="del">
              <pc226:chgData name="Tammy Harman" userId="5ac29fb0-2570-46d8-bbb7-d4b4a415e43a" providerId="ADAL" clId="{B1C98931-F82D-4667-9E50-9E0E067D9E72}" dt="2024-02-08T10:51:49.004" v="524"/>
              <pc2:cmMkLst xmlns:pc2="http://schemas.microsoft.com/office/powerpoint/2019/9/main/command">
                <pc:docMk/>
                <pc:sldMk cId="853751053" sldId="257"/>
                <pc2:cmMk id="{377518B1-715C-4094-836E-0791D7ADBE90}"/>
              </pc2:cmMkLst>
            </pc226:cmChg>
          </p:ext>
        </pc:extLst>
      </pc:sldChg>
      <pc:sldChg chg="addSp delSp modSp mod modClrScheme chgLayout">
        <pc:chgData name="Tammy Harman" userId="5ac29fb0-2570-46d8-bbb7-d4b4a415e43a" providerId="ADAL" clId="{B1C98931-F82D-4667-9E50-9E0E067D9E72}" dt="2024-02-08T14:28:18.381" v="589" actId="27636"/>
        <pc:sldMkLst>
          <pc:docMk/>
          <pc:sldMk cId="1199364751" sldId="260"/>
        </pc:sldMkLst>
        <pc:spChg chg="mod ord">
          <ac:chgData name="Tammy Harman" userId="5ac29fb0-2570-46d8-bbb7-d4b4a415e43a" providerId="ADAL" clId="{B1C98931-F82D-4667-9E50-9E0E067D9E72}" dt="2024-02-08T14:27:03.242" v="567" actId="700"/>
          <ac:spMkLst>
            <pc:docMk/>
            <pc:sldMk cId="1199364751" sldId="260"/>
            <ac:spMk id="2" creationId="{724881B0-4480-DB1B-FC56-DD6D65B80D7A}"/>
          </ac:spMkLst>
        </pc:spChg>
        <pc:spChg chg="mod ord">
          <ac:chgData name="Tammy Harman" userId="5ac29fb0-2570-46d8-bbb7-d4b4a415e43a" providerId="ADAL" clId="{B1C98931-F82D-4667-9E50-9E0E067D9E72}" dt="2024-02-08T14:28:18.381" v="589" actId="27636"/>
          <ac:spMkLst>
            <pc:docMk/>
            <pc:sldMk cId="1199364751" sldId="260"/>
            <ac:spMk id="3" creationId="{4C1956F9-D54F-7C86-629D-A54956B70DBA}"/>
          </ac:spMkLst>
        </pc:spChg>
        <pc:spChg chg="del">
          <ac:chgData name="Tammy Harman" userId="5ac29fb0-2570-46d8-bbb7-d4b4a415e43a" providerId="ADAL" clId="{B1C98931-F82D-4667-9E50-9E0E067D9E72}" dt="2024-02-08T14:26:55.925" v="566" actId="21"/>
          <ac:spMkLst>
            <pc:docMk/>
            <pc:sldMk cId="1199364751" sldId="260"/>
            <ac:spMk id="4" creationId="{04788F1A-6BEF-BB8D-FD8B-A4C125A0ADE7}"/>
          </ac:spMkLst>
        </pc:spChg>
        <pc:spChg chg="add del mod">
          <ac:chgData name="Tammy Harman" userId="5ac29fb0-2570-46d8-bbb7-d4b4a415e43a" providerId="ADAL" clId="{B1C98931-F82D-4667-9E50-9E0E067D9E72}" dt="2024-02-08T14:27:03.242" v="567" actId="700"/>
          <ac:spMkLst>
            <pc:docMk/>
            <pc:sldMk cId="1199364751" sldId="260"/>
            <ac:spMk id="6" creationId="{03C04D4B-FAB9-F59E-D3C5-090FB295430A}"/>
          </ac:spMkLst>
        </pc:spChg>
      </pc:sldChg>
      <pc:sldChg chg="modSp mod">
        <pc:chgData name="Tammy Harman" userId="5ac29fb0-2570-46d8-bbb7-d4b4a415e43a" providerId="ADAL" clId="{B1C98931-F82D-4667-9E50-9E0E067D9E72}" dt="2024-02-08T10:47:56.105" v="522" actId="6549"/>
        <pc:sldMkLst>
          <pc:docMk/>
          <pc:sldMk cId="2223563517" sldId="261"/>
        </pc:sldMkLst>
        <pc:spChg chg="mod">
          <ac:chgData name="Tammy Harman" userId="5ac29fb0-2570-46d8-bbb7-d4b4a415e43a" providerId="ADAL" clId="{B1C98931-F82D-4667-9E50-9E0E067D9E72}" dt="2024-02-08T10:47:56.105" v="522" actId="6549"/>
          <ac:spMkLst>
            <pc:docMk/>
            <pc:sldMk cId="2223563517" sldId="261"/>
            <ac:spMk id="3" creationId="{E3F1588E-4490-B9A0-2906-6C6F19117D3C}"/>
          </ac:spMkLst>
        </pc:spChg>
      </pc:sldChg>
      <pc:sldChg chg="modSp mod">
        <pc:chgData name="Tammy Harman" userId="5ac29fb0-2570-46d8-bbb7-d4b4a415e43a" providerId="ADAL" clId="{B1C98931-F82D-4667-9E50-9E0E067D9E72}" dt="2024-02-08T14:29:15.553" v="600" actId="1076"/>
        <pc:sldMkLst>
          <pc:docMk/>
          <pc:sldMk cId="1507752331" sldId="262"/>
        </pc:sldMkLst>
        <pc:spChg chg="mod">
          <ac:chgData name="Tammy Harman" userId="5ac29fb0-2570-46d8-bbb7-d4b4a415e43a" providerId="ADAL" clId="{B1C98931-F82D-4667-9E50-9E0E067D9E72}" dt="2024-02-08T14:29:15.553" v="600" actId="1076"/>
          <ac:spMkLst>
            <pc:docMk/>
            <pc:sldMk cId="1507752331" sldId="262"/>
            <ac:spMk id="2" creationId="{C40F9090-BB4A-DD3C-0715-963781AB2B64}"/>
          </ac:spMkLst>
        </pc:spChg>
        <pc:spChg chg="mod">
          <ac:chgData name="Tammy Harman" userId="5ac29fb0-2570-46d8-bbb7-d4b4a415e43a" providerId="ADAL" clId="{B1C98931-F82D-4667-9E50-9E0E067D9E72}" dt="2024-02-08T14:29:12.960" v="599" actId="1076"/>
          <ac:spMkLst>
            <pc:docMk/>
            <pc:sldMk cId="1507752331" sldId="262"/>
            <ac:spMk id="3" creationId="{9EF368DD-0F4A-5836-FE3F-51D661E3A894}"/>
          </ac:spMkLst>
        </pc:spChg>
      </pc:sldChg>
      <pc:sldChg chg="addSp delSp modSp mod">
        <pc:chgData name="Tammy Harman" userId="5ac29fb0-2570-46d8-bbb7-d4b4a415e43a" providerId="ADAL" clId="{B1C98931-F82D-4667-9E50-9E0E067D9E72}" dt="2024-02-08T16:14:07.817" v="643" actId="14100"/>
        <pc:sldMkLst>
          <pc:docMk/>
          <pc:sldMk cId="3990637774" sldId="264"/>
        </pc:sldMkLst>
        <pc:spChg chg="del mod">
          <ac:chgData name="Tammy Harman" userId="5ac29fb0-2570-46d8-bbb7-d4b4a415e43a" providerId="ADAL" clId="{B1C98931-F82D-4667-9E50-9E0E067D9E72}" dt="2024-02-08T16:12:22.297" v="632" actId="21"/>
          <ac:spMkLst>
            <pc:docMk/>
            <pc:sldMk cId="3990637774" sldId="264"/>
            <ac:spMk id="4" creationId="{C8BBBFEF-DA32-5E7E-3128-4A47ACA1A873}"/>
          </ac:spMkLst>
        </pc:spChg>
        <pc:spChg chg="mod">
          <ac:chgData name="Tammy Harman" userId="5ac29fb0-2570-46d8-bbb7-d4b4a415e43a" providerId="ADAL" clId="{B1C98931-F82D-4667-9E50-9E0E067D9E72}" dt="2024-02-08T16:11:52.666" v="627" actId="27636"/>
          <ac:spMkLst>
            <pc:docMk/>
            <pc:sldMk cId="3990637774" sldId="264"/>
            <ac:spMk id="6" creationId="{78BD7585-CF2F-C1C3-009E-D946CD337A78}"/>
          </ac:spMkLst>
        </pc:spChg>
        <pc:spChg chg="add del mod">
          <ac:chgData name="Tammy Harman" userId="5ac29fb0-2570-46d8-bbb7-d4b4a415e43a" providerId="ADAL" clId="{B1C98931-F82D-4667-9E50-9E0E067D9E72}" dt="2024-02-08T16:12:48.385" v="635" actId="21"/>
          <ac:spMkLst>
            <pc:docMk/>
            <pc:sldMk cId="3990637774" sldId="264"/>
            <ac:spMk id="7" creationId="{135AA813-FC31-5A08-5448-A4409D3A7679}"/>
          </ac:spMkLst>
        </pc:spChg>
        <pc:spChg chg="add mod">
          <ac:chgData name="Tammy Harman" userId="5ac29fb0-2570-46d8-bbb7-d4b4a415e43a" providerId="ADAL" clId="{B1C98931-F82D-4667-9E50-9E0E067D9E72}" dt="2024-02-08T16:14:07.817" v="643" actId="14100"/>
          <ac:spMkLst>
            <pc:docMk/>
            <pc:sldMk cId="3990637774" sldId="264"/>
            <ac:spMk id="9" creationId="{CE202718-FC2A-AD63-A2F6-76CD41107238}"/>
          </ac:spMkLst>
        </pc:spChg>
      </pc:sldChg>
      <pc:sldChg chg="del">
        <pc:chgData name="Tammy Harman" userId="5ac29fb0-2570-46d8-bbb7-d4b4a415e43a" providerId="ADAL" clId="{B1C98931-F82D-4667-9E50-9E0E067D9E72}" dt="2024-02-08T11:13:29.668" v="552" actId="2696"/>
        <pc:sldMkLst>
          <pc:docMk/>
          <pc:sldMk cId="1711661924" sldId="265"/>
        </pc:sldMkLst>
      </pc:sldChg>
      <pc:sldChg chg="modSp mod">
        <pc:chgData name="Tammy Harman" userId="5ac29fb0-2570-46d8-bbb7-d4b4a415e43a" providerId="ADAL" clId="{B1C98931-F82D-4667-9E50-9E0E067D9E72}" dt="2024-02-08T11:14:48.270" v="554" actId="27636"/>
        <pc:sldMkLst>
          <pc:docMk/>
          <pc:sldMk cId="3454555744" sldId="266"/>
        </pc:sldMkLst>
        <pc:spChg chg="mod">
          <ac:chgData name="Tammy Harman" userId="5ac29fb0-2570-46d8-bbb7-d4b4a415e43a" providerId="ADAL" clId="{B1C98931-F82D-4667-9E50-9E0E067D9E72}" dt="2024-02-08T11:14:48.270" v="554" actId="27636"/>
          <ac:spMkLst>
            <pc:docMk/>
            <pc:sldMk cId="3454555744" sldId="266"/>
            <ac:spMk id="3" creationId="{F4C41B5B-BDE2-BF40-6992-5DCE625BB83B}"/>
          </ac:spMkLst>
        </pc:spChg>
      </pc:sldChg>
      <pc:sldChg chg="modSp del mod">
        <pc:chgData name="Tammy Harman" userId="5ac29fb0-2570-46d8-bbb7-d4b4a415e43a" providerId="ADAL" clId="{B1C98931-F82D-4667-9E50-9E0E067D9E72}" dt="2024-02-08T11:20:18.311" v="556" actId="2696"/>
        <pc:sldMkLst>
          <pc:docMk/>
          <pc:sldMk cId="3888916550" sldId="269"/>
        </pc:sldMkLst>
        <pc:spChg chg="mod">
          <ac:chgData name="Tammy Harman" userId="5ac29fb0-2570-46d8-bbb7-d4b4a415e43a" providerId="ADAL" clId="{B1C98931-F82D-4667-9E50-9E0E067D9E72}" dt="2024-02-08T10:45:28.096" v="484" actId="20577"/>
          <ac:spMkLst>
            <pc:docMk/>
            <pc:sldMk cId="3888916550" sldId="269"/>
            <ac:spMk id="5" creationId="{DF48E897-BBEA-8895-5862-E09C4A082343}"/>
          </ac:spMkLst>
        </pc:spChg>
        <pc:spChg chg="mod">
          <ac:chgData name="Tammy Harman" userId="5ac29fb0-2570-46d8-bbb7-d4b4a415e43a" providerId="ADAL" clId="{B1C98931-F82D-4667-9E50-9E0E067D9E72}" dt="2024-02-08T10:45:35.763" v="485" actId="20577"/>
          <ac:spMkLst>
            <pc:docMk/>
            <pc:sldMk cId="3888916550" sldId="269"/>
            <ac:spMk id="6" creationId="{55FC2FF3-BB59-83BA-E11A-24C37B5BCC10}"/>
          </ac:spMkLst>
        </pc:spChg>
      </pc:sldChg>
      <pc:sldChg chg="modSp mod">
        <pc:chgData name="Tammy Harman" userId="5ac29fb0-2570-46d8-bbb7-d4b4a415e43a" providerId="ADAL" clId="{B1C98931-F82D-4667-9E50-9E0E067D9E72}" dt="2024-02-08T10:25:12.163" v="251" actId="27636"/>
        <pc:sldMkLst>
          <pc:docMk/>
          <pc:sldMk cId="3122740744" sldId="270"/>
        </pc:sldMkLst>
        <pc:spChg chg="mod">
          <ac:chgData name="Tammy Harman" userId="5ac29fb0-2570-46d8-bbb7-d4b4a415e43a" providerId="ADAL" clId="{B1C98931-F82D-4667-9E50-9E0E067D9E72}" dt="2024-02-08T10:25:12.163" v="251" actId="27636"/>
          <ac:spMkLst>
            <pc:docMk/>
            <pc:sldMk cId="3122740744" sldId="270"/>
            <ac:spMk id="3" creationId="{45AF4ECD-27C7-318C-A20B-4DD20781D8AD}"/>
          </ac:spMkLst>
        </pc:spChg>
      </pc:sldChg>
      <pc:sldChg chg="modSp add del mod delCm modCm">
        <pc:chgData name="Tammy Harman" userId="5ac29fb0-2570-46d8-bbb7-d4b4a415e43a" providerId="ADAL" clId="{B1C98931-F82D-4667-9E50-9E0E067D9E72}" dt="2024-02-08T11:01:09.680" v="536" actId="2696"/>
        <pc:sldMkLst>
          <pc:docMk/>
          <pc:sldMk cId="3839704116" sldId="271"/>
        </pc:sldMkLst>
        <pc:spChg chg="mod">
          <ac:chgData name="Tammy Harman" userId="5ac29fb0-2570-46d8-bbb7-d4b4a415e43a" providerId="ADAL" clId="{B1C98931-F82D-4667-9E50-9E0E067D9E72}" dt="2024-02-08T10:56:33.739" v="531" actId="27636"/>
          <ac:spMkLst>
            <pc:docMk/>
            <pc:sldMk cId="3839704116" sldId="271"/>
            <ac:spMk id="3" creationId="{BF15B0EF-A557-0392-968D-B54677866E27}"/>
          </ac:spMkLst>
        </pc:spChg>
        <pc:extLst>
          <p:ext xmlns:p="http://schemas.openxmlformats.org/presentationml/2006/main" uri="{D6D511B9-2390-475A-947B-AFAB55BFBCF1}">
            <pc226:cmChg xmlns:pc226="http://schemas.microsoft.com/office/powerpoint/2022/06/main/command" chg="del mod">
              <pc226:chgData name="Tammy Harman" userId="5ac29fb0-2570-46d8-bbb7-d4b4a415e43a" providerId="ADAL" clId="{B1C98931-F82D-4667-9E50-9E0E067D9E72}" dt="2024-02-05T16:06:44.192" v="199"/>
              <pc2:cmMkLst xmlns:pc2="http://schemas.microsoft.com/office/powerpoint/2019/9/main/command">
                <pc:docMk/>
                <pc:sldMk cId="3839704116" sldId="271"/>
                <pc2:cmMk id="{EEF2F132-9890-4C5F-A037-F40680353BE6}"/>
              </pc2:cmMkLst>
            </pc226:cmChg>
          </p:ext>
        </pc:extLst>
      </pc:sldChg>
      <pc:sldChg chg="add del">
        <pc:chgData name="Tammy Harman" userId="5ac29fb0-2570-46d8-bbb7-d4b4a415e43a" providerId="ADAL" clId="{B1C98931-F82D-4667-9E50-9E0E067D9E72}" dt="2024-02-08T11:24:27.940" v="561"/>
        <pc:sldMkLst>
          <pc:docMk/>
          <pc:sldMk cId="941877837" sldId="272"/>
        </pc:sldMkLst>
      </pc:sldChg>
      <pc:sldChg chg="modSp del mod">
        <pc:chgData name="Tammy Harman" userId="5ac29fb0-2570-46d8-bbb7-d4b4a415e43a" providerId="ADAL" clId="{B1C98931-F82D-4667-9E50-9E0E067D9E72}" dt="2024-02-08T11:23:48.187" v="558" actId="2696"/>
        <pc:sldMkLst>
          <pc:docMk/>
          <pc:sldMk cId="3903432679" sldId="273"/>
        </pc:sldMkLst>
        <pc:spChg chg="mod">
          <ac:chgData name="Tammy Harman" userId="5ac29fb0-2570-46d8-bbb7-d4b4a415e43a" providerId="ADAL" clId="{B1C98931-F82D-4667-9E50-9E0E067D9E72}" dt="2024-02-08T10:46:58.397" v="495" actId="20577"/>
          <ac:spMkLst>
            <pc:docMk/>
            <pc:sldMk cId="3903432679" sldId="273"/>
            <ac:spMk id="3" creationId="{3264A293-AE5A-BC6D-7D4E-B612B79877B2}"/>
          </ac:spMkLst>
        </pc:spChg>
      </pc:sldChg>
      <pc:sldChg chg="modSp mod">
        <pc:chgData name="Tammy Harman" userId="5ac29fb0-2570-46d8-bbb7-d4b4a415e43a" providerId="ADAL" clId="{B1C98931-F82D-4667-9E50-9E0E067D9E72}" dt="2024-02-08T10:47:12.048" v="503" actId="20577"/>
        <pc:sldMkLst>
          <pc:docMk/>
          <pc:sldMk cId="341683651" sldId="274"/>
        </pc:sldMkLst>
        <pc:spChg chg="mod">
          <ac:chgData name="Tammy Harman" userId="5ac29fb0-2570-46d8-bbb7-d4b4a415e43a" providerId="ADAL" clId="{B1C98931-F82D-4667-9E50-9E0E067D9E72}" dt="2024-02-08T10:47:12.048" v="503" actId="20577"/>
          <ac:spMkLst>
            <pc:docMk/>
            <pc:sldMk cId="341683651" sldId="274"/>
            <ac:spMk id="3" creationId="{7C40BCDD-9FDD-CC37-894A-2103E3FBDC66}"/>
          </ac:spMkLst>
        </pc:spChg>
      </pc:sldChg>
      <pc:sldChg chg="del">
        <pc:chgData name="Tammy Harman" userId="5ac29fb0-2570-46d8-bbb7-d4b4a415e43a" providerId="ADAL" clId="{B1C98931-F82D-4667-9E50-9E0E067D9E72}" dt="2024-02-08T16:17:40.157" v="655" actId="2696"/>
        <pc:sldMkLst>
          <pc:docMk/>
          <pc:sldMk cId="3063840786" sldId="275"/>
        </pc:sldMkLst>
      </pc:sldChg>
      <pc:sldChg chg="delSp modSp del mod modClrScheme chgLayout">
        <pc:chgData name="Tammy Harman" userId="5ac29fb0-2570-46d8-bbb7-d4b4a415e43a" providerId="ADAL" clId="{B1C98931-F82D-4667-9E50-9E0E067D9E72}" dt="2024-02-08T14:37:20.136" v="622" actId="2696"/>
        <pc:sldMkLst>
          <pc:docMk/>
          <pc:sldMk cId="2262703930" sldId="276"/>
        </pc:sldMkLst>
        <pc:spChg chg="mod ord">
          <ac:chgData name="Tammy Harman" userId="5ac29fb0-2570-46d8-bbb7-d4b4a415e43a" providerId="ADAL" clId="{B1C98931-F82D-4667-9E50-9E0E067D9E72}" dt="2024-02-08T10:32:16.473" v="309" actId="1076"/>
          <ac:spMkLst>
            <pc:docMk/>
            <pc:sldMk cId="2262703930" sldId="276"/>
            <ac:spMk id="2" creationId="{F217E2D0-9519-EECE-7388-E8BCF941CC2C}"/>
          </ac:spMkLst>
        </pc:spChg>
        <pc:spChg chg="del mod ord">
          <ac:chgData name="Tammy Harman" userId="5ac29fb0-2570-46d8-bbb7-d4b4a415e43a" providerId="ADAL" clId="{B1C98931-F82D-4667-9E50-9E0E067D9E72}" dt="2024-02-08T10:31:48.847" v="304" actId="21"/>
          <ac:spMkLst>
            <pc:docMk/>
            <pc:sldMk cId="2262703930" sldId="276"/>
            <ac:spMk id="4" creationId="{DDDDDE35-34DF-487F-4536-E266F6256470}"/>
          </ac:spMkLst>
        </pc:spChg>
        <pc:spChg chg="mod">
          <ac:chgData name="Tammy Harman" userId="5ac29fb0-2570-46d8-bbb7-d4b4a415e43a" providerId="ADAL" clId="{B1C98931-F82D-4667-9E50-9E0E067D9E72}" dt="2024-02-08T10:32:45.643" v="315" actId="14100"/>
          <ac:spMkLst>
            <pc:docMk/>
            <pc:sldMk cId="2262703930" sldId="276"/>
            <ac:spMk id="16" creationId="{46511314-705E-EEE5-829D-4251A69EDB02}"/>
          </ac:spMkLst>
        </pc:spChg>
        <pc:spChg chg="mod">
          <ac:chgData name="Tammy Harman" userId="5ac29fb0-2570-46d8-bbb7-d4b4a415e43a" providerId="ADAL" clId="{B1C98931-F82D-4667-9E50-9E0E067D9E72}" dt="2024-02-08T10:32:53.229" v="318" actId="1076"/>
          <ac:spMkLst>
            <pc:docMk/>
            <pc:sldMk cId="2262703930" sldId="276"/>
            <ac:spMk id="17" creationId="{E5673FA1-D097-4BFE-E9CA-A29EEBACD462}"/>
          </ac:spMkLst>
        </pc:spChg>
        <pc:spChg chg="mod">
          <ac:chgData name="Tammy Harman" userId="5ac29fb0-2570-46d8-bbb7-d4b4a415e43a" providerId="ADAL" clId="{B1C98931-F82D-4667-9E50-9E0E067D9E72}" dt="2024-02-08T10:32:56.371" v="319" actId="1076"/>
          <ac:spMkLst>
            <pc:docMk/>
            <pc:sldMk cId="2262703930" sldId="276"/>
            <ac:spMk id="18" creationId="{912142CA-EB0D-D19D-03EB-FDEF92EAA7BD}"/>
          </ac:spMkLst>
        </pc:spChg>
        <pc:picChg chg="mod ord">
          <ac:chgData name="Tammy Harman" userId="5ac29fb0-2570-46d8-bbb7-d4b4a415e43a" providerId="ADAL" clId="{B1C98931-F82D-4667-9E50-9E0E067D9E72}" dt="2024-02-08T10:32:25.045" v="311" actId="1076"/>
          <ac:picMkLst>
            <pc:docMk/>
            <pc:sldMk cId="2262703930" sldId="276"/>
            <ac:picMk id="15" creationId="{8ADE24A4-297B-0978-360C-FDC41776870F}"/>
          </ac:picMkLst>
        </pc:picChg>
      </pc:sldChg>
      <pc:sldChg chg="modSp mod">
        <pc:chgData name="Tammy Harman" userId="5ac29fb0-2570-46d8-bbb7-d4b4a415e43a" providerId="ADAL" clId="{B1C98931-F82D-4667-9E50-9E0E067D9E72}" dt="2024-02-08T10:44:15.096" v="483" actId="11"/>
        <pc:sldMkLst>
          <pc:docMk/>
          <pc:sldMk cId="1172710912" sldId="282"/>
        </pc:sldMkLst>
        <pc:spChg chg="mod">
          <ac:chgData name="Tammy Harman" userId="5ac29fb0-2570-46d8-bbb7-d4b4a415e43a" providerId="ADAL" clId="{B1C98931-F82D-4667-9E50-9E0E067D9E72}" dt="2024-02-08T10:43:53.239" v="480" actId="20577"/>
          <ac:spMkLst>
            <pc:docMk/>
            <pc:sldMk cId="1172710912" sldId="282"/>
            <ac:spMk id="3" creationId="{5616C2CC-FBB4-8B89-6A13-F5A5888209D9}"/>
          </ac:spMkLst>
        </pc:spChg>
        <pc:spChg chg="mod">
          <ac:chgData name="Tammy Harman" userId="5ac29fb0-2570-46d8-bbb7-d4b4a415e43a" providerId="ADAL" clId="{B1C98931-F82D-4667-9E50-9E0E067D9E72}" dt="2024-02-08T10:44:15.096" v="483" actId="11"/>
          <ac:spMkLst>
            <pc:docMk/>
            <pc:sldMk cId="1172710912" sldId="282"/>
            <ac:spMk id="4" creationId="{F5F0DD3D-3C2D-1685-D2D5-B53F60AC47D4}"/>
          </ac:spMkLst>
        </pc:spChg>
      </pc:sldChg>
      <pc:sldChg chg="modSp del mod">
        <pc:chgData name="Tammy Harman" userId="5ac29fb0-2570-46d8-bbb7-d4b4a415e43a" providerId="ADAL" clId="{B1C98931-F82D-4667-9E50-9E0E067D9E72}" dt="2024-02-08T14:34:02.481" v="615" actId="2696"/>
        <pc:sldMkLst>
          <pc:docMk/>
          <pc:sldMk cId="2994428363" sldId="285"/>
        </pc:sldMkLst>
        <pc:spChg chg="mod">
          <ac:chgData name="Tammy Harman" userId="5ac29fb0-2570-46d8-bbb7-d4b4a415e43a" providerId="ADAL" clId="{B1C98931-F82D-4667-9E50-9E0E067D9E72}" dt="2024-02-08T14:30:22.148" v="612" actId="1076"/>
          <ac:spMkLst>
            <pc:docMk/>
            <pc:sldMk cId="2994428363" sldId="285"/>
            <ac:spMk id="4" creationId="{99EE4FE4-C4F5-C15A-CD13-8677E7ED0649}"/>
          </ac:spMkLst>
        </pc:spChg>
      </pc:sldChg>
      <pc:sldChg chg="addSp delSp modSp add del mod">
        <pc:chgData name="Tammy Harman" userId="5ac29fb0-2570-46d8-bbb7-d4b4a415e43a" providerId="ADAL" clId="{B1C98931-F82D-4667-9E50-9E0E067D9E72}" dt="2024-02-08T14:33:41.302" v="614" actId="2696"/>
        <pc:sldMkLst>
          <pc:docMk/>
          <pc:sldMk cId="4054104329" sldId="286"/>
        </pc:sldMkLst>
        <pc:spChg chg="del mod">
          <ac:chgData name="Tammy Harman" userId="5ac29fb0-2570-46d8-bbb7-d4b4a415e43a" providerId="ADAL" clId="{B1C98931-F82D-4667-9E50-9E0E067D9E72}" dt="2024-02-08T10:26:15.299" v="265" actId="21"/>
          <ac:spMkLst>
            <pc:docMk/>
            <pc:sldMk cId="4054104329" sldId="286"/>
            <ac:spMk id="3" creationId="{C0CA7E14-F415-79EC-BD8E-A239217D6759}"/>
          </ac:spMkLst>
        </pc:spChg>
        <pc:spChg chg="add mod">
          <ac:chgData name="Tammy Harman" userId="5ac29fb0-2570-46d8-bbb7-d4b4a415e43a" providerId="ADAL" clId="{B1C98931-F82D-4667-9E50-9E0E067D9E72}" dt="2024-02-08T10:26:33.742" v="271" actId="27636"/>
          <ac:spMkLst>
            <pc:docMk/>
            <pc:sldMk cId="4054104329" sldId="286"/>
            <ac:spMk id="5" creationId="{26565549-46A5-3E20-68B8-E11252AF5852}"/>
          </ac:spMkLst>
        </pc:spChg>
      </pc:sldChg>
      <pc:sldChg chg="modSp add mod">
        <pc:chgData name="Tammy Harman" userId="5ac29fb0-2570-46d8-bbb7-d4b4a415e43a" providerId="ADAL" clId="{B1C98931-F82D-4667-9E50-9E0E067D9E72}" dt="2024-02-08T10:29:11.821" v="287" actId="255"/>
        <pc:sldMkLst>
          <pc:docMk/>
          <pc:sldMk cId="2654411616" sldId="287"/>
        </pc:sldMkLst>
        <pc:spChg chg="mod">
          <ac:chgData name="Tammy Harman" userId="5ac29fb0-2570-46d8-bbb7-d4b4a415e43a" providerId="ADAL" clId="{B1C98931-F82D-4667-9E50-9E0E067D9E72}" dt="2024-02-08T10:29:11.821" v="287" actId="255"/>
          <ac:spMkLst>
            <pc:docMk/>
            <pc:sldMk cId="2654411616" sldId="287"/>
            <ac:spMk id="3" creationId="{A3C0A5F8-55BE-3B5B-9429-E65DDBDA9C9B}"/>
          </ac:spMkLst>
        </pc:spChg>
      </pc:sldChg>
      <pc:sldChg chg="addSp delSp modSp add del mod modClrScheme chgLayout">
        <pc:chgData name="Tammy Harman" userId="5ac29fb0-2570-46d8-bbb7-d4b4a415e43a" providerId="ADAL" clId="{B1C98931-F82D-4667-9E50-9E0E067D9E72}" dt="2024-02-08T14:37:57.262" v="624" actId="2696"/>
        <pc:sldMkLst>
          <pc:docMk/>
          <pc:sldMk cId="659332374" sldId="288"/>
        </pc:sldMkLst>
        <pc:spChg chg="mod ord">
          <ac:chgData name="Tammy Harman" userId="5ac29fb0-2570-46d8-bbb7-d4b4a415e43a" providerId="ADAL" clId="{B1C98931-F82D-4667-9E50-9E0E067D9E72}" dt="2024-02-08T10:34:03.499" v="332" actId="255"/>
          <ac:spMkLst>
            <pc:docMk/>
            <pc:sldMk cId="659332374" sldId="288"/>
            <ac:spMk id="2" creationId="{EAAE8D8C-3D68-E04A-0B0B-37B0B188A416}"/>
          </ac:spMkLst>
        </pc:spChg>
        <pc:spChg chg="mod ord">
          <ac:chgData name="Tammy Harman" userId="5ac29fb0-2570-46d8-bbb7-d4b4a415e43a" providerId="ADAL" clId="{B1C98931-F82D-4667-9E50-9E0E067D9E72}" dt="2024-02-08T10:33:53.321" v="331" actId="27636"/>
          <ac:spMkLst>
            <pc:docMk/>
            <pc:sldMk cId="659332374" sldId="288"/>
            <ac:spMk id="4" creationId="{43573DDD-A495-AB6E-62B6-D90FF51E1C1E}"/>
          </ac:spMkLst>
        </pc:spChg>
        <pc:spChg chg="add del mod">
          <ac:chgData name="Tammy Harman" userId="5ac29fb0-2570-46d8-bbb7-d4b4a415e43a" providerId="ADAL" clId="{B1C98931-F82D-4667-9E50-9E0E067D9E72}" dt="2024-02-08T10:33:20.479" v="321" actId="21"/>
          <ac:spMkLst>
            <pc:docMk/>
            <pc:sldMk cId="659332374" sldId="288"/>
            <ac:spMk id="5" creationId="{D408ADDD-AAF6-988D-099C-EF57BA235E22}"/>
          </ac:spMkLst>
        </pc:spChg>
        <pc:spChg chg="del">
          <ac:chgData name="Tammy Harman" userId="5ac29fb0-2570-46d8-bbb7-d4b4a415e43a" providerId="ADAL" clId="{B1C98931-F82D-4667-9E50-9E0E067D9E72}" dt="2024-02-08T10:33:27.170" v="323" actId="21"/>
          <ac:spMkLst>
            <pc:docMk/>
            <pc:sldMk cId="659332374" sldId="288"/>
            <ac:spMk id="16" creationId="{10C06340-2484-B28E-2532-088656E0FFA0}"/>
          </ac:spMkLst>
        </pc:spChg>
        <pc:spChg chg="del mod">
          <ac:chgData name="Tammy Harman" userId="5ac29fb0-2570-46d8-bbb7-d4b4a415e43a" providerId="ADAL" clId="{B1C98931-F82D-4667-9E50-9E0E067D9E72}" dt="2024-02-08T10:33:30.579" v="325" actId="21"/>
          <ac:spMkLst>
            <pc:docMk/>
            <pc:sldMk cId="659332374" sldId="288"/>
            <ac:spMk id="17" creationId="{4707978D-B42E-A5DC-85B9-A5318158EB6C}"/>
          </ac:spMkLst>
        </pc:spChg>
        <pc:spChg chg="del">
          <ac:chgData name="Tammy Harman" userId="5ac29fb0-2570-46d8-bbb7-d4b4a415e43a" providerId="ADAL" clId="{B1C98931-F82D-4667-9E50-9E0E067D9E72}" dt="2024-02-08T10:33:23.224" v="322" actId="21"/>
          <ac:spMkLst>
            <pc:docMk/>
            <pc:sldMk cId="659332374" sldId="288"/>
            <ac:spMk id="18" creationId="{90AE39AE-FEB4-42F2-72AC-76F1B68CEE24}"/>
          </ac:spMkLst>
        </pc:spChg>
        <pc:picChg chg="del">
          <ac:chgData name="Tammy Harman" userId="5ac29fb0-2570-46d8-bbb7-d4b4a415e43a" providerId="ADAL" clId="{B1C98931-F82D-4667-9E50-9E0E067D9E72}" dt="2024-02-08T10:33:12.267" v="320" actId="21"/>
          <ac:picMkLst>
            <pc:docMk/>
            <pc:sldMk cId="659332374" sldId="288"/>
            <ac:picMk id="15" creationId="{E5239BBE-5CA5-BA92-48DC-5510891B7758}"/>
          </ac:picMkLst>
        </pc:picChg>
      </pc:sldChg>
      <pc:sldChg chg="add">
        <pc:chgData name="Tammy Harman" userId="5ac29fb0-2570-46d8-bbb7-d4b4a415e43a" providerId="ADAL" clId="{B1C98931-F82D-4667-9E50-9E0E067D9E72}" dt="2024-02-08T10:55:03.480" v="525" actId="2890"/>
        <pc:sldMkLst>
          <pc:docMk/>
          <pc:sldMk cId="1744747531" sldId="289"/>
        </pc:sldMkLst>
      </pc:sldChg>
      <pc:sldChg chg="add">
        <pc:chgData name="Tammy Harman" userId="5ac29fb0-2570-46d8-bbb7-d4b4a415e43a" providerId="ADAL" clId="{B1C98931-F82D-4667-9E50-9E0E067D9E72}" dt="2024-02-08T10:55:13.954" v="526" actId="2890"/>
        <pc:sldMkLst>
          <pc:docMk/>
          <pc:sldMk cId="1407109568" sldId="290"/>
        </pc:sldMkLst>
      </pc:sldChg>
      <pc:sldChg chg="modSp add mod">
        <pc:chgData name="Tammy Harman" userId="5ac29fb0-2570-46d8-bbb7-d4b4a415e43a" providerId="ADAL" clId="{B1C98931-F82D-4667-9E50-9E0E067D9E72}" dt="2024-02-08T10:56:39.649" v="533" actId="27636"/>
        <pc:sldMkLst>
          <pc:docMk/>
          <pc:sldMk cId="890532855" sldId="291"/>
        </pc:sldMkLst>
        <pc:spChg chg="mod">
          <ac:chgData name="Tammy Harman" userId="5ac29fb0-2570-46d8-bbb7-d4b4a415e43a" providerId="ADAL" clId="{B1C98931-F82D-4667-9E50-9E0E067D9E72}" dt="2024-02-08T10:56:39.649" v="533" actId="27636"/>
          <ac:spMkLst>
            <pc:docMk/>
            <pc:sldMk cId="890532855" sldId="291"/>
            <ac:spMk id="3" creationId="{18FD0BE8-A2A2-57BC-2395-6D210B2AA525}"/>
          </ac:spMkLst>
        </pc:spChg>
      </pc:sldChg>
      <pc:sldChg chg="add">
        <pc:chgData name="Tammy Harman" userId="5ac29fb0-2570-46d8-bbb7-d4b4a415e43a" providerId="ADAL" clId="{B1C98931-F82D-4667-9E50-9E0E067D9E72}" dt="2024-02-08T10:57:04.623" v="534" actId="2890"/>
        <pc:sldMkLst>
          <pc:docMk/>
          <pc:sldMk cId="3115780459" sldId="292"/>
        </pc:sldMkLst>
      </pc:sldChg>
      <pc:sldChg chg="modSp add mod">
        <pc:chgData name="Tammy Harman" userId="5ac29fb0-2570-46d8-bbb7-d4b4a415e43a" providerId="ADAL" clId="{B1C98931-F82D-4667-9E50-9E0E067D9E72}" dt="2024-02-08T11:12:34.625" v="547" actId="27636"/>
        <pc:sldMkLst>
          <pc:docMk/>
          <pc:sldMk cId="83460073" sldId="293"/>
        </pc:sldMkLst>
        <pc:spChg chg="mod">
          <ac:chgData name="Tammy Harman" userId="5ac29fb0-2570-46d8-bbb7-d4b4a415e43a" providerId="ADAL" clId="{B1C98931-F82D-4667-9E50-9E0E067D9E72}" dt="2024-02-08T11:12:34.625" v="547" actId="27636"/>
          <ac:spMkLst>
            <pc:docMk/>
            <pc:sldMk cId="83460073" sldId="293"/>
            <ac:spMk id="3" creationId="{B8BD1F34-C735-1757-D91A-3B329B510196}"/>
          </ac:spMkLst>
        </pc:spChg>
      </pc:sldChg>
      <pc:sldChg chg="add del">
        <pc:chgData name="Tammy Harman" userId="5ac29fb0-2570-46d8-bbb7-d4b4a415e43a" providerId="ADAL" clId="{B1C98931-F82D-4667-9E50-9E0E067D9E72}" dt="2024-02-08T11:01:25.874" v="537" actId="2696"/>
        <pc:sldMkLst>
          <pc:docMk/>
          <pc:sldMk cId="2443495998" sldId="293"/>
        </pc:sldMkLst>
      </pc:sldChg>
      <pc:sldChg chg="add del">
        <pc:chgData name="Tammy Harman" userId="5ac29fb0-2570-46d8-bbb7-d4b4a415e43a" providerId="ADAL" clId="{B1C98931-F82D-4667-9E50-9E0E067D9E72}" dt="2024-02-08T11:06:25.856" v="541" actId="2696"/>
        <pc:sldMkLst>
          <pc:docMk/>
          <pc:sldMk cId="4041256537" sldId="293"/>
        </pc:sldMkLst>
      </pc:sldChg>
      <pc:sldChg chg="add del">
        <pc:chgData name="Tammy Harman" userId="5ac29fb0-2570-46d8-bbb7-d4b4a415e43a" providerId="ADAL" clId="{B1C98931-F82D-4667-9E50-9E0E067D9E72}" dt="2024-02-08T11:06:06.223" v="540" actId="2696"/>
        <pc:sldMkLst>
          <pc:docMk/>
          <pc:sldMk cId="1741902809" sldId="294"/>
        </pc:sldMkLst>
      </pc:sldChg>
      <pc:sldChg chg="modSp add mod">
        <pc:chgData name="Tammy Harman" userId="5ac29fb0-2570-46d8-bbb7-d4b4a415e43a" providerId="ADAL" clId="{B1C98931-F82D-4667-9E50-9E0E067D9E72}" dt="2024-02-08T16:14:44.875" v="645" actId="27636"/>
        <pc:sldMkLst>
          <pc:docMk/>
          <pc:sldMk cId="2014225010" sldId="294"/>
        </pc:sldMkLst>
        <pc:spChg chg="mod">
          <ac:chgData name="Tammy Harman" userId="5ac29fb0-2570-46d8-bbb7-d4b4a415e43a" providerId="ADAL" clId="{B1C98931-F82D-4667-9E50-9E0E067D9E72}" dt="2024-02-08T16:14:44.875" v="645" actId="27636"/>
          <ac:spMkLst>
            <pc:docMk/>
            <pc:sldMk cId="2014225010" sldId="294"/>
            <ac:spMk id="3" creationId="{660DB76B-8385-79EE-FD52-632FE7F0FA1A}"/>
          </ac:spMkLst>
        </pc:spChg>
      </pc:sldChg>
      <pc:sldChg chg="modSp add mod">
        <pc:chgData name="Tammy Harman" userId="5ac29fb0-2570-46d8-bbb7-d4b4a415e43a" providerId="ADAL" clId="{B1C98931-F82D-4667-9E50-9E0E067D9E72}" dt="2024-02-08T14:30:04.469" v="611" actId="14100"/>
        <pc:sldMkLst>
          <pc:docMk/>
          <pc:sldMk cId="2461308611" sldId="295"/>
        </pc:sldMkLst>
        <pc:spChg chg="mod">
          <ac:chgData name="Tammy Harman" userId="5ac29fb0-2570-46d8-bbb7-d4b4a415e43a" providerId="ADAL" clId="{B1C98931-F82D-4667-9E50-9E0E067D9E72}" dt="2024-02-08T14:30:02.819" v="608" actId="255"/>
          <ac:spMkLst>
            <pc:docMk/>
            <pc:sldMk cId="2461308611" sldId="295"/>
            <ac:spMk id="4" creationId="{0CED7719-0F6E-A1A8-BB6F-6966A2BD0932}"/>
          </ac:spMkLst>
        </pc:spChg>
        <pc:spChg chg="mod">
          <ac:chgData name="Tammy Harman" userId="5ac29fb0-2570-46d8-bbb7-d4b4a415e43a" providerId="ADAL" clId="{B1C98931-F82D-4667-9E50-9E0E067D9E72}" dt="2024-02-08T14:30:04.469" v="611" actId="14100"/>
          <ac:spMkLst>
            <pc:docMk/>
            <pc:sldMk cId="2461308611" sldId="295"/>
            <ac:spMk id="6" creationId="{55FC2FF3-BB59-83BA-E11A-24C37B5BCC10}"/>
          </ac:spMkLst>
        </pc:spChg>
      </pc:sldChg>
      <pc:sldChg chg="add">
        <pc:chgData name="Tammy Harman" userId="5ac29fb0-2570-46d8-bbb7-d4b4a415e43a" providerId="ADAL" clId="{B1C98931-F82D-4667-9E50-9E0E067D9E72}" dt="2024-02-08T11:23:42.661" v="557"/>
        <pc:sldMkLst>
          <pc:docMk/>
          <pc:sldMk cId="2264604071" sldId="296"/>
        </pc:sldMkLst>
      </pc:sldChg>
      <pc:sldChg chg="add">
        <pc:chgData name="Tammy Harman" userId="5ac29fb0-2570-46d8-bbb7-d4b4a415e43a" providerId="ADAL" clId="{B1C98931-F82D-4667-9E50-9E0E067D9E72}" dt="2024-02-08T11:24:14.644" v="559"/>
        <pc:sldMkLst>
          <pc:docMk/>
          <pc:sldMk cId="4130865705" sldId="297"/>
        </pc:sldMkLst>
      </pc:sldChg>
      <pc:sldChg chg="add del">
        <pc:chgData name="Tammy Harman" userId="5ac29fb0-2570-46d8-bbb7-d4b4a415e43a" providerId="ADAL" clId="{B1C98931-F82D-4667-9E50-9E0E067D9E72}" dt="2024-02-08T14:37:22.198" v="623" actId="2696"/>
        <pc:sldMkLst>
          <pc:docMk/>
          <pc:sldMk cId="196073396" sldId="298"/>
        </pc:sldMkLst>
      </pc:sldChg>
      <pc:sldChg chg="addSp delSp modSp add mod modClrScheme chgLayout">
        <pc:chgData name="Tammy Harman" userId="5ac29fb0-2570-46d8-bbb7-d4b4a415e43a" providerId="ADAL" clId="{B1C98931-F82D-4667-9E50-9E0E067D9E72}" dt="2024-02-08T14:28:09.484" v="585" actId="27636"/>
        <pc:sldMkLst>
          <pc:docMk/>
          <pc:sldMk cId="883348470" sldId="299"/>
        </pc:sldMkLst>
        <pc:spChg chg="mod ord">
          <ac:chgData name="Tammy Harman" userId="5ac29fb0-2570-46d8-bbb7-d4b4a415e43a" providerId="ADAL" clId="{B1C98931-F82D-4667-9E50-9E0E067D9E72}" dt="2024-02-08T14:27:18.672" v="570" actId="700"/>
          <ac:spMkLst>
            <pc:docMk/>
            <pc:sldMk cId="883348470" sldId="299"/>
            <ac:spMk id="2" creationId="{1D4BC852-5025-EACA-0907-0A69B1CB9CB1}"/>
          </ac:spMkLst>
        </pc:spChg>
        <pc:spChg chg="del">
          <ac:chgData name="Tammy Harman" userId="5ac29fb0-2570-46d8-bbb7-d4b4a415e43a" providerId="ADAL" clId="{B1C98931-F82D-4667-9E50-9E0E067D9E72}" dt="2024-02-08T14:27:10.062" v="569" actId="21"/>
          <ac:spMkLst>
            <pc:docMk/>
            <pc:sldMk cId="883348470" sldId="299"/>
            <ac:spMk id="3" creationId="{03802496-B9F0-EEA0-A02A-AE540F30C01C}"/>
          </ac:spMkLst>
        </pc:spChg>
        <pc:spChg chg="mod ord">
          <ac:chgData name="Tammy Harman" userId="5ac29fb0-2570-46d8-bbb7-d4b4a415e43a" providerId="ADAL" clId="{B1C98931-F82D-4667-9E50-9E0E067D9E72}" dt="2024-02-08T14:28:09.484" v="585" actId="27636"/>
          <ac:spMkLst>
            <pc:docMk/>
            <pc:sldMk cId="883348470" sldId="299"/>
            <ac:spMk id="4" creationId="{D195E365-49C5-FC76-34C6-AEE64C0BCF91}"/>
          </ac:spMkLst>
        </pc:spChg>
        <pc:spChg chg="add del mod ord">
          <ac:chgData name="Tammy Harman" userId="5ac29fb0-2570-46d8-bbb7-d4b4a415e43a" providerId="ADAL" clId="{B1C98931-F82D-4667-9E50-9E0E067D9E72}" dt="2024-02-08T14:27:18.672" v="570" actId="700"/>
          <ac:spMkLst>
            <pc:docMk/>
            <pc:sldMk cId="883348470" sldId="299"/>
            <ac:spMk id="6" creationId="{B43C2A6D-2E92-70C4-CA09-1762114FD423}"/>
          </ac:spMkLst>
        </pc:spChg>
      </pc:sldChg>
      <pc:sldChg chg="modSp add mod">
        <pc:chgData name="Tammy Harman" userId="5ac29fb0-2570-46d8-bbb7-d4b4a415e43a" providerId="ADAL" clId="{B1C98931-F82D-4667-9E50-9E0E067D9E72}" dt="2024-02-08T16:16:00.224" v="653" actId="27636"/>
        <pc:sldMkLst>
          <pc:docMk/>
          <pc:sldMk cId="1252936919" sldId="300"/>
        </pc:sldMkLst>
        <pc:spChg chg="mod">
          <ac:chgData name="Tammy Harman" userId="5ac29fb0-2570-46d8-bbb7-d4b4a415e43a" providerId="ADAL" clId="{B1C98931-F82D-4667-9E50-9E0E067D9E72}" dt="2024-02-08T16:16:00.224" v="653" actId="27636"/>
          <ac:spMkLst>
            <pc:docMk/>
            <pc:sldMk cId="1252936919" sldId="300"/>
            <ac:spMk id="2" creationId="{7A15D705-5A6F-E599-3937-CF9EFB870D82}"/>
          </ac:spMkLst>
        </pc:spChg>
      </pc:sldChg>
      <pc:sldChg chg="modSp add mod">
        <pc:chgData name="Tammy Harman" userId="5ac29fb0-2570-46d8-bbb7-d4b4a415e43a" providerId="ADAL" clId="{B1C98931-F82D-4667-9E50-9E0E067D9E72}" dt="2024-02-08T14:35:42.558" v="621" actId="27636"/>
        <pc:sldMkLst>
          <pc:docMk/>
          <pc:sldMk cId="64341895" sldId="301"/>
        </pc:sldMkLst>
        <pc:spChg chg="mod">
          <ac:chgData name="Tammy Harman" userId="5ac29fb0-2570-46d8-bbb7-d4b4a415e43a" providerId="ADAL" clId="{B1C98931-F82D-4667-9E50-9E0E067D9E72}" dt="2024-02-08T14:35:42.558" v="621" actId="27636"/>
          <ac:spMkLst>
            <pc:docMk/>
            <pc:sldMk cId="64341895" sldId="301"/>
            <ac:spMk id="3" creationId="{C23CDA0B-CB4F-4D3F-0CA7-BF76BC4C8FE5}"/>
          </ac:spMkLst>
        </pc:spChg>
      </pc:sldChg>
      <pc:sldChg chg="add">
        <pc:chgData name="Tammy Harman" userId="5ac29fb0-2570-46d8-bbb7-d4b4a415e43a" providerId="ADAL" clId="{B1C98931-F82D-4667-9E50-9E0E067D9E72}" dt="2024-02-08T16:17:29.473" v="654"/>
        <pc:sldMkLst>
          <pc:docMk/>
          <pc:sldMk cId="3288988165" sldId="302"/>
        </pc:sldMkLst>
      </pc:sldChg>
    </pc:docChg>
  </pc:docChgLst>
</pc:chgInfo>
</file>

<file path=ppt/slideLayouts/_rels/slideLayout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9A4D9F7-E0D0-A3D0-0443-DA05F30EB5E1}"/>
              </a:ext>
            </a:extLst>
          </p:cNvPr>
          <p:cNvPicPr>
            <a:picLocks noChangeAspect="1"/>
          </p:cNvPicPr>
          <p:nvPr userDrawn="1"/>
        </p:nvPicPr>
        <p:blipFill>
          <a:blip r:embed="rId2"/>
          <a:stretch>
            <a:fillRect/>
          </a:stretch>
        </p:blipFill>
        <p:spPr>
          <a:xfrm>
            <a:off x="227859" y="216368"/>
            <a:ext cx="11736281" cy="6447947"/>
          </a:xfrm>
          <a:prstGeom prst="rect">
            <a:avLst/>
          </a:prstGeom>
        </p:spPr>
      </p:pic>
      <p:sp>
        <p:nvSpPr>
          <p:cNvPr id="2" name="Title 1">
            <a:extLst>
              <a:ext uri="{FF2B5EF4-FFF2-40B4-BE49-F238E27FC236}">
                <a16:creationId xmlns:a16="http://schemas.microsoft.com/office/drawing/2014/main" id="{BCCEBA1B-6270-7D5D-1A9D-9E416A0BB8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83CD08B-D01F-6F8B-492C-8E76A0970E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25A48A-C96D-5A86-EF6E-3CE8241AA771}"/>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5" name="Footer Placeholder 4">
            <a:extLst>
              <a:ext uri="{FF2B5EF4-FFF2-40B4-BE49-F238E27FC236}">
                <a16:creationId xmlns:a16="http://schemas.microsoft.com/office/drawing/2014/main" id="{4EF2B8C2-4D71-62AD-38D3-26D78FDBB0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F11E0A-7011-5164-AED2-44AFE36CF382}"/>
              </a:ext>
            </a:extLst>
          </p:cNvPr>
          <p:cNvSpPr>
            <a:spLocks noGrp="1"/>
          </p:cNvSpPr>
          <p:nvPr>
            <p:ph type="sldNum" sz="quarter" idx="12"/>
          </p:nvPr>
        </p:nvSpPr>
        <p:spPr/>
        <p:txBody>
          <a:bodyPr/>
          <a:lstStyle/>
          <a:p>
            <a:fld id="{E33E70AC-45BA-4F44-886E-3AAA3CBDCDDB}" type="slidenum">
              <a:rPr lang="en-GB" smtClean="0"/>
              <a:t>‹#›</a:t>
            </a:fld>
            <a:endParaRPr lang="en-GB"/>
          </a:p>
        </p:txBody>
      </p:sp>
      <p:pic>
        <p:nvPicPr>
          <p:cNvPr id="19" name="Graphic 18">
            <a:extLst>
              <a:ext uri="{FF2B5EF4-FFF2-40B4-BE49-F238E27FC236}">
                <a16:creationId xmlns:a16="http://schemas.microsoft.com/office/drawing/2014/main" id="{13E0B892-97AE-72D5-EF16-4431D723EC03}"/>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27859" y="230188"/>
            <a:ext cx="2781345" cy="1325563"/>
          </a:xfrm>
          <a:prstGeom prst="rect">
            <a:avLst/>
          </a:prstGeom>
        </p:spPr>
      </p:pic>
      <p:pic>
        <p:nvPicPr>
          <p:cNvPr id="21" name="Picture 20" descr="A lion holding a flag&#10;&#10;Description automatically generated">
            <a:extLst>
              <a:ext uri="{FF2B5EF4-FFF2-40B4-BE49-F238E27FC236}">
                <a16:creationId xmlns:a16="http://schemas.microsoft.com/office/drawing/2014/main" id="{B2E2DF29-9D16-3803-44F6-A2595787BC6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35015" y="4966112"/>
            <a:ext cx="1088985" cy="1498319"/>
          </a:xfrm>
          <a:prstGeom prst="rect">
            <a:avLst/>
          </a:prstGeom>
        </p:spPr>
      </p:pic>
      <p:pic>
        <p:nvPicPr>
          <p:cNvPr id="22" name="Picture 21" descr="A black background with white text&#10;&#10;Description automatically generated">
            <a:extLst>
              <a:ext uri="{FF2B5EF4-FFF2-40B4-BE49-F238E27FC236}">
                <a16:creationId xmlns:a16="http://schemas.microsoft.com/office/drawing/2014/main" id="{26AB1C58-0023-E204-BF8A-25089D180EF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769483" y="5552168"/>
            <a:ext cx="2889487" cy="817779"/>
          </a:xfrm>
          <a:prstGeom prst="rect">
            <a:avLst/>
          </a:prstGeom>
        </p:spPr>
      </p:pic>
      <p:pic>
        <p:nvPicPr>
          <p:cNvPr id="9" name="Graphic 8">
            <a:extLst>
              <a:ext uri="{FF2B5EF4-FFF2-40B4-BE49-F238E27FC236}">
                <a16:creationId xmlns:a16="http://schemas.microsoft.com/office/drawing/2014/main" id="{DAB69D97-5FF1-B906-338C-89B0D2B9DDFD}"/>
              </a:ext>
            </a:extLst>
          </p:cNvPr>
          <p:cNvPicPr>
            <a:picLocks noChangeAspect="1"/>
          </p:cNvPicPr>
          <p:nvPr userDrawn="1"/>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475650" y="535781"/>
            <a:ext cx="1116276" cy="863100"/>
          </a:xfrm>
          <a:prstGeom prst="rect">
            <a:avLst/>
          </a:prstGeom>
        </p:spPr>
      </p:pic>
    </p:spTree>
    <p:extLst>
      <p:ext uri="{BB962C8B-B14F-4D97-AF65-F5344CB8AC3E}">
        <p14:creationId xmlns:p14="http://schemas.microsoft.com/office/powerpoint/2010/main" val="643477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B42A-433B-4B8C-F587-A7ECD5549867}"/>
              </a:ext>
            </a:extLst>
          </p:cNvPr>
          <p:cNvSpPr>
            <a:spLocks noGrp="1"/>
          </p:cNvSpPr>
          <p:nvPr>
            <p:ph type="title"/>
          </p:nvPr>
        </p:nvSpPr>
        <p:spPr>
          <a:xfrm>
            <a:off x="838200" y="1145894"/>
            <a:ext cx="10515600" cy="1192191"/>
          </a:xfrm>
        </p:spPr>
        <p:txBody>
          <a:body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id="{747037A4-953A-59C1-E2DD-C9C6340F8212}"/>
              </a:ext>
            </a:extLst>
          </p:cNvPr>
          <p:cNvSpPr>
            <a:spLocks noGrp="1"/>
          </p:cNvSpPr>
          <p:nvPr>
            <p:ph type="body" orient="vert" idx="1"/>
          </p:nvPr>
        </p:nvSpPr>
        <p:spPr>
          <a:xfrm>
            <a:off x="838200" y="2338086"/>
            <a:ext cx="10515600" cy="325248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D86ED99-F317-DA60-6F15-F32A4C51BFD4}"/>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5" name="Footer Placeholder 4">
            <a:extLst>
              <a:ext uri="{FF2B5EF4-FFF2-40B4-BE49-F238E27FC236}">
                <a16:creationId xmlns:a16="http://schemas.microsoft.com/office/drawing/2014/main" id="{9474549E-2B5D-5936-BC14-D7A8AB4F97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CAE048-06BE-C5D8-7F97-83EB4E932A5F}"/>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142796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907EA2-7381-EBF3-07DD-4BB1C43E6D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67BC82-108D-750B-6B13-2E5B0025CC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C2BD75-8AAD-4D0E-7BE6-60299151A233}"/>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5" name="Footer Placeholder 4">
            <a:extLst>
              <a:ext uri="{FF2B5EF4-FFF2-40B4-BE49-F238E27FC236}">
                <a16:creationId xmlns:a16="http://schemas.microsoft.com/office/drawing/2014/main" id="{999D5B4A-C585-B69C-A82A-6956CB659E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24B146-0564-14ED-B0F4-F60883772409}"/>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143828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F7E1C-6020-C562-9DD0-83EC189C0ABD}"/>
              </a:ext>
            </a:extLst>
          </p:cNvPr>
          <p:cNvSpPr>
            <a:spLocks noGrp="1"/>
          </p:cNvSpPr>
          <p:nvPr>
            <p:ph type="title"/>
          </p:nvPr>
        </p:nvSpPr>
        <p:spPr>
          <a:xfrm>
            <a:off x="838200" y="1226916"/>
            <a:ext cx="10515600" cy="1143221"/>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68BC0D-E9B0-2126-CDFA-C2DEC298BE77}"/>
              </a:ext>
            </a:extLst>
          </p:cNvPr>
          <p:cNvSpPr>
            <a:spLocks noGrp="1"/>
          </p:cNvSpPr>
          <p:nvPr>
            <p:ph idx="1"/>
          </p:nvPr>
        </p:nvSpPr>
        <p:spPr>
          <a:xfrm>
            <a:off x="838200" y="2370137"/>
            <a:ext cx="10515600" cy="37875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5FDA7AA2-6D2A-BC11-3214-D3B262CD3C1D}"/>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5" name="Footer Placeholder 4">
            <a:extLst>
              <a:ext uri="{FF2B5EF4-FFF2-40B4-BE49-F238E27FC236}">
                <a16:creationId xmlns:a16="http://schemas.microsoft.com/office/drawing/2014/main" id="{D08377A7-78B8-4794-5CD6-C81244868A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E08E4-3579-D767-0206-49B50A34D79E}"/>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21649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E9C18-4B92-2471-04CC-4A1D867E72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008EFED-B8C7-29F5-E03F-3411D6D8A7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2DD962-4C79-DDB3-A066-7259E6BC5FC4}"/>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5" name="Footer Placeholder 4">
            <a:extLst>
              <a:ext uri="{FF2B5EF4-FFF2-40B4-BE49-F238E27FC236}">
                <a16:creationId xmlns:a16="http://schemas.microsoft.com/office/drawing/2014/main" id="{40927C7D-6F8C-7972-F6F8-AFEA1ED906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5EF737-E6FB-6507-D3DC-99EADDCEE413}"/>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642513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2509B-7964-B7E4-89C4-D2CE13DBA844}"/>
              </a:ext>
            </a:extLst>
          </p:cNvPr>
          <p:cNvSpPr>
            <a:spLocks noGrp="1"/>
          </p:cNvSpPr>
          <p:nvPr>
            <p:ph type="title"/>
          </p:nvPr>
        </p:nvSpPr>
        <p:spPr>
          <a:xfrm>
            <a:off x="838200" y="1226916"/>
            <a:ext cx="10515600" cy="1151659"/>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38F2CC-5293-D926-683A-237E4B6884B6}"/>
              </a:ext>
            </a:extLst>
          </p:cNvPr>
          <p:cNvSpPr>
            <a:spLocks noGrp="1"/>
          </p:cNvSpPr>
          <p:nvPr>
            <p:ph sz="half" idx="1"/>
          </p:nvPr>
        </p:nvSpPr>
        <p:spPr>
          <a:xfrm>
            <a:off x="838200" y="2378576"/>
            <a:ext cx="5181600" cy="37983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1440AF5E-2B50-2CFD-DF10-B80CAADC1BFB}"/>
              </a:ext>
            </a:extLst>
          </p:cNvPr>
          <p:cNvSpPr>
            <a:spLocks noGrp="1"/>
          </p:cNvSpPr>
          <p:nvPr>
            <p:ph sz="half" idx="2"/>
          </p:nvPr>
        </p:nvSpPr>
        <p:spPr>
          <a:xfrm>
            <a:off x="6172200" y="2378575"/>
            <a:ext cx="5181600" cy="37983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F114001F-C425-11D2-F963-0F42469E3BE3}"/>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6" name="Footer Placeholder 5">
            <a:extLst>
              <a:ext uri="{FF2B5EF4-FFF2-40B4-BE49-F238E27FC236}">
                <a16:creationId xmlns:a16="http://schemas.microsoft.com/office/drawing/2014/main" id="{8194608C-81CA-4B1B-A090-3F9BCAC946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E7B91C-EE25-4A0F-AE67-BDB71E59C1ED}"/>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22382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522F3-A104-CB36-E48F-35F1AF349ECD}"/>
              </a:ext>
            </a:extLst>
          </p:cNvPr>
          <p:cNvSpPr>
            <a:spLocks noGrp="1"/>
          </p:cNvSpPr>
          <p:nvPr>
            <p:ph type="title"/>
          </p:nvPr>
        </p:nvSpPr>
        <p:spPr>
          <a:xfrm>
            <a:off x="838200" y="1192192"/>
            <a:ext cx="10515600" cy="131288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090D16D-E547-2421-11A9-98650FC530A7}"/>
              </a:ext>
            </a:extLst>
          </p:cNvPr>
          <p:cNvSpPr>
            <a:spLocks noGrp="1"/>
          </p:cNvSpPr>
          <p:nvPr>
            <p:ph type="body" idx="1"/>
          </p:nvPr>
        </p:nvSpPr>
        <p:spPr>
          <a:xfrm>
            <a:off x="839788" y="2505075"/>
            <a:ext cx="5157787" cy="5016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0249B36-7AFC-732E-EAF7-98B0E30C245A}"/>
              </a:ext>
            </a:extLst>
          </p:cNvPr>
          <p:cNvSpPr>
            <a:spLocks noGrp="1"/>
          </p:cNvSpPr>
          <p:nvPr>
            <p:ph sz="half" idx="2"/>
          </p:nvPr>
        </p:nvSpPr>
        <p:spPr>
          <a:xfrm>
            <a:off x="839788" y="3006725"/>
            <a:ext cx="5157787" cy="31829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7F3941FA-CA7D-20E5-EBAA-21EA7F62C569}"/>
              </a:ext>
            </a:extLst>
          </p:cNvPr>
          <p:cNvSpPr>
            <a:spLocks noGrp="1"/>
          </p:cNvSpPr>
          <p:nvPr>
            <p:ph type="body" sz="quarter" idx="3"/>
          </p:nvPr>
        </p:nvSpPr>
        <p:spPr>
          <a:xfrm>
            <a:off x="6172200" y="2492393"/>
            <a:ext cx="5183188" cy="5016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900D31A4-6CB3-568B-A11F-6BB7CBF135CE}"/>
              </a:ext>
            </a:extLst>
          </p:cNvPr>
          <p:cNvSpPr>
            <a:spLocks noGrp="1"/>
          </p:cNvSpPr>
          <p:nvPr>
            <p:ph sz="quarter" idx="4"/>
          </p:nvPr>
        </p:nvSpPr>
        <p:spPr>
          <a:xfrm>
            <a:off x="6172200" y="2994045"/>
            <a:ext cx="5183188" cy="3195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2B357E6-7FB0-B66B-C98C-3F34263BFE0D}"/>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8" name="Footer Placeholder 7">
            <a:extLst>
              <a:ext uri="{FF2B5EF4-FFF2-40B4-BE49-F238E27FC236}">
                <a16:creationId xmlns:a16="http://schemas.microsoft.com/office/drawing/2014/main" id="{F44FA059-4DEE-7506-EBB4-59C9D354E5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5347231-747E-09D3-D146-C474267B20D7}"/>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160727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B4D8F-37C4-36D3-5708-7FAC760637A0}"/>
              </a:ext>
            </a:extLst>
          </p:cNvPr>
          <p:cNvSpPr>
            <a:spLocks noGrp="1"/>
          </p:cNvSpPr>
          <p:nvPr>
            <p:ph type="title"/>
          </p:nvPr>
        </p:nvSpPr>
        <p:spPr>
          <a:xfrm>
            <a:off x="838200" y="1221652"/>
            <a:ext cx="10515600" cy="1325563"/>
          </a:xfr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7F3D41-5DC3-4CA3-17ED-2DA7165040ED}"/>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4" name="Footer Placeholder 3">
            <a:extLst>
              <a:ext uri="{FF2B5EF4-FFF2-40B4-BE49-F238E27FC236}">
                <a16:creationId xmlns:a16="http://schemas.microsoft.com/office/drawing/2014/main" id="{60079D5B-19F4-D71E-E7D6-9EA6E0003C3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059F91E-8469-8C07-1F49-053927DC7429}"/>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397882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1F2AF5-9BBB-BC50-7739-D6932CE7864D}"/>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3" name="Footer Placeholder 2">
            <a:extLst>
              <a:ext uri="{FF2B5EF4-FFF2-40B4-BE49-F238E27FC236}">
                <a16:creationId xmlns:a16="http://schemas.microsoft.com/office/drawing/2014/main" id="{756A7C16-4188-5DF8-B035-3F8188D6419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4D999CA-1D12-8C0C-5AF3-525984B79071}"/>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17803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4ED64-3620-8A78-21B2-F9C10DA67487}"/>
              </a:ext>
            </a:extLst>
          </p:cNvPr>
          <p:cNvSpPr>
            <a:spLocks noGrp="1"/>
          </p:cNvSpPr>
          <p:nvPr>
            <p:ph type="title"/>
          </p:nvPr>
        </p:nvSpPr>
        <p:spPr>
          <a:xfrm>
            <a:off x="839788" y="1238490"/>
            <a:ext cx="3932237" cy="1099595"/>
          </a:xfrm>
        </p:spPr>
        <p:txBody>
          <a:bodyPr anchor="b"/>
          <a:lstStyle>
            <a:lvl1pPr>
              <a:defRPr sz="32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E248D03-A888-E123-A77F-A8D235737D72}"/>
              </a:ext>
            </a:extLst>
          </p:cNvPr>
          <p:cNvSpPr>
            <a:spLocks noGrp="1"/>
          </p:cNvSpPr>
          <p:nvPr>
            <p:ph idx="1"/>
          </p:nvPr>
        </p:nvSpPr>
        <p:spPr>
          <a:xfrm>
            <a:off x="5183188" y="1238491"/>
            <a:ext cx="6172200" cy="46225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D1527C59-54E3-D9EF-B757-4BBE51C16F73}"/>
              </a:ext>
            </a:extLst>
          </p:cNvPr>
          <p:cNvSpPr>
            <a:spLocks noGrp="1"/>
          </p:cNvSpPr>
          <p:nvPr>
            <p:ph type="body" sz="half" idx="2"/>
          </p:nvPr>
        </p:nvSpPr>
        <p:spPr>
          <a:xfrm>
            <a:off x="839788" y="2338086"/>
            <a:ext cx="3932237" cy="35309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FFD14B-FF4D-A11C-D9B0-3B7440076544}"/>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6" name="Footer Placeholder 5">
            <a:extLst>
              <a:ext uri="{FF2B5EF4-FFF2-40B4-BE49-F238E27FC236}">
                <a16:creationId xmlns:a16="http://schemas.microsoft.com/office/drawing/2014/main" id="{BC8CC4B2-C997-F8E1-D598-12293CBCA8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852C9C-B088-4CC2-CDBE-53A509798486}"/>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142549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4C7EE-1303-5B02-682C-2A9A5326773D}"/>
              </a:ext>
            </a:extLst>
          </p:cNvPr>
          <p:cNvSpPr>
            <a:spLocks noGrp="1"/>
          </p:cNvSpPr>
          <p:nvPr>
            <p:ph type="title"/>
          </p:nvPr>
        </p:nvSpPr>
        <p:spPr>
          <a:xfrm>
            <a:off x="839788" y="1780089"/>
            <a:ext cx="3932237" cy="509287"/>
          </a:xfrm>
        </p:spPr>
        <p:txBody>
          <a:bodyPr anchor="b"/>
          <a:lstStyle>
            <a:lvl1pPr>
              <a:defRPr sz="32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BAF3BDCF-CD39-2927-1391-513280D7C558}"/>
              </a:ext>
            </a:extLst>
          </p:cNvPr>
          <p:cNvSpPr>
            <a:spLocks noGrp="1"/>
          </p:cNvSpPr>
          <p:nvPr>
            <p:ph type="pic" idx="1"/>
          </p:nvPr>
        </p:nvSpPr>
        <p:spPr>
          <a:xfrm>
            <a:off x="5183188" y="1250066"/>
            <a:ext cx="6172200" cy="46109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C0BE2F9-7AEA-96DB-EC6F-9B68026C94F1}"/>
              </a:ext>
            </a:extLst>
          </p:cNvPr>
          <p:cNvSpPr>
            <a:spLocks noGrp="1"/>
          </p:cNvSpPr>
          <p:nvPr>
            <p:ph type="body" sz="half" idx="2"/>
          </p:nvPr>
        </p:nvSpPr>
        <p:spPr>
          <a:xfrm>
            <a:off x="839788" y="2289376"/>
            <a:ext cx="3932237" cy="35796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5A72-15E4-8FDE-45F4-EFC7C739E30A}"/>
              </a:ext>
            </a:extLst>
          </p:cNvPr>
          <p:cNvSpPr>
            <a:spLocks noGrp="1"/>
          </p:cNvSpPr>
          <p:nvPr>
            <p:ph type="dt" sz="half" idx="10"/>
          </p:nvPr>
        </p:nvSpPr>
        <p:spPr/>
        <p:txBody>
          <a:bodyPr/>
          <a:lstStyle/>
          <a:p>
            <a:fld id="{ABF6DBEF-0451-4598-9FB1-20958D573A6E}" type="datetimeFigureOut">
              <a:rPr lang="en-GB" smtClean="0"/>
              <a:t>15/05/2024</a:t>
            </a:fld>
            <a:endParaRPr lang="en-GB"/>
          </a:p>
        </p:txBody>
      </p:sp>
      <p:sp>
        <p:nvSpPr>
          <p:cNvPr id="6" name="Footer Placeholder 5">
            <a:extLst>
              <a:ext uri="{FF2B5EF4-FFF2-40B4-BE49-F238E27FC236}">
                <a16:creationId xmlns:a16="http://schemas.microsoft.com/office/drawing/2014/main" id="{C69C5C30-8037-13D3-E6EE-88481C19B9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D609B0-8325-5521-05AC-5B38A7B3B66E}"/>
              </a:ext>
            </a:extLst>
          </p:cNvPr>
          <p:cNvSpPr>
            <a:spLocks noGrp="1"/>
          </p:cNvSpPr>
          <p:nvPr>
            <p:ph type="sldNum" sz="quarter" idx="12"/>
          </p:nvPr>
        </p:nvSpPr>
        <p:spPr/>
        <p:txBody>
          <a:bodyPr/>
          <a:lstStyle/>
          <a:p>
            <a:fld id="{E33E70AC-45BA-4F44-886E-3AAA3CBDCDDB}" type="slidenum">
              <a:rPr lang="en-GB" smtClean="0"/>
              <a:t>‹#›</a:t>
            </a:fld>
            <a:endParaRPr lang="en-GB"/>
          </a:p>
        </p:txBody>
      </p:sp>
    </p:spTree>
    <p:extLst>
      <p:ext uri="{BB962C8B-B14F-4D97-AF65-F5344CB8AC3E}">
        <p14:creationId xmlns:p14="http://schemas.microsoft.com/office/powerpoint/2010/main" val="251327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svg"/><Relationship Id="rId10" Type="http://schemas.openxmlformats.org/officeDocument/2006/relationships/slideLayout" Target="../slideLayouts/slideLayout10.xml"/><Relationship Id="rId19" Type="http://schemas.openxmlformats.org/officeDocument/2006/relationships/image" Target="../media/image7.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73905F-123C-0537-657C-F13982207BC0}"/>
              </a:ext>
            </a:extLst>
          </p:cNvPr>
          <p:cNvPicPr>
            <a:picLocks noChangeAspect="1"/>
          </p:cNvPicPr>
          <p:nvPr userDrawn="1"/>
        </p:nvPicPr>
        <p:blipFill>
          <a:blip r:embed="rId13"/>
          <a:stretch>
            <a:fillRect/>
          </a:stretch>
        </p:blipFill>
        <p:spPr>
          <a:xfrm>
            <a:off x="227859" y="216368"/>
            <a:ext cx="11736281" cy="6447947"/>
          </a:xfrm>
          <a:prstGeom prst="rect">
            <a:avLst/>
          </a:prstGeom>
        </p:spPr>
      </p:pic>
      <p:sp>
        <p:nvSpPr>
          <p:cNvPr id="2" name="Title Placeholder 1">
            <a:extLst>
              <a:ext uri="{FF2B5EF4-FFF2-40B4-BE49-F238E27FC236}">
                <a16:creationId xmlns:a16="http://schemas.microsoft.com/office/drawing/2014/main" id="{E3BCD66F-2941-432D-62E9-F16144D0AE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0F8802DA-5AE9-68A0-E12E-10746FC23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DBA494E-CE27-EA93-4C69-6901A0F394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6DBEF-0451-4598-9FB1-20958D573A6E}" type="datetimeFigureOut">
              <a:rPr lang="en-GB" smtClean="0"/>
              <a:t>15/05/2024</a:t>
            </a:fld>
            <a:endParaRPr lang="en-GB"/>
          </a:p>
        </p:txBody>
      </p:sp>
      <p:sp>
        <p:nvSpPr>
          <p:cNvPr id="5" name="Footer Placeholder 4">
            <a:extLst>
              <a:ext uri="{FF2B5EF4-FFF2-40B4-BE49-F238E27FC236}">
                <a16:creationId xmlns:a16="http://schemas.microsoft.com/office/drawing/2014/main" id="{9127B50F-252D-FAD9-BD08-A5C4DBA8B4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F9825E9-61DA-5DEB-318F-FD3DF375F2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E70AC-45BA-4F44-886E-3AAA3CBDCDDB}" type="slidenum">
              <a:rPr lang="en-GB" smtClean="0"/>
              <a:t>‹#›</a:t>
            </a:fld>
            <a:endParaRPr lang="en-GB"/>
          </a:p>
        </p:txBody>
      </p:sp>
      <p:pic>
        <p:nvPicPr>
          <p:cNvPr id="9" name="Graphic 8">
            <a:extLst>
              <a:ext uri="{FF2B5EF4-FFF2-40B4-BE49-F238E27FC236}">
                <a16:creationId xmlns:a16="http://schemas.microsoft.com/office/drawing/2014/main" id="{934345F4-BCBD-16FF-852C-7C8B16B451B5}"/>
              </a:ext>
            </a:extLst>
          </p:cNvPr>
          <p:cNvPicPr>
            <a:picLocks noChangeAspect="1"/>
          </p:cNvPicPr>
          <p:nvPr userDrawn="1"/>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7859" y="230188"/>
            <a:ext cx="2781345" cy="1325563"/>
          </a:xfrm>
          <a:prstGeom prst="rect">
            <a:avLst/>
          </a:prstGeom>
        </p:spPr>
      </p:pic>
      <p:pic>
        <p:nvPicPr>
          <p:cNvPr id="11" name="Picture 10" descr="A lion holding a flag&#10;&#10;Description automatically generated">
            <a:extLst>
              <a:ext uri="{FF2B5EF4-FFF2-40B4-BE49-F238E27FC236}">
                <a16:creationId xmlns:a16="http://schemas.microsoft.com/office/drawing/2014/main" id="{B424D3AF-9ABB-12E9-094F-DFEA707BADEE}"/>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437965" y="4992661"/>
            <a:ext cx="1088985" cy="1498319"/>
          </a:xfrm>
          <a:prstGeom prst="rect">
            <a:avLst/>
          </a:prstGeom>
        </p:spPr>
      </p:pic>
      <p:pic>
        <p:nvPicPr>
          <p:cNvPr id="12" name="Picture 11" descr="A black background with white text&#10;&#10;Description automatically generated">
            <a:extLst>
              <a:ext uri="{FF2B5EF4-FFF2-40B4-BE49-F238E27FC236}">
                <a16:creationId xmlns:a16="http://schemas.microsoft.com/office/drawing/2014/main" id="{A4141967-F848-3601-E559-8326768CD888}"/>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9483" y="5528198"/>
            <a:ext cx="2889487" cy="817779"/>
          </a:xfrm>
          <a:prstGeom prst="rect">
            <a:avLst/>
          </a:prstGeom>
        </p:spPr>
      </p:pic>
      <p:pic>
        <p:nvPicPr>
          <p:cNvPr id="8" name="Graphic 7">
            <a:extLst>
              <a:ext uri="{FF2B5EF4-FFF2-40B4-BE49-F238E27FC236}">
                <a16:creationId xmlns:a16="http://schemas.microsoft.com/office/drawing/2014/main" id="{8992E800-0B01-AF92-C85D-172658AF1AF9}"/>
              </a:ext>
            </a:extLst>
          </p:cNvPr>
          <p:cNvPicPr>
            <a:picLocks noChangeAspect="1"/>
          </p:cNvPicPr>
          <p:nvPr userDrawn="1"/>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0475650" y="535781"/>
            <a:ext cx="1116276" cy="863100"/>
          </a:xfrm>
          <a:prstGeom prst="rect">
            <a:avLst/>
          </a:prstGeom>
        </p:spPr>
      </p:pic>
    </p:spTree>
    <p:extLst>
      <p:ext uri="{BB962C8B-B14F-4D97-AF65-F5344CB8AC3E}">
        <p14:creationId xmlns:p14="http://schemas.microsoft.com/office/powerpoint/2010/main" val="98788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militaryhealth.bmj.com/content/168/1/8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orage.rblcdn.co.uk/sitefinity/docs/default-source/campaigns-policy-and-research/lost_voices_hearing_loss_report.pdf?sfvrsn=5ef1d43a_0" TargetMode="External"/><Relationship Id="rId2" Type="http://schemas.openxmlformats.org/officeDocument/2006/relationships/hyperlink" Target="https://journals.plos.org/plosone/article?id=10.1371/journal.pone.0167143" TargetMode="External"/><Relationship Id="rId1" Type="http://schemas.openxmlformats.org/officeDocument/2006/relationships/slideLayout" Target="../slideLayouts/slideLayout2.xml"/><Relationship Id="rId4" Type="http://schemas.openxmlformats.org/officeDocument/2006/relationships/hyperlink" Target="https://militaryhealth.bmj.com/content/168/1/8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assets.publishing.service.gov.uk/media/64b14c0d07d4b800133472e9/LGBT_Veterans_Independent_Review.pdf"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ongtermplan.nhs.uk/publication/nhs-long-term-pla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hs.uk/opcourag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nhs.uk/nhs-services/armed-forces-community/veterans-service-leavers-non-mobilised-reservists/" TargetMode="External"/><Relationship Id="rId2" Type="http://schemas.openxmlformats.org/officeDocument/2006/relationships/hyperlink" Target="mailto:imperial.oprestore@nhs.ne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fightingwithpride.org.uk/" TargetMode="External"/><Relationship Id="rId2" Type="http://schemas.openxmlformats.org/officeDocument/2006/relationships/hyperlink" Target="http://www.veteransgateway.org.uk/" TargetMode="Externa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elearning.rcgp.org.uk/mod/book/view.php?id=12533&amp;chapterid=284" TargetMode="External"/><Relationship Id="rId2" Type="http://schemas.openxmlformats.org/officeDocument/2006/relationships/hyperlink" Target="https://eur02.safelinks.protection.outlook.com/?url=https%3A%2F%2Fforms.office.com%2Fe%2FyJUr1CGGzT&amp;data=05%7C02%7CArmedForces.VeteranFriendlyAccreditation%40rcgp.org.uk%7C0a0273f17cf1437ad74e08dc1103c706%7C4a6109ded3b040168edd163493377df6%7C0%7C0%7C638403956315158972%7CUnknown%7CTWFpbGZsb3d8eyJWIjoiMC4wLjAwMDAiLCJQIjoiV2luMzIiLCJBTiI6Ik1haWwiLCJXVCI6Mn0%3D%7C3000%7C%7C%7C&amp;sdata=pOI4ob%2F4XApizP9XwVXhOiPcSpGKGT5RYwQ21E9BwhM%3D&amp;reserved=0"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mailto:veterans@rcgp.org.uk" TargetMode="External"/><Relationship Id="rId2" Type="http://schemas.openxmlformats.org/officeDocument/2006/relationships/hyperlink" Target="http://www.rcgp.org.uk/veterans"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91055-B597-9EC7-A417-8A56B3BF37F3}"/>
              </a:ext>
            </a:extLst>
          </p:cNvPr>
          <p:cNvSpPr>
            <a:spLocks noGrp="1"/>
          </p:cNvSpPr>
          <p:nvPr>
            <p:ph type="ctrTitle"/>
          </p:nvPr>
        </p:nvSpPr>
        <p:spPr>
          <a:xfrm>
            <a:off x="1524000" y="1986456"/>
            <a:ext cx="9144000" cy="1655762"/>
          </a:xfrm>
        </p:spPr>
        <p:txBody>
          <a:bodyPr>
            <a:normAutofit fontScale="90000"/>
          </a:bodyPr>
          <a:lstStyle/>
          <a:p>
            <a:r>
              <a:rPr lang="en-GB" sz="5000" dirty="0">
                <a:solidFill>
                  <a:srgbClr val="002B5C"/>
                </a:solidFill>
                <a:latin typeface="Lato" panose="020F0502020204030203" pitchFamily="34" charset="0"/>
                <a:ea typeface="Lato" panose="020F0502020204030203" pitchFamily="34" charset="0"/>
                <a:cs typeface="Lato" panose="020F0502020204030203" pitchFamily="34" charset="0"/>
              </a:rPr>
              <a:t>Veteran Friendly Practice Accreditation</a:t>
            </a:r>
            <a:br>
              <a:rPr lang="en-GB" sz="5000" dirty="0">
                <a:solidFill>
                  <a:srgbClr val="002B5C"/>
                </a:solidFill>
                <a:latin typeface="Lato" panose="020F0502020204030203" pitchFamily="34" charset="0"/>
                <a:ea typeface="Lato" panose="020F0502020204030203" pitchFamily="34" charset="0"/>
                <a:cs typeface="Lato" panose="020F0502020204030203" pitchFamily="34" charset="0"/>
              </a:rPr>
            </a:br>
            <a:br>
              <a:rPr lang="en-GB" sz="5000" dirty="0">
                <a:solidFill>
                  <a:srgbClr val="002B5C"/>
                </a:solidFill>
                <a:latin typeface="Lato" panose="020F0502020204030203" pitchFamily="34" charset="0"/>
                <a:ea typeface="Lato" panose="020F0502020204030203" pitchFamily="34" charset="0"/>
                <a:cs typeface="Lato" panose="020F0502020204030203" pitchFamily="34" charset="0"/>
              </a:rPr>
            </a:br>
            <a:r>
              <a:rPr lang="en-GB" sz="3300" dirty="0">
                <a:solidFill>
                  <a:srgbClr val="002B5C"/>
                </a:solidFill>
                <a:latin typeface="Lato" panose="020F0502020204030203" pitchFamily="34" charset="0"/>
                <a:ea typeface="Lato" panose="020F0502020204030203" pitchFamily="34" charset="0"/>
                <a:cs typeface="Lato" panose="020F0502020204030203" pitchFamily="34" charset="0"/>
              </a:rPr>
              <a:t>Beginner’s Guide for clinical leads</a:t>
            </a:r>
          </a:p>
        </p:txBody>
      </p:sp>
      <p:sp>
        <p:nvSpPr>
          <p:cNvPr id="3" name="Subtitle 2">
            <a:extLst>
              <a:ext uri="{FF2B5EF4-FFF2-40B4-BE49-F238E27FC236}">
                <a16:creationId xmlns:a16="http://schemas.microsoft.com/office/drawing/2014/main" id="{07283400-DD6E-61CF-46F2-43AB53E46B76}"/>
              </a:ext>
            </a:extLst>
          </p:cNvPr>
          <p:cNvSpPr>
            <a:spLocks noGrp="1"/>
          </p:cNvSpPr>
          <p:nvPr>
            <p:ph type="subTitle" idx="1"/>
          </p:nvPr>
        </p:nvSpPr>
        <p:spPr>
          <a:xfrm>
            <a:off x="1524000" y="4262788"/>
            <a:ext cx="9144000" cy="1473471"/>
          </a:xfrm>
        </p:spPr>
        <p:txBody>
          <a:bodyPr>
            <a:noAutofit/>
          </a:bodyPr>
          <a:lstStyle/>
          <a:p>
            <a:r>
              <a:rPr lang="en-GB" sz="1400" dirty="0">
                <a:solidFill>
                  <a:srgbClr val="002B5C"/>
                </a:solidFill>
                <a:latin typeface="Lato" panose="020F0502020204030203" pitchFamily="34" charset="0"/>
                <a:ea typeface="Lato" panose="020F0502020204030203" pitchFamily="34" charset="0"/>
                <a:cs typeface="Lato" panose="020F0502020204030203" pitchFamily="34" charset="0"/>
              </a:rPr>
              <a:t>Brigadier (Retd) Dr Robin Simpson FRCGP</a:t>
            </a:r>
          </a:p>
          <a:p>
            <a:r>
              <a:rPr lang="en-GB" sz="1400" dirty="0">
                <a:solidFill>
                  <a:srgbClr val="002B5C"/>
                </a:solidFill>
                <a:latin typeface="Lato" panose="020F0502020204030203" pitchFamily="34" charset="0"/>
                <a:ea typeface="Lato" panose="020F0502020204030203" pitchFamily="34" charset="0"/>
                <a:cs typeface="Lato" panose="020F0502020204030203" pitchFamily="34" charset="0"/>
              </a:rPr>
              <a:t>RCGP Veterans Clinical Champion</a:t>
            </a:r>
          </a:p>
          <a:p>
            <a:endParaRPr lang="en-GB" sz="1400" dirty="0">
              <a:solidFill>
                <a:srgbClr val="002B5C"/>
              </a:solidFill>
              <a:latin typeface="Lato" panose="020F0502020204030203" pitchFamily="34" charset="0"/>
              <a:ea typeface="Lato" panose="020F0502020204030203" pitchFamily="34" charset="0"/>
              <a:cs typeface="Lato" panose="020F0502020204030203" pitchFamily="34" charset="0"/>
            </a:endParaRPr>
          </a:p>
          <a:p>
            <a:r>
              <a:rPr lang="en-GB" sz="1400" dirty="0">
                <a:solidFill>
                  <a:srgbClr val="002B5C"/>
                </a:solidFill>
                <a:latin typeface="Lato" panose="020F0502020204030203" pitchFamily="34" charset="0"/>
                <a:ea typeface="Lato" panose="020F0502020204030203" pitchFamily="34" charset="0"/>
                <a:cs typeface="Lato" panose="020F0502020204030203" pitchFamily="34" charset="0"/>
              </a:rPr>
              <a:t>Wing Commander (Retd) Dr Emily Brookes MRCGP</a:t>
            </a:r>
          </a:p>
          <a:p>
            <a:r>
              <a:rPr lang="en-GB" sz="1400" dirty="0">
                <a:solidFill>
                  <a:srgbClr val="002B5C"/>
                </a:solidFill>
                <a:latin typeface="Lato" panose="020F0502020204030203" pitchFamily="34" charset="0"/>
                <a:ea typeface="Lato" panose="020F0502020204030203" pitchFamily="34" charset="0"/>
                <a:cs typeface="Lato" panose="020F0502020204030203" pitchFamily="34" charset="0"/>
              </a:rPr>
              <a:t>RCGP Veterans Clinical Champion</a:t>
            </a:r>
          </a:p>
        </p:txBody>
      </p:sp>
    </p:spTree>
    <p:extLst>
      <p:ext uri="{BB962C8B-B14F-4D97-AF65-F5344CB8AC3E}">
        <p14:creationId xmlns:p14="http://schemas.microsoft.com/office/powerpoint/2010/main" val="1536545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2116F-E1EB-9B72-AE1C-7759C0B613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C1CB65-415F-2F34-4BF6-58BB70DCA240}"/>
              </a:ext>
            </a:extLst>
          </p:cNvPr>
          <p:cNvSpPr>
            <a:spLocks noGrp="1"/>
          </p:cNvSpPr>
          <p:nvPr>
            <p:ph type="title"/>
          </p:nvPr>
        </p:nvSpPr>
        <p:spPr/>
        <p:txBody>
          <a:bodyPr>
            <a:normAutofit fontScale="90000"/>
          </a:bodyPr>
          <a:lstStyle/>
          <a:p>
            <a:r>
              <a:rPr lang="en-GB" sz="44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Why are veterans treated as a special group?</a:t>
            </a:r>
            <a:endParaRPr lang="en-GB" dirty="0">
              <a:solidFill>
                <a:srgbClr val="002B5C"/>
              </a:solidFill>
            </a:endParaRPr>
          </a:p>
        </p:txBody>
      </p:sp>
      <p:sp>
        <p:nvSpPr>
          <p:cNvPr id="3" name="Content Placeholder 2">
            <a:extLst>
              <a:ext uri="{FF2B5EF4-FFF2-40B4-BE49-F238E27FC236}">
                <a16:creationId xmlns:a16="http://schemas.microsoft.com/office/drawing/2014/main" id="{B8BD1F34-C735-1757-D91A-3B329B510196}"/>
              </a:ext>
            </a:extLst>
          </p:cNvPr>
          <p:cNvSpPr>
            <a:spLocks noGrp="1"/>
          </p:cNvSpPr>
          <p:nvPr>
            <p:ph idx="1"/>
          </p:nvPr>
        </p:nvSpPr>
        <p:spPr>
          <a:xfrm>
            <a:off x="838200" y="2370137"/>
            <a:ext cx="10515600" cy="2882799"/>
          </a:xfrm>
        </p:spPr>
        <p:txBody>
          <a:bodyPr>
            <a:normAutofit fontScale="85000" lnSpcReduction="10000"/>
          </a:bodyPr>
          <a:lstStyle/>
          <a:p>
            <a:pPr marL="0" indent="0" algn="l">
              <a:lnSpc>
                <a:spcPct val="107000"/>
              </a:lnSpc>
              <a:spcAft>
                <a:spcPts val="800"/>
              </a:spcAft>
              <a:buNone/>
            </a:pPr>
            <a:r>
              <a:rPr lang="en-GB"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They are more likely to have:</a:t>
            </a:r>
          </a:p>
          <a:p>
            <a:pPr marL="342900" lvl="0" indent="-342900" algn="l">
              <a:lnSpc>
                <a:spcPct val="107000"/>
              </a:lnSpc>
              <a:buFont typeface="Symbol" panose="05050102010706020507" pitchFamily="18" charset="2"/>
              <a:buChar char=""/>
            </a:pP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long term illness, disability or infirmity (</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BMJ 2021</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 </a:t>
            </a:r>
            <a:r>
              <a:rPr lang="en-GB"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More than half (52%) of veterans experience this, which is higher than the general adult population (35%).</a:t>
            </a:r>
          </a:p>
          <a:p>
            <a:pPr marL="342900" lvl="0" indent="-342900" algn="l">
              <a:lnSpc>
                <a:spcPct val="107000"/>
              </a:lnSpc>
              <a:buFont typeface="Symbol" panose="05050102010706020507" pitchFamily="18" charset="2"/>
              <a:buChar char=""/>
            </a:pP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 common mental health disorder (</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BMJ 2021</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 including adjustment disorders, drug and alcohol-related problems, mood disorders and PTSD. </a:t>
            </a:r>
            <a:r>
              <a:rPr lang="en-GB"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Rates of PTSD in those who have seen conflict are significantly higher than in the general population and symptoms may not emerge for many years. </a:t>
            </a:r>
            <a:endParaRPr lang="en-GB" dirty="0">
              <a:solidFill>
                <a:srgbClr val="002B5C"/>
              </a:solidFill>
            </a:endParaRPr>
          </a:p>
        </p:txBody>
      </p:sp>
    </p:spTree>
    <p:extLst>
      <p:ext uri="{BB962C8B-B14F-4D97-AF65-F5344CB8AC3E}">
        <p14:creationId xmlns:p14="http://schemas.microsoft.com/office/powerpoint/2010/main" val="83460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C8F03-83D7-448D-91CF-56A898D2CC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511A51-F140-D916-5BA1-374B411893F3}"/>
              </a:ext>
            </a:extLst>
          </p:cNvPr>
          <p:cNvSpPr>
            <a:spLocks noGrp="1"/>
          </p:cNvSpPr>
          <p:nvPr>
            <p:ph type="title"/>
          </p:nvPr>
        </p:nvSpPr>
        <p:spPr/>
        <p:txBody>
          <a:bodyPr>
            <a:normAutofit fontScale="90000"/>
          </a:bodyPr>
          <a:lstStyle/>
          <a:p>
            <a:r>
              <a:rPr lang="en-GB" sz="44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Why are veterans treated as a special group?</a:t>
            </a:r>
            <a:endParaRPr lang="en-GB" dirty="0">
              <a:solidFill>
                <a:srgbClr val="002B5C"/>
              </a:solidFill>
            </a:endParaRPr>
          </a:p>
        </p:txBody>
      </p:sp>
      <p:sp>
        <p:nvSpPr>
          <p:cNvPr id="3" name="Content Placeholder 2">
            <a:extLst>
              <a:ext uri="{FF2B5EF4-FFF2-40B4-BE49-F238E27FC236}">
                <a16:creationId xmlns:a16="http://schemas.microsoft.com/office/drawing/2014/main" id="{660DB76B-8385-79EE-FD52-632FE7F0FA1A}"/>
              </a:ext>
            </a:extLst>
          </p:cNvPr>
          <p:cNvSpPr>
            <a:spLocks noGrp="1"/>
          </p:cNvSpPr>
          <p:nvPr>
            <p:ph idx="1"/>
          </p:nvPr>
        </p:nvSpPr>
        <p:spPr>
          <a:xfrm>
            <a:off x="838200" y="2370137"/>
            <a:ext cx="10515600" cy="2766067"/>
          </a:xfrm>
        </p:spPr>
        <p:txBody>
          <a:bodyPr>
            <a:normAutofit fontScale="85000" lnSpcReduction="20000"/>
          </a:bodyPr>
          <a:lstStyle/>
          <a:p>
            <a:pPr marL="0" indent="0" algn="l">
              <a:lnSpc>
                <a:spcPct val="107000"/>
              </a:lnSpc>
              <a:spcAft>
                <a:spcPts val="800"/>
              </a:spcAft>
              <a:buNone/>
            </a:pPr>
            <a:r>
              <a:rPr lang="en-GB"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They are more likely to have:</a:t>
            </a:r>
          </a:p>
          <a:p>
            <a:pPr marL="342900" lvl="0" indent="-342900" algn="l">
              <a:lnSpc>
                <a:spcPct val="107000"/>
              </a:lnSpc>
              <a:buFont typeface="Symbol" panose="05050102010706020507" pitchFamily="18" charset="2"/>
              <a:buChar char=""/>
            </a:pP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musculoskeletal disorders such as arthritis, lower back, hip and knee pain that impair mobility (</a:t>
            </a:r>
            <a:r>
              <a:rPr lang="en-US" sz="2500" kern="100" dirty="0">
                <a:solidFill>
                  <a:srgbClr val="002B5C"/>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US Veterans 2016</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endParaRPr lang="en-GB"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pPr marL="342900" lvl="0" indent="-342900" algn="l">
              <a:lnSpc>
                <a:spcPct val="107000"/>
              </a:lnSpc>
              <a:buFont typeface="Symbol" panose="05050102010706020507" pitchFamily="18" charset="2"/>
              <a:buChar char=""/>
            </a:pP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difficulty hearing. V</a:t>
            </a:r>
            <a:r>
              <a:rPr lang="en-US" sz="2500" kern="100" dirty="0">
                <a:solidFill>
                  <a:srgbClr val="002B5C"/>
                </a:solidFill>
                <a:latin typeface="Lato" panose="020F0502020204030203" pitchFamily="34" charset="0"/>
                <a:ea typeface="Lato" panose="020F0502020204030203" pitchFamily="34" charset="0"/>
                <a:cs typeface="Lato" panose="020F0502020204030203" pitchFamily="34" charset="0"/>
              </a:rPr>
              <a:t>e</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terans </a:t>
            </a:r>
            <a:r>
              <a:rPr lang="en-US" sz="2500" kern="100" dirty="0">
                <a:solidFill>
                  <a:srgbClr val="002B5C"/>
                </a:solidFill>
                <a:latin typeface="Lato" panose="020F0502020204030203" pitchFamily="34" charset="0"/>
                <a:ea typeface="Lato" panose="020F0502020204030203" pitchFamily="34" charset="0"/>
                <a:cs typeface="Lato" panose="020F0502020204030203" pitchFamily="34" charset="0"/>
              </a:rPr>
              <a:t>are about </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3.5 times more likely than the general adult populat</a:t>
            </a:r>
            <a:r>
              <a:rPr lang="en-US" sz="2500" kern="100" dirty="0">
                <a:solidFill>
                  <a:srgbClr val="002B5C"/>
                </a:solidFill>
                <a:latin typeface="Lato" panose="020F0502020204030203" pitchFamily="34" charset="0"/>
                <a:ea typeface="Lato" panose="020F0502020204030203" pitchFamily="34" charset="0"/>
                <a:cs typeface="Lato" panose="020F0502020204030203" pitchFamily="34" charset="0"/>
              </a:rPr>
              <a:t>ion </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to experience this under the age of 75 (</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Royal British Legion’s ‘Lost Voices’ report 2014</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endParaRPr lang="en-GB"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pPr marL="342900" lvl="0" indent="-342900" algn="l">
              <a:lnSpc>
                <a:spcPct val="107000"/>
              </a:lnSpc>
              <a:spcAft>
                <a:spcPts val="800"/>
              </a:spcAft>
              <a:buFont typeface="Symbol" panose="05050102010706020507" pitchFamily="18" charset="2"/>
              <a:buChar char=""/>
            </a:pP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Smoking related illness (</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4">
                  <a:extLst>
                    <a:ext uri="{A12FA001-AC4F-418D-AE19-62706E023703}">
                      <ahyp:hlinkClr xmlns:ahyp="http://schemas.microsoft.com/office/drawing/2018/hyperlinkcolor" val="tx"/>
                    </a:ext>
                  </a:extLst>
                </a:hlinkClick>
              </a:rPr>
              <a:t>BMJ 2021</a:t>
            </a:r>
            <a:r>
              <a:rPr lang="en-US"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endParaRPr lang="en-GB" sz="25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endParaRPr lang="en-GB" dirty="0"/>
          </a:p>
        </p:txBody>
      </p:sp>
    </p:spTree>
    <p:extLst>
      <p:ext uri="{BB962C8B-B14F-4D97-AF65-F5344CB8AC3E}">
        <p14:creationId xmlns:p14="http://schemas.microsoft.com/office/powerpoint/2010/main" val="2014225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1D463-0352-7BF6-D5BB-BDBCF2F4A38E}"/>
              </a:ext>
            </a:extLst>
          </p:cNvPr>
          <p:cNvSpPr>
            <a:spLocks noGrp="1"/>
          </p:cNvSpPr>
          <p:nvPr>
            <p:ph type="title"/>
          </p:nvPr>
        </p:nvSpPr>
        <p:spPr/>
        <p:txBody>
          <a:bodyPr>
            <a:normAutofit fontScale="90000"/>
          </a:bodyPr>
          <a:lstStyle/>
          <a:p>
            <a:r>
              <a:rPr lang="en-GB" sz="4400" dirty="0">
                <a:solidFill>
                  <a:srgbClr val="002B5C"/>
                </a:solidFill>
                <a:latin typeface="Lato" panose="020F0502020204030203" pitchFamily="34" charset="0"/>
                <a:ea typeface="Lato" panose="020F0502020204030203" pitchFamily="34" charset="0"/>
                <a:cs typeface="Lato" panose="020F0502020204030203" pitchFamily="34" charset="0"/>
              </a:rPr>
              <a:t>Why are veterans treated as a special group?</a:t>
            </a:r>
            <a:endParaRPr lang="en-GB" dirty="0">
              <a:solidFill>
                <a:srgbClr val="002B5C"/>
              </a:solidFill>
            </a:endParaRPr>
          </a:p>
        </p:txBody>
      </p:sp>
      <p:sp>
        <p:nvSpPr>
          <p:cNvPr id="3" name="Content Placeholder 2">
            <a:extLst>
              <a:ext uri="{FF2B5EF4-FFF2-40B4-BE49-F238E27FC236}">
                <a16:creationId xmlns:a16="http://schemas.microsoft.com/office/drawing/2014/main" id="{F4C41B5B-BDE2-BF40-6992-5DCE625BB83B}"/>
              </a:ext>
            </a:extLst>
          </p:cNvPr>
          <p:cNvSpPr>
            <a:spLocks noGrp="1"/>
          </p:cNvSpPr>
          <p:nvPr>
            <p:ph idx="1"/>
          </p:nvPr>
        </p:nvSpPr>
        <p:spPr>
          <a:xfrm>
            <a:off x="838200" y="2370138"/>
            <a:ext cx="10515600" cy="2581241"/>
          </a:xfrm>
        </p:spPr>
        <p:txBody>
          <a:bodyPr>
            <a:normAutofit fontScale="92500" lnSpcReduction="20000"/>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They relinquish civil liberties whilst serving and risk life and limb.</a:t>
            </a:r>
          </a:p>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They live a mobile life and are frequently posted, including abroad.</a:t>
            </a:r>
          </a:p>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They are separated from loved ones and family for extended periods of time.</a:t>
            </a:r>
          </a:p>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Their service is recognised by the nation in the Armed Forces Covenant, which is enshrined in law. They must be treated fairly and not be disadvantaged by their service.</a:t>
            </a:r>
          </a:p>
          <a:p>
            <a:endParaRPr lang="en-GB" dirty="0"/>
          </a:p>
        </p:txBody>
      </p:sp>
    </p:spTree>
    <p:extLst>
      <p:ext uri="{BB962C8B-B14F-4D97-AF65-F5344CB8AC3E}">
        <p14:creationId xmlns:p14="http://schemas.microsoft.com/office/powerpoint/2010/main" val="3454555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EE10-2803-1CDD-0B07-252A0DB6A8A5}"/>
              </a:ext>
            </a:extLst>
          </p:cNvPr>
          <p:cNvSpPr>
            <a:spLocks noGrp="1"/>
          </p:cNvSpPr>
          <p:nvPr>
            <p:ph type="title"/>
          </p:nvPr>
        </p:nvSpPr>
        <p:spPr/>
        <p:txBody>
          <a:bodyPr>
            <a:normAutofit/>
          </a:bodyPr>
          <a:lstStyle/>
          <a:p>
            <a:r>
              <a:rPr lang="en-GB" sz="4000" dirty="0">
                <a:solidFill>
                  <a:srgbClr val="002B5C"/>
                </a:solidFill>
                <a:latin typeface="Lato" panose="020F0502020204030203" pitchFamily="34" charset="0"/>
                <a:ea typeface="Lato" panose="020F0502020204030203" pitchFamily="34" charset="0"/>
                <a:cs typeface="Lato" panose="020F0502020204030203" pitchFamily="34" charset="0"/>
              </a:rPr>
              <a:t>Veterans who may have specific needs</a:t>
            </a:r>
          </a:p>
        </p:txBody>
      </p:sp>
      <p:sp>
        <p:nvSpPr>
          <p:cNvPr id="3" name="Text Placeholder 2">
            <a:extLst>
              <a:ext uri="{FF2B5EF4-FFF2-40B4-BE49-F238E27FC236}">
                <a16:creationId xmlns:a16="http://schemas.microsoft.com/office/drawing/2014/main" id="{BF9C9DCB-2292-9D95-8306-CB1DD2523E30}"/>
              </a:ext>
            </a:extLst>
          </p:cNvPr>
          <p:cNvSpPr>
            <a:spLocks noGrp="1"/>
          </p:cNvSpPr>
          <p:nvPr>
            <p:ph type="body" idx="1"/>
          </p:nvPr>
        </p:nvSpPr>
        <p:spPr>
          <a:xfrm>
            <a:off x="836612" y="2254250"/>
            <a:ext cx="5157787" cy="501650"/>
          </a:xfrm>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Female veterans</a:t>
            </a:r>
          </a:p>
        </p:txBody>
      </p:sp>
      <p:sp>
        <p:nvSpPr>
          <p:cNvPr id="4" name="Content Placeholder 3">
            <a:extLst>
              <a:ext uri="{FF2B5EF4-FFF2-40B4-BE49-F238E27FC236}">
                <a16:creationId xmlns:a16="http://schemas.microsoft.com/office/drawing/2014/main" id="{0CED7719-0F6E-A1A8-BB6F-6966A2BD0932}"/>
              </a:ext>
            </a:extLst>
          </p:cNvPr>
          <p:cNvSpPr>
            <a:spLocks noGrp="1"/>
          </p:cNvSpPr>
          <p:nvPr>
            <p:ph sz="half" idx="2"/>
          </p:nvPr>
        </p:nvSpPr>
        <p:spPr>
          <a:xfrm>
            <a:off x="836612" y="2772834"/>
            <a:ext cx="5157787" cy="2893562"/>
          </a:xfrm>
        </p:spPr>
        <p:txBody>
          <a:bodyPr>
            <a:normAutofit fontScale="77500" lnSpcReduction="20000"/>
          </a:bodyPr>
          <a:lstStyle/>
          <a:p>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More likely to leave military early for family reasons.</a:t>
            </a:r>
          </a:p>
          <a:p>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More likely to have experienced bullying and harassment while serving.</a:t>
            </a:r>
          </a:p>
          <a:p>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May have more physical or mental health issues but not seek help.</a:t>
            </a:r>
          </a:p>
          <a:p>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May feel that their service was not </a:t>
            </a:r>
            <a:r>
              <a:rPr lang="en-US" sz="2600" dirty="0" err="1">
                <a:solidFill>
                  <a:srgbClr val="002B5C"/>
                </a:solidFill>
                <a:latin typeface="Lato" panose="020F0502020204030203" pitchFamily="34" charset="0"/>
                <a:ea typeface="Lato" panose="020F0502020204030203" pitchFamily="34" charset="0"/>
                <a:cs typeface="Lato" panose="020F0502020204030203" pitchFamily="34" charset="0"/>
              </a:rPr>
              <a:t>recognised</a:t>
            </a:r>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a:t>
            </a:r>
          </a:p>
          <a:p>
            <a:endParaRPr lang="en-GB" dirty="0"/>
          </a:p>
        </p:txBody>
      </p:sp>
      <p:sp>
        <p:nvSpPr>
          <p:cNvPr id="5" name="Text Placeholder 4">
            <a:extLst>
              <a:ext uri="{FF2B5EF4-FFF2-40B4-BE49-F238E27FC236}">
                <a16:creationId xmlns:a16="http://schemas.microsoft.com/office/drawing/2014/main" id="{DF48E897-BBEA-8895-5862-E09C4A082343}"/>
              </a:ext>
            </a:extLst>
          </p:cNvPr>
          <p:cNvSpPr>
            <a:spLocks noGrp="1"/>
          </p:cNvSpPr>
          <p:nvPr>
            <p:ph type="body" sz="quarter" idx="3"/>
          </p:nvPr>
        </p:nvSpPr>
        <p:spPr>
          <a:xfrm>
            <a:off x="6170612" y="2254250"/>
            <a:ext cx="5183188" cy="501651"/>
          </a:xfrm>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LGBT+ veterans</a:t>
            </a:r>
          </a:p>
        </p:txBody>
      </p:sp>
      <p:sp>
        <p:nvSpPr>
          <p:cNvPr id="6" name="Content Placeholder 5">
            <a:extLst>
              <a:ext uri="{FF2B5EF4-FFF2-40B4-BE49-F238E27FC236}">
                <a16:creationId xmlns:a16="http://schemas.microsoft.com/office/drawing/2014/main" id="{55FC2FF3-BB59-83BA-E11A-24C37B5BCC10}"/>
              </a:ext>
            </a:extLst>
          </p:cNvPr>
          <p:cNvSpPr>
            <a:spLocks noGrp="1"/>
          </p:cNvSpPr>
          <p:nvPr>
            <p:ph sz="quarter" idx="4"/>
          </p:nvPr>
        </p:nvSpPr>
        <p:spPr>
          <a:xfrm>
            <a:off x="6170612" y="2772834"/>
            <a:ext cx="4738456" cy="2666432"/>
          </a:xfrm>
        </p:spPr>
        <p:txBody>
          <a:bodyPr>
            <a:normAutofit fontScale="77500" lnSpcReduction="20000"/>
          </a:bodyPr>
          <a:lstStyle/>
          <a:p>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Prior to 2000, there was a blanket ban on LGBT+ in the Armed Forces (</a:t>
            </a:r>
            <a:r>
              <a:rPr lang="en-US" sz="2600" dirty="0">
                <a:solidFill>
                  <a:srgbClr val="002B5C"/>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LGBT Veterans Independent Review 2023</a:t>
            </a:r>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a:t>
            </a:r>
          </a:p>
          <a:p>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Evidence of a culture of homophobia, sexual assaults, abusive investigations leading to peremptory discharges.</a:t>
            </a:r>
          </a:p>
          <a:p>
            <a:r>
              <a:rPr lang="en-US" sz="2600" dirty="0">
                <a:solidFill>
                  <a:srgbClr val="002B5C"/>
                </a:solidFill>
                <a:latin typeface="Lato" panose="020F0502020204030203" pitchFamily="34" charset="0"/>
                <a:ea typeface="Lato" panose="020F0502020204030203" pitchFamily="34" charset="0"/>
                <a:cs typeface="Lato" panose="020F0502020204030203" pitchFamily="34" charset="0"/>
              </a:rPr>
              <a:t>Significant consequences in terms of mental health and wellbeing, homelessness, employment, personal relationships and financial hardship.</a:t>
            </a:r>
          </a:p>
          <a:p>
            <a:endParaRPr lang="en-GB" dirty="0"/>
          </a:p>
        </p:txBody>
      </p:sp>
    </p:spTree>
    <p:extLst>
      <p:ext uri="{BB962C8B-B14F-4D97-AF65-F5344CB8AC3E}">
        <p14:creationId xmlns:p14="http://schemas.microsoft.com/office/powerpoint/2010/main" val="2461308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D705-5A6F-E599-3937-CF9EFB870D82}"/>
              </a:ext>
            </a:extLst>
          </p:cNvPr>
          <p:cNvSpPr>
            <a:spLocks noGrp="1"/>
          </p:cNvSpPr>
          <p:nvPr>
            <p:ph type="title"/>
          </p:nvPr>
        </p:nvSpPr>
        <p:spPr/>
        <p:txBody>
          <a:bodyPr>
            <a:normAutofit fontScale="90000"/>
          </a:bodyPr>
          <a:lstStyle/>
          <a:p>
            <a:r>
              <a:rPr lang="en-GB" dirty="0">
                <a:solidFill>
                  <a:srgbClr val="002B5C"/>
                </a:solidFill>
              </a:rPr>
              <a:t>Veterans’ experiences of the Armed Forces</a:t>
            </a:r>
          </a:p>
        </p:txBody>
      </p:sp>
      <p:sp>
        <p:nvSpPr>
          <p:cNvPr id="4" name="Content Placeholder 3">
            <a:extLst>
              <a:ext uri="{FF2B5EF4-FFF2-40B4-BE49-F238E27FC236}">
                <a16:creationId xmlns:a16="http://schemas.microsoft.com/office/drawing/2014/main" id="{99EE4FE4-C4F5-C15A-CD13-8677E7ED0649}"/>
              </a:ext>
            </a:extLst>
          </p:cNvPr>
          <p:cNvSpPr>
            <a:spLocks noGrp="1"/>
          </p:cNvSpPr>
          <p:nvPr>
            <p:ph sz="half" idx="1"/>
          </p:nvPr>
        </p:nvSpPr>
        <p:spPr/>
        <p:txBody>
          <a:bodyPr>
            <a:normAutofit/>
          </a:bodyPr>
          <a:lstStyle/>
          <a:p>
            <a:pPr marL="0" indent="0">
              <a:buNone/>
            </a:pPr>
            <a:r>
              <a:rPr lang="en-GB" sz="2400" dirty="0">
                <a:solidFill>
                  <a:srgbClr val="002B5C"/>
                </a:solidFill>
              </a:rPr>
              <a:t>“Being in the Armed Forces is an overwhelmingly positive influence for most service personnel, giving them the skills and experiences to live a positive and flourishing life beyond their time serving in the military.”</a:t>
            </a:r>
          </a:p>
        </p:txBody>
      </p:sp>
      <p:sp>
        <p:nvSpPr>
          <p:cNvPr id="6" name="Content Placeholder 5">
            <a:extLst>
              <a:ext uri="{FF2B5EF4-FFF2-40B4-BE49-F238E27FC236}">
                <a16:creationId xmlns:a16="http://schemas.microsoft.com/office/drawing/2014/main" id="{0CE1DFA4-03A1-ECE6-D6E4-F9AE90809CD0}"/>
              </a:ext>
            </a:extLst>
          </p:cNvPr>
          <p:cNvSpPr>
            <a:spLocks noGrp="1"/>
          </p:cNvSpPr>
          <p:nvPr>
            <p:ph sz="half" idx="2"/>
          </p:nvPr>
        </p:nvSpPr>
        <p:spPr/>
        <p:txBody>
          <a:bodyPr>
            <a:normAutofit/>
          </a:bodyPr>
          <a:lstStyle/>
          <a:p>
            <a:pPr marL="0" indent="0">
              <a:buNone/>
            </a:pPr>
            <a:r>
              <a:rPr lang="en-GB" sz="2400" dirty="0">
                <a:solidFill>
                  <a:srgbClr val="002B5C"/>
                </a:solidFill>
              </a:rPr>
              <a:t>“Being in the forces… gave me a structure and a sense of family that I’d never had.”</a:t>
            </a:r>
          </a:p>
        </p:txBody>
      </p:sp>
      <p:sp>
        <p:nvSpPr>
          <p:cNvPr id="5" name="Text Placeholder 4">
            <a:extLst>
              <a:ext uri="{FF2B5EF4-FFF2-40B4-BE49-F238E27FC236}">
                <a16:creationId xmlns:a16="http://schemas.microsoft.com/office/drawing/2014/main" id="{A32E9D02-443D-D3D7-1676-9D4138DA90CF}"/>
              </a:ext>
            </a:extLst>
          </p:cNvPr>
          <p:cNvSpPr>
            <a:spLocks noGrp="1"/>
          </p:cNvSpPr>
          <p:nvPr>
            <p:ph type="body" sz="quarter" idx="4294967295"/>
          </p:nvPr>
        </p:nvSpPr>
        <p:spPr>
          <a:xfrm>
            <a:off x="6578155" y="3806414"/>
            <a:ext cx="5183187" cy="501650"/>
          </a:xfrm>
        </p:spPr>
        <p:txBody>
          <a:bodyPr>
            <a:noAutofit/>
          </a:bodyPr>
          <a:lstStyle/>
          <a:p>
            <a:pPr marL="0" indent="0">
              <a:buNone/>
            </a:pPr>
            <a:r>
              <a:rPr lang="en-GB" sz="2400" dirty="0">
                <a:solidFill>
                  <a:srgbClr val="002B5C"/>
                </a:solidFill>
              </a:rPr>
              <a:t>Anonymous veteran with 20 years’ service, including the Falklands Conflict</a:t>
            </a:r>
          </a:p>
        </p:txBody>
      </p:sp>
      <p:sp>
        <p:nvSpPr>
          <p:cNvPr id="7" name="Text Placeholder 4">
            <a:extLst>
              <a:ext uri="{FF2B5EF4-FFF2-40B4-BE49-F238E27FC236}">
                <a16:creationId xmlns:a16="http://schemas.microsoft.com/office/drawing/2014/main" id="{099D118C-56A1-3343-5603-8E48D06B6644}"/>
              </a:ext>
            </a:extLst>
          </p:cNvPr>
          <p:cNvSpPr txBox="1">
            <a:spLocks/>
          </p:cNvSpPr>
          <p:nvPr/>
        </p:nvSpPr>
        <p:spPr>
          <a:xfrm>
            <a:off x="2823806" y="4682964"/>
            <a:ext cx="3399765" cy="5016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solidFill>
                  <a:srgbClr val="002B5C"/>
                </a:solidFill>
              </a:rPr>
              <a:t>Anonymous veteran</a:t>
            </a:r>
          </a:p>
        </p:txBody>
      </p:sp>
    </p:spTree>
    <p:extLst>
      <p:ext uri="{BB962C8B-B14F-4D97-AF65-F5344CB8AC3E}">
        <p14:creationId xmlns:p14="http://schemas.microsoft.com/office/powerpoint/2010/main" val="1252936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92BF-CD85-761E-93FC-FA9831000288}"/>
              </a:ext>
            </a:extLst>
          </p:cNvPr>
          <p:cNvSpPr>
            <a:spLocks noGrp="1"/>
          </p:cNvSpPr>
          <p:nvPr>
            <p:ph type="title"/>
          </p:nvPr>
        </p:nvSpPr>
        <p:spPr/>
        <p:txBody>
          <a:bodyPr>
            <a:normAutofit/>
          </a:bodyPr>
          <a:lstStyle/>
          <a:p>
            <a:r>
              <a:rPr lang="en-GB" sz="3600" dirty="0">
                <a:solidFill>
                  <a:srgbClr val="002B5C"/>
                </a:solidFill>
                <a:latin typeface="Lato" panose="020F0502020204030203" pitchFamily="34" charset="0"/>
                <a:ea typeface="Lato" panose="020F0502020204030203" pitchFamily="34" charset="0"/>
                <a:cs typeface="Lato" panose="020F0502020204030203" pitchFamily="34" charset="0"/>
              </a:rPr>
              <a:t>Benefits of a veteran friendly practice to veterans</a:t>
            </a:r>
          </a:p>
        </p:txBody>
      </p:sp>
      <p:sp>
        <p:nvSpPr>
          <p:cNvPr id="3" name="Content Placeholder 2">
            <a:extLst>
              <a:ext uri="{FF2B5EF4-FFF2-40B4-BE49-F238E27FC236}">
                <a16:creationId xmlns:a16="http://schemas.microsoft.com/office/drawing/2014/main" id="{45AF4ECD-27C7-318C-A20B-4DD20781D8AD}"/>
              </a:ext>
            </a:extLst>
          </p:cNvPr>
          <p:cNvSpPr>
            <a:spLocks noGrp="1"/>
          </p:cNvSpPr>
          <p:nvPr>
            <p:ph idx="1"/>
          </p:nvPr>
        </p:nvSpPr>
        <p:spPr>
          <a:xfrm>
            <a:off x="838200" y="2370138"/>
            <a:ext cx="10515600" cy="2855006"/>
          </a:xfrm>
        </p:spPr>
        <p:txBody>
          <a:bodyPr>
            <a:normAutofit/>
          </a:bodyPr>
          <a:lstStyle/>
          <a:p>
            <a:r>
              <a:rPr lang="en-GB" sz="2600" dirty="0">
                <a:solidFill>
                  <a:srgbClr val="002B5C"/>
                </a:solidFill>
                <a:latin typeface="Lato" panose="020F0502020204030203" pitchFamily="34" charset="0"/>
                <a:ea typeface="Lato" panose="020F0502020204030203" pitchFamily="34" charset="0"/>
                <a:cs typeface="Lato" panose="020F0502020204030203" pitchFamily="34" charset="0"/>
              </a:rPr>
              <a:t>Breaks down barriers to seeking medical care and support.</a:t>
            </a:r>
          </a:p>
          <a:p>
            <a:r>
              <a:rPr lang="en-GB" sz="2600" dirty="0">
                <a:solidFill>
                  <a:srgbClr val="002B5C"/>
                </a:solidFill>
                <a:latin typeface="Lato" panose="020F0502020204030203" pitchFamily="34" charset="0"/>
                <a:ea typeface="Lato" panose="020F0502020204030203" pitchFamily="34" charset="0"/>
                <a:cs typeface="Lato" panose="020F0502020204030203" pitchFamily="34" charset="0"/>
              </a:rPr>
              <a:t>Leaving the armed forces can be a challenging and difficult time, sometimes likened to that of a bereavement reaction.</a:t>
            </a:r>
          </a:p>
          <a:p>
            <a:r>
              <a:rPr lang="en-GB" sz="2600" dirty="0">
                <a:solidFill>
                  <a:srgbClr val="002B5C"/>
                </a:solidFill>
                <a:latin typeface="Lato" panose="020F0502020204030203" pitchFamily="34" charset="0"/>
                <a:ea typeface="Lato" panose="020F0502020204030203" pitchFamily="34" charset="0"/>
                <a:cs typeface="Lato" panose="020F0502020204030203" pitchFamily="34" charset="0"/>
              </a:rPr>
              <a:t>Veterans can miss the structure, support and friendship of the military community and rely on formal and informal military structures and systems.</a:t>
            </a:r>
          </a:p>
          <a:p>
            <a:endParaRPr lang="en-GB" dirty="0"/>
          </a:p>
        </p:txBody>
      </p:sp>
    </p:spTree>
    <p:extLst>
      <p:ext uri="{BB962C8B-B14F-4D97-AF65-F5344CB8AC3E}">
        <p14:creationId xmlns:p14="http://schemas.microsoft.com/office/powerpoint/2010/main" val="3122740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A1ABC-474C-7327-F90D-06F3BB1F10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4E7B0D-53C4-63B8-829A-F46F4028FD0F}"/>
              </a:ext>
            </a:extLst>
          </p:cNvPr>
          <p:cNvSpPr>
            <a:spLocks noGrp="1"/>
          </p:cNvSpPr>
          <p:nvPr>
            <p:ph type="title"/>
          </p:nvPr>
        </p:nvSpPr>
        <p:spPr/>
        <p:txBody>
          <a:bodyPr>
            <a:normAutofit/>
          </a:bodyPr>
          <a:lstStyle/>
          <a:p>
            <a:r>
              <a:rPr lang="en-GB" sz="3600" dirty="0">
                <a:solidFill>
                  <a:srgbClr val="002B5C"/>
                </a:solidFill>
                <a:latin typeface="Lato" panose="020F0502020204030203" pitchFamily="34" charset="0"/>
                <a:ea typeface="Lato" panose="020F0502020204030203" pitchFamily="34" charset="0"/>
                <a:cs typeface="Lato" panose="020F0502020204030203" pitchFamily="34" charset="0"/>
              </a:rPr>
              <a:t>Benefits of a veteran friendly practice to veterans</a:t>
            </a:r>
          </a:p>
        </p:txBody>
      </p:sp>
      <p:sp>
        <p:nvSpPr>
          <p:cNvPr id="3" name="Content Placeholder 2">
            <a:extLst>
              <a:ext uri="{FF2B5EF4-FFF2-40B4-BE49-F238E27FC236}">
                <a16:creationId xmlns:a16="http://schemas.microsoft.com/office/drawing/2014/main" id="{C23CDA0B-CB4F-4D3F-0CA7-BF76BC4C8FE5}"/>
              </a:ext>
            </a:extLst>
          </p:cNvPr>
          <p:cNvSpPr>
            <a:spLocks noGrp="1"/>
          </p:cNvSpPr>
          <p:nvPr>
            <p:ph idx="1"/>
          </p:nvPr>
        </p:nvSpPr>
        <p:spPr>
          <a:xfrm>
            <a:off x="838200" y="2370138"/>
            <a:ext cx="10515600" cy="2855006"/>
          </a:xfrm>
        </p:spPr>
        <p:txBody>
          <a:bodyPr>
            <a:normAutofit lnSpcReduction="10000"/>
          </a:bodyPr>
          <a:lstStyle/>
          <a:p>
            <a:r>
              <a:rPr lang="en-GB" dirty="0">
                <a:solidFill>
                  <a:srgbClr val="002B5C"/>
                </a:solidFill>
              </a:rPr>
              <a:t>Veterans are used to readily accessible primary care provided by Defence Medical Services, often by military GPs who served alongside them.</a:t>
            </a:r>
          </a:p>
          <a:p>
            <a:r>
              <a:rPr lang="en-GB" dirty="0">
                <a:solidFill>
                  <a:srgbClr val="002B5C"/>
                </a:solidFill>
              </a:rPr>
              <a:t>Research shows veterans believe NHS staff don’t understand the military context.</a:t>
            </a:r>
          </a:p>
          <a:p>
            <a:r>
              <a:rPr lang="en-GB" dirty="0">
                <a:solidFill>
                  <a:srgbClr val="002B5C"/>
                </a:solidFill>
              </a:rPr>
              <a:t>Enables swift access to specific NHS services for veterans such as Op RESTORE and Op COURAGE.</a:t>
            </a:r>
          </a:p>
          <a:p>
            <a:endParaRPr lang="en-GB" dirty="0"/>
          </a:p>
        </p:txBody>
      </p:sp>
    </p:spTree>
    <p:extLst>
      <p:ext uri="{BB962C8B-B14F-4D97-AF65-F5344CB8AC3E}">
        <p14:creationId xmlns:p14="http://schemas.microsoft.com/office/powerpoint/2010/main" val="64341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7FE5A-012C-5076-6C5E-C27536F975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D6895-EF9A-31C8-0017-3FC8C9408C42}"/>
              </a:ext>
            </a:extLst>
          </p:cNvPr>
          <p:cNvSpPr>
            <a:spLocks noGrp="1"/>
          </p:cNvSpPr>
          <p:nvPr>
            <p:ph type="title"/>
          </p:nvPr>
        </p:nvSpPr>
        <p:spPr>
          <a:xfrm>
            <a:off x="838198" y="1549134"/>
            <a:ext cx="10696575" cy="906684"/>
          </a:xfrm>
        </p:spPr>
        <p:txBody>
          <a:bodyPr>
            <a:noAutofit/>
          </a:bodyPr>
          <a:lstStyle/>
          <a:p>
            <a:r>
              <a:rPr lang="en-GB" sz="3600" dirty="0">
                <a:solidFill>
                  <a:srgbClr val="002B5C"/>
                </a:solidFill>
                <a:latin typeface="Lato" panose="020F0502020204030203" pitchFamily="34" charset="0"/>
                <a:ea typeface="Lato" panose="020F0502020204030203" pitchFamily="34" charset="0"/>
                <a:cs typeface="Lato" panose="020F0502020204030203" pitchFamily="34" charset="0"/>
              </a:rPr>
              <a:t>How does it help a clinician to know their patient is a veteran?</a:t>
            </a:r>
          </a:p>
        </p:txBody>
      </p:sp>
      <p:sp>
        <p:nvSpPr>
          <p:cNvPr id="3" name="Content Placeholder 2">
            <a:extLst>
              <a:ext uri="{FF2B5EF4-FFF2-40B4-BE49-F238E27FC236}">
                <a16:creationId xmlns:a16="http://schemas.microsoft.com/office/drawing/2014/main" id="{1061F871-6959-EBF5-962A-6C7A01FEA861}"/>
              </a:ext>
            </a:extLst>
          </p:cNvPr>
          <p:cNvSpPr>
            <a:spLocks noGrp="1"/>
          </p:cNvSpPr>
          <p:nvPr>
            <p:ph idx="1"/>
          </p:nvPr>
        </p:nvSpPr>
        <p:spPr>
          <a:xfrm>
            <a:off x="1053871" y="2664823"/>
            <a:ext cx="10265228" cy="2542903"/>
          </a:xfrm>
        </p:spPr>
        <p:txBody>
          <a:bodyPr>
            <a:normAutofit/>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The clinician can understand the background and context to the patient’s consultation.</a:t>
            </a:r>
          </a:p>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For some conditions, veterans can be referred to veteran-specific NHS services, which may lead to swifter treatment or help and prevent the need for a clinician to make multiple referrals.</a:t>
            </a:r>
          </a:p>
        </p:txBody>
      </p:sp>
    </p:spTree>
    <p:extLst>
      <p:ext uri="{BB962C8B-B14F-4D97-AF65-F5344CB8AC3E}">
        <p14:creationId xmlns:p14="http://schemas.microsoft.com/office/powerpoint/2010/main" val="3115780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ECC73E-4EAF-DB4E-062D-C5FF9B3D83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D3B54A-5767-A1F1-D0E9-7647C755F4CE}"/>
              </a:ext>
            </a:extLst>
          </p:cNvPr>
          <p:cNvSpPr>
            <a:spLocks noGrp="1"/>
          </p:cNvSpPr>
          <p:nvPr>
            <p:ph type="title"/>
          </p:nvPr>
        </p:nvSpPr>
        <p:spPr>
          <a:xfrm>
            <a:off x="838198" y="1549134"/>
            <a:ext cx="10696575" cy="906684"/>
          </a:xfrm>
        </p:spPr>
        <p:txBody>
          <a:bodyPr>
            <a:noAutofit/>
          </a:bodyPr>
          <a:lstStyle/>
          <a:p>
            <a:r>
              <a:rPr lang="en-GB" sz="3600" dirty="0">
                <a:solidFill>
                  <a:srgbClr val="002B5C"/>
                </a:solidFill>
                <a:latin typeface="Lato" panose="020F0502020204030203" pitchFamily="34" charset="0"/>
                <a:ea typeface="Lato" panose="020F0502020204030203" pitchFamily="34" charset="0"/>
                <a:cs typeface="Lato" panose="020F0502020204030203" pitchFamily="34" charset="0"/>
              </a:rPr>
              <a:t>How does it help a clinician to know their patient is a veteran?</a:t>
            </a:r>
          </a:p>
        </p:txBody>
      </p:sp>
      <p:sp>
        <p:nvSpPr>
          <p:cNvPr id="3" name="Content Placeholder 2">
            <a:extLst>
              <a:ext uri="{FF2B5EF4-FFF2-40B4-BE49-F238E27FC236}">
                <a16:creationId xmlns:a16="http://schemas.microsoft.com/office/drawing/2014/main" id="{18FD0BE8-A2A2-57BC-2395-6D210B2AA525}"/>
              </a:ext>
            </a:extLst>
          </p:cNvPr>
          <p:cNvSpPr>
            <a:spLocks noGrp="1"/>
          </p:cNvSpPr>
          <p:nvPr>
            <p:ph idx="1"/>
          </p:nvPr>
        </p:nvSpPr>
        <p:spPr>
          <a:xfrm>
            <a:off x="1053871" y="2664823"/>
            <a:ext cx="10265228" cy="2542903"/>
          </a:xfrm>
        </p:spPr>
        <p:txBody>
          <a:bodyPr>
            <a:normAutofit fontScale="92500" lnSpcReduction="10000"/>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Depending on their situation and the nature of the treatment required, the NHS offers priority treatment to veterans. When referring a veteran for a service-related problem, please write on any referrals that the patient is a veteran. They could get secondary care treatment quicker than usual, which can increase patient satisfaction and reduce the need for repeated GP appointments. Please write on the referral that the patient is a veteran.</a:t>
            </a:r>
            <a:endParaRPr lang="en-GB" dirty="0">
              <a:solidFill>
                <a:srgbClr val="002B5C"/>
              </a:solidFill>
            </a:endParaRPr>
          </a:p>
        </p:txBody>
      </p:sp>
    </p:spTree>
    <p:extLst>
      <p:ext uri="{BB962C8B-B14F-4D97-AF65-F5344CB8AC3E}">
        <p14:creationId xmlns:p14="http://schemas.microsoft.com/office/powerpoint/2010/main" val="890532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AC105-0752-FC96-6D41-79B6AA4796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D5A2D9-F3C7-B301-A8FF-CE778C2A7783}"/>
              </a:ext>
            </a:extLst>
          </p:cNvPr>
          <p:cNvSpPr>
            <a:spLocks noGrp="1"/>
          </p:cNvSpPr>
          <p:nvPr>
            <p:ph type="title"/>
          </p:nvPr>
        </p:nvSpPr>
        <p:spPr/>
        <p:txBody>
          <a:bodyPr>
            <a:normAutofit/>
          </a:bodyPr>
          <a:lstStyle/>
          <a:p>
            <a:r>
              <a:rPr lang="en-GB" sz="3200" dirty="0">
                <a:solidFill>
                  <a:srgbClr val="002B5C"/>
                </a:solidFill>
                <a:latin typeface="Lato" panose="020F0502020204030203" pitchFamily="34" charset="0"/>
                <a:ea typeface="Lato" panose="020F0502020204030203" pitchFamily="34" charset="0"/>
                <a:cs typeface="Lato" panose="020F0502020204030203" pitchFamily="34" charset="0"/>
              </a:rPr>
              <a:t>Benefits of veteran friendly accreditation to the GP team</a:t>
            </a:r>
          </a:p>
        </p:txBody>
      </p:sp>
      <p:sp>
        <p:nvSpPr>
          <p:cNvPr id="3" name="Content Placeholder 2">
            <a:extLst>
              <a:ext uri="{FF2B5EF4-FFF2-40B4-BE49-F238E27FC236}">
                <a16:creationId xmlns:a16="http://schemas.microsoft.com/office/drawing/2014/main" id="{0093C89A-8199-FC26-77CA-EBF30229397D}"/>
              </a:ext>
            </a:extLst>
          </p:cNvPr>
          <p:cNvSpPr>
            <a:spLocks noGrp="1"/>
          </p:cNvSpPr>
          <p:nvPr>
            <p:ph idx="1"/>
          </p:nvPr>
        </p:nvSpPr>
        <p:spPr>
          <a:xfrm>
            <a:off x="838200" y="2370139"/>
            <a:ext cx="10515600" cy="2692750"/>
          </a:xfrm>
        </p:spPr>
        <p:txBody>
          <a:bodyPr>
            <a:normAutofit fontScale="92500"/>
          </a:bodyPr>
          <a:lstStyle/>
          <a:p>
            <a:pPr marL="342900" lvl="0" indent="-342900">
              <a:lnSpc>
                <a:spcPct val="107000"/>
              </a:lnSpc>
              <a:buFont typeface="Symbol" panose="05050102010706020507" pitchFamily="18" charset="2"/>
              <a:buChar char=""/>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Supports practices to identify and code their veterans.</a:t>
            </a:r>
          </a:p>
          <a:p>
            <a:pPr marL="342900" lvl="0" indent="-342900">
              <a:lnSpc>
                <a:spcPct val="107000"/>
              </a:lnSpc>
              <a:buFont typeface="Symbol" panose="05050102010706020507" pitchFamily="18" charset="2"/>
              <a:buChar char=""/>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Improved care of veterans and primary care team’s understanding of their needs.</a:t>
            </a:r>
          </a:p>
          <a:p>
            <a:pPr marL="342900" lvl="0" indent="-342900">
              <a:lnSpc>
                <a:spcPct val="107000"/>
              </a:lnSpc>
              <a:buFont typeface="Symbol" panose="05050102010706020507" pitchFamily="18" charset="2"/>
              <a:buChar char=""/>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More efficient care of veterans by accessing specialist NHS care pathways therefore potentially decreasing primary care workload.</a:t>
            </a:r>
          </a:p>
          <a:p>
            <a:endParaRPr lang="en-GB" dirty="0"/>
          </a:p>
        </p:txBody>
      </p:sp>
    </p:spTree>
    <p:extLst>
      <p:ext uri="{BB962C8B-B14F-4D97-AF65-F5344CB8AC3E}">
        <p14:creationId xmlns:p14="http://schemas.microsoft.com/office/powerpoint/2010/main" val="4130865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659B0-A501-BC87-FF42-8F5F8C453B71}"/>
              </a:ext>
            </a:extLst>
          </p:cNvPr>
          <p:cNvSpPr>
            <a:spLocks noGrp="1"/>
          </p:cNvSpPr>
          <p:nvPr>
            <p:ph type="title"/>
          </p:nvPr>
        </p:nvSpPr>
        <p:spPr/>
        <p:txBody>
          <a:bodyPr>
            <a:normAutofit/>
          </a:bodyPr>
          <a:lstStyle/>
          <a:p>
            <a:r>
              <a:rPr lang="en-GB" sz="3200" dirty="0">
                <a:solidFill>
                  <a:srgbClr val="002B5C"/>
                </a:solidFill>
                <a:latin typeface="Lato" panose="020F0502020204030203" pitchFamily="34" charset="0"/>
                <a:ea typeface="Lato" panose="020F0502020204030203" pitchFamily="34" charset="0"/>
                <a:cs typeface="Lato" panose="020F0502020204030203" pitchFamily="34" charset="0"/>
              </a:rPr>
              <a:t>Congratulations on becoming a veteran friendly practice!</a:t>
            </a:r>
          </a:p>
        </p:txBody>
      </p:sp>
      <p:sp>
        <p:nvSpPr>
          <p:cNvPr id="3" name="Content Placeholder 2">
            <a:extLst>
              <a:ext uri="{FF2B5EF4-FFF2-40B4-BE49-F238E27FC236}">
                <a16:creationId xmlns:a16="http://schemas.microsoft.com/office/drawing/2014/main" id="{34C33566-69D4-2953-CA0E-F901AD41E204}"/>
              </a:ext>
            </a:extLst>
          </p:cNvPr>
          <p:cNvSpPr>
            <a:spLocks noGrp="1"/>
          </p:cNvSpPr>
          <p:nvPr>
            <p:ph idx="1"/>
          </p:nvPr>
        </p:nvSpPr>
        <p:spPr/>
        <p:txBody>
          <a:bodyPr/>
          <a:lstStyle/>
          <a:p>
            <a:r>
              <a:rPr lang="en-GB" sz="2400" dirty="0">
                <a:solidFill>
                  <a:srgbClr val="002B5C"/>
                </a:solidFill>
                <a:latin typeface="Lato" panose="020F0502020204030203" pitchFamily="34" charset="0"/>
                <a:ea typeface="Lato" panose="020F0502020204030203" pitchFamily="34" charset="0"/>
                <a:cs typeface="Lato" panose="020F0502020204030203" pitchFamily="34" charset="0"/>
              </a:rPr>
              <a:t>Going forward, this will help to improve the medical care of veterans. This includes, where indicated, enabling access to specific NHS services for veterans and potentially reducing workload for the practice.</a:t>
            </a:r>
          </a:p>
          <a:p>
            <a:r>
              <a:rPr lang="en-GB" sz="2400" dirty="0">
                <a:solidFill>
                  <a:srgbClr val="002B5C"/>
                </a:solidFill>
                <a:latin typeface="Lato" panose="020F0502020204030203" pitchFamily="34" charset="0"/>
                <a:ea typeface="Lato" panose="020F0502020204030203" pitchFamily="34" charset="0"/>
                <a:cs typeface="Lato" panose="020F0502020204030203" pitchFamily="34" charset="0"/>
              </a:rPr>
              <a:t>This PowerPoint presentation for clinical leads, along with the accreditation resources, provides all the information you need to get started. </a:t>
            </a:r>
          </a:p>
          <a:p>
            <a:pPr marL="0" indent="0">
              <a:buNone/>
            </a:pPr>
            <a:endParaRPr lang="en-GB" sz="2400" dirty="0">
              <a:solidFill>
                <a:srgbClr val="002B5C"/>
              </a:solidFill>
              <a:latin typeface="Lato" panose="020F0502020204030203" pitchFamily="34" charset="0"/>
              <a:ea typeface="Lato" panose="020F0502020204030203" pitchFamily="34" charset="0"/>
              <a:cs typeface="Lato" panose="020F0502020204030203" pitchFamily="34" charset="0"/>
            </a:endParaRPr>
          </a:p>
          <a:p>
            <a:pPr marL="0" indent="0" algn="ctr">
              <a:buNone/>
            </a:pPr>
            <a:r>
              <a:rPr lang="en-GB" sz="1600" dirty="0">
                <a:solidFill>
                  <a:srgbClr val="002B5C"/>
                </a:solidFill>
                <a:latin typeface="Lato" panose="020F0502020204030203" pitchFamily="34" charset="0"/>
                <a:ea typeface="Lato" panose="020F0502020204030203" pitchFamily="34" charset="0"/>
                <a:cs typeface="Lato" panose="020F0502020204030203" pitchFamily="34" charset="0"/>
              </a:rPr>
              <a:t>The content in this slideshow is the same as in file 1b, ‘VFGP Information for Clinical Leads’. Please use whichever you prefer.</a:t>
            </a:r>
          </a:p>
          <a:p>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53751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E45A5-B7E1-42A6-5052-CD81BE0E47B6}"/>
              </a:ext>
            </a:extLst>
          </p:cNvPr>
          <p:cNvSpPr>
            <a:spLocks noGrp="1"/>
          </p:cNvSpPr>
          <p:nvPr>
            <p:ph type="title"/>
          </p:nvPr>
        </p:nvSpPr>
        <p:spPr/>
        <p:txBody>
          <a:bodyPr>
            <a:normAutofit/>
          </a:bodyPr>
          <a:lstStyle/>
          <a:p>
            <a:r>
              <a:rPr lang="en-GB" sz="3200" dirty="0">
                <a:solidFill>
                  <a:srgbClr val="002B5C"/>
                </a:solidFill>
                <a:latin typeface="Lato" panose="020F0502020204030203" pitchFamily="34" charset="0"/>
                <a:ea typeface="Lato" panose="020F0502020204030203" pitchFamily="34" charset="0"/>
                <a:cs typeface="Lato" panose="020F0502020204030203" pitchFamily="34" charset="0"/>
              </a:rPr>
              <a:t>Benefits of veteran friendly accreditation to the GP team</a:t>
            </a:r>
          </a:p>
        </p:txBody>
      </p:sp>
      <p:sp>
        <p:nvSpPr>
          <p:cNvPr id="3" name="Content Placeholder 2">
            <a:extLst>
              <a:ext uri="{FF2B5EF4-FFF2-40B4-BE49-F238E27FC236}">
                <a16:creationId xmlns:a16="http://schemas.microsoft.com/office/drawing/2014/main" id="{2AAAC33C-B71A-1E53-2350-3D8CFD55C519}"/>
              </a:ext>
            </a:extLst>
          </p:cNvPr>
          <p:cNvSpPr>
            <a:spLocks noGrp="1"/>
          </p:cNvSpPr>
          <p:nvPr>
            <p:ph idx="1"/>
          </p:nvPr>
        </p:nvSpPr>
        <p:spPr>
          <a:xfrm>
            <a:off x="838200" y="2370138"/>
            <a:ext cx="10515600" cy="2750502"/>
          </a:xfrm>
        </p:spPr>
        <p:txBody>
          <a:bodyPr>
            <a:normAutofit fontScale="77500" lnSpcReduction="20000"/>
          </a:bodyPr>
          <a:lstStyle/>
          <a:p>
            <a:pPr marL="342900" lvl="0" indent="-342900">
              <a:lnSpc>
                <a:spcPct val="107000"/>
              </a:lnSpc>
              <a:buFont typeface="Symbol" panose="05050102010706020507" pitchFamily="18" charset="2"/>
              <a:buChar char=""/>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Demonstrates the practice’s commitment to the Armed Forces Covenant which is enshrined in law.</a:t>
            </a:r>
          </a:p>
          <a:p>
            <a:pPr marL="342900" lvl="0" indent="-342900">
              <a:lnSpc>
                <a:spcPct val="107000"/>
              </a:lnSpc>
              <a:buFont typeface="Symbol" panose="05050102010706020507" pitchFamily="18" charset="2"/>
              <a:buChar char=""/>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Part of the </a:t>
            </a: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NHS Long Term Plan</a:t>
            </a:r>
            <a:endPar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pPr marL="342900" indent="-342900">
              <a:lnSpc>
                <a:spcPct val="107000"/>
              </a:lnSpc>
              <a:buFont typeface="Symbol" panose="05050102010706020507" pitchFamily="18" charset="2"/>
              <a:buChar char=""/>
            </a:pPr>
            <a:r>
              <a:rPr lang="en-GB" sz="2900" kern="100" dirty="0">
                <a:solidFill>
                  <a:srgbClr val="002B5C"/>
                </a:solidFill>
                <a:latin typeface="Lato" panose="020F0502020204030203" pitchFamily="34" charset="0"/>
                <a:ea typeface="Lato" panose="020F0502020204030203" pitchFamily="34" charset="0"/>
                <a:cs typeface="Lato" panose="020F0502020204030203" pitchFamily="34" charset="0"/>
              </a:rPr>
              <a:t>Demonstrates commitment to the NHS Constitution for England, principle four</a:t>
            </a:r>
          </a:p>
          <a:p>
            <a:pPr marL="342900" lvl="0" indent="-342900">
              <a:lnSpc>
                <a:spcPct val="107000"/>
              </a:lnSpc>
              <a:buFont typeface="Symbol" panose="05050102010706020507" pitchFamily="18" charset="2"/>
              <a:buChar char=""/>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Can be used to demonstrate the </a:t>
            </a:r>
            <a:r>
              <a:rPr lang="en-GB" kern="100" dirty="0">
                <a:solidFill>
                  <a:srgbClr val="002B5C"/>
                </a:solidFill>
                <a:latin typeface="Lato" panose="020F0502020204030203" pitchFamily="34" charset="0"/>
                <a:ea typeface="Lato" panose="020F0502020204030203" pitchFamily="34" charset="0"/>
                <a:cs typeface="Lato" panose="020F0502020204030203" pitchFamily="34" charset="0"/>
              </a:rPr>
              <a:t>p</a:t>
            </a: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ractice’s understanding of diverse health and care needs of people and local communities to the CQC. </a:t>
            </a:r>
          </a:p>
          <a:p>
            <a:pPr marL="342900" lvl="0" indent="-342900">
              <a:lnSpc>
                <a:spcPct val="107000"/>
              </a:lnSpc>
              <a:spcAft>
                <a:spcPts val="800"/>
              </a:spcAft>
              <a:buFont typeface="Symbol" panose="05050102010706020507" pitchFamily="18" charset="2"/>
              <a:buChar char=""/>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Potentially an improved a sense of teamwork and morale amongst staff.</a:t>
            </a:r>
          </a:p>
          <a:p>
            <a:endParaRPr lang="en-GB" dirty="0"/>
          </a:p>
        </p:txBody>
      </p:sp>
    </p:spTree>
    <p:extLst>
      <p:ext uri="{BB962C8B-B14F-4D97-AF65-F5344CB8AC3E}">
        <p14:creationId xmlns:p14="http://schemas.microsoft.com/office/powerpoint/2010/main" val="941877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05BDC-B8C2-BAAD-950B-34C07CEB3FDC}"/>
              </a:ext>
            </a:extLst>
          </p:cNvPr>
          <p:cNvSpPr>
            <a:spLocks noGrp="1"/>
          </p:cNvSpPr>
          <p:nvPr>
            <p:ph type="title"/>
          </p:nvPr>
        </p:nvSpPr>
        <p:spPr>
          <a:xfrm>
            <a:off x="838200" y="1072912"/>
            <a:ext cx="10515600" cy="1143221"/>
          </a:xfrm>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NHS veteran-specific referral pathways</a:t>
            </a:r>
          </a:p>
        </p:txBody>
      </p:sp>
      <p:sp>
        <p:nvSpPr>
          <p:cNvPr id="3" name="Content Placeholder 2">
            <a:extLst>
              <a:ext uri="{FF2B5EF4-FFF2-40B4-BE49-F238E27FC236}">
                <a16:creationId xmlns:a16="http://schemas.microsoft.com/office/drawing/2014/main" id="{3264A293-AE5A-BC6D-7D4E-B612B79877B2}"/>
              </a:ext>
            </a:extLst>
          </p:cNvPr>
          <p:cNvSpPr>
            <a:spLocks noGrp="1"/>
          </p:cNvSpPr>
          <p:nvPr>
            <p:ph idx="1"/>
          </p:nvPr>
        </p:nvSpPr>
        <p:spPr>
          <a:xfrm>
            <a:off x="1056443" y="2100629"/>
            <a:ext cx="10297357" cy="3010385"/>
          </a:xfrm>
        </p:spPr>
        <p:txBody>
          <a:bodyPr>
            <a:normAutofit fontScale="55000" lnSpcReduction="20000"/>
          </a:bodyPr>
          <a:lstStyle/>
          <a:p>
            <a:pPr>
              <a:lnSpc>
                <a:spcPct val="107000"/>
              </a:lnSpc>
              <a:spcAft>
                <a:spcPts val="600"/>
              </a:spcAft>
            </a:pPr>
            <a:r>
              <a:rPr lang="en-GB" sz="5100" b="1"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Op COURAGE</a:t>
            </a:r>
            <a:r>
              <a:rPr lang="en-GB" sz="51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 </a:t>
            </a:r>
            <a:r>
              <a:rPr lang="en-GB" sz="40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is the NHS veterans mental health and wellbeing service.</a:t>
            </a:r>
          </a:p>
          <a:p>
            <a:pPr>
              <a:lnSpc>
                <a:spcPct val="107000"/>
              </a:lnSpc>
              <a:spcAft>
                <a:spcPts val="600"/>
              </a:spcAft>
            </a:pPr>
            <a:r>
              <a:rPr lang="en-GB" sz="40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Everyone at Op COURAGE is either from the armed forces community or is experienced in working with serving personnel, reservists, veterans and their families.</a:t>
            </a:r>
          </a:p>
          <a:p>
            <a:pPr>
              <a:lnSpc>
                <a:spcPct val="107000"/>
              </a:lnSpc>
              <a:spcAft>
                <a:spcPts val="600"/>
              </a:spcAft>
            </a:pPr>
            <a:r>
              <a:rPr lang="en-GB" sz="40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Op COURAGE can be accessed via self-referral, through a family member or friend, via the GP or a charity.</a:t>
            </a:r>
          </a:p>
          <a:p>
            <a:pPr>
              <a:lnSpc>
                <a:spcPct val="107000"/>
              </a:lnSpc>
              <a:spcAft>
                <a:spcPts val="600"/>
              </a:spcAft>
            </a:pPr>
            <a:r>
              <a:rPr lang="en-GB" sz="4000" kern="100" dirty="0">
                <a:solidFill>
                  <a:srgbClr val="002B5C"/>
                </a:solidFill>
                <a:latin typeface="Lato" panose="020F0502020204030203" pitchFamily="34" charset="0"/>
                <a:ea typeface="Lato" panose="020F0502020204030203" pitchFamily="34" charset="0"/>
                <a:cs typeface="Lato" panose="020F0502020204030203" pitchFamily="34" charset="0"/>
              </a:rPr>
              <a:t>For m</a:t>
            </a:r>
            <a:r>
              <a:rPr lang="en-GB" sz="40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ore information visit </a:t>
            </a:r>
            <a:r>
              <a:rPr lang="en-GB" sz="4000" b="1" u="sng"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www.nhs.uk/opcourage</a:t>
            </a:r>
            <a:r>
              <a:rPr lang="en-GB" sz="4000" b="1" u="sng"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endParaRPr lang="en-GB" sz="40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endParaRPr lang="en-GB" dirty="0"/>
          </a:p>
        </p:txBody>
      </p:sp>
    </p:spTree>
    <p:extLst>
      <p:ext uri="{BB962C8B-B14F-4D97-AF65-F5344CB8AC3E}">
        <p14:creationId xmlns:p14="http://schemas.microsoft.com/office/powerpoint/2010/main" val="2264604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9CB87-9E4D-7DB8-BEF8-9EA8039CB9E8}"/>
              </a:ext>
            </a:extLst>
          </p:cNvPr>
          <p:cNvSpPr>
            <a:spLocks noGrp="1"/>
          </p:cNvSpPr>
          <p:nvPr>
            <p:ph type="title"/>
          </p:nvPr>
        </p:nvSpPr>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NHS veteran-specific referral pathways</a:t>
            </a:r>
          </a:p>
        </p:txBody>
      </p:sp>
      <p:sp>
        <p:nvSpPr>
          <p:cNvPr id="3" name="Content Placeholder 2">
            <a:extLst>
              <a:ext uri="{FF2B5EF4-FFF2-40B4-BE49-F238E27FC236}">
                <a16:creationId xmlns:a16="http://schemas.microsoft.com/office/drawing/2014/main" id="{7C40BCDD-9FDD-CC37-894A-2103E3FBDC66}"/>
              </a:ext>
            </a:extLst>
          </p:cNvPr>
          <p:cNvSpPr>
            <a:spLocks noGrp="1"/>
          </p:cNvSpPr>
          <p:nvPr>
            <p:ph idx="1"/>
          </p:nvPr>
        </p:nvSpPr>
        <p:spPr>
          <a:xfrm>
            <a:off x="1254034" y="2370133"/>
            <a:ext cx="10099765" cy="2945937"/>
          </a:xfrm>
        </p:spPr>
        <p:txBody>
          <a:bodyPr>
            <a:normAutofit fontScale="85000" lnSpcReduction="20000"/>
          </a:bodyPr>
          <a:lstStyle/>
          <a:p>
            <a:pPr>
              <a:lnSpc>
                <a:spcPct val="107000"/>
              </a:lnSpc>
              <a:spcAft>
                <a:spcPts val="800"/>
              </a:spcAft>
            </a:pPr>
            <a:r>
              <a:rPr lang="en-GB" sz="3300" b="1"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Op RESTORE</a:t>
            </a:r>
            <a:r>
              <a:rPr lang="en-GB" sz="33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 </a:t>
            </a:r>
            <a:r>
              <a:rPr lang="en-GB" sz="29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is the NHS veterans physical health and wellbeing Service.</a:t>
            </a:r>
          </a:p>
          <a:p>
            <a:pPr>
              <a:lnSpc>
                <a:spcPct val="107000"/>
              </a:lnSpc>
              <a:spcAft>
                <a:spcPts val="800"/>
              </a:spcAft>
            </a:pPr>
            <a:r>
              <a:rPr lang="en-GB" sz="2900" kern="100" dirty="0">
                <a:solidFill>
                  <a:srgbClr val="002B5C"/>
                </a:solidFill>
                <a:latin typeface="Lato" panose="020F0502020204030203" pitchFamily="34" charset="0"/>
                <a:ea typeface="Lato" panose="020F0502020204030203" pitchFamily="34" charset="0"/>
                <a:cs typeface="Lato" panose="020F0502020204030203" pitchFamily="34" charset="0"/>
              </a:rPr>
              <a:t>U</a:t>
            </a:r>
            <a:r>
              <a:rPr lang="en-GB" sz="29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ses a network of civilian and military consultants, along with welfare support from military charities, to support a veteran’s health using a holistic approach. Op RESTORE does not shorten NHS waiting times; it seeks to ensure the veteran ‘waits well’ and is seen by the most appropriate clinician for their needs.</a:t>
            </a:r>
          </a:p>
          <a:p>
            <a:endParaRPr lang="en-GB" dirty="0"/>
          </a:p>
        </p:txBody>
      </p:sp>
    </p:spTree>
    <p:extLst>
      <p:ext uri="{BB962C8B-B14F-4D97-AF65-F5344CB8AC3E}">
        <p14:creationId xmlns:p14="http://schemas.microsoft.com/office/powerpoint/2010/main" val="341683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BEC4F-4F2F-1D88-3D73-C00C1921F7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638568-7728-AF2B-1734-36B9705948B3}"/>
              </a:ext>
            </a:extLst>
          </p:cNvPr>
          <p:cNvSpPr>
            <a:spLocks noGrp="1"/>
          </p:cNvSpPr>
          <p:nvPr>
            <p:ph type="title"/>
          </p:nvPr>
        </p:nvSpPr>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NHS veteran-specific referral pathways</a:t>
            </a:r>
          </a:p>
        </p:txBody>
      </p:sp>
      <p:sp>
        <p:nvSpPr>
          <p:cNvPr id="3" name="Content Placeholder 2">
            <a:extLst>
              <a:ext uri="{FF2B5EF4-FFF2-40B4-BE49-F238E27FC236}">
                <a16:creationId xmlns:a16="http://schemas.microsoft.com/office/drawing/2014/main" id="{A3C0A5F8-55BE-3B5B-9429-E65DDBDA9C9B}"/>
              </a:ext>
            </a:extLst>
          </p:cNvPr>
          <p:cNvSpPr>
            <a:spLocks noGrp="1"/>
          </p:cNvSpPr>
          <p:nvPr>
            <p:ph idx="1"/>
          </p:nvPr>
        </p:nvSpPr>
        <p:spPr>
          <a:xfrm>
            <a:off x="1254034" y="2370133"/>
            <a:ext cx="10099765" cy="2766643"/>
          </a:xfrm>
        </p:spPr>
        <p:txBody>
          <a:bodyPr>
            <a:normAutofit fontScale="70000" lnSpcReduction="20000"/>
          </a:bodyPr>
          <a:lstStyle/>
          <a:p>
            <a:pPr>
              <a:lnSpc>
                <a:spcPct val="107000"/>
              </a:lnSpc>
              <a:spcAft>
                <a:spcPts val="800"/>
              </a:spcAft>
            </a:pPr>
            <a:r>
              <a:rPr lang="en-GB" sz="4000" b="1"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Op RESTORE </a:t>
            </a:r>
            <a:r>
              <a:rPr lang="en-GB" sz="36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supports veterans with service-attributable physical health conditions, regardless of how long they served for and when they left the Armed Forces.</a:t>
            </a:r>
          </a:p>
          <a:p>
            <a:pPr>
              <a:lnSpc>
                <a:spcPct val="107000"/>
              </a:lnSpc>
              <a:spcAft>
                <a:spcPts val="800"/>
              </a:spcAft>
            </a:pPr>
            <a:r>
              <a:rPr lang="en-GB" sz="36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Op RESTORE is accessed via a GP referral. GPs can obtain a referral form by email to </a:t>
            </a:r>
            <a:r>
              <a:rPr lang="en-GB" sz="36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imperial.oprestore@nhs.net</a:t>
            </a:r>
            <a:r>
              <a:rPr lang="en-GB" sz="3600" kern="100" dirty="0">
                <a:solidFill>
                  <a:srgbClr val="002B5C"/>
                </a:solidFill>
                <a:latin typeface="Lato" panose="020F0502020204030203" pitchFamily="34" charset="0"/>
                <a:ea typeface="Lato" panose="020F0502020204030203" pitchFamily="34" charset="0"/>
                <a:cs typeface="Lato" panose="020F0502020204030203" pitchFamily="34" charset="0"/>
              </a:rPr>
              <a:t>.</a:t>
            </a:r>
            <a:endParaRPr lang="en-GB" sz="36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pPr>
              <a:lnSpc>
                <a:spcPct val="107000"/>
              </a:lnSpc>
              <a:spcAft>
                <a:spcPts val="800"/>
              </a:spcAft>
            </a:pPr>
            <a:r>
              <a:rPr lang="en-GB" sz="36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For more information visit </a:t>
            </a:r>
            <a:r>
              <a:rPr lang="en-GB" sz="36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Op RESTORE</a:t>
            </a:r>
            <a:r>
              <a:rPr lang="en-GB" sz="36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endParaRPr lang="en-GB" sz="36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endParaRPr lang="en-GB" dirty="0"/>
          </a:p>
        </p:txBody>
      </p:sp>
    </p:spTree>
    <p:extLst>
      <p:ext uri="{BB962C8B-B14F-4D97-AF65-F5344CB8AC3E}">
        <p14:creationId xmlns:p14="http://schemas.microsoft.com/office/powerpoint/2010/main" val="2654411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1B092-DF55-675D-0332-A5C0E7198561}"/>
              </a:ext>
            </a:extLst>
          </p:cNvPr>
          <p:cNvSpPr>
            <a:spLocks noGrp="1"/>
          </p:cNvSpPr>
          <p:nvPr>
            <p:ph type="title"/>
          </p:nvPr>
        </p:nvSpPr>
        <p:spPr>
          <a:xfrm>
            <a:off x="836611" y="1775386"/>
            <a:ext cx="3932237" cy="1099595"/>
          </a:xfrm>
        </p:spPr>
        <p:txBody>
          <a:bodyPr>
            <a:normAutofit/>
          </a:bodyPr>
          <a:lstStyle/>
          <a:p>
            <a:r>
              <a:rPr lang="en-GB" sz="3200" dirty="0">
                <a:solidFill>
                  <a:srgbClr val="002B5C"/>
                </a:solidFill>
                <a:latin typeface="Lato" panose="020F0502020204030203" pitchFamily="34" charset="0"/>
                <a:ea typeface="Lato" panose="020F0502020204030203" pitchFamily="34" charset="0"/>
                <a:cs typeface="Lato" panose="020F0502020204030203" pitchFamily="34" charset="0"/>
              </a:rPr>
              <a:t>Additional resources available to veterans</a:t>
            </a:r>
            <a:endParaRPr lang="en-GB" dirty="0">
              <a:solidFill>
                <a:srgbClr val="002B5C"/>
              </a:solidFill>
            </a:endParaRPr>
          </a:p>
        </p:txBody>
      </p:sp>
      <p:sp>
        <p:nvSpPr>
          <p:cNvPr id="3" name="Content Placeholder 2">
            <a:extLst>
              <a:ext uri="{FF2B5EF4-FFF2-40B4-BE49-F238E27FC236}">
                <a16:creationId xmlns:a16="http://schemas.microsoft.com/office/drawing/2014/main" id="{2EAE095E-339F-74BE-880F-4FE32EDAB228}"/>
              </a:ext>
            </a:extLst>
          </p:cNvPr>
          <p:cNvSpPr>
            <a:spLocks noGrp="1"/>
          </p:cNvSpPr>
          <p:nvPr>
            <p:ph idx="1"/>
          </p:nvPr>
        </p:nvSpPr>
        <p:spPr>
          <a:xfrm>
            <a:off x="5183188" y="1775386"/>
            <a:ext cx="6172200" cy="3820071"/>
          </a:xfrm>
        </p:spPr>
        <p:txBody>
          <a:bodyPr>
            <a:normAutofit fontScale="62500" lnSpcReduction="20000"/>
          </a:bodyPr>
          <a:lstStyle/>
          <a:p>
            <a:pPr>
              <a:lnSpc>
                <a:spcPct val="107000"/>
              </a:lnSpc>
              <a:spcAft>
                <a:spcPts val="800"/>
              </a:spcAft>
            </a:pPr>
            <a:r>
              <a:rPr lang="en-GB" sz="3200" b="1" kern="100" dirty="0">
                <a:solidFill>
                  <a:srgbClr val="002B5C"/>
                </a:solidFill>
                <a:effectLst/>
                <a:latin typeface="Lato" panose="020F0502020204030203" pitchFamily="34" charset="0"/>
                <a:ea typeface="Lato" panose="020F0502020204030203" pitchFamily="34" charset="0"/>
                <a:cs typeface="Lato" panose="020F0502020204030203" pitchFamily="34" charset="0"/>
              </a:rPr>
              <a:t>Veterans Gateway </a:t>
            </a: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is the first point of contact for welfare needs including housing, finances, employment, and physical and mental wellbeing for veterans and their families (available by </a:t>
            </a:r>
            <a:r>
              <a:rPr lang="en-GB" kern="100" dirty="0">
                <a:solidFill>
                  <a:srgbClr val="002B5C"/>
                </a:solidFill>
                <a:latin typeface="Lato" panose="020F0502020204030203" pitchFamily="34" charset="0"/>
                <a:ea typeface="Lato" panose="020F0502020204030203" pitchFamily="34" charset="0"/>
                <a:cs typeface="Lato" panose="020F0502020204030203" pitchFamily="34" charset="0"/>
              </a:rPr>
              <a:t>phone</a:t>
            </a: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r>
              <a:rPr lang="en-GB" kern="100" dirty="0">
                <a:solidFill>
                  <a:srgbClr val="002B5C"/>
                </a:solidFill>
                <a:latin typeface="Lato" panose="020F0502020204030203" pitchFamily="34" charset="0"/>
                <a:ea typeface="Lato" panose="020F0502020204030203" pitchFamily="34" charset="0"/>
                <a:cs typeface="Lato" panose="020F0502020204030203" pitchFamily="34" charset="0"/>
              </a:rPr>
              <a:t> text, online chat or email). Visit</a:t>
            </a: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 </a:t>
            </a:r>
            <a:r>
              <a:rPr lang="en-GB" sz="32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www.veteransgateway.org.uk</a:t>
            </a:r>
            <a:r>
              <a:rPr lang="en-GB" sz="32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endPar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pPr>
              <a:lnSpc>
                <a:spcPct val="107000"/>
              </a:lnSpc>
              <a:spcAft>
                <a:spcPts val="800"/>
              </a:spcAft>
            </a:pPr>
            <a:r>
              <a:rPr lang="en-GB" sz="3200" b="1" kern="100" dirty="0">
                <a:solidFill>
                  <a:srgbClr val="002B5C"/>
                </a:solidFill>
                <a:effectLst/>
                <a:latin typeface="Lato" panose="020F0502020204030203" pitchFamily="34" charset="0"/>
                <a:ea typeface="Lato" panose="020F0502020204030203" pitchFamily="34" charset="0"/>
                <a:cs typeface="Lato" panose="020F0502020204030203" pitchFamily="34" charset="0"/>
              </a:rPr>
              <a:t>Fighting with Pride (FWP) </a:t>
            </a:r>
            <a:r>
              <a:rPr lang="en-US"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supports the health and wellbeing of LGBT+ veterans, service personnel and their families. Visit </a:t>
            </a:r>
            <a:r>
              <a:rPr lang="en-US" sz="32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www.fightingwithpride.org.uk</a:t>
            </a:r>
            <a:r>
              <a:rPr lang="en-US" sz="32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rPr>
              <a:t>.</a:t>
            </a:r>
            <a:endPar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r>
              <a:rPr lang="en-GB" kern="100" dirty="0">
                <a:solidFill>
                  <a:srgbClr val="002B5C"/>
                </a:solidFill>
                <a:latin typeface="Lato" panose="020F0502020204030203" pitchFamily="34" charset="0"/>
                <a:ea typeface="Lato" panose="020F0502020204030203" pitchFamily="34" charset="0"/>
                <a:cs typeface="Lato" panose="020F0502020204030203" pitchFamily="34" charset="0"/>
              </a:rPr>
              <a:t>You may want to explore what local veteran’s charities serve your practice population.</a:t>
            </a:r>
          </a:p>
          <a:p>
            <a:endParaRPr lang="en-GB" dirty="0"/>
          </a:p>
        </p:txBody>
      </p:sp>
      <p:sp>
        <p:nvSpPr>
          <p:cNvPr id="4" name="Text Placeholder 3">
            <a:extLst>
              <a:ext uri="{FF2B5EF4-FFF2-40B4-BE49-F238E27FC236}">
                <a16:creationId xmlns:a16="http://schemas.microsoft.com/office/drawing/2014/main" id="{8000E71D-57BA-9EF4-1B3E-6906B0739FEB}"/>
              </a:ext>
            </a:extLst>
          </p:cNvPr>
          <p:cNvSpPr>
            <a:spLocks noGrp="1"/>
          </p:cNvSpPr>
          <p:nvPr>
            <p:ph type="body" sz="half" idx="2"/>
          </p:nvPr>
        </p:nvSpPr>
        <p:spPr>
          <a:xfrm>
            <a:off x="836611" y="2874980"/>
            <a:ext cx="3932237" cy="3175495"/>
          </a:xfrm>
        </p:spPr>
        <p:txBody>
          <a:bodyPr/>
          <a:lstStyle/>
          <a:p>
            <a:r>
              <a:rPr lang="en-GB" sz="2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There is a wealth of charities which support veterans and their families </a:t>
            </a:r>
          </a:p>
          <a:p>
            <a:endParaRPr lang="en-GB" dirty="0"/>
          </a:p>
        </p:txBody>
      </p:sp>
    </p:spTree>
    <p:extLst>
      <p:ext uri="{BB962C8B-B14F-4D97-AF65-F5344CB8AC3E}">
        <p14:creationId xmlns:p14="http://schemas.microsoft.com/office/powerpoint/2010/main" val="3288988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2DB90D-B869-221E-B77A-B1192CBC05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873924-F92B-23BF-D1E8-87AE6F8AFA17}"/>
              </a:ext>
            </a:extLst>
          </p:cNvPr>
          <p:cNvSpPr>
            <a:spLocks noGrp="1"/>
          </p:cNvSpPr>
          <p:nvPr>
            <p:ph type="title"/>
          </p:nvPr>
        </p:nvSpPr>
        <p:spPr>
          <a:xfrm>
            <a:off x="838200" y="1119340"/>
            <a:ext cx="10515600" cy="1143221"/>
          </a:xfrm>
        </p:spPr>
        <p:txBody>
          <a:bodyPr>
            <a:noAutofit/>
          </a:bodyPr>
          <a:lstStyle/>
          <a:p>
            <a:r>
              <a:rPr lang="en-US" sz="3200" dirty="0">
                <a:solidFill>
                  <a:srgbClr val="002B5C"/>
                </a:solidFill>
                <a:latin typeface="Lato" panose="020F0502020204030203" pitchFamily="34" charset="0"/>
                <a:ea typeface="Lato" panose="020F0502020204030203" pitchFamily="34" charset="0"/>
                <a:cs typeface="Lato" panose="020F0502020204030203" pitchFamily="34" charset="0"/>
              </a:rPr>
              <a:t>How do we identify patients who are veterans?</a:t>
            </a:r>
            <a:endParaRPr lang="en-GB" sz="3200" dirty="0">
              <a:solidFill>
                <a:srgbClr val="002B5C"/>
              </a:solidFill>
            </a:endParaRPr>
          </a:p>
        </p:txBody>
      </p:sp>
      <p:pic>
        <p:nvPicPr>
          <p:cNvPr id="15" name="Picture Placeholder 14" descr="A close-up of a medical form&#10;&#10;Description automatically generated">
            <a:extLst>
              <a:ext uri="{FF2B5EF4-FFF2-40B4-BE49-F238E27FC236}">
                <a16:creationId xmlns:a16="http://schemas.microsoft.com/office/drawing/2014/main" id="{CA67EAF6-5918-D412-3E7A-D7F0888D304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5459" y="2065338"/>
            <a:ext cx="4112117" cy="4372042"/>
          </a:xfrm>
        </p:spPr>
      </p:pic>
      <p:sp>
        <p:nvSpPr>
          <p:cNvPr id="16" name="Rectangle 15">
            <a:extLst>
              <a:ext uri="{FF2B5EF4-FFF2-40B4-BE49-F238E27FC236}">
                <a16:creationId xmlns:a16="http://schemas.microsoft.com/office/drawing/2014/main" id="{0DB8BB4B-0705-EF37-55F6-21E26D548F0F}"/>
              </a:ext>
            </a:extLst>
          </p:cNvPr>
          <p:cNvSpPr/>
          <p:nvPr/>
        </p:nvSpPr>
        <p:spPr>
          <a:xfrm>
            <a:off x="3615458" y="5427287"/>
            <a:ext cx="4112117" cy="1010093"/>
          </a:xfrm>
          <a:prstGeom prst="rect">
            <a:avLst/>
          </a:prstGeom>
          <a:noFill/>
          <a:ln w="38100">
            <a:solidFill>
              <a:srgbClr val="0070C0"/>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
        <p:nvSpPr>
          <p:cNvPr id="17" name="Arrow: Right 16">
            <a:extLst>
              <a:ext uri="{FF2B5EF4-FFF2-40B4-BE49-F238E27FC236}">
                <a16:creationId xmlns:a16="http://schemas.microsoft.com/office/drawing/2014/main" id="{D8B85155-96EF-F338-33D7-1A1E78EC8413}"/>
              </a:ext>
            </a:extLst>
          </p:cNvPr>
          <p:cNvSpPr/>
          <p:nvPr/>
        </p:nvSpPr>
        <p:spPr>
          <a:xfrm>
            <a:off x="2538379" y="5566522"/>
            <a:ext cx="107707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4ACEE780-1D33-EB2C-4EE9-BBB71119F4AA}"/>
              </a:ext>
            </a:extLst>
          </p:cNvPr>
          <p:cNvSpPr/>
          <p:nvPr/>
        </p:nvSpPr>
        <p:spPr>
          <a:xfrm>
            <a:off x="3615458" y="2072901"/>
            <a:ext cx="4112117" cy="3354386"/>
          </a:xfrm>
          <a:prstGeom prst="rect">
            <a:avLst/>
          </a:prstGeom>
          <a:solidFill>
            <a:schemeClr val="accent5">
              <a:lumMod val="50000"/>
              <a:alpha val="50000"/>
            </a:schemeClr>
          </a:solidFill>
          <a:ln w="38100">
            <a:solidFill>
              <a:srgbClr val="0070C0"/>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44747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D74015-8CF4-A3FA-A9A4-05D461103B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FC3FF5-DB83-0215-E431-B1FB847CEF53}"/>
              </a:ext>
            </a:extLst>
          </p:cNvPr>
          <p:cNvSpPr>
            <a:spLocks noGrp="1"/>
          </p:cNvSpPr>
          <p:nvPr>
            <p:ph type="title"/>
          </p:nvPr>
        </p:nvSpPr>
        <p:spPr/>
        <p:txBody>
          <a:bodyPr>
            <a:noAutofit/>
          </a:bodyPr>
          <a:lstStyle/>
          <a:p>
            <a:r>
              <a:rPr lang="en-US" sz="3600" dirty="0">
                <a:solidFill>
                  <a:srgbClr val="002B5C"/>
                </a:solidFill>
                <a:latin typeface="Lato" panose="020F0502020204030203" pitchFamily="34" charset="0"/>
                <a:ea typeface="Lato" panose="020F0502020204030203" pitchFamily="34" charset="0"/>
                <a:cs typeface="Lato" panose="020F0502020204030203" pitchFamily="34" charset="0"/>
              </a:rPr>
              <a:t>How do we identify patients who are veterans?</a:t>
            </a:r>
            <a:endParaRPr lang="en-GB" sz="3600" dirty="0">
              <a:solidFill>
                <a:srgbClr val="002B5C"/>
              </a:solidFill>
            </a:endParaRPr>
          </a:p>
        </p:txBody>
      </p:sp>
      <p:sp>
        <p:nvSpPr>
          <p:cNvPr id="4" name="Text Placeholder 3">
            <a:extLst>
              <a:ext uri="{FF2B5EF4-FFF2-40B4-BE49-F238E27FC236}">
                <a16:creationId xmlns:a16="http://schemas.microsoft.com/office/drawing/2014/main" id="{04D324DE-58F7-9C35-D975-F5C92C77BC84}"/>
              </a:ext>
            </a:extLst>
          </p:cNvPr>
          <p:cNvSpPr>
            <a:spLocks noGrp="1"/>
          </p:cNvSpPr>
          <p:nvPr>
            <p:ph idx="1"/>
          </p:nvPr>
        </p:nvSpPr>
        <p:spPr>
          <a:xfrm>
            <a:off x="838200" y="2370138"/>
            <a:ext cx="10515600" cy="2758043"/>
          </a:xfrm>
          <a:ln>
            <a:noFill/>
          </a:ln>
        </p:spPr>
        <p:txBody>
          <a:bodyPr>
            <a:normAutofit fontScale="85000" lnSpcReduction="20000"/>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The GMS1 patient registration form asks patients if they have served in the UK Armed Forces. </a:t>
            </a:r>
          </a:p>
          <a:p>
            <a:r>
              <a:rPr lang="en-US" dirty="0">
                <a:solidFill>
                  <a:srgbClr val="002B5C"/>
                </a:solidFill>
                <a:effectLst/>
                <a:latin typeface="Lato" panose="020F0502020204030203" pitchFamily="34" charset="0"/>
                <a:ea typeface="Lato" panose="020F0502020204030203" pitchFamily="34" charset="0"/>
                <a:cs typeface="Lato" panose="020F0502020204030203" pitchFamily="34" charset="0"/>
              </a:rPr>
              <a:t>Ensure this is also a</a:t>
            </a:r>
            <a:r>
              <a:rPr lang="en-US" dirty="0">
                <a:solidFill>
                  <a:srgbClr val="002B5C"/>
                </a:solidFill>
                <a:latin typeface="Lato" panose="020F0502020204030203" pitchFamily="34" charset="0"/>
                <a:ea typeface="Lato" panose="020F0502020204030203" pitchFamily="34" charset="0"/>
                <a:cs typeface="Lato" panose="020F0502020204030203" pitchFamily="34" charset="0"/>
              </a:rPr>
              <a:t>dded to your practice’s online registration form.</a:t>
            </a:r>
            <a:endParaRPr lang="en-US"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r>
              <a:rPr lang="en-US" dirty="0">
                <a:solidFill>
                  <a:srgbClr val="002B5C"/>
                </a:solidFill>
                <a:effectLst/>
                <a:latin typeface="Lato" panose="020F0502020204030203" pitchFamily="34" charset="0"/>
                <a:ea typeface="Lato" panose="020F0502020204030203" pitchFamily="34" charset="0"/>
                <a:cs typeface="Lato" panose="020F0502020204030203" pitchFamily="34" charset="0"/>
              </a:rPr>
              <a:t>If the patient answers ‘yes’ and they are a v</a:t>
            </a:r>
            <a:r>
              <a:rPr lang="en-US" dirty="0">
                <a:solidFill>
                  <a:srgbClr val="002B5C"/>
                </a:solidFill>
                <a:latin typeface="Lato" panose="020F0502020204030203" pitchFamily="34" charset="0"/>
                <a:ea typeface="Lato" panose="020F0502020204030203" pitchFamily="34" charset="0"/>
                <a:cs typeface="Lato" panose="020F0502020204030203" pitchFamily="34" charset="0"/>
              </a:rPr>
              <a:t>eteran, capture the information on their electronic record by adding ‘military veteran’ as a ‘Problem’ title to ensure the correct SNOMED code is applied.</a:t>
            </a:r>
          </a:p>
          <a:p>
            <a:r>
              <a:rPr lang="en-US" dirty="0">
                <a:solidFill>
                  <a:srgbClr val="002B5C"/>
                </a:solidFill>
                <a:effectLst/>
                <a:latin typeface="Lato" panose="020F0502020204030203" pitchFamily="34" charset="0"/>
                <a:ea typeface="Lato" panose="020F0502020204030203" pitchFamily="34" charset="0"/>
                <a:cs typeface="Lato" panose="020F0502020204030203" pitchFamily="34" charset="0"/>
              </a:rPr>
              <a:t>Consider undertaking an audit to identify how many veterans are coded. This would be a good quality improvement activity for a GP trainee.</a:t>
            </a:r>
            <a:endParaRPr lang="en-GB" dirty="0">
              <a:solidFill>
                <a:srgbClr val="002B5C"/>
              </a:solidFill>
            </a:endParaRPr>
          </a:p>
        </p:txBody>
      </p:sp>
    </p:spTree>
    <p:extLst>
      <p:ext uri="{BB962C8B-B14F-4D97-AF65-F5344CB8AC3E}">
        <p14:creationId xmlns:p14="http://schemas.microsoft.com/office/powerpoint/2010/main" val="1407109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55224-20F6-536C-D3C8-C6C91ED649EC}"/>
              </a:ext>
            </a:extLst>
          </p:cNvPr>
          <p:cNvSpPr>
            <a:spLocks noGrp="1"/>
          </p:cNvSpPr>
          <p:nvPr>
            <p:ph type="title"/>
          </p:nvPr>
        </p:nvSpPr>
        <p:spPr/>
        <p:txBody>
          <a:bodyPr>
            <a:normAutofit/>
          </a:bodyPr>
          <a:lstStyle/>
          <a:p>
            <a:r>
              <a:rPr lang="en-GB" sz="4400" dirty="0">
                <a:solidFill>
                  <a:srgbClr val="002B5C"/>
                </a:solidFill>
                <a:effectLst/>
                <a:latin typeface="Lato" panose="020F0502020204030203" pitchFamily="34" charset="0"/>
                <a:ea typeface="Lato" panose="020F0502020204030203" pitchFamily="34" charset="0"/>
                <a:cs typeface="Lato" panose="020F0502020204030203" pitchFamily="34" charset="0"/>
              </a:rPr>
              <a:t>Summary of Toolkit Resources</a:t>
            </a:r>
            <a:endParaRPr lang="en-GB" dirty="0">
              <a:solidFill>
                <a:srgbClr val="002B5C"/>
              </a:solidFill>
            </a:endParaRPr>
          </a:p>
        </p:txBody>
      </p:sp>
      <p:sp>
        <p:nvSpPr>
          <p:cNvPr id="3" name="Content Placeholder 2">
            <a:extLst>
              <a:ext uri="{FF2B5EF4-FFF2-40B4-BE49-F238E27FC236}">
                <a16:creationId xmlns:a16="http://schemas.microsoft.com/office/drawing/2014/main" id="{5616C2CC-FBB4-8B89-6A13-F5A5888209D9}"/>
              </a:ext>
            </a:extLst>
          </p:cNvPr>
          <p:cNvSpPr>
            <a:spLocks noGrp="1"/>
          </p:cNvSpPr>
          <p:nvPr>
            <p:ph sz="half" idx="1"/>
          </p:nvPr>
        </p:nvSpPr>
        <p:spPr>
          <a:xfrm>
            <a:off x="838200" y="2378577"/>
            <a:ext cx="5181600" cy="2632694"/>
          </a:xfrm>
        </p:spPr>
        <p:txBody>
          <a:bodyPr>
            <a:noAutofit/>
          </a:bodyPr>
          <a:lstStyle/>
          <a:p>
            <a:pPr marL="342900" lvl="0" indent="-342900">
              <a:lnSpc>
                <a:spcPct val="107000"/>
              </a:lnSpc>
              <a:buFont typeface="+mj-lt"/>
              <a:buAutoNum type="arabicPeriod"/>
            </a:pPr>
            <a:r>
              <a:rPr lang="en-GB" sz="1600" kern="100" dirty="0">
                <a:solidFill>
                  <a:srgbClr val="002B5C"/>
                </a:solidFill>
                <a:effectLst/>
                <a:ea typeface="Calibri" panose="020F0502020204030204" pitchFamily="34" charset="0"/>
                <a:cs typeface="Times New Roman" panose="02020603050405020304" pitchFamily="18" charset="0"/>
              </a:rPr>
              <a:t>Information for clinical leads </a:t>
            </a:r>
          </a:p>
          <a:p>
            <a:pPr marL="742950" lvl="1" indent="-285750">
              <a:lnSpc>
                <a:spcPct val="107000"/>
              </a:lnSpc>
              <a:buFont typeface="+mj-lt"/>
              <a:buAutoNum type="alphaLcPeriod"/>
            </a:pPr>
            <a:r>
              <a:rPr lang="en-GB" sz="1600" kern="100" dirty="0">
                <a:solidFill>
                  <a:srgbClr val="002B5C"/>
                </a:solidFill>
                <a:effectLst/>
                <a:ea typeface="Calibri" panose="020F0502020204030204" pitchFamily="34" charset="0"/>
                <a:cs typeface="Times New Roman" panose="02020603050405020304" pitchFamily="18" charset="0"/>
              </a:rPr>
              <a:t>PowerPoint version (.pptx)</a:t>
            </a:r>
          </a:p>
          <a:p>
            <a:pPr marL="742950" lvl="1" indent="-285750">
              <a:lnSpc>
                <a:spcPct val="107000"/>
              </a:lnSpc>
              <a:buFont typeface="+mj-lt"/>
              <a:buAutoNum type="alphaLcPeriod"/>
            </a:pPr>
            <a:r>
              <a:rPr lang="en-GB" sz="1600" kern="100" dirty="0">
                <a:solidFill>
                  <a:srgbClr val="002B5C"/>
                </a:solidFill>
                <a:effectLst/>
                <a:ea typeface="Calibri" panose="020F0502020204030204" pitchFamily="34" charset="0"/>
                <a:cs typeface="Times New Roman" panose="02020603050405020304" pitchFamily="18" charset="0"/>
              </a:rPr>
              <a:t>Word version (.docx)</a:t>
            </a:r>
          </a:p>
          <a:p>
            <a:pPr marL="342900" indent="-342900">
              <a:lnSpc>
                <a:spcPct val="107000"/>
              </a:lnSpc>
              <a:buFont typeface="+mj-lt"/>
              <a:buAutoNum type="arabicPeriod"/>
            </a:pPr>
            <a:r>
              <a:rPr lang="en-GB" sz="1600" kern="100" dirty="0">
                <a:solidFill>
                  <a:srgbClr val="002B5C"/>
                </a:solidFill>
                <a:ea typeface="Calibri" panose="020F0502020204030204" pitchFamily="34" charset="0"/>
                <a:cs typeface="Times New Roman" panose="02020603050405020304" pitchFamily="18" charset="0"/>
              </a:rPr>
              <a:t>'Recognising veterans in the GP practice population' audit template</a:t>
            </a:r>
          </a:p>
          <a:p>
            <a:pPr marL="742950" lvl="1" indent="-285750">
              <a:lnSpc>
                <a:spcPct val="107000"/>
              </a:lnSpc>
              <a:buFont typeface="+mj-lt"/>
              <a:buAutoNum type="alphaLcPeriod"/>
            </a:pPr>
            <a:r>
              <a:rPr lang="en-GB" sz="1600" kern="100" dirty="0">
                <a:solidFill>
                  <a:srgbClr val="002B5C"/>
                </a:solidFill>
                <a:effectLst/>
                <a:ea typeface="Calibri" panose="020F0502020204030204" pitchFamily="34" charset="0"/>
                <a:cs typeface="Times New Roman" panose="02020603050405020304" pitchFamily="18" charset="0"/>
              </a:rPr>
              <a:t>PowerPoint version (.pptx)</a:t>
            </a:r>
          </a:p>
          <a:p>
            <a:pPr marL="742950" lvl="1" indent="-285750">
              <a:lnSpc>
                <a:spcPct val="107000"/>
              </a:lnSpc>
              <a:buFont typeface="+mj-lt"/>
              <a:buAutoNum type="alphaLcPeriod"/>
            </a:pPr>
            <a:r>
              <a:rPr lang="en-GB" sz="1600" kern="100" dirty="0">
                <a:solidFill>
                  <a:srgbClr val="002B5C"/>
                </a:solidFill>
                <a:effectLst/>
                <a:ea typeface="Calibri" panose="020F0502020204030204" pitchFamily="34" charset="0"/>
                <a:cs typeface="Times New Roman" panose="02020603050405020304" pitchFamily="18" charset="0"/>
              </a:rPr>
              <a:t>Word version (.docx)</a:t>
            </a:r>
          </a:p>
          <a:p>
            <a:pPr marL="342900" indent="-342900">
              <a:lnSpc>
                <a:spcPct val="107000"/>
              </a:lnSpc>
              <a:buFont typeface="+mj-lt"/>
              <a:buAutoNum type="arabicPeriod"/>
            </a:pPr>
            <a:r>
              <a:rPr lang="en-GB" sz="1600" kern="100" dirty="0">
                <a:solidFill>
                  <a:srgbClr val="002B5C"/>
                </a:solidFill>
                <a:effectLst/>
                <a:ea typeface="Calibri" panose="020F0502020204030204" pitchFamily="34" charset="0"/>
                <a:cs typeface="Times New Roman" panose="02020603050405020304" pitchFamily="18" charset="0"/>
              </a:rPr>
              <a:t>Training for clinical lead to deliver to staff (.</a:t>
            </a:r>
            <a:r>
              <a:rPr lang="en-GB" sz="1600" kern="100" dirty="0">
                <a:solidFill>
                  <a:srgbClr val="002B5C"/>
                </a:solidFill>
                <a:ea typeface="Calibri" panose="020F0502020204030204" pitchFamily="34" charset="0"/>
                <a:cs typeface="Times New Roman" panose="02020603050405020304" pitchFamily="18" charset="0"/>
              </a:rPr>
              <a:t>pptx)</a:t>
            </a:r>
          </a:p>
          <a:p>
            <a:pPr marL="342900" lvl="0" indent="-342900">
              <a:lnSpc>
                <a:spcPct val="107000"/>
              </a:lnSpc>
              <a:buFont typeface="+mj-lt"/>
              <a:buAutoNum type="arabicPeriod"/>
            </a:pPr>
            <a:endParaRPr lang="en-GB" sz="1800" kern="100" dirty="0">
              <a:effectLst/>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F5F0DD3D-3C2D-1685-D2D5-B53F60AC47D4}"/>
              </a:ext>
            </a:extLst>
          </p:cNvPr>
          <p:cNvSpPr>
            <a:spLocks noGrp="1"/>
          </p:cNvSpPr>
          <p:nvPr>
            <p:ph sz="half" idx="2"/>
          </p:nvPr>
        </p:nvSpPr>
        <p:spPr>
          <a:xfrm>
            <a:off x="6172202" y="2378575"/>
            <a:ext cx="5181600" cy="2978295"/>
          </a:xfrm>
        </p:spPr>
        <p:txBody>
          <a:bodyPr>
            <a:normAutofit fontScale="92500" lnSpcReduction="10000"/>
          </a:bodyPr>
          <a:lstStyle/>
          <a:p>
            <a:pPr marL="342900" indent="-342900">
              <a:lnSpc>
                <a:spcPct val="107000"/>
              </a:lnSpc>
              <a:buFont typeface="+mj-lt"/>
              <a:buAutoNum type="arabicPeriod" startAt="4"/>
            </a:pPr>
            <a:r>
              <a:rPr lang="en-GB" sz="1800" kern="100" dirty="0">
                <a:solidFill>
                  <a:srgbClr val="002B5C"/>
                </a:solidFill>
                <a:ea typeface="Calibri" panose="020F0502020204030204" pitchFamily="34" charset="0"/>
                <a:cs typeface="Times New Roman" panose="02020603050405020304" pitchFamily="18" charset="0"/>
              </a:rPr>
              <a:t>Accreditation certificate (.docx)</a:t>
            </a:r>
          </a:p>
          <a:p>
            <a:pPr marL="342900" lvl="0" indent="-342900">
              <a:lnSpc>
                <a:spcPct val="107000"/>
              </a:lnSpc>
              <a:buFont typeface="+mj-lt"/>
              <a:buAutoNum type="arabicPeriod" startAt="4"/>
            </a:pPr>
            <a:r>
              <a:rPr lang="en-GB" sz="1800" kern="100" dirty="0">
                <a:solidFill>
                  <a:srgbClr val="002B5C"/>
                </a:solidFill>
                <a:ea typeface="Calibri" panose="020F0502020204030204" pitchFamily="34" charset="0"/>
                <a:cs typeface="Times New Roman" panose="02020603050405020304" pitchFamily="18" charset="0"/>
              </a:rPr>
              <a:t>Veteran friendly accreditation logo </a:t>
            </a:r>
          </a:p>
          <a:p>
            <a:pPr marL="742950" lvl="1" indent="-285750">
              <a:lnSpc>
                <a:spcPct val="107000"/>
              </a:lnSpc>
              <a:buFont typeface="+mj-lt"/>
              <a:buAutoNum type="alphaLcPeriod"/>
            </a:pPr>
            <a:r>
              <a:rPr lang="en-GB" sz="1800" kern="100" dirty="0">
                <a:solidFill>
                  <a:srgbClr val="002B5C"/>
                </a:solidFill>
                <a:ea typeface="Calibri" panose="020F0502020204030204" pitchFamily="34" charset="0"/>
                <a:cs typeface="Times New Roman" panose="02020603050405020304" pitchFamily="18" charset="0"/>
              </a:rPr>
              <a:t>White background (.</a:t>
            </a:r>
            <a:r>
              <a:rPr lang="en-GB" sz="1800" kern="100" dirty="0" err="1">
                <a:solidFill>
                  <a:srgbClr val="002B5C"/>
                </a:solidFill>
                <a:ea typeface="Calibri" panose="020F0502020204030204" pitchFamily="34" charset="0"/>
                <a:cs typeface="Times New Roman" panose="02020603050405020304" pitchFamily="18" charset="0"/>
              </a:rPr>
              <a:t>png</a:t>
            </a:r>
            <a:r>
              <a:rPr lang="en-GB" sz="1800" kern="100" dirty="0">
                <a:solidFill>
                  <a:srgbClr val="002B5C"/>
                </a:solidFill>
                <a:ea typeface="Calibri" panose="020F0502020204030204" pitchFamily="34" charset="0"/>
                <a:cs typeface="Times New Roman" panose="02020603050405020304" pitchFamily="18" charset="0"/>
              </a:rPr>
              <a:t>)</a:t>
            </a:r>
          </a:p>
          <a:p>
            <a:pPr marL="742950" lvl="1" indent="-285750">
              <a:lnSpc>
                <a:spcPct val="107000"/>
              </a:lnSpc>
              <a:buFont typeface="+mj-lt"/>
              <a:buAutoNum type="alphaLcPeriod"/>
            </a:pPr>
            <a:r>
              <a:rPr lang="en-GB" sz="1800" kern="100" dirty="0">
                <a:solidFill>
                  <a:srgbClr val="002B5C"/>
                </a:solidFill>
                <a:ea typeface="Calibri" panose="020F0502020204030204" pitchFamily="34" charset="0"/>
                <a:cs typeface="Times New Roman" panose="02020603050405020304" pitchFamily="18" charset="0"/>
              </a:rPr>
              <a:t>Transparent background (.</a:t>
            </a:r>
            <a:r>
              <a:rPr lang="en-GB" sz="1800" kern="100" dirty="0" err="1">
                <a:solidFill>
                  <a:srgbClr val="002B5C"/>
                </a:solidFill>
                <a:ea typeface="Calibri" panose="020F0502020204030204" pitchFamily="34" charset="0"/>
                <a:cs typeface="Times New Roman" panose="02020603050405020304" pitchFamily="18" charset="0"/>
              </a:rPr>
              <a:t>png</a:t>
            </a:r>
            <a:r>
              <a:rPr lang="en-GB" sz="1800" kern="100" dirty="0">
                <a:solidFill>
                  <a:srgbClr val="002B5C"/>
                </a:solidFill>
                <a:ea typeface="Calibri" panose="020F0502020204030204" pitchFamily="34" charset="0"/>
                <a:cs typeface="Times New Roman" panose="02020603050405020304" pitchFamily="18" charset="0"/>
              </a:rPr>
              <a:t>)</a:t>
            </a:r>
          </a:p>
          <a:p>
            <a:pPr marL="285750" indent="-285750">
              <a:lnSpc>
                <a:spcPct val="107000"/>
              </a:lnSpc>
              <a:buFont typeface="+mj-lt"/>
              <a:buAutoNum type="arabicPeriod" startAt="4"/>
            </a:pPr>
            <a:r>
              <a:rPr lang="en-GB" sz="1800" kern="100" dirty="0">
                <a:solidFill>
                  <a:srgbClr val="002B5C"/>
                </a:solidFill>
                <a:effectLst/>
                <a:ea typeface="Calibri" panose="020F0502020204030204" pitchFamily="34" charset="0"/>
                <a:cs typeface="Times New Roman" panose="02020603050405020304" pitchFamily="18" charset="0"/>
              </a:rPr>
              <a:t>Appointment screen graphic (.jpg)</a:t>
            </a:r>
          </a:p>
          <a:p>
            <a:pPr marL="514350" lvl="0" indent="-514350">
              <a:lnSpc>
                <a:spcPct val="107000"/>
              </a:lnSpc>
              <a:buFont typeface="+mj-lt"/>
              <a:buAutoNum type="arabicPeriod" startAt="4"/>
            </a:pPr>
            <a:r>
              <a:rPr lang="en-GB" sz="1800" kern="100" dirty="0">
                <a:solidFill>
                  <a:srgbClr val="002B5C"/>
                </a:solidFill>
                <a:effectLst/>
                <a:ea typeface="Calibri" panose="020F0502020204030204" pitchFamily="34" charset="0"/>
                <a:cs typeface="Times New Roman" panose="02020603050405020304" pitchFamily="18" charset="0"/>
              </a:rPr>
              <a:t>Waiting room poster (.pdf)</a:t>
            </a:r>
          </a:p>
          <a:p>
            <a:pPr marL="514350" lvl="0" indent="-514350">
              <a:lnSpc>
                <a:spcPct val="107000"/>
              </a:lnSpc>
              <a:buFont typeface="+mj-lt"/>
              <a:buAutoNum type="arabicPeriod" startAt="4"/>
            </a:pPr>
            <a:r>
              <a:rPr lang="en-GB" sz="1800" kern="100" dirty="0">
                <a:solidFill>
                  <a:srgbClr val="002B5C"/>
                </a:solidFill>
                <a:effectLst/>
                <a:ea typeface="Calibri" panose="020F0502020204030204" pitchFamily="34" charset="0"/>
                <a:cs typeface="Times New Roman" panose="02020603050405020304" pitchFamily="18" charset="0"/>
              </a:rPr>
              <a:t>Patient top tips (.pdf)</a:t>
            </a:r>
          </a:p>
          <a:p>
            <a:pPr marL="514350" lvl="0" indent="-514350">
              <a:lnSpc>
                <a:spcPct val="107000"/>
              </a:lnSpc>
              <a:spcAft>
                <a:spcPts val="800"/>
              </a:spcAft>
              <a:buFont typeface="+mj-lt"/>
              <a:buAutoNum type="arabicPeriod" startAt="4"/>
            </a:pPr>
            <a:r>
              <a:rPr lang="en-GB" sz="1800" kern="100" dirty="0">
                <a:solidFill>
                  <a:srgbClr val="002B5C"/>
                </a:solidFill>
                <a:effectLst/>
                <a:ea typeface="Calibri" panose="020F0502020204030204" pitchFamily="34" charset="0"/>
                <a:cs typeface="Times New Roman" panose="02020603050405020304" pitchFamily="18" charset="0"/>
              </a:rPr>
              <a:t>Patient Charter (.pdf)</a:t>
            </a:r>
          </a:p>
          <a:p>
            <a:endParaRPr lang="en-GB" dirty="0"/>
          </a:p>
        </p:txBody>
      </p:sp>
    </p:spTree>
    <p:extLst>
      <p:ext uri="{BB962C8B-B14F-4D97-AF65-F5344CB8AC3E}">
        <p14:creationId xmlns:p14="http://schemas.microsoft.com/office/powerpoint/2010/main" val="1172710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BC8D9-AA25-F5F5-455F-52F71F461EAB}"/>
              </a:ext>
            </a:extLst>
          </p:cNvPr>
          <p:cNvSpPr>
            <a:spLocks noGrp="1"/>
          </p:cNvSpPr>
          <p:nvPr>
            <p:ph type="title"/>
          </p:nvPr>
        </p:nvSpPr>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Further resources</a:t>
            </a:r>
          </a:p>
        </p:txBody>
      </p:sp>
      <p:sp>
        <p:nvSpPr>
          <p:cNvPr id="3" name="Content Placeholder 2">
            <a:extLst>
              <a:ext uri="{FF2B5EF4-FFF2-40B4-BE49-F238E27FC236}">
                <a16:creationId xmlns:a16="http://schemas.microsoft.com/office/drawing/2014/main" id="{CD845166-0A33-8998-87B9-94F907F5D0F2}"/>
              </a:ext>
            </a:extLst>
          </p:cNvPr>
          <p:cNvSpPr>
            <a:spLocks noGrp="1"/>
          </p:cNvSpPr>
          <p:nvPr>
            <p:ph sz="half" idx="1"/>
          </p:nvPr>
        </p:nvSpPr>
        <p:spPr>
          <a:xfrm>
            <a:off x="838200" y="2378576"/>
            <a:ext cx="5181600" cy="2938141"/>
          </a:xfrm>
        </p:spPr>
        <p:txBody>
          <a:bodyPr>
            <a:normAutofit/>
          </a:bodyPr>
          <a:lstStyle/>
          <a:p>
            <a:r>
              <a:rPr lang="en-GB" dirty="0">
                <a:solidFill>
                  <a:srgbClr val="002B5C"/>
                </a:solidFill>
              </a:rPr>
              <a:t>Sign up to receive the NHS England </a:t>
            </a:r>
            <a:r>
              <a:rPr lang="en-GB" dirty="0">
                <a:solidFill>
                  <a:srgbClr val="002B5C"/>
                </a:solidFill>
                <a:hlinkClick r:id="rId2">
                  <a:extLst>
                    <a:ext uri="{A12FA001-AC4F-418D-AE19-62706E023703}">
                      <ahyp:hlinkClr xmlns:ahyp="http://schemas.microsoft.com/office/drawing/2018/hyperlinkcolor" val="tx"/>
                    </a:ext>
                  </a:extLst>
                </a:hlinkClick>
              </a:rPr>
              <a:t>Armed Forces Stakeholder Brief</a:t>
            </a:r>
            <a:endParaRPr lang="en-GB" dirty="0">
              <a:solidFill>
                <a:srgbClr val="002B5C"/>
              </a:solidFill>
            </a:endParaRPr>
          </a:p>
          <a:p>
            <a:pPr lvl="1"/>
            <a:r>
              <a:rPr lang="en-GB" dirty="0">
                <a:solidFill>
                  <a:srgbClr val="002B5C"/>
                </a:solidFill>
              </a:rPr>
              <a:t>Information on new and updated services provided for veterans in conjunction with NHS England</a:t>
            </a:r>
          </a:p>
        </p:txBody>
      </p:sp>
      <p:sp>
        <p:nvSpPr>
          <p:cNvPr id="4" name="Content Placeholder 3">
            <a:extLst>
              <a:ext uri="{FF2B5EF4-FFF2-40B4-BE49-F238E27FC236}">
                <a16:creationId xmlns:a16="http://schemas.microsoft.com/office/drawing/2014/main" id="{26D05093-BC3D-784D-461C-4B768EA2A588}"/>
              </a:ext>
            </a:extLst>
          </p:cNvPr>
          <p:cNvSpPr>
            <a:spLocks noGrp="1"/>
          </p:cNvSpPr>
          <p:nvPr>
            <p:ph sz="half" idx="2"/>
          </p:nvPr>
        </p:nvSpPr>
        <p:spPr>
          <a:xfrm>
            <a:off x="6172200" y="2378575"/>
            <a:ext cx="5181600" cy="2938141"/>
          </a:xfrm>
        </p:spPr>
        <p:txBody>
          <a:bodyPr>
            <a:normAutofit/>
          </a:bodyPr>
          <a:lstStyle/>
          <a:p>
            <a:r>
              <a:rPr lang="en-GB" dirty="0">
                <a:solidFill>
                  <a:srgbClr val="002B5C"/>
                </a:solidFill>
              </a:rPr>
              <a:t>RCGP veteran friendly accreditation </a:t>
            </a:r>
            <a:r>
              <a:rPr lang="en-GB" dirty="0">
                <a:solidFill>
                  <a:srgbClr val="002B5C"/>
                </a:solidFill>
                <a:hlinkClick r:id="rId3">
                  <a:extLst>
                    <a:ext uri="{A12FA001-AC4F-418D-AE19-62706E023703}">
                      <ahyp:hlinkClr xmlns:ahyp="http://schemas.microsoft.com/office/drawing/2018/hyperlinkcolor" val="tx"/>
                    </a:ext>
                  </a:extLst>
                </a:hlinkClick>
              </a:rPr>
              <a:t>webinar recordings and podcasts</a:t>
            </a:r>
            <a:endParaRPr lang="en-GB" dirty="0">
              <a:solidFill>
                <a:srgbClr val="002B5C"/>
              </a:solidFill>
              <a:highlight>
                <a:srgbClr val="00FF00"/>
              </a:highlight>
            </a:endParaRPr>
          </a:p>
          <a:p>
            <a:r>
              <a:rPr lang="en-GB" dirty="0">
                <a:solidFill>
                  <a:srgbClr val="002B5C"/>
                </a:solidFill>
                <a:highlight>
                  <a:srgbClr val="FFFF00"/>
                </a:highlight>
              </a:rPr>
              <a:t>Frequently asked questions (weblink) </a:t>
            </a:r>
            <a:r>
              <a:rPr lang="en-GB" dirty="0">
                <a:solidFill>
                  <a:srgbClr val="002B5C"/>
                </a:solidFill>
              </a:rPr>
              <a:t>for the accreditation</a:t>
            </a:r>
          </a:p>
          <a:p>
            <a:endParaRPr lang="en-GB" dirty="0"/>
          </a:p>
        </p:txBody>
      </p:sp>
    </p:spTree>
    <p:extLst>
      <p:ext uri="{BB962C8B-B14F-4D97-AF65-F5344CB8AC3E}">
        <p14:creationId xmlns:p14="http://schemas.microsoft.com/office/powerpoint/2010/main" val="1227386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BBF57-228C-17E4-EB7B-1C187AD4DE2F}"/>
              </a:ext>
            </a:extLst>
          </p:cNvPr>
          <p:cNvSpPr>
            <a:spLocks noGrp="1"/>
          </p:cNvSpPr>
          <p:nvPr>
            <p:ph type="title"/>
          </p:nvPr>
        </p:nvSpPr>
        <p:spPr>
          <a:xfrm>
            <a:off x="839788" y="1402079"/>
            <a:ext cx="3932237" cy="700874"/>
          </a:xfrm>
        </p:spPr>
        <p:txBody>
          <a:bodyPr>
            <a:normAutofit/>
          </a:bodyPr>
          <a:lstStyle/>
          <a:p>
            <a:r>
              <a:rPr lang="en-GB" sz="3600" dirty="0">
                <a:solidFill>
                  <a:srgbClr val="002B5C"/>
                </a:solidFill>
                <a:latin typeface="Lato" panose="020F0502020204030203" pitchFamily="34" charset="0"/>
                <a:ea typeface="Lato" panose="020F0502020204030203" pitchFamily="34" charset="0"/>
                <a:cs typeface="Lato" panose="020F0502020204030203" pitchFamily="34" charset="0"/>
              </a:rPr>
              <a:t>Feedback!</a:t>
            </a:r>
          </a:p>
        </p:txBody>
      </p:sp>
      <p:sp>
        <p:nvSpPr>
          <p:cNvPr id="3" name="Content Placeholder 2">
            <a:extLst>
              <a:ext uri="{FF2B5EF4-FFF2-40B4-BE49-F238E27FC236}">
                <a16:creationId xmlns:a16="http://schemas.microsoft.com/office/drawing/2014/main" id="{8B88E5C6-F015-0C3D-60BE-87C47F7FA52A}"/>
              </a:ext>
            </a:extLst>
          </p:cNvPr>
          <p:cNvSpPr>
            <a:spLocks noGrp="1"/>
          </p:cNvSpPr>
          <p:nvPr>
            <p:ph idx="1"/>
          </p:nvPr>
        </p:nvSpPr>
        <p:spPr>
          <a:xfrm>
            <a:off x="5119052" y="1663337"/>
            <a:ext cx="6172200" cy="3760228"/>
          </a:xfrm>
        </p:spPr>
        <p:txBody>
          <a:bodyPr>
            <a:normAutofit fontScale="70000" lnSpcReduction="20000"/>
          </a:bodyPr>
          <a:lstStyle/>
          <a:p>
            <a:pPr>
              <a:lnSpc>
                <a:spcPct val="107000"/>
              </a:lnSpc>
              <a:spcAft>
                <a:spcPts val="800"/>
              </a:spcAft>
            </a:pP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We very much welcome your feedback and would love to hear from you.</a:t>
            </a:r>
          </a:p>
          <a:p>
            <a:pPr>
              <a:lnSpc>
                <a:spcPct val="107000"/>
              </a:lnSpc>
              <a:spcAft>
                <a:spcPts val="800"/>
              </a:spcAft>
            </a:pPr>
            <a:r>
              <a:rPr lang="en-US"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Please share your experiences of </a:t>
            </a: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of being a veteran friendly GP accredited practice.</a:t>
            </a:r>
          </a:p>
          <a:p>
            <a:pPr>
              <a:lnSpc>
                <a:spcPct val="107000"/>
              </a:lnSpc>
              <a:spcAft>
                <a:spcPts val="800"/>
              </a:spcAft>
            </a:pP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In what ways does having veteran friendly</a:t>
            </a:r>
            <a:r>
              <a:rPr lang="en-GB" kern="100" dirty="0">
                <a:solidFill>
                  <a:srgbClr val="002B5C"/>
                </a:solidFill>
                <a:latin typeface="Lato" panose="020F0502020204030203" pitchFamily="34" charset="0"/>
                <a:ea typeface="Lato" panose="020F0502020204030203" pitchFamily="34" charset="0"/>
                <a:cs typeface="Lato" panose="020F0502020204030203" pitchFamily="34" charset="0"/>
              </a:rPr>
              <a:t> </a:t>
            </a: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GP accreditation change your practice?</a:t>
            </a:r>
          </a:p>
          <a:p>
            <a:pPr>
              <a:lnSpc>
                <a:spcPct val="107000"/>
              </a:lnSpc>
              <a:spcAft>
                <a:spcPts val="800"/>
              </a:spcAft>
            </a:pPr>
            <a:r>
              <a:rPr lang="en-GB" sz="3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What are your experiences of looking after veterans?</a:t>
            </a:r>
          </a:p>
          <a:p>
            <a:endParaRPr lang="en-GB" dirty="0"/>
          </a:p>
        </p:txBody>
      </p:sp>
      <p:sp>
        <p:nvSpPr>
          <p:cNvPr id="4" name="Text Placeholder 3">
            <a:extLst>
              <a:ext uri="{FF2B5EF4-FFF2-40B4-BE49-F238E27FC236}">
                <a16:creationId xmlns:a16="http://schemas.microsoft.com/office/drawing/2014/main" id="{3903FD4A-7E6C-9E87-5D9D-72E461A1B5DE}"/>
              </a:ext>
            </a:extLst>
          </p:cNvPr>
          <p:cNvSpPr>
            <a:spLocks noGrp="1"/>
          </p:cNvSpPr>
          <p:nvPr>
            <p:ph type="body" sz="half" idx="2"/>
          </p:nvPr>
        </p:nvSpPr>
        <p:spPr>
          <a:xfrm>
            <a:off x="839788" y="2338086"/>
            <a:ext cx="3932237" cy="1633023"/>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sz="2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More information: </a:t>
            </a:r>
            <a:r>
              <a:rPr lang="en-US" sz="22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 www.rcgp.org.uk/veterans</a:t>
            </a:r>
            <a:endParaRPr lang="en-GB" sz="2200" kern="100" dirty="0">
              <a:solidFill>
                <a:srgbClr val="002B5C"/>
              </a:solidFill>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07000"/>
              </a:lnSpc>
              <a:spcAft>
                <a:spcPts val="800"/>
              </a:spcAft>
              <a:buFont typeface="Arial" panose="020B0604020202020204" pitchFamily="34" charset="0"/>
              <a:buChar char="•"/>
              <a:tabLst>
                <a:tab pos="457200" algn="l"/>
              </a:tabLst>
            </a:pPr>
            <a:r>
              <a:rPr lang="en-US" sz="2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Please write to </a:t>
            </a:r>
            <a:r>
              <a:rPr lang="en-GB" sz="2200" u="sng" kern="100" dirty="0">
                <a:solidFill>
                  <a:srgbClr val="002B5C"/>
                </a:solidFill>
                <a:effectLst/>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veterans@rcgp.org.uk</a:t>
            </a:r>
            <a:r>
              <a:rPr lang="en-GB" sz="22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 and share your experiences</a:t>
            </a:r>
          </a:p>
        </p:txBody>
      </p:sp>
    </p:spTree>
    <p:extLst>
      <p:ext uri="{BB962C8B-B14F-4D97-AF65-F5344CB8AC3E}">
        <p14:creationId xmlns:p14="http://schemas.microsoft.com/office/powerpoint/2010/main" val="164535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B9CE7-2B91-EB3F-20A9-F66977A5025A}"/>
              </a:ext>
            </a:extLst>
          </p:cNvPr>
          <p:cNvSpPr>
            <a:spLocks noGrp="1"/>
          </p:cNvSpPr>
          <p:nvPr>
            <p:ph type="title"/>
          </p:nvPr>
        </p:nvSpPr>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Role of the clinical lead</a:t>
            </a:r>
          </a:p>
        </p:txBody>
      </p:sp>
      <p:sp>
        <p:nvSpPr>
          <p:cNvPr id="3" name="Content Placeholder 2">
            <a:extLst>
              <a:ext uri="{FF2B5EF4-FFF2-40B4-BE49-F238E27FC236}">
                <a16:creationId xmlns:a16="http://schemas.microsoft.com/office/drawing/2014/main" id="{FFA329DD-1A4A-4A74-ADFA-7878B6B42BAC}"/>
              </a:ext>
            </a:extLst>
          </p:cNvPr>
          <p:cNvSpPr>
            <a:spLocks noGrp="1"/>
          </p:cNvSpPr>
          <p:nvPr>
            <p:ph idx="1"/>
          </p:nvPr>
        </p:nvSpPr>
        <p:spPr>
          <a:xfrm>
            <a:off x="838200" y="2370138"/>
            <a:ext cx="10515600" cy="2789691"/>
          </a:xfrm>
        </p:spPr>
        <p:txBody>
          <a:bodyPr>
            <a:normAutofit fontScale="92500" lnSpcReduction="20000"/>
          </a:bodyPr>
          <a:lstStyle/>
          <a:p>
            <a:r>
              <a:rPr lang="en-GB" sz="2400" dirty="0">
                <a:solidFill>
                  <a:srgbClr val="002B5C"/>
                </a:solidFill>
                <a:latin typeface="Lato" panose="020F0502020204030203" pitchFamily="34" charset="0"/>
                <a:ea typeface="Lato" panose="020F0502020204030203" pitchFamily="34" charset="0"/>
                <a:cs typeface="Lato" panose="020F0502020204030203" pitchFamily="34" charset="0"/>
              </a:rPr>
              <a:t>Be the point of contact for practice staff on veteran matters. </a:t>
            </a:r>
          </a:p>
          <a:p>
            <a:r>
              <a:rPr lang="en-GB" sz="2400" dirty="0">
                <a:solidFill>
                  <a:srgbClr val="002B5C"/>
                </a:solidFill>
                <a:latin typeface="Lato" panose="020F0502020204030203" pitchFamily="34" charset="0"/>
                <a:ea typeface="Lato" panose="020F0502020204030203" pitchFamily="34" charset="0"/>
                <a:cs typeface="Lato" panose="020F0502020204030203" pitchFamily="34" charset="0"/>
              </a:rPr>
              <a:t>Be the point of contact for the RCGP project team to disseminate new information to your practice team such as the contents of the quarterly newsletter.</a:t>
            </a:r>
          </a:p>
          <a:p>
            <a:r>
              <a:rPr lang="en-GB" sz="2400" dirty="0">
                <a:solidFill>
                  <a:srgbClr val="002B5C"/>
                </a:solidFill>
                <a:latin typeface="Lato" panose="020F0502020204030203" pitchFamily="34" charset="0"/>
                <a:ea typeface="Lato" panose="020F0502020204030203" pitchFamily="34" charset="0"/>
                <a:cs typeface="Lato" panose="020F0502020204030203" pitchFamily="34" charset="0"/>
              </a:rPr>
              <a:t>Educate and informing your practice team about the programme and how they can contribute to providing excellent care to your veterans.</a:t>
            </a:r>
          </a:p>
          <a:p>
            <a:pPr lvl="0">
              <a:spcAft>
                <a:spcPts val="800"/>
              </a:spcAft>
            </a:pPr>
            <a:r>
              <a:rPr lang="en-GB" sz="2400" dirty="0">
                <a:solidFill>
                  <a:srgbClr val="002B5C"/>
                </a:solidFill>
                <a:latin typeface="Lato" panose="020F0502020204030203" pitchFamily="34" charset="0"/>
                <a:ea typeface="Lato" panose="020F0502020204030203" pitchFamily="34" charset="0"/>
                <a:cs typeface="Lato" panose="020F0502020204030203" pitchFamily="34" charset="0"/>
              </a:rPr>
              <a:t>Safeguard the sustainability of accreditation by handing over the clinical lead role to a colleague should you leave your practice and provide the RCGP with your successor’s contact details.</a:t>
            </a:r>
          </a:p>
          <a:p>
            <a:pPr marL="514350" indent="-514350">
              <a:buFont typeface="+mj-lt"/>
              <a:buAutoNum type="arabicPeriod"/>
            </a:pPr>
            <a:endParaRPr lang="en-GB" dirty="0"/>
          </a:p>
        </p:txBody>
      </p:sp>
    </p:spTree>
    <p:extLst>
      <p:ext uri="{BB962C8B-B14F-4D97-AF65-F5344CB8AC3E}">
        <p14:creationId xmlns:p14="http://schemas.microsoft.com/office/powerpoint/2010/main" val="73682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A0C1-B536-63CD-C6BE-878907991393}"/>
              </a:ext>
            </a:extLst>
          </p:cNvPr>
          <p:cNvSpPr>
            <a:spLocks noGrp="1"/>
          </p:cNvSpPr>
          <p:nvPr>
            <p:ph type="title"/>
          </p:nvPr>
        </p:nvSpPr>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Expectations of an accredited practice</a:t>
            </a:r>
          </a:p>
        </p:txBody>
      </p:sp>
      <p:sp>
        <p:nvSpPr>
          <p:cNvPr id="3" name="Content Placeholder 2">
            <a:extLst>
              <a:ext uri="{FF2B5EF4-FFF2-40B4-BE49-F238E27FC236}">
                <a16:creationId xmlns:a16="http://schemas.microsoft.com/office/drawing/2014/main" id="{D893A9FB-C334-0AAC-47F3-38814FDF71B7}"/>
              </a:ext>
            </a:extLst>
          </p:cNvPr>
          <p:cNvSpPr>
            <a:spLocks noGrp="1"/>
          </p:cNvSpPr>
          <p:nvPr>
            <p:ph idx="1"/>
          </p:nvPr>
        </p:nvSpPr>
        <p:spPr>
          <a:xfrm>
            <a:off x="838200" y="2370138"/>
            <a:ext cx="10515600" cy="2759211"/>
          </a:xfrm>
        </p:spPr>
        <p:txBody>
          <a:bodyPr>
            <a:normAutofit/>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Endeavor to know who your veterans are and apply the ‘military veteran’ SNOMED code to their notes. </a:t>
            </a:r>
          </a:p>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Commit to keeping staff up to date with NHS veteran-specific referral pathways and resources, and an understanding of the needs of veterans. The RCGP will help with this. Look out for quarterly newsletters and CPD updates.</a:t>
            </a:r>
          </a:p>
          <a:p>
            <a:endParaRPr lang="en-GB" dirty="0"/>
          </a:p>
        </p:txBody>
      </p:sp>
    </p:spTree>
    <p:extLst>
      <p:ext uri="{BB962C8B-B14F-4D97-AF65-F5344CB8AC3E}">
        <p14:creationId xmlns:p14="http://schemas.microsoft.com/office/powerpoint/2010/main" val="207991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881B0-4480-DB1B-FC56-DD6D65B80D7A}"/>
              </a:ext>
            </a:extLst>
          </p:cNvPr>
          <p:cNvSpPr>
            <a:spLocks noGrp="1"/>
          </p:cNvSpPr>
          <p:nvPr>
            <p:ph type="title"/>
          </p:nvPr>
        </p:nvSpPr>
        <p:spPr/>
        <p:txBody>
          <a:bodyPr>
            <a:normAutofit/>
          </a:bodyPr>
          <a:lstStyle/>
          <a:p>
            <a:r>
              <a:rPr lang="en-GB" sz="3600" dirty="0">
                <a:solidFill>
                  <a:srgbClr val="002B5C"/>
                </a:solidFill>
                <a:latin typeface="Lato" panose="020F0502020204030203" pitchFamily="34" charset="0"/>
                <a:ea typeface="Lato" panose="020F0502020204030203" pitchFamily="34" charset="0"/>
                <a:cs typeface="Lato" panose="020F0502020204030203" pitchFamily="34" charset="0"/>
              </a:rPr>
              <a:t>Why is being a veteran friendly practice important?</a:t>
            </a:r>
          </a:p>
        </p:txBody>
      </p:sp>
      <p:sp>
        <p:nvSpPr>
          <p:cNvPr id="3" name="Content Placeholder 2">
            <a:extLst>
              <a:ext uri="{FF2B5EF4-FFF2-40B4-BE49-F238E27FC236}">
                <a16:creationId xmlns:a16="http://schemas.microsoft.com/office/drawing/2014/main" id="{4C1956F9-D54F-7C86-629D-A54956B70DBA}"/>
              </a:ext>
            </a:extLst>
          </p:cNvPr>
          <p:cNvSpPr>
            <a:spLocks noGrp="1"/>
          </p:cNvSpPr>
          <p:nvPr>
            <p:ph idx="1"/>
          </p:nvPr>
        </p:nvSpPr>
        <p:spPr>
          <a:xfrm>
            <a:off x="838200" y="2370138"/>
            <a:ext cx="10515600" cy="2908872"/>
          </a:xfrm>
        </p:spPr>
        <p:txBody>
          <a:bodyPr>
            <a:normAutofit fontScale="55000" lnSpcReduction="20000"/>
          </a:bodyPr>
          <a:lstStyle/>
          <a:p>
            <a:r>
              <a:rPr lang="en-GB" sz="3100" dirty="0">
                <a:solidFill>
                  <a:srgbClr val="002B5C"/>
                </a:solidFill>
                <a:latin typeface="Lato" panose="020F0502020204030203" pitchFamily="34" charset="0"/>
                <a:ea typeface="Lato" panose="020F0502020204030203" pitchFamily="34" charset="0"/>
                <a:cs typeface="Lato" panose="020F0502020204030203" pitchFamily="34" charset="0"/>
              </a:rPr>
              <a:t>Practice commitment to Armed Forces Covenant</a:t>
            </a:r>
          </a:p>
          <a:p>
            <a:pPr marL="457200" lvl="1" indent="0">
              <a:buNone/>
            </a:pPr>
            <a:r>
              <a:rPr lang="en-GB" sz="2600" dirty="0">
                <a:solidFill>
                  <a:srgbClr val="002B5C"/>
                </a:solidFill>
                <a:latin typeface="Lato" panose="020F0502020204030203" pitchFamily="34" charset="0"/>
                <a:ea typeface="Lato" panose="020F0502020204030203" pitchFamily="34" charset="0"/>
                <a:cs typeface="Lato" panose="020F0502020204030203" pitchFamily="34" charset="0"/>
              </a:rPr>
              <a:t>a promise from the nation that those who serve or have served in the armed forces, and their families, are treated fairly.</a:t>
            </a:r>
          </a:p>
          <a:p>
            <a:r>
              <a:rPr lang="en-GB" sz="3100" dirty="0">
                <a:solidFill>
                  <a:srgbClr val="002B5C"/>
                </a:solidFill>
                <a:latin typeface="Lato" panose="020F0502020204030203" pitchFamily="34" charset="0"/>
                <a:ea typeface="Lato" panose="020F0502020204030203" pitchFamily="34" charset="0"/>
                <a:cs typeface="Lato" panose="020F0502020204030203" pitchFamily="34" charset="0"/>
              </a:rPr>
              <a:t>Practice commitment to the NHS Constitution for England, principle four</a:t>
            </a:r>
          </a:p>
          <a:p>
            <a:pPr marL="457200" lvl="1" indent="0">
              <a:buNone/>
            </a:pPr>
            <a:r>
              <a:rPr lang="en-GB" sz="2600" dirty="0">
                <a:solidFill>
                  <a:srgbClr val="002B5C"/>
                </a:solidFill>
                <a:latin typeface="Lato" panose="020F0502020204030203" pitchFamily="34" charset="0"/>
                <a:ea typeface="Lato" panose="020F0502020204030203" pitchFamily="34" charset="0"/>
                <a:cs typeface="Lato" panose="020F0502020204030203" pitchFamily="34" charset="0"/>
              </a:rPr>
              <a:t>The NHS Constitution for England, principle four states: “The patient will be at the heart of everything the NHS does. It should support individuals to promote and manage their own health. NHS services must reflect, and should be coordinated around and tailored to, the needs and preferences of patients, their families and their carers. As part of this, the NHS will ensure that in line with the Armed Forces Covenant, those in the Armed Forces, reservists, their families and veterans are not disadvantaged in accessing health services in the area they reside. Patients, with their families and carers, where appropriate, will be involved in and consulted on all decisions about their care and treatment. The NHS will actively encourage feedback from the public, patients and staff, welcome it and use it to improve its services.”</a:t>
            </a:r>
          </a:p>
          <a:p>
            <a:r>
              <a:rPr lang="en-GB" sz="3100" dirty="0">
                <a:solidFill>
                  <a:srgbClr val="002B5C"/>
                </a:solidFill>
                <a:latin typeface="Lato" panose="020F0502020204030203" pitchFamily="34" charset="0"/>
                <a:ea typeface="Lato" panose="020F0502020204030203" pitchFamily="34" charset="0"/>
                <a:cs typeface="Lato" panose="020F0502020204030203" pitchFamily="34" charset="0"/>
              </a:rPr>
              <a:t>Part of NHS Long Term Plan</a:t>
            </a:r>
          </a:p>
          <a:p>
            <a:pPr marL="457200" lvl="1" indent="0">
              <a:buNone/>
            </a:pPr>
            <a:r>
              <a:rPr lang="en-GB" sz="2600" dirty="0">
                <a:solidFill>
                  <a:srgbClr val="002B5C"/>
                </a:solidFill>
                <a:latin typeface="Lato" panose="020F0502020204030203" pitchFamily="34" charset="0"/>
                <a:ea typeface="Lato" panose="020F0502020204030203" pitchFamily="34" charset="0"/>
                <a:cs typeface="Lato" panose="020F0502020204030203" pitchFamily="34" charset="0"/>
              </a:rPr>
              <a:t>“To ensure all GPs in England are equipped to best serve our veterans and their families, over the next five years we will roll out a veterans accreditation scheme in conjunction with the Royal College of GPs.”</a:t>
            </a:r>
          </a:p>
          <a:p>
            <a:pPr marL="0" indent="0">
              <a:buNone/>
            </a:pPr>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19936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24BF9-3FC8-327A-E990-6C0FE8DEDF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4BC852-5025-EACA-0907-0A69B1CB9CB1}"/>
              </a:ext>
            </a:extLst>
          </p:cNvPr>
          <p:cNvSpPr>
            <a:spLocks noGrp="1"/>
          </p:cNvSpPr>
          <p:nvPr>
            <p:ph type="title"/>
          </p:nvPr>
        </p:nvSpPr>
        <p:spPr/>
        <p:txBody>
          <a:bodyPr>
            <a:normAutofit/>
          </a:bodyPr>
          <a:lstStyle/>
          <a:p>
            <a:r>
              <a:rPr lang="en-GB" sz="3600" dirty="0">
                <a:solidFill>
                  <a:srgbClr val="002B5C"/>
                </a:solidFill>
                <a:latin typeface="Lato" panose="020F0502020204030203" pitchFamily="34" charset="0"/>
                <a:ea typeface="Lato" panose="020F0502020204030203" pitchFamily="34" charset="0"/>
                <a:cs typeface="Lato" panose="020F0502020204030203" pitchFamily="34" charset="0"/>
              </a:rPr>
              <a:t>Why is being a veteran friendly practice important?</a:t>
            </a:r>
          </a:p>
        </p:txBody>
      </p:sp>
      <p:sp>
        <p:nvSpPr>
          <p:cNvPr id="4" name="Content Placeholder 3">
            <a:extLst>
              <a:ext uri="{FF2B5EF4-FFF2-40B4-BE49-F238E27FC236}">
                <a16:creationId xmlns:a16="http://schemas.microsoft.com/office/drawing/2014/main" id="{D195E365-49C5-FC76-34C6-AEE64C0BCF91}"/>
              </a:ext>
            </a:extLst>
          </p:cNvPr>
          <p:cNvSpPr>
            <a:spLocks noGrp="1"/>
          </p:cNvSpPr>
          <p:nvPr>
            <p:ph idx="1"/>
          </p:nvPr>
        </p:nvSpPr>
        <p:spPr>
          <a:xfrm>
            <a:off x="838200" y="2370137"/>
            <a:ext cx="10515600" cy="3069129"/>
          </a:xfrm>
        </p:spPr>
        <p:txBody>
          <a:bodyPr>
            <a:normAutofit lnSpcReduction="10000"/>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CQC </a:t>
            </a:r>
          </a:p>
          <a:p>
            <a:pPr marL="457200" lvl="1" indent="0">
              <a:buNone/>
            </a:pPr>
            <a:r>
              <a:rPr lang="en-GB" dirty="0">
                <a:solidFill>
                  <a:srgbClr val="002B5C"/>
                </a:solidFill>
                <a:latin typeface="Lato" panose="020F0502020204030203" pitchFamily="34" charset="0"/>
                <a:ea typeface="Lato" panose="020F0502020204030203" pitchFamily="34" charset="0"/>
                <a:cs typeface="Lato" panose="020F0502020204030203" pitchFamily="34" charset="0"/>
              </a:rPr>
              <a:t>RCGP programme can be used to demonstrate understanding of the diverse health and care needs of people and their local communities.</a:t>
            </a:r>
          </a:p>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Professor Helen Stokes-Lampard, Ex Chair of the Royal College of GPs:</a:t>
            </a:r>
          </a:p>
          <a:p>
            <a:pPr marL="457200" lvl="1" indent="0">
              <a:buNone/>
            </a:pPr>
            <a:r>
              <a:rPr lang="en-GB" dirty="0">
                <a:solidFill>
                  <a:srgbClr val="002B5C"/>
                </a:solidFill>
                <a:latin typeface="Lato" panose="020F0502020204030203" pitchFamily="34" charset="0"/>
                <a:ea typeface="Lato" panose="020F0502020204030203" pitchFamily="34" charset="0"/>
                <a:cs typeface="Lato" panose="020F0502020204030203" pitchFamily="34" charset="0"/>
              </a:rPr>
              <a:t>“Veterans often have unique health needs, and this new scheme is a fantastic way of ensuring that when they visit their GP, for whatever reason, these needs are flagged up, considered and accommodated.”</a:t>
            </a:r>
            <a:endParaRPr lang="en-GB" dirty="0">
              <a:solidFill>
                <a:srgbClr val="002B5C"/>
              </a:solidFill>
            </a:endParaRPr>
          </a:p>
          <a:p>
            <a:endParaRPr lang="en-GB" dirty="0"/>
          </a:p>
        </p:txBody>
      </p:sp>
    </p:spTree>
    <p:extLst>
      <p:ext uri="{BB962C8B-B14F-4D97-AF65-F5344CB8AC3E}">
        <p14:creationId xmlns:p14="http://schemas.microsoft.com/office/powerpoint/2010/main" val="883348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36FB9-EE7F-2B39-5CA4-E2A147599A00}"/>
              </a:ext>
            </a:extLst>
          </p:cNvPr>
          <p:cNvSpPr>
            <a:spLocks noGrp="1"/>
          </p:cNvSpPr>
          <p:nvPr>
            <p:ph type="title"/>
          </p:nvPr>
        </p:nvSpPr>
        <p:spPr/>
        <p:txBody>
          <a:bodyPr/>
          <a:lstStyle/>
          <a:p>
            <a:r>
              <a:rPr lang="en-GB" dirty="0">
                <a:latin typeface="Lato" panose="020F0502020204030203" pitchFamily="34" charset="0"/>
                <a:ea typeface="Lato" panose="020F0502020204030203" pitchFamily="34" charset="0"/>
                <a:cs typeface="Lato" panose="020F0502020204030203" pitchFamily="34" charset="0"/>
              </a:rPr>
              <a:t>Five steps to getting started</a:t>
            </a:r>
          </a:p>
        </p:txBody>
      </p:sp>
      <p:sp>
        <p:nvSpPr>
          <p:cNvPr id="3" name="Content Placeholder 2">
            <a:extLst>
              <a:ext uri="{FF2B5EF4-FFF2-40B4-BE49-F238E27FC236}">
                <a16:creationId xmlns:a16="http://schemas.microsoft.com/office/drawing/2014/main" id="{E3F1588E-4490-B9A0-2906-6C6F19117D3C}"/>
              </a:ext>
            </a:extLst>
          </p:cNvPr>
          <p:cNvSpPr>
            <a:spLocks noGrp="1"/>
          </p:cNvSpPr>
          <p:nvPr>
            <p:ph idx="1"/>
          </p:nvPr>
        </p:nvSpPr>
        <p:spPr>
          <a:xfrm>
            <a:off x="838200" y="2370137"/>
            <a:ext cx="10515600" cy="3485379"/>
          </a:xfrm>
        </p:spPr>
        <p:txBody>
          <a:bodyPr>
            <a:normAutofit fontScale="92500" lnSpcReduction="10000"/>
          </a:bodyPr>
          <a:lstStyle/>
          <a:p>
            <a:pPr marL="457200" indent="-457200">
              <a:lnSpc>
                <a:spcPct val="107000"/>
              </a:lnSpc>
              <a:spcAft>
                <a:spcPts val="800"/>
              </a:spcAft>
              <a:buFont typeface="+mj-lt"/>
              <a:buAutoNum type="arabicPeriod"/>
            </a:pPr>
            <a:r>
              <a:rPr lang="en-GB" sz="2400" kern="100" dirty="0">
                <a:latin typeface="Lato" panose="020F0502020204030203" pitchFamily="34" charset="0"/>
                <a:ea typeface="Lato" panose="020F0502020204030203" pitchFamily="34" charset="0"/>
                <a:cs typeface="Lato" panose="020F0502020204030203" pitchFamily="34" charset="0"/>
              </a:rPr>
              <a:t>Continue reading this </a:t>
            </a:r>
            <a:r>
              <a:rPr lang="en-GB" sz="2400" kern="100" dirty="0">
                <a:effectLst/>
                <a:latin typeface="Lato" panose="020F0502020204030203" pitchFamily="34" charset="0"/>
                <a:ea typeface="Lato" panose="020F0502020204030203" pitchFamily="34" charset="0"/>
                <a:cs typeface="Lato" panose="020F0502020204030203" pitchFamily="34" charset="0"/>
              </a:rPr>
              <a:t>PowerPoint containing essential background information. </a:t>
            </a:r>
          </a:p>
          <a:p>
            <a:pPr marL="457200" indent="-457200">
              <a:lnSpc>
                <a:spcPct val="107000"/>
              </a:lnSpc>
              <a:spcAft>
                <a:spcPts val="800"/>
              </a:spcAft>
              <a:buFont typeface="+mj-lt"/>
              <a:buAutoNum type="arabicPeriod"/>
            </a:pPr>
            <a:r>
              <a:rPr lang="en-GB" sz="2400" kern="100" dirty="0">
                <a:effectLst/>
                <a:highlight>
                  <a:srgbClr val="FFFF00"/>
                </a:highlight>
                <a:latin typeface="Lato" panose="020F0502020204030203" pitchFamily="34" charset="0"/>
                <a:ea typeface="Lato" panose="020F0502020204030203" pitchFamily="34" charset="0"/>
                <a:cs typeface="Lato" panose="020F0502020204030203" pitchFamily="34" charset="0"/>
              </a:rPr>
              <a:t>Complete the eLearning package, which </a:t>
            </a:r>
            <a:r>
              <a:rPr lang="en-GB" sz="2400" kern="100" dirty="0">
                <a:highlight>
                  <a:srgbClr val="FFFF00"/>
                </a:highlight>
                <a:latin typeface="Lato" panose="020F0502020204030203" pitchFamily="34" charset="0"/>
                <a:ea typeface="Lato" panose="020F0502020204030203" pitchFamily="34" charset="0"/>
                <a:cs typeface="Lato" panose="020F0502020204030203" pitchFamily="34" charset="0"/>
              </a:rPr>
              <a:t>will be relaunched in May 2024. We will let you know when it is ready, and it should take no more than an hour.</a:t>
            </a:r>
            <a:endParaRPr lang="en-GB" sz="2400" u="sng" kern="100" dirty="0">
              <a:effectLst/>
              <a:highlight>
                <a:srgbClr val="FFFF00"/>
              </a:highlight>
              <a:latin typeface="Lato" panose="020F0502020204030203" pitchFamily="34" charset="0"/>
              <a:ea typeface="Lato" panose="020F0502020204030203" pitchFamily="34" charset="0"/>
              <a:cs typeface="Lato" panose="020F0502020204030203" pitchFamily="34" charset="0"/>
            </a:endParaRPr>
          </a:p>
          <a:p>
            <a:pPr marL="457200" indent="-457200">
              <a:lnSpc>
                <a:spcPct val="107000"/>
              </a:lnSpc>
              <a:spcAft>
                <a:spcPts val="800"/>
              </a:spcAft>
              <a:buFont typeface="+mj-lt"/>
              <a:buAutoNum type="arabicPeriod"/>
            </a:pPr>
            <a:r>
              <a:rPr lang="en-GB" sz="2400" kern="100" dirty="0">
                <a:effectLst/>
                <a:latin typeface="Lato" panose="020F0502020204030203" pitchFamily="34" charset="0"/>
                <a:ea typeface="Lato" panose="020F0502020204030203" pitchFamily="34" charset="0"/>
                <a:cs typeface="Lato" panose="020F0502020204030203" pitchFamily="34" charset="0"/>
              </a:rPr>
              <a:t>Undertake audit of the number of Veterans registered in your practice. File 3 in this pack (‘Recognising veterans in the GP practice population’ audit template) provides a template for this audit to assist you and some initial ideas of how to improve the number of patients coded as veterans.</a:t>
            </a:r>
          </a:p>
          <a:p>
            <a:pPr marL="0" indent="0" algn="ctr">
              <a:lnSpc>
                <a:spcPct val="107000"/>
              </a:lnSpc>
              <a:spcBef>
                <a:spcPts val="0"/>
              </a:spcBef>
              <a:buNone/>
            </a:pPr>
            <a:r>
              <a:rPr lang="en-GB" sz="2400" kern="100" dirty="0">
                <a:latin typeface="Lato" panose="020F0502020204030203" pitchFamily="34" charset="0"/>
                <a:ea typeface="Lato" panose="020F0502020204030203" pitchFamily="34" charset="0"/>
                <a:cs typeface="Lato" panose="020F0502020204030203" pitchFamily="34" charset="0"/>
              </a:rPr>
              <a:t>  </a:t>
            </a:r>
          </a:p>
          <a:p>
            <a:endParaRPr lang="en-GB" dirty="0"/>
          </a:p>
        </p:txBody>
      </p:sp>
      <p:sp>
        <p:nvSpPr>
          <p:cNvPr id="4" name="TextBox 3">
            <a:extLst>
              <a:ext uri="{FF2B5EF4-FFF2-40B4-BE49-F238E27FC236}">
                <a16:creationId xmlns:a16="http://schemas.microsoft.com/office/drawing/2014/main" id="{6C016FE7-0F12-32D6-3379-EFAE72535795}"/>
              </a:ext>
            </a:extLst>
          </p:cNvPr>
          <p:cNvSpPr txBox="1"/>
          <p:nvPr/>
        </p:nvSpPr>
        <p:spPr>
          <a:xfrm>
            <a:off x="2734811" y="5525425"/>
            <a:ext cx="5754848" cy="660181"/>
          </a:xfrm>
          <a:prstGeom prst="rect">
            <a:avLst/>
          </a:prstGeom>
          <a:noFill/>
        </p:spPr>
        <p:txBody>
          <a:bodyPr wrap="square" rtlCol="0">
            <a:spAutoFit/>
          </a:bodyPr>
          <a:lstStyle/>
          <a:p>
            <a:pPr marL="0" indent="0" algn="ctr">
              <a:lnSpc>
                <a:spcPct val="107000"/>
              </a:lnSpc>
              <a:spcBef>
                <a:spcPts val="0"/>
              </a:spcBef>
              <a:buNone/>
            </a:pPr>
            <a:r>
              <a:rPr lang="en-GB" sz="1800" kern="100" dirty="0">
                <a:effectLst/>
                <a:latin typeface="Lato" panose="020F0502020204030203" pitchFamily="34" charset="0"/>
                <a:ea typeface="Lato" panose="020F0502020204030203" pitchFamily="34" charset="0"/>
                <a:cs typeface="Lato" panose="020F0502020204030203" pitchFamily="34" charset="0"/>
              </a:rPr>
              <a:t>Top tip: this could be a good quality improvement</a:t>
            </a:r>
          </a:p>
          <a:p>
            <a:pPr marL="0" indent="0" algn="ctr">
              <a:lnSpc>
                <a:spcPct val="107000"/>
              </a:lnSpc>
              <a:spcBef>
                <a:spcPts val="0"/>
              </a:spcBef>
              <a:buNone/>
            </a:pPr>
            <a:r>
              <a:rPr lang="en-GB" sz="1800" kern="100" dirty="0">
                <a:effectLst/>
                <a:latin typeface="Lato" panose="020F0502020204030203" pitchFamily="34" charset="0"/>
                <a:ea typeface="Lato" panose="020F0502020204030203" pitchFamily="34" charset="0"/>
                <a:cs typeface="Lato" panose="020F0502020204030203" pitchFamily="34" charset="0"/>
              </a:rPr>
              <a:t>project for a GP trainee!</a:t>
            </a:r>
          </a:p>
        </p:txBody>
      </p:sp>
    </p:spTree>
    <p:extLst>
      <p:ext uri="{BB962C8B-B14F-4D97-AF65-F5344CB8AC3E}">
        <p14:creationId xmlns:p14="http://schemas.microsoft.com/office/powerpoint/2010/main" val="2223563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F9090-BB4A-DD3C-0715-963781AB2B64}"/>
              </a:ext>
            </a:extLst>
          </p:cNvPr>
          <p:cNvSpPr>
            <a:spLocks noGrp="1"/>
          </p:cNvSpPr>
          <p:nvPr>
            <p:ph type="title"/>
          </p:nvPr>
        </p:nvSpPr>
        <p:spPr>
          <a:xfrm>
            <a:off x="838200" y="1028954"/>
            <a:ext cx="10515600" cy="1143221"/>
          </a:xfrm>
        </p:spPr>
        <p:txBody>
          <a:bodyPr/>
          <a:lstStyle/>
          <a:p>
            <a:r>
              <a:rPr lang="en-GB" dirty="0">
                <a:latin typeface="Lato" panose="020F0502020204030203" pitchFamily="34" charset="0"/>
                <a:ea typeface="Lato" panose="020F0502020204030203" pitchFamily="34" charset="0"/>
                <a:cs typeface="Lato" panose="020F0502020204030203" pitchFamily="34" charset="0"/>
              </a:rPr>
              <a:t>Five steps to getting started</a:t>
            </a:r>
          </a:p>
        </p:txBody>
      </p:sp>
      <p:sp>
        <p:nvSpPr>
          <p:cNvPr id="3" name="Content Placeholder 2">
            <a:extLst>
              <a:ext uri="{FF2B5EF4-FFF2-40B4-BE49-F238E27FC236}">
                <a16:creationId xmlns:a16="http://schemas.microsoft.com/office/drawing/2014/main" id="{9EF368DD-0F4A-5836-FE3F-51D661E3A894}"/>
              </a:ext>
            </a:extLst>
          </p:cNvPr>
          <p:cNvSpPr>
            <a:spLocks noGrp="1"/>
          </p:cNvSpPr>
          <p:nvPr>
            <p:ph idx="1"/>
          </p:nvPr>
        </p:nvSpPr>
        <p:spPr>
          <a:xfrm>
            <a:off x="838200" y="2030772"/>
            <a:ext cx="10515600" cy="3389640"/>
          </a:xfrm>
        </p:spPr>
        <p:txBody>
          <a:bodyPr>
            <a:normAutofit fontScale="62500" lnSpcReduction="20000"/>
          </a:bodyPr>
          <a:lstStyle/>
          <a:p>
            <a:pPr marL="514350" indent="-514350" algn="l">
              <a:lnSpc>
                <a:spcPct val="107000"/>
              </a:lnSpc>
              <a:spcAft>
                <a:spcPts val="800"/>
              </a:spcAft>
              <a:buFont typeface="+mj-lt"/>
              <a:buAutoNum type="arabicPeriod" startAt="4"/>
            </a:pPr>
            <a:r>
              <a:rPr lang="en-GB" sz="3200" kern="100" dirty="0">
                <a:effectLst/>
                <a:latin typeface="Lato" panose="020F0502020204030203" pitchFamily="34" charset="0"/>
                <a:ea typeface="Lato" panose="020F0502020204030203" pitchFamily="34" charset="0"/>
                <a:cs typeface="Lato" panose="020F0502020204030203" pitchFamily="34" charset="0"/>
              </a:rPr>
              <a:t>Provide a presentation to your practice team so that they understand what being veteran friendly means, why it is important and how every individual can contribute to improving veterans’ care. We have</a:t>
            </a:r>
            <a:r>
              <a:rPr lang="en-GB" sz="3200" kern="100" dirty="0">
                <a:latin typeface="Lato" panose="020F0502020204030203" pitchFamily="34" charset="0"/>
                <a:ea typeface="Lato" panose="020F0502020204030203" pitchFamily="34" charset="0"/>
                <a:cs typeface="Lato" panose="020F0502020204030203" pitchFamily="34" charset="0"/>
              </a:rPr>
              <a:t> </a:t>
            </a:r>
            <a:r>
              <a:rPr lang="en-GB" sz="3200" kern="100" dirty="0">
                <a:effectLst/>
                <a:latin typeface="Lato" panose="020F0502020204030203" pitchFamily="34" charset="0"/>
                <a:ea typeface="Lato" panose="020F0502020204030203" pitchFamily="34" charset="0"/>
                <a:cs typeface="Lato" panose="020F0502020204030203" pitchFamily="34" charset="0"/>
              </a:rPr>
              <a:t>provided a suggested PowerPoint presentation to deliver to your practice (document 2, ‘Training for clinical lead to deliver to staff’). You could encourage your staff to complete the eLearning package too.</a:t>
            </a:r>
          </a:p>
          <a:p>
            <a:pPr marL="514350" indent="-514350" algn="l">
              <a:lnSpc>
                <a:spcPct val="107000"/>
              </a:lnSpc>
              <a:spcAft>
                <a:spcPts val="800"/>
              </a:spcAft>
              <a:buFont typeface="+mj-lt"/>
              <a:buAutoNum type="arabicPeriod" startAt="4"/>
            </a:pPr>
            <a:r>
              <a:rPr lang="en-GB" sz="3200" kern="100" dirty="0">
                <a:effectLst/>
                <a:latin typeface="Lato" panose="020F0502020204030203" pitchFamily="34" charset="0"/>
                <a:ea typeface="Lato" panose="020F0502020204030203" pitchFamily="34" charset="0"/>
                <a:cs typeface="Lato" panose="020F0502020204030203" pitchFamily="34" charset="0"/>
              </a:rPr>
              <a:t>Let your patients and prospective patients know that you are now veteran friendly. We know that this really helps to break down barriers for veterans in seeking healthcare. We have provided a logo you can add to your practice website and signatures (documents</a:t>
            </a:r>
            <a:r>
              <a:rPr lang="en-GB" sz="3200" kern="100" dirty="0">
                <a:latin typeface="Lato" panose="020F0502020204030203" pitchFamily="34" charset="0"/>
                <a:ea typeface="Lato" panose="020F0502020204030203" pitchFamily="34" charset="0"/>
                <a:cs typeface="Lato" panose="020F0502020204030203" pitchFamily="34" charset="0"/>
              </a:rPr>
              <a:t> 5a/b</a:t>
            </a:r>
            <a:r>
              <a:rPr lang="en-GB" sz="3200" kern="100" dirty="0">
                <a:effectLst/>
                <a:latin typeface="Lato" panose="020F0502020204030203" pitchFamily="34" charset="0"/>
                <a:ea typeface="Lato" panose="020F0502020204030203" pitchFamily="34" charset="0"/>
                <a:cs typeface="Lato" panose="020F0502020204030203" pitchFamily="34" charset="0"/>
              </a:rPr>
              <a:t>, ‘Veteran friendly accreditation logo’), a slide for your appointment screen (document 6, ‘Appointment screen graphic’)</a:t>
            </a:r>
            <a:r>
              <a:rPr lang="en-GB" sz="3200" kern="100" dirty="0">
                <a:latin typeface="Lato" panose="020F0502020204030203" pitchFamily="34" charset="0"/>
                <a:ea typeface="Lato" panose="020F0502020204030203" pitchFamily="34" charset="0"/>
                <a:cs typeface="Lato" panose="020F0502020204030203" pitchFamily="34" charset="0"/>
              </a:rPr>
              <a:t> and</a:t>
            </a:r>
            <a:r>
              <a:rPr lang="en-GB" sz="3200" kern="100" dirty="0">
                <a:effectLst/>
                <a:latin typeface="Lato" panose="020F0502020204030203" pitchFamily="34" charset="0"/>
                <a:ea typeface="Lato" panose="020F0502020204030203" pitchFamily="34" charset="0"/>
                <a:cs typeface="Lato" panose="020F0502020204030203" pitchFamily="34" charset="0"/>
              </a:rPr>
              <a:t> a poster for your waiting room (document 7, ‘Waiting room poster’).</a:t>
            </a:r>
          </a:p>
          <a:p>
            <a:endParaRPr lang="en-GB" dirty="0"/>
          </a:p>
        </p:txBody>
      </p:sp>
    </p:spTree>
    <p:extLst>
      <p:ext uri="{BB962C8B-B14F-4D97-AF65-F5344CB8AC3E}">
        <p14:creationId xmlns:p14="http://schemas.microsoft.com/office/powerpoint/2010/main" val="1507752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B1FF4-A974-ACE4-2A8C-F9ACE89EDB4D}"/>
              </a:ext>
            </a:extLst>
          </p:cNvPr>
          <p:cNvSpPr>
            <a:spLocks noGrp="1"/>
          </p:cNvSpPr>
          <p:nvPr>
            <p:ph type="title"/>
          </p:nvPr>
        </p:nvSpPr>
        <p:spPr/>
        <p:txBody>
          <a:bodyPr/>
          <a:lstStyle/>
          <a:p>
            <a:r>
              <a:rPr lang="en-GB" dirty="0">
                <a:solidFill>
                  <a:srgbClr val="002B5C"/>
                </a:solidFill>
                <a:latin typeface="Lato" panose="020F0502020204030203" pitchFamily="34" charset="0"/>
                <a:ea typeface="Lato" panose="020F0502020204030203" pitchFamily="34" charset="0"/>
                <a:cs typeface="Lato" panose="020F0502020204030203" pitchFamily="34" charset="0"/>
              </a:rPr>
              <a:t>Essential knowledge for clinical leads</a:t>
            </a:r>
          </a:p>
        </p:txBody>
      </p:sp>
      <p:sp>
        <p:nvSpPr>
          <p:cNvPr id="3" name="Text Placeholder 2">
            <a:extLst>
              <a:ext uri="{FF2B5EF4-FFF2-40B4-BE49-F238E27FC236}">
                <a16:creationId xmlns:a16="http://schemas.microsoft.com/office/drawing/2014/main" id="{EFACBB1A-E145-1B89-8AAC-2DC03B6CECA3}"/>
              </a:ext>
            </a:extLst>
          </p:cNvPr>
          <p:cNvSpPr>
            <a:spLocks noGrp="1"/>
          </p:cNvSpPr>
          <p:nvPr>
            <p:ph type="body" idx="1"/>
          </p:nvPr>
        </p:nvSpPr>
        <p:spPr>
          <a:xfrm>
            <a:off x="839789" y="2505075"/>
            <a:ext cx="5332412" cy="501652"/>
          </a:xfrm>
        </p:spPr>
        <p:txBody>
          <a:bodyPr>
            <a:normAutofit/>
          </a:bodyPr>
          <a:lstStyle/>
          <a:p>
            <a:r>
              <a:rPr lang="en-GB" sz="2800" dirty="0">
                <a:solidFill>
                  <a:srgbClr val="002B5C"/>
                </a:solidFill>
                <a:latin typeface="Lato" panose="020F0502020204030203" pitchFamily="34" charset="0"/>
                <a:ea typeface="Lato" panose="020F0502020204030203" pitchFamily="34" charset="0"/>
                <a:cs typeface="Lato" panose="020F0502020204030203" pitchFamily="34" charset="0"/>
              </a:rPr>
              <a:t>Who is a veteran?</a:t>
            </a:r>
          </a:p>
        </p:txBody>
      </p:sp>
      <p:sp>
        <p:nvSpPr>
          <p:cNvPr id="5" name="Text Placeholder 4">
            <a:extLst>
              <a:ext uri="{FF2B5EF4-FFF2-40B4-BE49-F238E27FC236}">
                <a16:creationId xmlns:a16="http://schemas.microsoft.com/office/drawing/2014/main" id="{E1BF93D4-F6EC-A39A-B149-77DDA862BD1F}"/>
              </a:ext>
            </a:extLst>
          </p:cNvPr>
          <p:cNvSpPr>
            <a:spLocks noGrp="1"/>
          </p:cNvSpPr>
          <p:nvPr>
            <p:ph type="body" sz="quarter" idx="3"/>
          </p:nvPr>
        </p:nvSpPr>
        <p:spPr/>
        <p:txBody>
          <a:bodyPr>
            <a:normAutofit/>
          </a:bodyPr>
          <a:lstStyle/>
          <a:p>
            <a:r>
              <a:rPr lang="en-GB" sz="2800" dirty="0">
                <a:solidFill>
                  <a:srgbClr val="002B5C"/>
                </a:solidFill>
                <a:latin typeface="Lato" panose="020F0502020204030203" pitchFamily="34" charset="0"/>
                <a:ea typeface="Lato" panose="020F0502020204030203" pitchFamily="34" charset="0"/>
                <a:cs typeface="Lato" panose="020F0502020204030203" pitchFamily="34" charset="0"/>
              </a:rPr>
              <a:t>How many veterans are there?</a:t>
            </a:r>
          </a:p>
        </p:txBody>
      </p:sp>
      <p:sp>
        <p:nvSpPr>
          <p:cNvPr id="6" name="Content Placeholder 5">
            <a:extLst>
              <a:ext uri="{FF2B5EF4-FFF2-40B4-BE49-F238E27FC236}">
                <a16:creationId xmlns:a16="http://schemas.microsoft.com/office/drawing/2014/main" id="{78BD7585-CF2F-C1C3-009E-D946CD337A78}"/>
              </a:ext>
            </a:extLst>
          </p:cNvPr>
          <p:cNvSpPr>
            <a:spLocks noGrp="1"/>
          </p:cNvSpPr>
          <p:nvPr>
            <p:ph sz="quarter" idx="4"/>
          </p:nvPr>
        </p:nvSpPr>
        <p:spPr>
          <a:xfrm>
            <a:off x="6172200" y="2994045"/>
            <a:ext cx="5183188" cy="2671763"/>
          </a:xfrm>
        </p:spPr>
        <p:txBody>
          <a:bodyPr>
            <a:normAutofit fontScale="92500" lnSpcReduction="20000"/>
          </a:bodyPr>
          <a:lstStyle/>
          <a:p>
            <a:pPr>
              <a:lnSpc>
                <a:spcPct val="107000"/>
              </a:lnSpc>
              <a:spcAft>
                <a:spcPts val="800"/>
              </a:spcAft>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There are 1.74 million veterans in England with 7% of households having a veteran.</a:t>
            </a:r>
          </a:p>
          <a:p>
            <a:pPr>
              <a:lnSpc>
                <a:spcPct val="107000"/>
              </a:lnSpc>
              <a:spcAft>
                <a:spcPts val="800"/>
              </a:spcAft>
            </a:pPr>
            <a:r>
              <a:rPr lang="en-GB" sz="2800" kern="100" dirty="0">
                <a:solidFill>
                  <a:srgbClr val="002B5C"/>
                </a:solidFill>
                <a:effectLst/>
                <a:latin typeface="Lato" panose="020F0502020204030203" pitchFamily="34" charset="0"/>
                <a:ea typeface="Lato" panose="020F0502020204030203" pitchFamily="34" charset="0"/>
                <a:cs typeface="Lato" panose="020F0502020204030203" pitchFamily="34" charset="0"/>
              </a:rPr>
              <a:t>On average, 7% of patients registered with a GP practice will be a veteran.</a:t>
            </a:r>
          </a:p>
          <a:p>
            <a:endParaRPr lang="en-GB" dirty="0"/>
          </a:p>
        </p:txBody>
      </p:sp>
      <p:sp>
        <p:nvSpPr>
          <p:cNvPr id="9" name="Content Placeholder 8">
            <a:extLst>
              <a:ext uri="{FF2B5EF4-FFF2-40B4-BE49-F238E27FC236}">
                <a16:creationId xmlns:a16="http://schemas.microsoft.com/office/drawing/2014/main" id="{CE202718-FC2A-AD63-A2F6-76CD41107238}"/>
              </a:ext>
            </a:extLst>
          </p:cNvPr>
          <p:cNvSpPr>
            <a:spLocks noGrp="1"/>
          </p:cNvSpPr>
          <p:nvPr>
            <p:ph sz="half" idx="2"/>
          </p:nvPr>
        </p:nvSpPr>
        <p:spPr>
          <a:xfrm>
            <a:off x="836612" y="3044795"/>
            <a:ext cx="5157787" cy="3375460"/>
          </a:xfrm>
        </p:spPr>
        <p:txBody>
          <a:bodyPr>
            <a:normAutofit fontScale="92500" lnSpcReduction="20000"/>
          </a:bodyPr>
          <a:lstStyle/>
          <a:p>
            <a:r>
              <a:rPr lang="en-GB" dirty="0">
                <a:solidFill>
                  <a:srgbClr val="002B5C"/>
                </a:solidFill>
              </a:rPr>
              <a:t>A veteran is anyone who has served for at least one day in the UK Armed Forces (Regular or Reserve). The majority will have served for over 10 years.</a:t>
            </a:r>
          </a:p>
          <a:p>
            <a:endParaRPr lang="en-GB" dirty="0"/>
          </a:p>
        </p:txBody>
      </p:sp>
    </p:spTree>
    <p:extLst>
      <p:ext uri="{BB962C8B-B14F-4D97-AF65-F5344CB8AC3E}">
        <p14:creationId xmlns:p14="http://schemas.microsoft.com/office/powerpoint/2010/main" val="3990637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2D7E5A3BA65E4A9951D51ACE81577C" ma:contentTypeVersion="14" ma:contentTypeDescription="Create a new document." ma:contentTypeScope="" ma:versionID="bdc745788de0fff0fe2f7e97f186eea0">
  <xsd:schema xmlns:xsd="http://www.w3.org/2001/XMLSchema" xmlns:xs="http://www.w3.org/2001/XMLSchema" xmlns:p="http://schemas.microsoft.com/office/2006/metadata/properties" xmlns:ns2="faba7e9f-b56e-490a-84e4-d95fbfd765fd" xmlns:ns3="9cb30a37-e17e-48f6-819c-818d17fedf6f" targetNamespace="http://schemas.microsoft.com/office/2006/metadata/properties" ma:root="true" ma:fieldsID="a92f14d3e13988ecf4f5800483078dd9" ns2:_="" ns3:_="">
    <xsd:import namespace="faba7e9f-b56e-490a-84e4-d95fbfd765fd"/>
    <xsd:import namespace="9cb30a37-e17e-48f6-819c-818d17fedf6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ba7e9f-b56e-490a-84e4-d95fbfd765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ef5156a5-ab19-4525-af57-dc6961067a92"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b30a37-e17e-48f6-819c-818d17fedf6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71e59cc-4665-4559-9385-e8a864d7b620}" ma:internalName="TaxCatchAll" ma:showField="CatchAllData" ma:web="9cb30a37-e17e-48f6-819c-818d17fedf6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aba7e9f-b56e-490a-84e4-d95fbfd765fd">
      <Terms xmlns="http://schemas.microsoft.com/office/infopath/2007/PartnerControls"/>
    </lcf76f155ced4ddcb4097134ff3c332f>
    <TaxCatchAll xmlns="9cb30a37-e17e-48f6-819c-818d17fedf6f" xsi:nil="true"/>
  </documentManagement>
</p:properties>
</file>

<file path=customXml/itemProps1.xml><?xml version="1.0" encoding="utf-8"?>
<ds:datastoreItem xmlns:ds="http://schemas.openxmlformats.org/officeDocument/2006/customXml" ds:itemID="{DD8DF0E8-7819-4567-B694-46CCE76BA316}"/>
</file>

<file path=customXml/itemProps2.xml><?xml version="1.0" encoding="utf-8"?>
<ds:datastoreItem xmlns:ds="http://schemas.openxmlformats.org/officeDocument/2006/customXml" ds:itemID="{05161381-D872-4BE4-B3A4-4635059987C3}"/>
</file>

<file path=customXml/itemProps3.xml><?xml version="1.0" encoding="utf-8"?>
<ds:datastoreItem xmlns:ds="http://schemas.openxmlformats.org/officeDocument/2006/customXml" ds:itemID="{0EAF6DA1-D195-493A-B038-E006B5654EFA}"/>
</file>

<file path=docProps/app.xml><?xml version="1.0" encoding="utf-8"?>
<Properties xmlns="http://schemas.openxmlformats.org/officeDocument/2006/extended-properties" xmlns:vt="http://schemas.openxmlformats.org/officeDocument/2006/docPropsVTypes">
  <TotalTime>1186</TotalTime>
  <Words>2487</Words>
  <Application>Microsoft Office PowerPoint</Application>
  <PresentationFormat>Widescreen</PresentationFormat>
  <Paragraphs>150</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Lato</vt:lpstr>
      <vt:lpstr>Symbol</vt:lpstr>
      <vt:lpstr>Office Theme</vt:lpstr>
      <vt:lpstr>Veteran Friendly Practice Accreditation  Beginner’s Guide for clinical leads</vt:lpstr>
      <vt:lpstr>Congratulations on becoming a veteran friendly practice!</vt:lpstr>
      <vt:lpstr>Role of the clinical lead</vt:lpstr>
      <vt:lpstr>Expectations of an accredited practice</vt:lpstr>
      <vt:lpstr>Why is being a veteran friendly practice important?</vt:lpstr>
      <vt:lpstr>Why is being a veteran friendly practice important?</vt:lpstr>
      <vt:lpstr>Five steps to getting started</vt:lpstr>
      <vt:lpstr>Five steps to getting started</vt:lpstr>
      <vt:lpstr>Essential knowledge for clinical leads</vt:lpstr>
      <vt:lpstr>Why are veterans treated as a special group?</vt:lpstr>
      <vt:lpstr>Why are veterans treated as a special group?</vt:lpstr>
      <vt:lpstr>Why are veterans treated as a special group?</vt:lpstr>
      <vt:lpstr>Veterans who may have specific needs</vt:lpstr>
      <vt:lpstr>Veterans’ experiences of the Armed Forces</vt:lpstr>
      <vt:lpstr>Benefits of a veteran friendly practice to veterans</vt:lpstr>
      <vt:lpstr>Benefits of a veteran friendly practice to veterans</vt:lpstr>
      <vt:lpstr>How does it help a clinician to know their patient is a veteran?</vt:lpstr>
      <vt:lpstr>How does it help a clinician to know their patient is a veteran?</vt:lpstr>
      <vt:lpstr>Benefits of veteran friendly accreditation to the GP team</vt:lpstr>
      <vt:lpstr>Benefits of veteran friendly accreditation to the GP team</vt:lpstr>
      <vt:lpstr>NHS veteran-specific referral pathways</vt:lpstr>
      <vt:lpstr>NHS veteran-specific referral pathways</vt:lpstr>
      <vt:lpstr>NHS veteran-specific referral pathways</vt:lpstr>
      <vt:lpstr>Additional resources available to veterans</vt:lpstr>
      <vt:lpstr>How do we identify patients who are veterans?</vt:lpstr>
      <vt:lpstr>How do we identify patients who are veterans?</vt:lpstr>
      <vt:lpstr>Summary of Toolkit Resources</vt:lpstr>
      <vt:lpstr>Further resources</vt:lpstr>
      <vt:lpstr>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Tammy Harman</dc:creator>
  <cp:lastModifiedBy>Zoe Calder</cp:lastModifiedBy>
  <cp:revision>5</cp:revision>
  <dcterms:created xsi:type="dcterms:W3CDTF">2023-12-22T09:35:54Z</dcterms:created>
  <dcterms:modified xsi:type="dcterms:W3CDTF">2024-05-15T12:39:08Z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0x010100532D7E5A3BA65E4A9951D51ACE81577C</vt:lpwstr>
  </property>
</Properties>
</file>