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  <p:sldId id="261" r:id="rId5"/>
    <p:sldId id="262" r:id="rId6"/>
    <p:sldId id="265" r:id="rId7"/>
    <p:sldId id="266" r:id="rId8"/>
    <p:sldId id="264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41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4136A-A75E-4D2C-BB08-63282C788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18C6FA-AB61-492D-8344-E3353C616A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D8959-A237-4CC6-9603-9AF7B7D08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F9121-DC77-46D1-A690-2876440656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EA1FA-42D1-4E39-A34C-FC609A826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96AC8-B7D5-4FA0-9E3C-1E3B60447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69A6-5F31-4920-9D30-B9676552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138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E28DD-9FF5-4301-991B-A30321D56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AD96B7-DC3F-4F21-8782-6278CDF6AC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90220-6A83-44A9-A193-713539DAE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F9121-DC77-46D1-A690-2876440656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F8D6A-7967-4630-888C-FE5411AC4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2D75C-20F5-4EF6-85BD-C792C02EA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69A6-5F31-4920-9D30-B9676552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45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466C99-8AF0-46E7-8CE4-F83503F147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BF0716-968D-49BC-A031-F48B482F1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2CAAD8-62F6-459A-A220-3F40A33F0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F9121-DC77-46D1-A690-2876440656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90F58-1D28-4019-AAE5-B75530B69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CCF34-89BF-42D8-8714-E3CE235A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69A6-5F31-4920-9D30-B9676552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055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43913-F823-482A-93B9-03FE252B6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32A0F-45C8-45D8-913E-A0F6D6ED0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F4D09-406C-4231-969C-37EF92807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F9121-DC77-46D1-A690-2876440656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61FF4-9C26-4CDF-A64D-15B3DBED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75144-9FC2-491E-91C7-72E2990AE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69A6-5F31-4920-9D30-B9676552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64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5E5EA-495E-46BD-8BFE-6D387ED96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6E0FF9-3C35-4C4D-BF93-273712B58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60B3D-F683-49D9-BCA2-3CC6A305E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F9121-DC77-46D1-A690-2876440656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F49C5-9154-4B15-9A58-48338D7D2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2EE8D-FD4E-4AE0-B249-6648B813C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69A6-5F31-4920-9D30-B9676552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11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F6AC2-8ADB-49FD-A01E-774ABE9F2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B54E9-0FE0-470E-8E7A-075A953A8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231396-AAB0-45A0-9B1C-412D2D1F6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22352-D1FA-4256-8B50-3639F18A9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F9121-DC77-46D1-A690-2876440656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4E478E-FD5D-4578-BAEC-3F56E9636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E08CB-CC28-4D52-8ABC-63B77493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69A6-5F31-4920-9D30-B9676552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09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3CB8F-9D8D-4598-80A5-6A1FADCD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6175CF-577A-4017-A059-2C3EF0C81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FE7B1-E2CD-45E6-8683-DE4AFC0CC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A6E01-FDDB-44B9-92D8-62770882BD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809270-0FE7-4C61-9FCC-9E4AD15F85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F63BA7-227A-46D0-9B17-FD3948940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F9121-DC77-46D1-A690-2876440656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9BDC23-7112-42B4-A585-A081C3114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D1B425-8484-42F4-AA27-B99B3630B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69A6-5F31-4920-9D30-B9676552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37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0C8D2-20AA-4484-B946-08959D3F1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08EAB-2654-4441-903F-C7263F422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F9121-DC77-46D1-A690-2876440656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244182-1D57-4A33-B625-08F8E796E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26841-35D8-44AC-A943-1F8A89227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69A6-5F31-4920-9D30-B9676552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39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E3C8C-8457-4E0E-B444-967F964A6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F9121-DC77-46D1-A690-2876440656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A70505-4D16-4EE0-B60A-F8B8FB9E9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58A05-164C-4A45-B20F-82F872B4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69A6-5F31-4920-9D30-B9676552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445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CDD8E-485F-44AE-8314-1565C7AA6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AE68B-8E17-44F5-9A86-E201F2195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1C7F48-C1A6-4F1F-B4C5-CB4986884B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AF285-9D9C-40E0-95BE-5AA0E99F2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F9121-DC77-46D1-A690-2876440656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8F0EB2-59EF-4E6B-8732-C2A470226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91ED4D-BAD1-486F-B89A-8D4C7E093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69A6-5F31-4920-9D30-B9676552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887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71248-405E-4C76-8F66-37EC4227F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1CF78A-A87B-4A0A-9684-F1E4615DAE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6188EF-5A72-4CB7-B887-D950E5A5AE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44F07-4982-4E23-BE90-CA30FC5ED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F9121-DC77-46D1-A690-2876440656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59514-C0D7-4981-B5E7-C4F73C95C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0E122-6830-49CF-BBAB-40D8F1364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69A6-5F31-4920-9D30-B9676552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068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CB917D-45BB-4922-98D2-13EEDA808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9FE1CC-B01B-4233-ACD4-0209CBE8B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D18B2-A43B-4FA1-AAE9-8B32CB3628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F9121-DC77-46D1-A690-2876440656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F2E30-8D52-4F0A-B11F-FB43C45CED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77B7A-0C0C-478E-B99E-E53B732148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469A6-5F31-4920-9D30-B9676552F3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59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E464236-C6CC-4B94-8647-1AE55A64C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495444"/>
            <a:ext cx="5760846" cy="2310312"/>
          </a:xfrm>
        </p:spPr>
        <p:txBody>
          <a:bodyPr>
            <a:normAutofit/>
          </a:bodyPr>
          <a:lstStyle/>
          <a:p>
            <a:r>
              <a:rPr lang="en-GB" sz="5200" b="1" u="sng" dirty="0">
                <a:solidFill>
                  <a:schemeClr val="tx2"/>
                </a:solidFill>
                <a:latin typeface="+mn-lt"/>
              </a:rPr>
              <a:t>PPG Meeting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105ED2-2282-4CCC-BBD8-A36D221CF5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8259" y="5182189"/>
            <a:ext cx="5760846" cy="682079"/>
          </a:xfrm>
        </p:spPr>
        <p:txBody>
          <a:bodyPr>
            <a:normAutofit fontScale="25000" lnSpcReduction="20000"/>
          </a:bodyPr>
          <a:lstStyle/>
          <a:p>
            <a:endParaRPr lang="en-GB" dirty="0">
              <a:solidFill>
                <a:schemeClr val="tx2"/>
              </a:solidFill>
            </a:endParaRPr>
          </a:p>
          <a:p>
            <a:r>
              <a:rPr lang="en-GB" sz="9800" dirty="0">
                <a:solidFill>
                  <a:schemeClr val="tx2"/>
                </a:solidFill>
              </a:rPr>
              <a:t>Dr </a:t>
            </a:r>
            <a:r>
              <a:rPr lang="en-GB" sz="9800" dirty="0" err="1">
                <a:solidFill>
                  <a:schemeClr val="tx2"/>
                </a:solidFill>
              </a:rPr>
              <a:t>Jey</a:t>
            </a:r>
            <a:r>
              <a:rPr lang="en-GB" sz="9800" dirty="0">
                <a:solidFill>
                  <a:schemeClr val="tx2"/>
                </a:solidFill>
              </a:rPr>
              <a:t> Selvarajah 25.07.2022</a:t>
            </a:r>
          </a:p>
          <a:p>
            <a:r>
              <a:rPr lang="en-GB" sz="9800" dirty="0">
                <a:solidFill>
                  <a:schemeClr val="tx2"/>
                </a:solidFill>
              </a:rPr>
              <a:t>Lister Medical Centre</a:t>
            </a:r>
          </a:p>
        </p:txBody>
      </p:sp>
    </p:spTree>
    <p:extLst>
      <p:ext uri="{BB962C8B-B14F-4D97-AF65-F5344CB8AC3E}">
        <p14:creationId xmlns:p14="http://schemas.microsoft.com/office/powerpoint/2010/main" val="978630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06EFC9F-91CB-4A8D-BAEA-86736CCB7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193229"/>
            <a:ext cx="5754696" cy="1254571"/>
          </a:xfrm>
        </p:spPr>
        <p:txBody>
          <a:bodyPr>
            <a:normAutofit/>
          </a:bodyPr>
          <a:lstStyle/>
          <a:p>
            <a:pPr algn="ctr"/>
            <a:r>
              <a:rPr lang="en-GB" b="1" u="sng" dirty="0">
                <a:solidFill>
                  <a:schemeClr val="tx2"/>
                </a:solidFill>
                <a:latin typeface="+mn-lt"/>
              </a:rPr>
              <a:t>PPG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5DFC8-D283-4221-B593-97CCAF99E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528" y="1622697"/>
            <a:ext cx="11532637" cy="4675466"/>
          </a:xfrm>
        </p:spPr>
        <p:txBody>
          <a:bodyPr anchor="t">
            <a:normAutofit/>
          </a:bodyPr>
          <a:lstStyle/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Group of Patients, Carers and GP Practice staff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Open to all patients to join.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/>
              <a:t>All communities, groups, genders, ages, ethnicities, and disabilities representing the patient list are encouraged to join. We aim for this to be representative of the practice population.</a:t>
            </a:r>
            <a:endParaRPr lang="en-GB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tx2"/>
              </a:solidFill>
            </a:endParaRPr>
          </a:p>
          <a:p>
            <a:endParaRPr lang="en-GB" sz="2000" dirty="0">
              <a:solidFill>
                <a:schemeClr val="tx2"/>
              </a:solidFill>
            </a:endParaRPr>
          </a:p>
          <a:p>
            <a:endParaRPr lang="en-GB" sz="2000" dirty="0">
              <a:solidFill>
                <a:schemeClr val="tx2"/>
              </a:solidFill>
            </a:endParaRPr>
          </a:p>
          <a:p>
            <a:endParaRPr lang="en-GB" sz="2000" dirty="0">
              <a:solidFill>
                <a:schemeClr val="tx2"/>
              </a:solidFill>
            </a:endParaRPr>
          </a:p>
          <a:p>
            <a:endParaRPr lang="en-GB" sz="2000" dirty="0">
              <a:solidFill>
                <a:schemeClr val="tx2"/>
              </a:solidFill>
            </a:endParaRPr>
          </a:p>
          <a:p>
            <a:endParaRPr lang="en-GB" sz="20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30127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1E21E-29A7-41C0-80FD-DEFCD1F5D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>
                <a:latin typeface="+mn-lt"/>
              </a:rPr>
              <a:t>Purpose of our PPG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D5EED-05BC-45E1-B488-9A8E73FB8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To give patients and practice staff the opportunity to meet and discuss topics of mutual interest. </a:t>
            </a:r>
          </a:p>
          <a:p>
            <a:r>
              <a:rPr lang="en-GB" dirty="0"/>
              <a:t>To provide a means for patients to become more involved and make suggestions about the healthcare services they receive.</a:t>
            </a:r>
          </a:p>
          <a:p>
            <a:r>
              <a:rPr lang="en-GB" dirty="0"/>
              <a:t>To explore issues from patient complaints and patient surveys, contribute to actions plans and help monitor improvements. </a:t>
            </a:r>
          </a:p>
          <a:p>
            <a:r>
              <a:rPr lang="en-GB" dirty="0"/>
              <a:t>To contribute feedback to the practice on National Patient Survey results and practice internal survey including to propose developments or change. </a:t>
            </a:r>
          </a:p>
          <a:p>
            <a:r>
              <a:rPr lang="en-GB" dirty="0"/>
              <a:t>To support health awareness and patient education. </a:t>
            </a:r>
          </a:p>
        </p:txBody>
      </p:sp>
    </p:spTree>
    <p:extLst>
      <p:ext uri="{BB962C8B-B14F-4D97-AF65-F5344CB8AC3E}">
        <p14:creationId xmlns:p14="http://schemas.microsoft.com/office/powerpoint/2010/main" val="2064256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9CEDB-A6C3-4A3B-B26A-3DD96E0CB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PPG Ground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5038A-160A-4AF0-A7C1-02526D89F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Open and honest communication.</a:t>
            </a:r>
          </a:p>
          <a:p>
            <a:r>
              <a:rPr lang="en-GB" dirty="0"/>
              <a:t>All views are valid and will be listened to.</a:t>
            </a:r>
          </a:p>
          <a:p>
            <a:r>
              <a:rPr lang="en-GB" dirty="0"/>
              <a:t>Be flexible, listen, ask for help and support each other.</a:t>
            </a:r>
          </a:p>
          <a:p>
            <a:r>
              <a:rPr lang="en-GB" dirty="0"/>
              <a:t>Respect the practice and patient confidentiality at all times.</a:t>
            </a:r>
          </a:p>
          <a:p>
            <a:r>
              <a:rPr lang="en-GB" dirty="0"/>
              <a:t>Demonstrate a commitment to delivering results a group.</a:t>
            </a:r>
          </a:p>
          <a:p>
            <a:r>
              <a:rPr lang="en-GB" dirty="0"/>
              <a:t>PPG Forum is not a forum for individual complaints/ personal issues.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820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8CCC4-DEF0-45FC-B7C0-920FA75CC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Lister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44DC1-A617-46C4-B12A-CBF7F4FA0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CQC</a:t>
            </a:r>
          </a:p>
          <a:p>
            <a:r>
              <a:rPr lang="en-GB" dirty="0"/>
              <a:t>Partners and Management meeting every fortnight with ICB (CCG replacement) and CQC every month.</a:t>
            </a:r>
          </a:p>
          <a:p>
            <a:r>
              <a:rPr lang="en-GB" dirty="0"/>
              <a:t>We have sought external help to help address the changes we need to make.</a:t>
            </a:r>
          </a:p>
          <a:p>
            <a:r>
              <a:rPr lang="en-GB" dirty="0"/>
              <a:t>We have an action log which we are working through with RAG system.</a:t>
            </a:r>
          </a:p>
          <a:p>
            <a:r>
              <a:rPr lang="en-GB" dirty="0"/>
              <a:t>We are optimistic that together we can overcome this challenge.</a:t>
            </a:r>
          </a:p>
        </p:txBody>
      </p:sp>
    </p:spTree>
    <p:extLst>
      <p:ext uri="{BB962C8B-B14F-4D97-AF65-F5344CB8AC3E}">
        <p14:creationId xmlns:p14="http://schemas.microsoft.com/office/powerpoint/2010/main" val="120984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B5F91-7A97-4834-BE98-1612CEE22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Lister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75C52-467F-45B4-8A83-C1BA111DC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Recruited two new Salaried GP offering 12 additional sessions per week.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We have a new Trainee Advanced Care Practitioner and Physician Associate offering urgent Face to Face appointments.</a:t>
            </a:r>
          </a:p>
          <a:p>
            <a:endParaRPr lang="en-GB" dirty="0"/>
          </a:p>
          <a:p>
            <a:r>
              <a:rPr lang="en-GB" dirty="0"/>
              <a:t>All urgent appointments are offered Face to Face now.</a:t>
            </a:r>
          </a:p>
          <a:p>
            <a:endParaRPr lang="en-GB" dirty="0"/>
          </a:p>
          <a:p>
            <a:r>
              <a:rPr lang="en-GB" dirty="0"/>
              <a:t>We are waiting new online consultation (AccuRx).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8542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8C527-B054-40A3-B6FA-CB160674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Harlow South PCN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A5243-0FEC-4890-8003-1CB1E6980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We work closely with Hamilton and Ross practice as a Primary Care Network.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As a PCN we now have a dedicated site.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We employ 2 Social Prescribers, 4 Care Co-ordinators, 3 Clinical Pharmacists, 1 Health and wellbeing coach, 1 First Contact Practitioner. 1  and 1 PCN administrative manager.</a:t>
            </a:r>
          </a:p>
          <a:p>
            <a:endParaRPr lang="en-GB" dirty="0"/>
          </a:p>
          <a:p>
            <a:r>
              <a:rPr lang="en-GB" dirty="0"/>
              <a:t>They work with practices to deliver services for our patients including health coaching, mental health work, social support, cancer care review, co-ordinating meetings including care home MDTs, End of Life Care MDT, medication reviews and chronic disease review.</a:t>
            </a:r>
          </a:p>
          <a:p>
            <a:endParaRPr lang="en-GB" dirty="0"/>
          </a:p>
          <a:p>
            <a:r>
              <a:rPr lang="en-GB" dirty="0"/>
              <a:t>We are looking at Video Group Consultation as a new way of delivering long term condition reviews. </a:t>
            </a:r>
          </a:p>
        </p:txBody>
      </p:sp>
    </p:spTree>
    <p:extLst>
      <p:ext uri="{BB962C8B-B14F-4D97-AF65-F5344CB8AC3E}">
        <p14:creationId xmlns:p14="http://schemas.microsoft.com/office/powerpoint/2010/main" val="747597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2B543-6049-486B-AF1F-937E1C6FF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4953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2000" b="1" u="sng" dirty="0"/>
              <a:t>Patient Survey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4E1D5F7-C9A1-4E75-833D-0E62C4DB2A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845920"/>
              </p:ext>
            </p:extLst>
          </p:nvPr>
        </p:nvGraphicFramePr>
        <p:xfrm>
          <a:off x="0" y="523875"/>
          <a:ext cx="11906245" cy="6267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2085">
                  <a:extLst>
                    <a:ext uri="{9D8B030D-6E8A-4147-A177-3AD203B41FA5}">
                      <a16:colId xmlns:a16="http://schemas.microsoft.com/office/drawing/2014/main" val="479818234"/>
                    </a:ext>
                  </a:extLst>
                </a:gridCol>
                <a:gridCol w="1792832">
                  <a:extLst>
                    <a:ext uri="{9D8B030D-6E8A-4147-A177-3AD203B41FA5}">
                      <a16:colId xmlns:a16="http://schemas.microsoft.com/office/drawing/2014/main" val="554749825"/>
                    </a:ext>
                  </a:extLst>
                </a:gridCol>
                <a:gridCol w="1792832">
                  <a:extLst>
                    <a:ext uri="{9D8B030D-6E8A-4147-A177-3AD203B41FA5}">
                      <a16:colId xmlns:a16="http://schemas.microsoft.com/office/drawing/2014/main" val="1945173383"/>
                    </a:ext>
                  </a:extLst>
                </a:gridCol>
                <a:gridCol w="1792832">
                  <a:extLst>
                    <a:ext uri="{9D8B030D-6E8A-4147-A177-3AD203B41FA5}">
                      <a16:colId xmlns:a16="http://schemas.microsoft.com/office/drawing/2014/main" val="1149060484"/>
                    </a:ext>
                  </a:extLst>
                </a:gridCol>
                <a:gridCol w="1792832">
                  <a:extLst>
                    <a:ext uri="{9D8B030D-6E8A-4147-A177-3AD203B41FA5}">
                      <a16:colId xmlns:a16="http://schemas.microsoft.com/office/drawing/2014/main" val="850849329"/>
                    </a:ext>
                  </a:extLst>
                </a:gridCol>
                <a:gridCol w="1792832">
                  <a:extLst>
                    <a:ext uri="{9D8B030D-6E8A-4147-A177-3AD203B41FA5}">
                      <a16:colId xmlns:a16="http://schemas.microsoft.com/office/drawing/2014/main" val="569177253"/>
                    </a:ext>
                  </a:extLst>
                </a:gridCol>
              </a:tblGrid>
              <a:tr h="568933"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</a:rPr>
                        <a:t>20 forms received 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extLst>
                  <a:ext uri="{0D108BD9-81ED-4DB2-BD59-A6C34878D82A}">
                    <a16:rowId xmlns:a16="http://schemas.microsoft.com/office/drawing/2014/main" val="1033641638"/>
                  </a:ext>
                </a:extLst>
              </a:tr>
              <a:tr h="463434"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How easy do you find it to get through to this GP practice by phone?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ctr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Very easy = 1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Fairly easy = 1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Not Very easy = 1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Not easy at all = 17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extLst>
                  <a:ext uri="{0D108BD9-81ED-4DB2-BD59-A6C34878D82A}">
                    <a16:rowId xmlns:a16="http://schemas.microsoft.com/office/drawing/2014/main" val="2536393630"/>
                  </a:ext>
                </a:extLst>
              </a:tr>
              <a:tr h="171641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ctr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extLst>
                  <a:ext uri="{0D108BD9-81ED-4DB2-BD59-A6C34878D82A}">
                    <a16:rowId xmlns:a16="http://schemas.microsoft.com/office/drawing/2014/main" val="666202522"/>
                  </a:ext>
                </a:extLst>
              </a:tr>
              <a:tr h="463434"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Were you able to book an appointment at a convenient time for you?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ctr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Yes = 4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No = 15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N/A = 1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extLst>
                  <a:ext uri="{0D108BD9-81ED-4DB2-BD59-A6C34878D82A}">
                    <a16:rowId xmlns:a16="http://schemas.microsoft.com/office/drawing/2014/main" val="3208057000"/>
                  </a:ext>
                </a:extLst>
              </a:tr>
              <a:tr h="171641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extLst>
                  <a:ext uri="{0D108BD9-81ED-4DB2-BD59-A6C34878D82A}">
                    <a16:rowId xmlns:a16="http://schemas.microsoft.com/office/drawing/2014/main" val="1077825680"/>
                  </a:ext>
                </a:extLst>
              </a:tr>
              <a:tr h="463434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Do you generally prefer to have a face to face appointment or telephone consultation?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ctr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Face to face = 18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Telephone appointment = 2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Either = 0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extLst>
                  <a:ext uri="{0D108BD9-81ED-4DB2-BD59-A6C34878D82A}">
                    <a16:rowId xmlns:a16="http://schemas.microsoft.com/office/drawing/2014/main" val="618901612"/>
                  </a:ext>
                </a:extLst>
              </a:tr>
              <a:tr h="171641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extLst>
                  <a:ext uri="{0D108BD9-81ED-4DB2-BD59-A6C34878D82A}">
                    <a16:rowId xmlns:a16="http://schemas.microsoft.com/office/drawing/2014/main" val="3440130729"/>
                  </a:ext>
                </a:extLst>
              </a:tr>
              <a:tr h="308955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How helpful do you find the receptionists at the practice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ctr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Helpful = 13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both = 2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not helpful  = 5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extLst>
                  <a:ext uri="{0D108BD9-81ED-4DB2-BD59-A6C34878D82A}">
                    <a16:rowId xmlns:a16="http://schemas.microsoft.com/office/drawing/2014/main" val="2845515563"/>
                  </a:ext>
                </a:extLst>
              </a:tr>
              <a:tr h="171641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extLst>
                  <a:ext uri="{0D108BD9-81ED-4DB2-BD59-A6C34878D82A}">
                    <a16:rowId xmlns:a16="http://schemas.microsoft.com/office/drawing/2014/main" val="3328898944"/>
                  </a:ext>
                </a:extLst>
              </a:tr>
              <a:tr h="617912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At your last general practice appointment was the healthcare professional you saw or spoke to good at listening to you?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ctr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very good = 6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Good = 5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Neither poor or good  = 3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Poor = 2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Very poor = 3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extLst>
                  <a:ext uri="{0D108BD9-81ED-4DB2-BD59-A6C34878D82A}">
                    <a16:rowId xmlns:a16="http://schemas.microsoft.com/office/drawing/2014/main" val="1934722740"/>
                  </a:ext>
                </a:extLst>
              </a:tr>
              <a:tr h="171641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extLst>
                  <a:ext uri="{0D108BD9-81ED-4DB2-BD59-A6C34878D82A}">
                    <a16:rowId xmlns:a16="http://schemas.microsoft.com/office/drawing/2014/main" val="400036891"/>
                  </a:ext>
                </a:extLst>
              </a:tr>
              <a:tr h="463434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How would you describe your overall experience of this GP practice?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ctr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Very Good = 3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Good = 1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Neither poor nor good = 4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Poor = 6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Very Poor = 6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extLst>
                  <a:ext uri="{0D108BD9-81ED-4DB2-BD59-A6C34878D82A}">
                    <a16:rowId xmlns:a16="http://schemas.microsoft.com/office/drawing/2014/main" val="77942811"/>
                  </a:ext>
                </a:extLst>
              </a:tr>
              <a:tr h="171641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extLst>
                  <a:ext uri="{0D108BD9-81ED-4DB2-BD59-A6C34878D82A}">
                    <a16:rowId xmlns:a16="http://schemas.microsoft.com/office/drawing/2014/main" val="705441413"/>
                  </a:ext>
                </a:extLst>
              </a:tr>
              <a:tr h="772391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During your last practice appointment, were you involved as much as you wanted to be in decisions about your care and treatment?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ctr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Yes definitely = 6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Yes to some extent = 10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no not at all = 4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extLst>
                  <a:ext uri="{0D108BD9-81ED-4DB2-BD59-A6C34878D82A}">
                    <a16:rowId xmlns:a16="http://schemas.microsoft.com/office/drawing/2014/main" val="3659836394"/>
                  </a:ext>
                </a:extLst>
              </a:tr>
              <a:tr h="171641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extLst>
                  <a:ext uri="{0D108BD9-81ED-4DB2-BD59-A6C34878D82A}">
                    <a16:rowId xmlns:a16="http://schemas.microsoft.com/office/drawing/2014/main" val="456727464"/>
                  </a:ext>
                </a:extLst>
              </a:tr>
              <a:tr h="772391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During your last practice appointment, did you have confidence and trust in the healthcare professional you saw or spoke to?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ctr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Yes definitely = 8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Yes to some extent = 7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no not at all = 5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extLst>
                  <a:ext uri="{0D108BD9-81ED-4DB2-BD59-A6C34878D82A}">
                    <a16:rowId xmlns:a16="http://schemas.microsoft.com/office/drawing/2014/main" val="2072924066"/>
                  </a:ext>
                </a:extLst>
              </a:tr>
              <a:tr h="171641"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035" marR="43035" marT="0" marB="0" anchor="b"/>
                </a:tc>
                <a:extLst>
                  <a:ext uri="{0D108BD9-81ED-4DB2-BD59-A6C34878D82A}">
                    <a16:rowId xmlns:a16="http://schemas.microsoft.com/office/drawing/2014/main" val="3565196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462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93D66-1D9F-43F4-A020-713487F7C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>
                <a:latin typeface="+mn-lt"/>
              </a:rPr>
              <a:t>PPG Next Step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59F3F-1924-485F-9E41-52EB554C0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Recruit more people from our patient population; how can we achieve this?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Aim for 5-10 members.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Consider Face to Face Vs Virtual or alternate between both.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Frequency of meeting; once a month Vs alternate Vs quarterly.</a:t>
            </a:r>
          </a:p>
          <a:p>
            <a:endParaRPr lang="en-GB" dirty="0"/>
          </a:p>
          <a:p>
            <a:r>
              <a:rPr lang="en-GB" dirty="0"/>
              <a:t>Structure of meeting.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870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823</Words>
  <Application>Microsoft Office PowerPoint</Application>
  <PresentationFormat>Widescreen</PresentationFormat>
  <Paragraphs>167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PPG Meeting </vt:lpstr>
      <vt:lpstr>PPG</vt:lpstr>
      <vt:lpstr>Purpose of our PPG</vt:lpstr>
      <vt:lpstr>PPG Ground Rules</vt:lpstr>
      <vt:lpstr>Lister Update</vt:lpstr>
      <vt:lpstr>Lister Update</vt:lpstr>
      <vt:lpstr>Harlow South PCN Update</vt:lpstr>
      <vt:lpstr>Patient Survey</vt:lpstr>
      <vt:lpstr>PPG Next Step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PPG Meeting</dc:title>
  <dc:creator>SELVARAJAH, Jeyaseelan (LISTER MEDICAL CENTRE - F81027)</dc:creator>
  <cp:lastModifiedBy>CAKMAK, Karen (LISTER MEDICAL CENTRE - F81027)</cp:lastModifiedBy>
  <cp:revision>16</cp:revision>
  <dcterms:created xsi:type="dcterms:W3CDTF">2022-07-25T11:34:58Z</dcterms:created>
  <dcterms:modified xsi:type="dcterms:W3CDTF">2022-07-26T14:08:47Z</dcterms:modified>
</cp:coreProperties>
</file>