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256" r:id="rId2"/>
    <p:sldId id="279" r:id="rId3"/>
    <p:sldId id="270" r:id="rId4"/>
    <p:sldId id="273" r:id="rId5"/>
    <p:sldId id="271" r:id="rId6"/>
    <p:sldId id="277" r:id="rId7"/>
    <p:sldId id="275" r:id="rId8"/>
    <p:sldId id="274" r:id="rId9"/>
    <p:sldId id="276" r:id="rId10"/>
    <p:sldId id="267" r:id="rId11"/>
    <p:sldId id="278"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F467344-4EB4-418B-950C-4885EB6DB07B}">
          <p14:sldIdLst>
            <p14:sldId id="256"/>
            <p14:sldId id="279"/>
            <p14:sldId id="270"/>
            <p14:sldId id="273"/>
            <p14:sldId id="271"/>
            <p14:sldId id="277"/>
            <p14:sldId id="275"/>
            <p14:sldId id="274"/>
            <p14:sldId id="276"/>
            <p14:sldId id="267"/>
            <p14:sldId id="278"/>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7" d="100"/>
          <a:sy n="117" d="100"/>
        </p:scale>
        <p:origin x="355" y="8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4D155D5-85B9-41C5-9145-D1F03F69E668}" type="datetimeFigureOut">
              <a:rPr lang="en-GB" smtClean="0"/>
              <a:t>19/05/2024</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GB" smtClean="0"/>
              <a:t>THE VALE SURGERY</a:t>
            </a:r>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355A994-D629-4A93-9AC6-721A16053CCE}" type="slidenum">
              <a:rPr lang="en-GB" smtClean="0"/>
              <a:t>‹#›</a:t>
            </a:fld>
            <a:endParaRPr lang="en-GB"/>
          </a:p>
        </p:txBody>
      </p:sp>
    </p:spTree>
    <p:extLst>
      <p:ext uri="{BB962C8B-B14F-4D97-AF65-F5344CB8AC3E}">
        <p14:creationId xmlns:p14="http://schemas.microsoft.com/office/powerpoint/2010/main" val="2596602970"/>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B0DC28-9805-459B-9A42-94637A054663}" type="datetimeFigureOut">
              <a:rPr lang="en-GB" smtClean="0"/>
              <a:t>19/05/2024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GB" smtClean="0"/>
              <a:t>THE VALE SURGERY</a:t>
            </a:r>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D9EF33-40A7-4528-8A62-929F4F4412D3}" type="slidenum">
              <a:rPr lang="en-GB" smtClean="0"/>
              <a:t>‹#›</a:t>
            </a:fld>
            <a:endParaRPr lang="en-GB"/>
          </a:p>
        </p:txBody>
      </p:sp>
    </p:spTree>
    <p:extLst>
      <p:ext uri="{BB962C8B-B14F-4D97-AF65-F5344CB8AC3E}">
        <p14:creationId xmlns:p14="http://schemas.microsoft.com/office/powerpoint/2010/main" val="2379764092"/>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7133284-5E4A-4B8A-8D4D-3DD3AE11EB54}" type="datetimeFigureOut">
              <a:rPr lang="en-GB" smtClean="0"/>
              <a:t>19/05/2024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41FDEC-E0DD-4355-AB30-118D52495C43}" type="slidenum">
              <a:rPr lang="en-GB" smtClean="0"/>
              <a:t>‹#›</a:t>
            </a:fld>
            <a:endParaRPr lang="en-GB"/>
          </a:p>
        </p:txBody>
      </p:sp>
    </p:spTree>
    <p:extLst>
      <p:ext uri="{BB962C8B-B14F-4D97-AF65-F5344CB8AC3E}">
        <p14:creationId xmlns:p14="http://schemas.microsoft.com/office/powerpoint/2010/main" val="3740139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7133284-5E4A-4B8A-8D4D-3DD3AE11EB54}" type="datetimeFigureOut">
              <a:rPr lang="en-GB" smtClean="0"/>
              <a:t>19/05/2024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41FDEC-E0DD-4355-AB30-118D52495C43}" type="slidenum">
              <a:rPr lang="en-GB" smtClean="0"/>
              <a:t>‹#›</a:t>
            </a:fld>
            <a:endParaRPr lang="en-GB"/>
          </a:p>
        </p:txBody>
      </p:sp>
    </p:spTree>
    <p:extLst>
      <p:ext uri="{BB962C8B-B14F-4D97-AF65-F5344CB8AC3E}">
        <p14:creationId xmlns:p14="http://schemas.microsoft.com/office/powerpoint/2010/main" val="3432119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7133284-5E4A-4B8A-8D4D-3DD3AE11EB54}" type="datetimeFigureOut">
              <a:rPr lang="en-GB" smtClean="0"/>
              <a:t>19/05/2024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41FDEC-E0DD-4355-AB30-118D52495C43}"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1483784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7133284-5E4A-4B8A-8D4D-3DD3AE11EB54}" type="datetimeFigureOut">
              <a:rPr lang="en-GB" smtClean="0"/>
              <a:t>19/05/2024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41FDEC-E0DD-4355-AB30-118D52495C43}" type="slidenum">
              <a:rPr lang="en-GB" smtClean="0"/>
              <a:t>‹#›</a:t>
            </a:fld>
            <a:endParaRPr lang="en-GB"/>
          </a:p>
        </p:txBody>
      </p:sp>
    </p:spTree>
    <p:extLst>
      <p:ext uri="{BB962C8B-B14F-4D97-AF65-F5344CB8AC3E}">
        <p14:creationId xmlns:p14="http://schemas.microsoft.com/office/powerpoint/2010/main" val="4764917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7133284-5E4A-4B8A-8D4D-3DD3AE11EB54}" type="datetimeFigureOut">
              <a:rPr lang="en-GB" smtClean="0"/>
              <a:t>19/05/2024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41FDEC-E0DD-4355-AB30-118D52495C43}"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056387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7133284-5E4A-4B8A-8D4D-3DD3AE11EB54}" type="datetimeFigureOut">
              <a:rPr lang="en-GB" smtClean="0"/>
              <a:t>19/05/2024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41FDEC-E0DD-4355-AB30-118D52495C43}" type="slidenum">
              <a:rPr lang="en-GB" smtClean="0"/>
              <a:t>‹#›</a:t>
            </a:fld>
            <a:endParaRPr lang="en-GB"/>
          </a:p>
        </p:txBody>
      </p:sp>
    </p:spTree>
    <p:extLst>
      <p:ext uri="{BB962C8B-B14F-4D97-AF65-F5344CB8AC3E}">
        <p14:creationId xmlns:p14="http://schemas.microsoft.com/office/powerpoint/2010/main" val="3578327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133284-5E4A-4B8A-8D4D-3DD3AE11EB54}" type="datetimeFigureOut">
              <a:rPr lang="en-GB" smtClean="0"/>
              <a:t>19/05/2024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41FDEC-E0DD-4355-AB30-118D52495C43}" type="slidenum">
              <a:rPr lang="en-GB" smtClean="0"/>
              <a:t>‹#›</a:t>
            </a:fld>
            <a:endParaRPr lang="en-GB"/>
          </a:p>
        </p:txBody>
      </p:sp>
    </p:spTree>
    <p:extLst>
      <p:ext uri="{BB962C8B-B14F-4D97-AF65-F5344CB8AC3E}">
        <p14:creationId xmlns:p14="http://schemas.microsoft.com/office/powerpoint/2010/main" val="42786496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133284-5E4A-4B8A-8D4D-3DD3AE11EB54}" type="datetimeFigureOut">
              <a:rPr lang="en-GB" smtClean="0"/>
              <a:t>19/05/2024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41FDEC-E0DD-4355-AB30-118D52495C43}" type="slidenum">
              <a:rPr lang="en-GB" smtClean="0"/>
              <a:t>‹#›</a:t>
            </a:fld>
            <a:endParaRPr lang="en-GB"/>
          </a:p>
        </p:txBody>
      </p:sp>
    </p:spTree>
    <p:extLst>
      <p:ext uri="{BB962C8B-B14F-4D97-AF65-F5344CB8AC3E}">
        <p14:creationId xmlns:p14="http://schemas.microsoft.com/office/powerpoint/2010/main" val="446256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133284-5E4A-4B8A-8D4D-3DD3AE11EB54}" type="datetimeFigureOut">
              <a:rPr lang="en-GB" smtClean="0"/>
              <a:t>19/05/2024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41FDEC-E0DD-4355-AB30-118D52495C43}" type="slidenum">
              <a:rPr lang="en-GB" smtClean="0"/>
              <a:t>‹#›</a:t>
            </a:fld>
            <a:endParaRPr lang="en-GB"/>
          </a:p>
        </p:txBody>
      </p:sp>
    </p:spTree>
    <p:extLst>
      <p:ext uri="{BB962C8B-B14F-4D97-AF65-F5344CB8AC3E}">
        <p14:creationId xmlns:p14="http://schemas.microsoft.com/office/powerpoint/2010/main" val="2208283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7133284-5E4A-4B8A-8D4D-3DD3AE11EB54}" type="datetimeFigureOut">
              <a:rPr lang="en-GB" smtClean="0"/>
              <a:t>19/05/2024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41FDEC-E0DD-4355-AB30-118D52495C43}" type="slidenum">
              <a:rPr lang="en-GB" smtClean="0"/>
              <a:t>‹#›</a:t>
            </a:fld>
            <a:endParaRPr lang="en-GB"/>
          </a:p>
        </p:txBody>
      </p:sp>
    </p:spTree>
    <p:extLst>
      <p:ext uri="{BB962C8B-B14F-4D97-AF65-F5344CB8AC3E}">
        <p14:creationId xmlns:p14="http://schemas.microsoft.com/office/powerpoint/2010/main" val="2712342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7133284-5E4A-4B8A-8D4D-3DD3AE11EB54}" type="datetimeFigureOut">
              <a:rPr lang="en-GB" smtClean="0"/>
              <a:t>19/05/2024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41FDEC-E0DD-4355-AB30-118D52495C43}" type="slidenum">
              <a:rPr lang="en-GB" smtClean="0"/>
              <a:t>‹#›</a:t>
            </a:fld>
            <a:endParaRPr lang="en-GB"/>
          </a:p>
        </p:txBody>
      </p:sp>
    </p:spTree>
    <p:extLst>
      <p:ext uri="{BB962C8B-B14F-4D97-AF65-F5344CB8AC3E}">
        <p14:creationId xmlns:p14="http://schemas.microsoft.com/office/powerpoint/2010/main" val="611247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7133284-5E4A-4B8A-8D4D-3DD3AE11EB54}" type="datetimeFigureOut">
              <a:rPr lang="en-GB" smtClean="0"/>
              <a:t>19/05/2024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D41FDEC-E0DD-4355-AB30-118D52495C43}" type="slidenum">
              <a:rPr lang="en-GB" smtClean="0"/>
              <a:t>‹#›</a:t>
            </a:fld>
            <a:endParaRPr lang="en-GB"/>
          </a:p>
        </p:txBody>
      </p:sp>
    </p:spTree>
    <p:extLst>
      <p:ext uri="{BB962C8B-B14F-4D97-AF65-F5344CB8AC3E}">
        <p14:creationId xmlns:p14="http://schemas.microsoft.com/office/powerpoint/2010/main" val="1459246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7133284-5E4A-4B8A-8D4D-3DD3AE11EB54}" type="datetimeFigureOut">
              <a:rPr lang="en-GB" smtClean="0"/>
              <a:t>19/05/2024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D41FDEC-E0DD-4355-AB30-118D52495C43}" type="slidenum">
              <a:rPr lang="en-GB" smtClean="0"/>
              <a:t>‹#›</a:t>
            </a:fld>
            <a:endParaRPr lang="en-GB"/>
          </a:p>
        </p:txBody>
      </p:sp>
    </p:spTree>
    <p:extLst>
      <p:ext uri="{BB962C8B-B14F-4D97-AF65-F5344CB8AC3E}">
        <p14:creationId xmlns:p14="http://schemas.microsoft.com/office/powerpoint/2010/main" val="4109939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133284-5E4A-4B8A-8D4D-3DD3AE11EB54}" type="datetimeFigureOut">
              <a:rPr lang="en-GB" smtClean="0"/>
              <a:t>19/05/2024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D41FDEC-E0DD-4355-AB30-118D52495C43}" type="slidenum">
              <a:rPr lang="en-GB" smtClean="0"/>
              <a:t>‹#›</a:t>
            </a:fld>
            <a:endParaRPr lang="en-GB"/>
          </a:p>
        </p:txBody>
      </p:sp>
    </p:spTree>
    <p:extLst>
      <p:ext uri="{BB962C8B-B14F-4D97-AF65-F5344CB8AC3E}">
        <p14:creationId xmlns:p14="http://schemas.microsoft.com/office/powerpoint/2010/main" val="3794268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7133284-5E4A-4B8A-8D4D-3DD3AE11EB54}" type="datetimeFigureOut">
              <a:rPr lang="en-GB" smtClean="0"/>
              <a:t>19/05/2024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41FDEC-E0DD-4355-AB30-118D52495C43}" type="slidenum">
              <a:rPr lang="en-GB" smtClean="0"/>
              <a:t>‹#›</a:t>
            </a:fld>
            <a:endParaRPr lang="en-GB"/>
          </a:p>
        </p:txBody>
      </p:sp>
    </p:spTree>
    <p:extLst>
      <p:ext uri="{BB962C8B-B14F-4D97-AF65-F5344CB8AC3E}">
        <p14:creationId xmlns:p14="http://schemas.microsoft.com/office/powerpoint/2010/main" val="3761478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7133284-5E4A-4B8A-8D4D-3DD3AE11EB54}" type="datetimeFigureOut">
              <a:rPr lang="en-GB" smtClean="0"/>
              <a:t>19/05/2024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41FDEC-E0DD-4355-AB30-118D52495C43}" type="slidenum">
              <a:rPr lang="en-GB" smtClean="0"/>
              <a:t>‹#›</a:t>
            </a:fld>
            <a:endParaRPr lang="en-GB"/>
          </a:p>
        </p:txBody>
      </p:sp>
    </p:spTree>
    <p:extLst>
      <p:ext uri="{BB962C8B-B14F-4D97-AF65-F5344CB8AC3E}">
        <p14:creationId xmlns:p14="http://schemas.microsoft.com/office/powerpoint/2010/main" val="21941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7133284-5E4A-4B8A-8D4D-3DD3AE11EB54}" type="datetimeFigureOut">
              <a:rPr lang="en-GB" smtClean="0"/>
              <a:t>19/05/2024</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D41FDEC-E0DD-4355-AB30-118D52495C43}" type="slidenum">
              <a:rPr lang="en-GB" smtClean="0"/>
              <a:t>‹#›</a:t>
            </a:fld>
            <a:endParaRPr lang="en-GB"/>
          </a:p>
        </p:txBody>
      </p:sp>
    </p:spTree>
    <p:extLst>
      <p:ext uri="{BB962C8B-B14F-4D97-AF65-F5344CB8AC3E}">
        <p14:creationId xmlns:p14="http://schemas.microsoft.com/office/powerpoint/2010/main" val="5495960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palaceroadsurgery.co.uk/"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5354" y="1396999"/>
            <a:ext cx="10006149" cy="1147763"/>
          </a:xfrm>
        </p:spPr>
        <p:txBody>
          <a:bodyPr>
            <a:normAutofit fontScale="90000"/>
          </a:bodyPr>
          <a:lstStyle/>
          <a:p>
            <a:pPr algn="ctr"/>
            <a:r>
              <a:rPr lang="en-GB" sz="4800" b="1" u="sng" dirty="0" smtClean="0">
                <a:solidFill>
                  <a:srgbClr val="0070C0"/>
                </a:solidFill>
              </a:rPr>
              <a:t>Patient Participation Group Meeting </a:t>
            </a:r>
            <a:endParaRPr lang="en-GB" sz="4800" b="1" u="sng" dirty="0">
              <a:solidFill>
                <a:srgbClr val="0070C0"/>
              </a:solidFill>
            </a:endParaRPr>
          </a:p>
        </p:txBody>
      </p:sp>
      <p:sp>
        <p:nvSpPr>
          <p:cNvPr id="3" name="Subtitle 2"/>
          <p:cNvSpPr>
            <a:spLocks noGrp="1"/>
          </p:cNvSpPr>
          <p:nvPr>
            <p:ph type="subTitle" idx="1"/>
          </p:nvPr>
        </p:nvSpPr>
        <p:spPr>
          <a:xfrm>
            <a:off x="1" y="2933699"/>
            <a:ext cx="10528662" cy="2743893"/>
          </a:xfrm>
        </p:spPr>
        <p:txBody>
          <a:bodyPr>
            <a:noAutofit/>
          </a:bodyPr>
          <a:lstStyle/>
          <a:p>
            <a:pPr algn="ctr">
              <a:lnSpc>
                <a:spcPct val="100000"/>
              </a:lnSpc>
            </a:pPr>
            <a:r>
              <a:rPr lang="en-GB" sz="4400" b="1" i="1" dirty="0" smtClean="0">
                <a:solidFill>
                  <a:schemeClr val="accent5"/>
                </a:solidFill>
                <a:cs typeface="Aharoni" panose="02010803020104030203" pitchFamily="2" charset="-79"/>
              </a:rPr>
              <a:t>Saturday 18.05.24 from </a:t>
            </a:r>
          </a:p>
          <a:p>
            <a:pPr algn="ctr">
              <a:lnSpc>
                <a:spcPct val="100000"/>
              </a:lnSpc>
            </a:pPr>
            <a:r>
              <a:rPr lang="en-GB" sz="4400" b="1" i="1" dirty="0" smtClean="0">
                <a:solidFill>
                  <a:schemeClr val="accent5"/>
                </a:solidFill>
                <a:cs typeface="Aharoni" panose="02010803020104030203" pitchFamily="2" charset="-79"/>
              </a:rPr>
              <a:t>2pm until 3pm </a:t>
            </a:r>
          </a:p>
          <a:p>
            <a:pPr algn="ctr">
              <a:lnSpc>
                <a:spcPct val="100000"/>
              </a:lnSpc>
            </a:pPr>
            <a:r>
              <a:rPr lang="en-GB" sz="4400" b="1" i="1" dirty="0" smtClean="0">
                <a:solidFill>
                  <a:schemeClr val="accent5"/>
                </a:solidFill>
                <a:cs typeface="Aharoni" panose="02010803020104030203" pitchFamily="2" charset="-79"/>
              </a:rPr>
              <a:t>Surgery Meeting Room </a:t>
            </a:r>
          </a:p>
          <a:p>
            <a:pPr algn="ctr">
              <a:lnSpc>
                <a:spcPct val="100000"/>
              </a:lnSpc>
            </a:pPr>
            <a:endParaRPr lang="en-GB" sz="4400" b="1" dirty="0">
              <a:solidFill>
                <a:schemeClr val="accent2"/>
              </a:solidFill>
              <a:cs typeface="Aharoni" panose="02010803020104030203" pitchFamily="2" charset="-79"/>
            </a:endParaRPr>
          </a:p>
        </p:txBody>
      </p:sp>
    </p:spTree>
    <p:extLst>
      <p:ext uri="{BB962C8B-B14F-4D97-AF65-F5344CB8AC3E}">
        <p14:creationId xmlns:p14="http://schemas.microsoft.com/office/powerpoint/2010/main" val="26809054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698269"/>
            <a:ext cx="8596668" cy="5343093"/>
          </a:xfrm>
        </p:spPr>
        <p:txBody>
          <a:bodyPr>
            <a:normAutofit/>
          </a:bodyPr>
          <a:lstStyle/>
          <a:p>
            <a:pPr marL="0" indent="0" algn="ctr">
              <a:buNone/>
            </a:pPr>
            <a:endParaRPr lang="en-GB" sz="4000" dirty="0" smtClean="0">
              <a:solidFill>
                <a:schemeClr val="accent2"/>
              </a:solidFill>
            </a:endParaRPr>
          </a:p>
          <a:p>
            <a:pPr marL="0" indent="0" algn="ctr">
              <a:buNone/>
            </a:pPr>
            <a:r>
              <a:rPr lang="en-GB" sz="6000" dirty="0" smtClean="0">
                <a:solidFill>
                  <a:srgbClr val="0070C0"/>
                </a:solidFill>
              </a:rPr>
              <a:t>ARE THERE ANY QUESTIONS</a:t>
            </a:r>
          </a:p>
          <a:p>
            <a:pPr marL="0" indent="0" algn="ctr">
              <a:buNone/>
            </a:pPr>
            <a:r>
              <a:rPr lang="en-GB" sz="15000" dirty="0">
                <a:solidFill>
                  <a:srgbClr val="0070C0"/>
                </a:solidFill>
              </a:rPr>
              <a:t>?</a:t>
            </a:r>
          </a:p>
        </p:txBody>
      </p:sp>
    </p:spTree>
    <p:extLst>
      <p:ext uri="{BB962C8B-B14F-4D97-AF65-F5344CB8AC3E}">
        <p14:creationId xmlns:p14="http://schemas.microsoft.com/office/powerpoint/2010/main" val="9894553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20189"/>
          </a:xfrm>
        </p:spPr>
        <p:txBody>
          <a:bodyPr>
            <a:normAutofit/>
          </a:bodyPr>
          <a:lstStyle/>
          <a:p>
            <a:r>
              <a:rPr lang="en-GB" sz="2400" b="1" dirty="0" smtClean="0"/>
              <a:t>Feeback from the Patient Participation Group:-</a:t>
            </a:r>
            <a:endParaRPr lang="en-GB" sz="2400" b="1" dirty="0"/>
          </a:p>
        </p:txBody>
      </p:sp>
      <p:sp>
        <p:nvSpPr>
          <p:cNvPr id="3" name="Content Placeholder 2"/>
          <p:cNvSpPr>
            <a:spLocks noGrp="1"/>
          </p:cNvSpPr>
          <p:nvPr>
            <p:ph idx="1"/>
          </p:nvPr>
        </p:nvSpPr>
        <p:spPr>
          <a:xfrm>
            <a:off x="677334" y="1280160"/>
            <a:ext cx="8596668" cy="5386647"/>
          </a:xfrm>
        </p:spPr>
        <p:txBody>
          <a:bodyPr>
            <a:noAutofit/>
          </a:bodyPr>
          <a:lstStyle/>
          <a:p>
            <a:r>
              <a:rPr lang="en-GB" sz="1000" dirty="0" smtClean="0"/>
              <a:t>Anushia asked the patients if they could fill in the feedback form which has been sent to their email addresses; so we can review the comments and improve on our services. </a:t>
            </a:r>
          </a:p>
          <a:p>
            <a:r>
              <a:rPr lang="en-GB" sz="1000" dirty="0" smtClean="0"/>
              <a:t>A patient asked if we could display team photos, names and job titles onto the TV screen in the surgery waiting area. This will allow the patients to familiarise themselves with the clinical they will be consulting with.</a:t>
            </a:r>
          </a:p>
          <a:p>
            <a:r>
              <a:rPr lang="en-GB" sz="1000" dirty="0" smtClean="0"/>
              <a:t>A patient asked if we could install coat hooks and mirrors in the patient WCs. The surgery maintenance person will be installing these new fixtures and fittings very soon. </a:t>
            </a:r>
          </a:p>
          <a:p>
            <a:r>
              <a:rPr lang="en-GB" sz="1000" dirty="0" smtClean="0"/>
              <a:t>A patient asked if the surgery can post and email the PPG presentation to the PPG core members for future reference. </a:t>
            </a:r>
          </a:p>
          <a:p>
            <a:r>
              <a:rPr lang="en-GB" sz="1000" dirty="0" smtClean="0"/>
              <a:t>Anushia will post todays presentation on the surgery website, and will email and post the slides to the patients who have asked for a copy. Anushia will also leave the presentation slides in the waiting area for patients to read. </a:t>
            </a:r>
          </a:p>
          <a:p>
            <a:r>
              <a:rPr lang="en-GB" sz="1000" dirty="0" smtClean="0"/>
              <a:t>An advert of the PPG Meetings will be posted onto the TV screen/social media and there are posters in the waiting area. </a:t>
            </a:r>
          </a:p>
          <a:p>
            <a:r>
              <a:rPr lang="en-GB" sz="1000" dirty="0" smtClean="0"/>
              <a:t>The poster board in the front lobby area is being updated regularly with current information.</a:t>
            </a:r>
          </a:p>
          <a:p>
            <a:r>
              <a:rPr lang="en-GB" sz="1000" dirty="0" smtClean="0"/>
              <a:t>A patient asked if we can have a PPG poster campaign in the waiting area. </a:t>
            </a:r>
          </a:p>
          <a:p>
            <a:r>
              <a:rPr lang="en-GB" sz="1000" dirty="0" smtClean="0"/>
              <a:t>Some of the patients will come back and see Anushia for support with accessing the practice website and NHS App.</a:t>
            </a:r>
          </a:p>
          <a:p>
            <a:r>
              <a:rPr lang="en-GB" sz="1000" dirty="0" smtClean="0"/>
              <a:t>Some of the patients wanted to book follow up appointments with their preferred clinician. Anushia made the appropriate appointments after the meeting.</a:t>
            </a:r>
          </a:p>
          <a:p>
            <a:r>
              <a:rPr lang="en-GB" sz="1000" dirty="0" smtClean="0"/>
              <a:t>The patients complimented the TV screen adverts and said the adverts are useful and informative. We could utilise the screen and add more personalised messages </a:t>
            </a:r>
            <a:r>
              <a:rPr lang="en-GB" sz="1000" smtClean="0"/>
              <a:t>about our services </a:t>
            </a:r>
            <a:r>
              <a:rPr lang="en-GB" sz="1000" dirty="0" smtClean="0"/>
              <a:t>and include helpful information. </a:t>
            </a:r>
          </a:p>
          <a:p>
            <a:r>
              <a:rPr lang="en-GB" sz="1000" dirty="0" smtClean="0"/>
              <a:t>A patient said the telephone line is sometimes busy at times, can the surgery improve the call waiting time. Anushia will research into this and feedback to the patients about what improvements can be made.</a:t>
            </a:r>
          </a:p>
          <a:p>
            <a:r>
              <a:rPr lang="en-GB" sz="1000" dirty="0" smtClean="0"/>
              <a:t>A patient asked if the surgery will ensure that they continue to support the elderly population; because not everyone has access to the internet and is confident in using online services. Some patients prefer to come to the surgery and talk to a person and have face to face contact with the practice staff. </a:t>
            </a:r>
          </a:p>
          <a:p>
            <a:r>
              <a:rPr lang="en-GB" sz="1000" dirty="0" smtClean="0"/>
              <a:t>A patient wanted an explanation on the role of individual staff members at the surgery; and how they can support patients on a one to one basis. </a:t>
            </a:r>
            <a:endParaRPr lang="en-GB" sz="1000" dirty="0"/>
          </a:p>
        </p:txBody>
      </p:sp>
    </p:spTree>
    <p:extLst>
      <p:ext uri="{BB962C8B-B14F-4D97-AF65-F5344CB8AC3E}">
        <p14:creationId xmlns:p14="http://schemas.microsoft.com/office/powerpoint/2010/main" val="1316299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000" dirty="0" smtClean="0"/>
              <a:t>Meeting Attendees:-</a:t>
            </a:r>
            <a:endParaRPr lang="en-GB" sz="6000" dirty="0"/>
          </a:p>
        </p:txBody>
      </p:sp>
      <p:sp>
        <p:nvSpPr>
          <p:cNvPr id="3" name="Content Placeholder 2"/>
          <p:cNvSpPr>
            <a:spLocks noGrp="1"/>
          </p:cNvSpPr>
          <p:nvPr>
            <p:ph idx="1"/>
          </p:nvPr>
        </p:nvSpPr>
        <p:spPr/>
        <p:txBody>
          <a:bodyPr>
            <a:normAutofit/>
          </a:bodyPr>
          <a:lstStyle/>
          <a:p>
            <a:r>
              <a:rPr lang="en-GB" sz="2800" dirty="0" smtClean="0"/>
              <a:t>Meeting hosted by Anushia</a:t>
            </a:r>
          </a:p>
          <a:p>
            <a:r>
              <a:rPr lang="en-GB" sz="2800" dirty="0" smtClean="0"/>
              <a:t>Patient 1 DT</a:t>
            </a:r>
          </a:p>
          <a:p>
            <a:r>
              <a:rPr lang="en-GB" sz="2800" dirty="0" smtClean="0"/>
              <a:t>Patient 2 DE</a:t>
            </a:r>
          </a:p>
          <a:p>
            <a:r>
              <a:rPr lang="en-GB" sz="2800" dirty="0" smtClean="0"/>
              <a:t>Patient 3 TO</a:t>
            </a:r>
          </a:p>
          <a:p>
            <a:r>
              <a:rPr lang="en-GB" sz="2800" dirty="0" smtClean="0"/>
              <a:t>Patient 4 AO</a:t>
            </a:r>
          </a:p>
          <a:p>
            <a:r>
              <a:rPr lang="en-GB" sz="2800" dirty="0" smtClean="0"/>
              <a:t>Patient 5 MA</a:t>
            </a:r>
          </a:p>
          <a:p>
            <a:r>
              <a:rPr lang="en-GB" sz="2800" dirty="0" smtClean="0"/>
              <a:t>Patient 6 KA</a:t>
            </a:r>
            <a:endParaRPr lang="en-GB" sz="2800" dirty="0"/>
          </a:p>
        </p:txBody>
      </p:sp>
    </p:spTree>
    <p:extLst>
      <p:ext uri="{BB962C8B-B14F-4D97-AF65-F5344CB8AC3E}">
        <p14:creationId xmlns:p14="http://schemas.microsoft.com/office/powerpoint/2010/main" val="2731208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Welcome and Introductions </a:t>
            </a:r>
            <a:endParaRPr lang="en-GB" dirty="0"/>
          </a:p>
        </p:txBody>
      </p:sp>
      <p:sp>
        <p:nvSpPr>
          <p:cNvPr id="3" name="Content Placeholder 2"/>
          <p:cNvSpPr>
            <a:spLocks noGrp="1"/>
          </p:cNvSpPr>
          <p:nvPr>
            <p:ph idx="1"/>
          </p:nvPr>
        </p:nvSpPr>
        <p:spPr/>
        <p:txBody>
          <a:bodyPr>
            <a:normAutofit lnSpcReduction="10000"/>
          </a:bodyPr>
          <a:lstStyle/>
          <a:p>
            <a:r>
              <a:rPr lang="en-GB" sz="2400" dirty="0" smtClean="0"/>
              <a:t>Anushia will introduce herself to the patients and explain her role within the practice (Operations Manager &amp; Care Co-ordinator).</a:t>
            </a:r>
          </a:p>
          <a:p>
            <a:r>
              <a:rPr lang="en-GB" sz="2400" dirty="0" smtClean="0"/>
              <a:t>Anushia introduced Angela as the PPG Lead Patient. Angela sends her apologies today. Patient PC also sends his apologies. </a:t>
            </a:r>
          </a:p>
          <a:p>
            <a:r>
              <a:rPr lang="en-GB" sz="2400" dirty="0" smtClean="0"/>
              <a:t>Everyone to introduce themselves by first names and mention what they hope to achieve by being part of the Surgery PPG. </a:t>
            </a:r>
          </a:p>
          <a:p>
            <a:r>
              <a:rPr lang="en-GB" sz="2400" dirty="0" smtClean="0"/>
              <a:t>Anushia to explain what a PPG is all about. </a:t>
            </a:r>
          </a:p>
        </p:txBody>
      </p:sp>
    </p:spTree>
    <p:extLst>
      <p:ext uri="{BB962C8B-B14F-4D97-AF65-F5344CB8AC3E}">
        <p14:creationId xmlns:p14="http://schemas.microsoft.com/office/powerpoint/2010/main" val="192416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What is a Participation Group</a:t>
            </a:r>
            <a:endParaRPr lang="en-GB" dirty="0"/>
          </a:p>
        </p:txBody>
      </p:sp>
      <p:sp>
        <p:nvSpPr>
          <p:cNvPr id="3" name="Content Placeholder 2"/>
          <p:cNvSpPr>
            <a:spLocks noGrp="1"/>
          </p:cNvSpPr>
          <p:nvPr>
            <p:ph idx="1"/>
          </p:nvPr>
        </p:nvSpPr>
        <p:spPr/>
        <p:txBody>
          <a:bodyPr>
            <a:normAutofit fontScale="92500" lnSpcReduction="10000"/>
          </a:bodyPr>
          <a:lstStyle/>
          <a:p>
            <a:r>
              <a:rPr lang="en-GB" sz="2400" dirty="0"/>
              <a:t>A Patient Participation Group (PPG) is a group of volunteer patients, carers and GP practice staff who meet regularly to discuss and support the </a:t>
            </a:r>
            <a:r>
              <a:rPr lang="en-GB" sz="2400" dirty="0" smtClean="0"/>
              <a:t>day to day running </a:t>
            </a:r>
            <a:r>
              <a:rPr lang="en-GB" sz="2400" dirty="0"/>
              <a:t>and improvement of their GP practice.</a:t>
            </a:r>
          </a:p>
          <a:p>
            <a:r>
              <a:rPr lang="en-GB" sz="2400" dirty="0" smtClean="0"/>
              <a:t>It involves signposting </a:t>
            </a:r>
            <a:r>
              <a:rPr lang="en-GB" sz="2400" dirty="0"/>
              <a:t>patients to available support services and inviting guest </a:t>
            </a:r>
            <a:r>
              <a:rPr lang="en-GB" sz="2400" dirty="0" smtClean="0"/>
              <a:t>speakers to join the meeting. </a:t>
            </a:r>
          </a:p>
          <a:p>
            <a:r>
              <a:rPr lang="en-GB" sz="2400" dirty="0" smtClean="0"/>
              <a:t>Fundraising will be organised to support local charity organisations and </a:t>
            </a:r>
            <a:r>
              <a:rPr lang="en-GB" sz="2400" dirty="0"/>
              <a:t>to improve the care that is available to patients of the Practice</a:t>
            </a:r>
            <a:r>
              <a:rPr lang="en-GB" sz="2400" dirty="0" smtClean="0"/>
              <a:t>.</a:t>
            </a:r>
          </a:p>
          <a:p>
            <a:r>
              <a:rPr lang="en-GB" sz="2400" dirty="0"/>
              <a:t>https://www.letstalksnee.co.uk/ppg-snee-patient-participation-network/widgets/88993/videos/4602</a:t>
            </a:r>
          </a:p>
          <a:p>
            <a:endParaRPr lang="en-GB" sz="2400" dirty="0"/>
          </a:p>
          <a:p>
            <a:endParaRPr lang="en-GB" dirty="0"/>
          </a:p>
        </p:txBody>
      </p:sp>
    </p:spTree>
    <p:extLst>
      <p:ext uri="{BB962C8B-B14F-4D97-AF65-F5344CB8AC3E}">
        <p14:creationId xmlns:p14="http://schemas.microsoft.com/office/powerpoint/2010/main" val="4091426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Recent Surgery Developments </a:t>
            </a:r>
            <a:endParaRPr lang="en-GB" dirty="0"/>
          </a:p>
        </p:txBody>
      </p:sp>
      <p:sp>
        <p:nvSpPr>
          <p:cNvPr id="3" name="Content Placeholder 2"/>
          <p:cNvSpPr>
            <a:spLocks noGrp="1"/>
          </p:cNvSpPr>
          <p:nvPr>
            <p:ph idx="1"/>
          </p:nvPr>
        </p:nvSpPr>
        <p:spPr>
          <a:xfrm>
            <a:off x="677334" y="1562793"/>
            <a:ext cx="8596668" cy="4738254"/>
          </a:xfrm>
        </p:spPr>
        <p:txBody>
          <a:bodyPr>
            <a:normAutofit/>
          </a:bodyPr>
          <a:lstStyle/>
          <a:p>
            <a:r>
              <a:rPr lang="en-GB" sz="2000" dirty="0" smtClean="0"/>
              <a:t>New Surgery website by a provider called </a:t>
            </a:r>
            <a:r>
              <a:rPr lang="en-GB" sz="2000" dirty="0" err="1" smtClean="0"/>
              <a:t>Iatro</a:t>
            </a:r>
            <a:r>
              <a:rPr lang="en-GB" sz="2000" dirty="0" smtClean="0"/>
              <a:t>.</a:t>
            </a:r>
          </a:p>
          <a:p>
            <a:r>
              <a:rPr lang="en-GB" sz="2000" dirty="0" smtClean="0"/>
              <a:t>New Telephone System called Surgery Connect.</a:t>
            </a:r>
          </a:p>
          <a:p>
            <a:r>
              <a:rPr lang="en-GB" sz="2000" dirty="0" smtClean="0"/>
              <a:t>New Online Patient Access Services via the practice website called ‘Contact </a:t>
            </a:r>
            <a:r>
              <a:rPr lang="en-GB" sz="2000" dirty="0"/>
              <a:t>U</a:t>
            </a:r>
            <a:r>
              <a:rPr lang="en-GB" sz="2000" dirty="0" smtClean="0"/>
              <a:t>s Online</a:t>
            </a:r>
            <a:r>
              <a:rPr lang="en-GB" sz="2000" dirty="0" smtClean="0"/>
              <a:t>’.</a:t>
            </a:r>
            <a:endParaRPr lang="en-GB" sz="2000" dirty="0" smtClean="0"/>
          </a:p>
          <a:p>
            <a:r>
              <a:rPr lang="en-GB" sz="2000" dirty="0" smtClean="0"/>
              <a:t>New use of iPads in the Surgery to promote online services – Anushia to give the patients a Demo.</a:t>
            </a:r>
          </a:p>
          <a:p>
            <a:r>
              <a:rPr lang="en-GB" sz="2000" dirty="0" smtClean="0"/>
              <a:t>Promote the NHS App and talk about the benefits of using the NHS </a:t>
            </a:r>
            <a:r>
              <a:rPr lang="en-GB" sz="2000" dirty="0" smtClean="0"/>
              <a:t>App.</a:t>
            </a:r>
            <a:endParaRPr lang="en-GB" sz="2000" dirty="0" smtClean="0"/>
          </a:p>
          <a:p>
            <a:r>
              <a:rPr lang="en-GB" sz="2000" dirty="0" smtClean="0"/>
              <a:t>The Surgery is no longer able to use the SMS text </a:t>
            </a:r>
            <a:r>
              <a:rPr lang="en-GB" sz="2000" dirty="0"/>
              <a:t>m</a:t>
            </a:r>
            <a:r>
              <a:rPr lang="en-GB" sz="2000" dirty="0" smtClean="0"/>
              <a:t>essage </a:t>
            </a:r>
            <a:r>
              <a:rPr lang="en-GB" sz="2000" dirty="0"/>
              <a:t>r</a:t>
            </a:r>
            <a:r>
              <a:rPr lang="en-GB" sz="2000" dirty="0" smtClean="0"/>
              <a:t>eminder facility, we can send emails instead. Text messages are being phased out of General Practice. </a:t>
            </a:r>
          </a:p>
          <a:p>
            <a:r>
              <a:rPr lang="en-GB" sz="2000" dirty="0" smtClean="0"/>
              <a:t>Pharmacy First Scheme.</a:t>
            </a:r>
          </a:p>
          <a:p>
            <a:endParaRPr lang="en-GB" dirty="0" smtClean="0"/>
          </a:p>
          <a:p>
            <a:endParaRPr lang="en-GB" dirty="0"/>
          </a:p>
        </p:txBody>
      </p:sp>
    </p:spTree>
    <p:extLst>
      <p:ext uri="{BB962C8B-B14F-4D97-AF65-F5344CB8AC3E}">
        <p14:creationId xmlns:p14="http://schemas.microsoft.com/office/powerpoint/2010/main" val="2429007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Personalised Care </a:t>
            </a:r>
            <a:endParaRPr lang="en-GB" dirty="0"/>
          </a:p>
        </p:txBody>
      </p:sp>
      <p:sp>
        <p:nvSpPr>
          <p:cNvPr id="3" name="Content Placeholder 2"/>
          <p:cNvSpPr>
            <a:spLocks noGrp="1"/>
          </p:cNvSpPr>
          <p:nvPr>
            <p:ph idx="1"/>
          </p:nvPr>
        </p:nvSpPr>
        <p:spPr>
          <a:xfrm>
            <a:off x="860214" y="1227909"/>
            <a:ext cx="8596668" cy="5316582"/>
          </a:xfrm>
        </p:spPr>
        <p:txBody>
          <a:bodyPr>
            <a:noAutofit/>
          </a:bodyPr>
          <a:lstStyle/>
          <a:p>
            <a:pPr marL="0" indent="0">
              <a:buNone/>
            </a:pPr>
            <a:r>
              <a:rPr lang="en-GB" sz="1200" b="1" dirty="0" smtClean="0"/>
              <a:t>In-house </a:t>
            </a:r>
            <a:r>
              <a:rPr lang="en-GB" sz="1200" b="1" dirty="0"/>
              <a:t>Services &amp; Personalised Care </a:t>
            </a:r>
            <a:r>
              <a:rPr lang="en-GB" sz="1200" b="1" dirty="0" smtClean="0"/>
              <a:t>from:-</a:t>
            </a:r>
          </a:p>
          <a:p>
            <a:r>
              <a:rPr lang="en-GB" sz="1200" dirty="0" smtClean="0"/>
              <a:t>Care Coordinator </a:t>
            </a:r>
            <a:r>
              <a:rPr lang="en-GB" sz="1200" i="1" dirty="0" smtClean="0"/>
              <a:t>(Anushia), </a:t>
            </a:r>
            <a:r>
              <a:rPr lang="en-GB" sz="1200" dirty="0"/>
              <a:t>GP </a:t>
            </a:r>
            <a:r>
              <a:rPr lang="en-GB" sz="1200" dirty="0" smtClean="0"/>
              <a:t>Assistant </a:t>
            </a:r>
            <a:r>
              <a:rPr lang="en-GB" sz="1200" i="1" dirty="0" smtClean="0"/>
              <a:t>(Emilia)</a:t>
            </a:r>
            <a:r>
              <a:rPr lang="en-GB" sz="1200" dirty="0" smtClean="0"/>
              <a:t>, </a:t>
            </a:r>
            <a:r>
              <a:rPr lang="en-GB" sz="1200" dirty="0"/>
              <a:t>Social </a:t>
            </a:r>
            <a:r>
              <a:rPr lang="en-GB" sz="1200" dirty="0" smtClean="0"/>
              <a:t>Prescriber </a:t>
            </a:r>
            <a:r>
              <a:rPr lang="en-GB" sz="1200" i="1" dirty="0" smtClean="0"/>
              <a:t>(Clifford), </a:t>
            </a:r>
            <a:r>
              <a:rPr lang="en-GB" sz="1200" dirty="0"/>
              <a:t>Health </a:t>
            </a:r>
            <a:r>
              <a:rPr lang="en-GB" sz="1200" dirty="0" smtClean="0"/>
              <a:t>Coach </a:t>
            </a:r>
            <a:r>
              <a:rPr lang="en-GB" sz="1200" i="1" dirty="0" smtClean="0"/>
              <a:t>(Anna), </a:t>
            </a:r>
            <a:r>
              <a:rPr lang="en-GB" sz="1200" dirty="0" smtClean="0"/>
              <a:t>Physio </a:t>
            </a:r>
            <a:r>
              <a:rPr lang="en-GB" sz="1200" i="1" dirty="0" smtClean="0"/>
              <a:t>(Jodie), </a:t>
            </a:r>
            <a:r>
              <a:rPr lang="en-GB" sz="1200" dirty="0" smtClean="0"/>
              <a:t>Practice Pharmacist </a:t>
            </a:r>
            <a:r>
              <a:rPr lang="en-GB" sz="1200" i="1" dirty="0" smtClean="0"/>
              <a:t>(Aparna).</a:t>
            </a:r>
          </a:p>
          <a:p>
            <a:r>
              <a:rPr lang="en-GB" sz="1200" b="1" dirty="0" smtClean="0"/>
              <a:t>Care </a:t>
            </a:r>
            <a:r>
              <a:rPr lang="en-GB" sz="1200" b="1" dirty="0"/>
              <a:t>Coordinators </a:t>
            </a:r>
            <a:r>
              <a:rPr lang="en-GB" sz="1200" dirty="0"/>
              <a:t>play an important role within a PCN to proactively identify and work with people, including the frail/elderly and those with long-term conditions, to provide coordination and navigation of care and support across health and care services</a:t>
            </a:r>
            <a:r>
              <a:rPr lang="en-GB" sz="1200" dirty="0" smtClean="0"/>
              <a:t>.</a:t>
            </a:r>
          </a:p>
          <a:p>
            <a:r>
              <a:rPr lang="en-GB" sz="1200" b="1" dirty="0" smtClean="0"/>
              <a:t>GP Assistants </a:t>
            </a:r>
            <a:r>
              <a:rPr lang="en-GB" sz="1200" dirty="0" smtClean="0"/>
              <a:t>are </a:t>
            </a:r>
            <a:r>
              <a:rPr lang="en-GB" sz="1200" dirty="0"/>
              <a:t>part of the wider team in general practice, General Practice Assistants provide a support role, carrying out administrative tasks, combined in some areas with basic clinical duties. They can help to free up GPs time and contribute to the smooth running of appointments, improving patients experience in the surgery</a:t>
            </a:r>
            <a:r>
              <a:rPr lang="en-GB" sz="1200" dirty="0" smtClean="0"/>
              <a:t>.</a:t>
            </a:r>
          </a:p>
          <a:p>
            <a:r>
              <a:rPr lang="en-GB" sz="1200" b="1" dirty="0" smtClean="0"/>
              <a:t>Social Prescribers </a:t>
            </a:r>
            <a:r>
              <a:rPr lang="en-GB" sz="1200" b="1" dirty="0" smtClean="0"/>
              <a:t>- </a:t>
            </a:r>
            <a:r>
              <a:rPr lang="en-GB" sz="1200" dirty="0" smtClean="0"/>
              <a:t>Social prescribing is </a:t>
            </a:r>
            <a:r>
              <a:rPr lang="en-GB" sz="1200" dirty="0"/>
              <a:t>a key component of Universal Personalised Care. It is an approach that connects </a:t>
            </a:r>
            <a:r>
              <a:rPr lang="en-GB" sz="1200" dirty="0" smtClean="0"/>
              <a:t>people </a:t>
            </a:r>
            <a:r>
              <a:rPr lang="en-GB" sz="1200" dirty="0"/>
              <a:t>to activities, groups, and services in their community to meet the practical, social and emotional needs that affect their health and wellbeing</a:t>
            </a:r>
            <a:r>
              <a:rPr lang="en-GB" sz="1200" dirty="0" smtClean="0"/>
              <a:t>.</a:t>
            </a:r>
          </a:p>
          <a:p>
            <a:r>
              <a:rPr lang="en-GB" sz="1200" b="1" dirty="0" smtClean="0"/>
              <a:t>Health Coaches </a:t>
            </a:r>
            <a:r>
              <a:rPr lang="en-GB" sz="1200" dirty="0" smtClean="0"/>
              <a:t>- A </a:t>
            </a:r>
            <a:r>
              <a:rPr lang="en-GB" sz="1200" dirty="0"/>
              <a:t>Health Coach supports clients on health issues, gives advice on how to improve fitness and coaches' clients to achieve set goals. He will identify underlying causes and work out individual programs for each client</a:t>
            </a:r>
            <a:r>
              <a:rPr lang="en-GB" sz="1200" dirty="0" smtClean="0"/>
              <a:t>.</a:t>
            </a:r>
          </a:p>
          <a:p>
            <a:r>
              <a:rPr lang="en-GB" sz="1200" b="1" dirty="0" smtClean="0"/>
              <a:t>Physiotherapy</a:t>
            </a:r>
            <a:r>
              <a:rPr lang="en-GB" sz="1200" dirty="0" smtClean="0"/>
              <a:t> helps </a:t>
            </a:r>
            <a:r>
              <a:rPr lang="en-GB" sz="1200" dirty="0"/>
              <a:t>to restore movement and function when someone is affected by injury, illness or disability. It can also help to reduce your risk of injury or illness in the </a:t>
            </a:r>
            <a:r>
              <a:rPr lang="en-GB" sz="1200" dirty="0" smtClean="0"/>
              <a:t>future. It </a:t>
            </a:r>
            <a:r>
              <a:rPr lang="en-GB" sz="1200" dirty="0"/>
              <a:t>takes a holistic approach that involves the patient directly in their own care</a:t>
            </a:r>
            <a:r>
              <a:rPr lang="en-GB" sz="1200" dirty="0" smtClean="0"/>
              <a:t>.</a:t>
            </a:r>
          </a:p>
          <a:p>
            <a:r>
              <a:rPr lang="en-GB" sz="1200" b="1" dirty="0" smtClean="0"/>
              <a:t>Practice Pharmacists </a:t>
            </a:r>
            <a:r>
              <a:rPr lang="en-GB" sz="1200" dirty="0" smtClean="0"/>
              <a:t>work </a:t>
            </a:r>
            <a:r>
              <a:rPr lang="en-GB" sz="1200" dirty="0"/>
              <a:t>as part of the general practice team to improve value and outcomes from medicines and consult with and treat patients directly. This includes providing extra help to manage long-term conditions, advice for those on multiple medicines and better access to health checks. The role is pivotal to improving the quality of care and ensuring patient safety.</a:t>
            </a:r>
          </a:p>
          <a:p>
            <a:endParaRPr lang="en-GB" sz="1200" dirty="0" smtClean="0"/>
          </a:p>
          <a:p>
            <a:endParaRPr lang="en-GB" sz="1400" dirty="0"/>
          </a:p>
        </p:txBody>
      </p:sp>
    </p:spTree>
    <p:extLst>
      <p:ext uri="{BB962C8B-B14F-4D97-AF65-F5344CB8AC3E}">
        <p14:creationId xmlns:p14="http://schemas.microsoft.com/office/powerpoint/2010/main" val="42229062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New Surgery Website - </a:t>
            </a:r>
            <a:r>
              <a:rPr lang="en-GB" dirty="0" err="1" smtClean="0"/>
              <a:t>Iatro</a:t>
            </a:r>
            <a:endParaRPr lang="en-GB" dirty="0"/>
          </a:p>
        </p:txBody>
      </p:sp>
      <p:sp>
        <p:nvSpPr>
          <p:cNvPr id="3" name="Content Placeholder 2"/>
          <p:cNvSpPr>
            <a:spLocks noGrp="1"/>
          </p:cNvSpPr>
          <p:nvPr>
            <p:ph idx="1"/>
          </p:nvPr>
        </p:nvSpPr>
        <p:spPr/>
        <p:txBody>
          <a:bodyPr>
            <a:normAutofit fontScale="85000" lnSpcReduction="20000"/>
          </a:bodyPr>
          <a:lstStyle/>
          <a:p>
            <a:r>
              <a:rPr lang="en-GB" sz="3500" dirty="0">
                <a:hlinkClick r:id="rId2"/>
              </a:rPr>
              <a:t>https://www.palaceroadsurgery.co.uk</a:t>
            </a:r>
            <a:r>
              <a:rPr lang="en-GB" sz="3500" dirty="0" smtClean="0">
                <a:hlinkClick r:id="rId2"/>
              </a:rPr>
              <a:t>/</a:t>
            </a:r>
            <a:endParaRPr lang="en-GB" sz="3500" dirty="0" smtClean="0"/>
          </a:p>
          <a:p>
            <a:pPr algn="just"/>
            <a:r>
              <a:rPr lang="en-GB" sz="2000" dirty="0" smtClean="0"/>
              <a:t>Contact the Surgery online to book appointments, order your repeat medication or request information. </a:t>
            </a:r>
          </a:p>
          <a:p>
            <a:pPr algn="just"/>
            <a:r>
              <a:rPr lang="en-GB" sz="2000" dirty="0" smtClean="0"/>
              <a:t>The NHS App can be accessed via the practice website.</a:t>
            </a:r>
          </a:p>
          <a:p>
            <a:pPr algn="just"/>
            <a:r>
              <a:rPr lang="en-GB" sz="2000" dirty="0" smtClean="0"/>
              <a:t>The NHS Friends and Family Patient Feedback QR Code and the GP National Survey Questionnaire can be found on the website, TV screen, social media and in the waiting area.  Please can everyone give their feedback so we can improve our services.</a:t>
            </a:r>
          </a:p>
          <a:p>
            <a:pPr algn="just"/>
            <a:r>
              <a:rPr lang="en-GB" sz="2000" dirty="0" smtClean="0"/>
              <a:t>We have achieved the ‘Silver Award’ for Pride in Practice. </a:t>
            </a:r>
            <a:r>
              <a:rPr lang="en-GB" sz="2000" dirty="0"/>
              <a:t>Pride in Practice works to improve the experiences of LGBTQ+ people accessing primary care services. For excellence in lesbian, gay, bisexual, and trans healthcare.</a:t>
            </a:r>
            <a:endParaRPr lang="en-GB" sz="2000" dirty="0" smtClean="0"/>
          </a:p>
          <a:p>
            <a:pPr algn="just"/>
            <a:r>
              <a:rPr lang="en-GB" sz="2000" dirty="0" smtClean="0"/>
              <a:t>We are a Safe Surgery - Everyone </a:t>
            </a:r>
            <a:r>
              <a:rPr lang="en-GB" sz="2000" dirty="0"/>
              <a:t>living in the UK is entitled to register and consult with a GP. It means we can prevent and treat illness early and create a healthier society for everyone.</a:t>
            </a:r>
            <a:endParaRPr lang="en-GB" sz="2000" dirty="0" smtClean="0"/>
          </a:p>
          <a:p>
            <a:endParaRPr lang="en-GB" dirty="0"/>
          </a:p>
        </p:txBody>
      </p:sp>
    </p:spTree>
    <p:extLst>
      <p:ext uri="{BB962C8B-B14F-4D97-AF65-F5344CB8AC3E}">
        <p14:creationId xmlns:p14="http://schemas.microsoft.com/office/powerpoint/2010/main" val="37694813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Surgery Connect </a:t>
            </a:r>
            <a:endParaRPr lang="en-GB" dirty="0"/>
          </a:p>
        </p:txBody>
      </p:sp>
      <p:sp>
        <p:nvSpPr>
          <p:cNvPr id="4" name="AutoShape 2" descr="https://www.x-on.co.uk/wp-content/uploads/2023/07/Surgery-Connect-White.sv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 name="AutoShape 4" descr="https://www.x-on.co.uk/wp-content/uploads/2023/07/Surgery-Connect-White.svg"/>
          <p:cNvSpPr>
            <a:spLocks noGrp="1" noChangeAspect="1" noChangeArrowheads="1"/>
          </p:cNvSpPr>
          <p:nvPr>
            <p:ph idx="1"/>
          </p:nvPr>
        </p:nvSpPr>
        <p:spPr bwMode="auto">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normAutofit/>
          </a:bodyPr>
          <a:lstStyle/>
          <a:p>
            <a:r>
              <a:rPr lang="en-GB" sz="2000" dirty="0" smtClean="0"/>
              <a:t>We have received lots of positive feedback since moving over to the Surgery Connect Telephone System just over one year ago.</a:t>
            </a:r>
          </a:p>
          <a:p>
            <a:r>
              <a:rPr lang="en-GB" sz="2000" dirty="0" smtClean="0"/>
              <a:t>Surgery Connect integrates with the clinical system. </a:t>
            </a:r>
          </a:p>
          <a:p>
            <a:r>
              <a:rPr lang="en-GB" sz="2000" dirty="0"/>
              <a:t>W</a:t>
            </a:r>
            <a:r>
              <a:rPr lang="en-GB" sz="2000" dirty="0" smtClean="0"/>
              <a:t>e can see data usage reports and monitor our call handling systems. </a:t>
            </a:r>
          </a:p>
          <a:p>
            <a:r>
              <a:rPr lang="en-GB" sz="2000" dirty="0" smtClean="0"/>
              <a:t>There is an option to request a call back if the queue is too long. </a:t>
            </a:r>
          </a:p>
          <a:p>
            <a:r>
              <a:rPr lang="en-GB" sz="2000" dirty="0" smtClean="0"/>
              <a:t>The call will divert to another member of staff after 5 rings. </a:t>
            </a:r>
          </a:p>
          <a:p>
            <a:r>
              <a:rPr lang="en-GB" sz="2000" dirty="0" smtClean="0"/>
              <a:t>The is a visual display of demand and performance. </a:t>
            </a:r>
          </a:p>
          <a:p>
            <a:r>
              <a:rPr lang="en-GB" sz="2000" dirty="0" smtClean="0"/>
              <a:t>We can receive multiple calls at one time.</a:t>
            </a:r>
            <a:endParaRPr lang="en-GB" sz="2000" dirty="0"/>
          </a:p>
        </p:txBody>
      </p:sp>
      <p:pic>
        <p:nvPicPr>
          <p:cNvPr id="7" name="Picture 6"/>
          <p:cNvPicPr>
            <a:picLocks noChangeAspect="1"/>
          </p:cNvPicPr>
          <p:nvPr/>
        </p:nvPicPr>
        <p:blipFill>
          <a:blip r:embed="rId2"/>
          <a:stretch>
            <a:fillRect/>
          </a:stretch>
        </p:blipFill>
        <p:spPr>
          <a:xfrm>
            <a:off x="750161" y="722266"/>
            <a:ext cx="4318228" cy="1041219"/>
          </a:xfrm>
          <a:prstGeom prst="rect">
            <a:avLst/>
          </a:prstGeom>
        </p:spPr>
      </p:pic>
    </p:spTree>
    <p:extLst>
      <p:ext uri="{BB962C8B-B14F-4D97-AF65-F5344CB8AC3E}">
        <p14:creationId xmlns:p14="http://schemas.microsoft.com/office/powerpoint/2010/main" val="5955744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800" b="1" dirty="0" smtClean="0"/>
              <a:t>Pharmacy First Scheme </a:t>
            </a:r>
            <a:endParaRPr lang="en-GB" sz="4800" b="1" dirty="0"/>
          </a:p>
        </p:txBody>
      </p:sp>
      <p:sp>
        <p:nvSpPr>
          <p:cNvPr id="3" name="Content Placeholder 2"/>
          <p:cNvSpPr>
            <a:spLocks noGrp="1"/>
          </p:cNvSpPr>
          <p:nvPr>
            <p:ph idx="1"/>
          </p:nvPr>
        </p:nvSpPr>
        <p:spPr/>
        <p:txBody>
          <a:bodyPr/>
          <a:lstStyle/>
          <a:p>
            <a:r>
              <a:rPr lang="en-GB" dirty="0"/>
              <a:t>What are the 7 conditions for pharmacy first?</a:t>
            </a:r>
          </a:p>
          <a:p>
            <a:r>
              <a:rPr lang="en-GB" b="1" dirty="0"/>
              <a:t>These conditions are</a:t>
            </a:r>
            <a:r>
              <a:rPr lang="en-GB" b="1" dirty="0" smtClean="0"/>
              <a:t>:-</a:t>
            </a:r>
            <a:endParaRPr lang="en-GB" dirty="0"/>
          </a:p>
          <a:p>
            <a:r>
              <a:rPr lang="en-GB" dirty="0" smtClean="0"/>
              <a:t>sinusitis</a:t>
            </a:r>
            <a:endParaRPr lang="en-GB" dirty="0"/>
          </a:p>
          <a:p>
            <a:r>
              <a:rPr lang="en-GB" dirty="0"/>
              <a:t>sore </a:t>
            </a:r>
            <a:r>
              <a:rPr lang="en-GB" dirty="0" smtClean="0"/>
              <a:t>throat</a:t>
            </a:r>
            <a:endParaRPr lang="en-GB" dirty="0"/>
          </a:p>
          <a:p>
            <a:r>
              <a:rPr lang="en-GB" dirty="0" smtClean="0"/>
              <a:t>earache</a:t>
            </a:r>
            <a:endParaRPr lang="en-GB" dirty="0"/>
          </a:p>
          <a:p>
            <a:r>
              <a:rPr lang="en-GB" dirty="0"/>
              <a:t>infected insect </a:t>
            </a:r>
            <a:r>
              <a:rPr lang="en-GB" dirty="0" smtClean="0"/>
              <a:t>bites</a:t>
            </a:r>
            <a:endParaRPr lang="en-GB" dirty="0"/>
          </a:p>
          <a:p>
            <a:r>
              <a:rPr lang="en-GB" dirty="0" smtClean="0"/>
              <a:t>impetigo</a:t>
            </a:r>
            <a:endParaRPr lang="en-GB" dirty="0"/>
          </a:p>
          <a:p>
            <a:r>
              <a:rPr lang="en-GB" dirty="0" smtClean="0"/>
              <a:t>shingles</a:t>
            </a:r>
            <a:endParaRPr lang="en-GB" dirty="0"/>
          </a:p>
          <a:p>
            <a:r>
              <a:rPr lang="en-GB" dirty="0"/>
              <a:t>uncomplicated urinary tract infections in </a:t>
            </a:r>
            <a:r>
              <a:rPr lang="en-GB" dirty="0" smtClean="0"/>
              <a:t>women</a:t>
            </a:r>
            <a:endParaRPr lang="en-GB" dirty="0"/>
          </a:p>
          <a:p>
            <a:endParaRPr lang="en-GB" dirty="0"/>
          </a:p>
        </p:txBody>
      </p:sp>
    </p:spTree>
    <p:extLst>
      <p:ext uri="{BB962C8B-B14F-4D97-AF65-F5344CB8AC3E}">
        <p14:creationId xmlns:p14="http://schemas.microsoft.com/office/powerpoint/2010/main" val="1741872665"/>
      </p:ext>
    </p:extLst>
  </p:cSld>
  <p:clrMapOvr>
    <a:masterClrMapping/>
  </p:clrMapOvr>
</p:sld>
</file>

<file path=ppt/theme/theme1.xml><?xml version="1.0" encoding="utf-8"?>
<a:theme xmlns:a="http://schemas.openxmlformats.org/drawingml/2006/main" name="Face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311</TotalTime>
  <Words>1376</Words>
  <Application>Microsoft Office PowerPoint</Application>
  <PresentationFormat>Widescreen</PresentationFormat>
  <Paragraphs>82</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Aharoni</vt:lpstr>
      <vt:lpstr>Arial</vt:lpstr>
      <vt:lpstr>Calibri</vt:lpstr>
      <vt:lpstr>Trebuchet MS</vt:lpstr>
      <vt:lpstr>Wingdings 3</vt:lpstr>
      <vt:lpstr>Facet</vt:lpstr>
      <vt:lpstr>Patient Participation Group Meeting </vt:lpstr>
      <vt:lpstr>Meeting Attendees:-</vt:lpstr>
      <vt:lpstr>Welcome and Introductions </vt:lpstr>
      <vt:lpstr>What is a Participation Group</vt:lpstr>
      <vt:lpstr>Recent Surgery Developments </vt:lpstr>
      <vt:lpstr>Personalised Care </vt:lpstr>
      <vt:lpstr>New Surgery Website - Iatro</vt:lpstr>
      <vt:lpstr>Surgery Connect </vt:lpstr>
      <vt:lpstr>Pharmacy First Scheme </vt:lpstr>
      <vt:lpstr>PowerPoint Presentation</vt:lpstr>
      <vt:lpstr>Feeback from the Patient Participation Group:-</vt:lpstr>
    </vt:vector>
  </TitlesOfParts>
  <Company>Charles Taylor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Patient Participation Group</dc:title>
  <dc:creator>Jaymin Patel</dc:creator>
  <cp:lastModifiedBy>Anushia Seevaratnam</cp:lastModifiedBy>
  <cp:revision>38</cp:revision>
  <dcterms:created xsi:type="dcterms:W3CDTF">2018-12-08T12:50:06Z</dcterms:created>
  <dcterms:modified xsi:type="dcterms:W3CDTF">2024-05-19T09:10:02Z</dcterms:modified>
</cp:coreProperties>
</file>