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20"/>
  </p:notesMasterIdLst>
  <p:handoutMasterIdLst>
    <p:handoutMasterId r:id="rId21"/>
  </p:handoutMasterIdLst>
  <p:sldIdLst>
    <p:sldId id="256" r:id="rId2"/>
    <p:sldId id="270" r:id="rId3"/>
    <p:sldId id="273" r:id="rId4"/>
    <p:sldId id="280" r:id="rId5"/>
    <p:sldId id="279" r:id="rId6"/>
    <p:sldId id="281" r:id="rId7"/>
    <p:sldId id="271" r:id="rId8"/>
    <p:sldId id="277" r:id="rId9"/>
    <p:sldId id="275" r:id="rId10"/>
    <p:sldId id="274" r:id="rId11"/>
    <p:sldId id="276" r:id="rId12"/>
    <p:sldId id="285" r:id="rId13"/>
    <p:sldId id="286" r:id="rId14"/>
    <p:sldId id="287" r:id="rId15"/>
    <p:sldId id="278" r:id="rId16"/>
    <p:sldId id="284" r:id="rId17"/>
    <p:sldId id="283" r:id="rId18"/>
    <p:sldId id="267"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F467344-4EB4-418B-950C-4885EB6DB07B}">
          <p14:sldIdLst>
            <p14:sldId id="256"/>
            <p14:sldId id="270"/>
            <p14:sldId id="273"/>
            <p14:sldId id="280"/>
            <p14:sldId id="279"/>
            <p14:sldId id="281"/>
            <p14:sldId id="271"/>
            <p14:sldId id="277"/>
            <p14:sldId id="275"/>
            <p14:sldId id="274"/>
            <p14:sldId id="276"/>
            <p14:sldId id="285"/>
            <p14:sldId id="286"/>
            <p14:sldId id="287"/>
            <p14:sldId id="278"/>
            <p14:sldId id="284"/>
            <p14:sldId id="283"/>
            <p14:sldId id="26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3" d="100"/>
          <a:sy n="103" d="100"/>
        </p:scale>
        <p:origin x="6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4D155D5-85B9-41C5-9145-D1F03F69E668}" type="datetimeFigureOut">
              <a:rPr lang="en-GB" smtClean="0"/>
              <a:t>27/09/2024</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en-GB" smtClean="0"/>
              <a:t>THE VALE SURGERY</a:t>
            </a:r>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D355A994-D629-4A93-9AC6-721A16053CCE}" type="slidenum">
              <a:rPr lang="en-GB" smtClean="0"/>
              <a:t>‹#›</a:t>
            </a:fld>
            <a:endParaRPr lang="en-GB"/>
          </a:p>
        </p:txBody>
      </p:sp>
    </p:spTree>
    <p:extLst>
      <p:ext uri="{BB962C8B-B14F-4D97-AF65-F5344CB8AC3E}">
        <p14:creationId xmlns:p14="http://schemas.microsoft.com/office/powerpoint/2010/main" val="259660297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EB0DC28-9805-459B-9A42-94637A054663}" type="datetimeFigureOut">
              <a:rPr lang="en-GB" smtClean="0"/>
              <a:t>27/09/2024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en-GB" smtClean="0"/>
              <a:t>THE VALE SURGERY</a:t>
            </a:r>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9D9EF33-40A7-4528-8A62-929F4F4412D3}" type="slidenum">
              <a:rPr lang="en-GB" smtClean="0"/>
              <a:t>‹#›</a:t>
            </a:fld>
            <a:endParaRPr lang="en-GB"/>
          </a:p>
        </p:txBody>
      </p:sp>
    </p:spTree>
    <p:extLst>
      <p:ext uri="{BB962C8B-B14F-4D97-AF65-F5344CB8AC3E}">
        <p14:creationId xmlns:p14="http://schemas.microsoft.com/office/powerpoint/2010/main" val="2379764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133284-5E4A-4B8A-8D4D-3DD3AE11EB54}"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87529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133284-5E4A-4B8A-8D4D-3DD3AE11EB54}"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675150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133284-5E4A-4B8A-8D4D-3DD3AE11EB54}"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40794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133284-5E4A-4B8A-8D4D-3DD3AE11EB54}"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04796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133284-5E4A-4B8A-8D4D-3DD3AE11EB54}" type="datetimeFigureOut">
              <a:rPr lang="en-GB" smtClean="0"/>
              <a:t>27/09/2024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209836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133284-5E4A-4B8A-8D4D-3DD3AE11EB54}"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1223446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133284-5E4A-4B8A-8D4D-3DD3AE11EB54}" type="datetimeFigureOut">
              <a:rPr lang="en-GB" smtClean="0"/>
              <a:t>27/09/2024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36951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133284-5E4A-4B8A-8D4D-3DD3AE11EB54}" type="datetimeFigureOut">
              <a:rPr lang="en-GB" smtClean="0"/>
              <a:t>27/09/2024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918829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33284-5E4A-4B8A-8D4D-3DD3AE11EB54}" type="datetimeFigureOut">
              <a:rPr lang="en-GB" smtClean="0"/>
              <a:t>27/09/2024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1732107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133284-5E4A-4B8A-8D4D-3DD3AE11EB54}"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178878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133284-5E4A-4B8A-8D4D-3DD3AE11EB54}" type="datetimeFigureOut">
              <a:rPr lang="en-GB" smtClean="0"/>
              <a:t>27/09/2024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41FDEC-E0DD-4355-AB30-118D52495C43}" type="slidenum">
              <a:rPr lang="en-GB" smtClean="0"/>
              <a:t>‹#›</a:t>
            </a:fld>
            <a:endParaRPr lang="en-GB"/>
          </a:p>
        </p:txBody>
      </p:sp>
    </p:spTree>
    <p:extLst>
      <p:ext uri="{BB962C8B-B14F-4D97-AF65-F5344CB8AC3E}">
        <p14:creationId xmlns:p14="http://schemas.microsoft.com/office/powerpoint/2010/main" val="239785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33284-5E4A-4B8A-8D4D-3DD3AE11EB54}" type="datetimeFigureOut">
              <a:rPr lang="en-GB" smtClean="0"/>
              <a:t>27/09/2024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1FDEC-E0DD-4355-AB30-118D52495C43}" type="slidenum">
              <a:rPr lang="en-GB" smtClean="0"/>
              <a:t>‹#›</a:t>
            </a:fld>
            <a:endParaRPr lang="en-GB"/>
          </a:p>
        </p:txBody>
      </p:sp>
    </p:spTree>
    <p:extLst>
      <p:ext uri="{BB962C8B-B14F-4D97-AF65-F5344CB8AC3E}">
        <p14:creationId xmlns:p14="http://schemas.microsoft.com/office/powerpoint/2010/main" val="8673027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naj.org.uk/"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octorsoftheworld.org.uk/safesurgeries/?gad_source=1&amp;gclid=EAIaIQobChMIr4H-yrDCiAMVlYlQBh3tnwDsEAAYASAAEgL-z_D_BwE" TargetMode="External"/><Relationship Id="rId2" Type="http://schemas.openxmlformats.org/officeDocument/2006/relationships/hyperlink" Target="https://lgbt.foundation/help/pride-in-practice/" TargetMode="External"/><Relationship Id="rId1" Type="http://schemas.openxmlformats.org/officeDocument/2006/relationships/slideLayout" Target="../slideLayouts/slideLayout2.xml"/><Relationship Id="rId6" Type="http://schemas.openxmlformats.org/officeDocument/2006/relationships/hyperlink" Target="https://www.streathamgp.com/" TargetMode="External"/><Relationship Id="rId5" Type="http://schemas.openxmlformats.org/officeDocument/2006/relationships/hyperlink" Target="https://www.thrivingstreatham.com/" TargetMode="External"/><Relationship Id="rId4" Type="http://schemas.openxmlformats.org/officeDocument/2006/relationships/hyperlink" Target="https://www.england.nhs.uk/2018/07/gp-practices-across-the-country-to-become-veteran-friendly/"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nhs.uk/nhs-ap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palaceroadsurgery.co.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4335" y="1335704"/>
            <a:ext cx="9211633" cy="1215767"/>
          </a:xfrm>
        </p:spPr>
        <p:txBody>
          <a:bodyPr>
            <a:normAutofit/>
          </a:bodyPr>
          <a:lstStyle/>
          <a:p>
            <a:pPr algn="ctr"/>
            <a:r>
              <a:rPr lang="en-GB" sz="4000" b="1" u="sng" dirty="0" smtClean="0">
                <a:solidFill>
                  <a:srgbClr val="0070C0"/>
                </a:solidFill>
              </a:rPr>
              <a:t>Palace Road Surgery</a:t>
            </a:r>
            <a:br>
              <a:rPr lang="en-GB" sz="4000" b="1" u="sng" dirty="0" smtClean="0">
                <a:solidFill>
                  <a:srgbClr val="0070C0"/>
                </a:solidFill>
              </a:rPr>
            </a:br>
            <a:r>
              <a:rPr lang="en-GB" sz="4000" b="1" u="sng" dirty="0" smtClean="0">
                <a:solidFill>
                  <a:srgbClr val="0070C0"/>
                </a:solidFill>
              </a:rPr>
              <a:t>Patient Participation Group Meeting </a:t>
            </a:r>
            <a:endParaRPr lang="en-GB" sz="4000" b="1" u="sng" dirty="0">
              <a:solidFill>
                <a:srgbClr val="0070C0"/>
              </a:solidFill>
            </a:endParaRPr>
          </a:p>
        </p:txBody>
      </p:sp>
      <p:sp>
        <p:nvSpPr>
          <p:cNvPr id="3" name="Subtitle 2"/>
          <p:cNvSpPr>
            <a:spLocks noGrp="1"/>
          </p:cNvSpPr>
          <p:nvPr>
            <p:ph type="subTitle" idx="1"/>
          </p:nvPr>
        </p:nvSpPr>
        <p:spPr>
          <a:xfrm>
            <a:off x="1504335" y="2933699"/>
            <a:ext cx="9024328" cy="2743893"/>
          </a:xfrm>
        </p:spPr>
        <p:txBody>
          <a:bodyPr>
            <a:noAutofit/>
          </a:bodyPr>
          <a:lstStyle/>
          <a:p>
            <a:pPr algn="ctr">
              <a:lnSpc>
                <a:spcPct val="100000"/>
              </a:lnSpc>
            </a:pPr>
            <a:r>
              <a:rPr lang="en-GB" sz="4400" b="1" i="1" dirty="0" smtClean="0">
                <a:solidFill>
                  <a:schemeClr val="accent5"/>
                </a:solidFill>
                <a:cs typeface="Aharoni" panose="02010803020104030203" pitchFamily="2" charset="-79"/>
              </a:rPr>
              <a:t>Saturday 14.09.24 </a:t>
            </a:r>
          </a:p>
          <a:p>
            <a:pPr algn="ctr">
              <a:lnSpc>
                <a:spcPct val="100000"/>
              </a:lnSpc>
            </a:pPr>
            <a:r>
              <a:rPr lang="en-GB" sz="4400" b="1" i="1" dirty="0" smtClean="0">
                <a:solidFill>
                  <a:schemeClr val="accent5"/>
                </a:solidFill>
                <a:cs typeface="Aharoni" panose="02010803020104030203" pitchFamily="2" charset="-79"/>
              </a:rPr>
              <a:t>from </a:t>
            </a:r>
          </a:p>
          <a:p>
            <a:pPr algn="ctr">
              <a:lnSpc>
                <a:spcPct val="100000"/>
              </a:lnSpc>
            </a:pPr>
            <a:r>
              <a:rPr lang="en-GB" sz="4400" b="1" i="1" dirty="0" smtClean="0">
                <a:solidFill>
                  <a:schemeClr val="accent5"/>
                </a:solidFill>
                <a:cs typeface="Aharoni" panose="02010803020104030203" pitchFamily="2" charset="-79"/>
              </a:rPr>
              <a:t>2pm until 3pm </a:t>
            </a:r>
          </a:p>
          <a:p>
            <a:pPr algn="ctr">
              <a:lnSpc>
                <a:spcPct val="100000"/>
              </a:lnSpc>
            </a:pPr>
            <a:r>
              <a:rPr lang="en-GB" sz="4400" b="1" i="1" dirty="0" smtClean="0">
                <a:solidFill>
                  <a:schemeClr val="accent5"/>
                </a:solidFill>
                <a:cs typeface="Aharoni" panose="02010803020104030203" pitchFamily="2" charset="-79"/>
              </a:rPr>
              <a:t>In the Surgery Meeting Room </a:t>
            </a:r>
          </a:p>
          <a:p>
            <a:pPr algn="ctr">
              <a:lnSpc>
                <a:spcPct val="100000"/>
              </a:lnSpc>
            </a:pPr>
            <a:endParaRPr lang="en-GB" sz="4400" b="1" dirty="0">
              <a:solidFill>
                <a:schemeClr val="accent2"/>
              </a:solidFill>
              <a:cs typeface="Aharoni" panose="02010803020104030203" pitchFamily="2" charset="-79"/>
            </a:endParaRPr>
          </a:p>
        </p:txBody>
      </p:sp>
      <p:pic>
        <p:nvPicPr>
          <p:cNvPr id="1026" name="Picture 2" descr="Add a heading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40" y="278427"/>
            <a:ext cx="3924300" cy="1057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09054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Surgery Connect </a:t>
            </a:r>
            <a:endParaRPr lang="en-GB" dirty="0"/>
          </a:p>
        </p:txBody>
      </p:sp>
      <p:sp>
        <p:nvSpPr>
          <p:cNvPr id="5" name="AutoShape 4" descr="https://www.x-on.co.uk/wp-content/uploads/2023/07/Surgery-Connect-White.svg"/>
          <p:cNvSpPr>
            <a:spLocks noGrp="1" noChangeAspect="1" noChangeArrowheads="1"/>
          </p:cNvSpPr>
          <p:nvPr>
            <p:ph idx="1"/>
          </p:nvPr>
        </p:nvSpPr>
        <p:spPr bwMode="auto">
          <a:xfrm>
            <a:off x="838200" y="2610465"/>
            <a:ext cx="10515600" cy="356649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r>
              <a:rPr lang="en-GB" sz="2000" dirty="0" smtClean="0"/>
              <a:t>We have received lots of positive feedback since moving over to the Surgery Connect Telephone System just over one year ago.</a:t>
            </a:r>
          </a:p>
          <a:p>
            <a:r>
              <a:rPr lang="en-GB" sz="2000" dirty="0" smtClean="0"/>
              <a:t>Surgery Connect integrates with the clinical system. </a:t>
            </a:r>
          </a:p>
          <a:p>
            <a:r>
              <a:rPr lang="en-GB" sz="2000" dirty="0"/>
              <a:t>W</a:t>
            </a:r>
            <a:r>
              <a:rPr lang="en-GB" sz="2000" dirty="0" smtClean="0"/>
              <a:t>e can see data usage reports and monitor our call handling systems. </a:t>
            </a:r>
          </a:p>
          <a:p>
            <a:r>
              <a:rPr lang="en-GB" sz="2000" dirty="0" smtClean="0"/>
              <a:t>There is an option to request a call back if the queue is too long. </a:t>
            </a:r>
          </a:p>
          <a:p>
            <a:r>
              <a:rPr lang="en-GB" sz="2000" dirty="0" smtClean="0"/>
              <a:t>The call will divert to another member of staff after 5 rings. </a:t>
            </a:r>
          </a:p>
          <a:p>
            <a:r>
              <a:rPr lang="en-GB" sz="2000" dirty="0" smtClean="0"/>
              <a:t>The is a visual display of demand and performance. </a:t>
            </a:r>
          </a:p>
          <a:p>
            <a:r>
              <a:rPr lang="en-GB" sz="2000" dirty="0" smtClean="0"/>
              <a:t>We can receive multiple calls at one time.</a:t>
            </a:r>
            <a:endParaRPr lang="en-GB" sz="2000" dirty="0"/>
          </a:p>
        </p:txBody>
      </p:sp>
      <p:sp>
        <p:nvSpPr>
          <p:cNvPr id="4" name="AutoShape 2" descr="https://www.x-on.co.uk/wp-content/uploads/2023/07/Surgery-Connect-White.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2"/>
          <a:stretch>
            <a:fillRect/>
          </a:stretch>
        </p:blipFill>
        <p:spPr>
          <a:xfrm>
            <a:off x="750161" y="722266"/>
            <a:ext cx="4318228" cy="1041219"/>
          </a:xfrm>
          <a:prstGeom prst="rect">
            <a:avLst/>
          </a:prstGeom>
        </p:spPr>
      </p:pic>
    </p:spTree>
    <p:extLst>
      <p:ext uri="{BB962C8B-B14F-4D97-AF65-F5344CB8AC3E}">
        <p14:creationId xmlns:p14="http://schemas.microsoft.com/office/powerpoint/2010/main" val="595574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t>Pharmacy First Scheme </a:t>
            </a:r>
            <a:endParaRPr lang="en-GB" sz="4800" b="1" dirty="0"/>
          </a:p>
        </p:txBody>
      </p:sp>
      <p:sp>
        <p:nvSpPr>
          <p:cNvPr id="3" name="Content Placeholder 2"/>
          <p:cNvSpPr>
            <a:spLocks noGrp="1"/>
          </p:cNvSpPr>
          <p:nvPr>
            <p:ph idx="1"/>
          </p:nvPr>
        </p:nvSpPr>
        <p:spPr/>
        <p:txBody>
          <a:bodyPr>
            <a:normAutofit lnSpcReduction="10000"/>
          </a:bodyPr>
          <a:lstStyle/>
          <a:p>
            <a:r>
              <a:rPr lang="en-GB" dirty="0"/>
              <a:t>What are the 7 conditions for pharmacy first?</a:t>
            </a:r>
          </a:p>
          <a:p>
            <a:r>
              <a:rPr lang="en-GB" b="1" dirty="0"/>
              <a:t>These conditions are</a:t>
            </a:r>
            <a:r>
              <a:rPr lang="en-GB" b="1" dirty="0" smtClean="0"/>
              <a:t>:-</a:t>
            </a:r>
            <a:endParaRPr lang="en-GB" dirty="0"/>
          </a:p>
          <a:p>
            <a:r>
              <a:rPr lang="en-GB" dirty="0" smtClean="0"/>
              <a:t>sinusitis</a:t>
            </a:r>
            <a:endParaRPr lang="en-GB" dirty="0"/>
          </a:p>
          <a:p>
            <a:r>
              <a:rPr lang="en-GB" dirty="0"/>
              <a:t>sore </a:t>
            </a:r>
            <a:r>
              <a:rPr lang="en-GB" dirty="0" smtClean="0"/>
              <a:t>throat</a:t>
            </a:r>
            <a:endParaRPr lang="en-GB" dirty="0"/>
          </a:p>
          <a:p>
            <a:r>
              <a:rPr lang="en-GB" dirty="0" smtClean="0"/>
              <a:t>earache</a:t>
            </a:r>
            <a:endParaRPr lang="en-GB" dirty="0"/>
          </a:p>
          <a:p>
            <a:r>
              <a:rPr lang="en-GB" dirty="0"/>
              <a:t>infected insect </a:t>
            </a:r>
            <a:r>
              <a:rPr lang="en-GB" dirty="0" smtClean="0"/>
              <a:t>bites</a:t>
            </a:r>
            <a:endParaRPr lang="en-GB" dirty="0"/>
          </a:p>
          <a:p>
            <a:r>
              <a:rPr lang="en-GB" dirty="0" smtClean="0"/>
              <a:t>impetigo</a:t>
            </a:r>
            <a:endParaRPr lang="en-GB" dirty="0"/>
          </a:p>
          <a:p>
            <a:r>
              <a:rPr lang="en-GB" dirty="0" smtClean="0"/>
              <a:t>shingles</a:t>
            </a:r>
            <a:endParaRPr lang="en-GB" dirty="0"/>
          </a:p>
          <a:p>
            <a:r>
              <a:rPr lang="en-GB" dirty="0"/>
              <a:t>uncomplicated urinary tract infections in </a:t>
            </a:r>
            <a:r>
              <a:rPr lang="en-GB" dirty="0" smtClean="0"/>
              <a:t>women</a:t>
            </a:r>
            <a:endParaRPr lang="en-GB" dirty="0"/>
          </a:p>
          <a:p>
            <a:endParaRPr lang="en-GB" dirty="0"/>
          </a:p>
        </p:txBody>
      </p:sp>
      <p:pic>
        <p:nvPicPr>
          <p:cNvPr id="4" name="Picture 3" descr="C:\Users\AnSeevaratnam\AppData\Local\Microsoft\Windows\INetCache\Content.MSO\6E878677.tmp"/>
          <p:cNvPicPr/>
          <p:nvPr/>
        </p:nvPicPr>
        <p:blipFill>
          <a:blip r:embed="rId2">
            <a:extLst>
              <a:ext uri="{28A0092B-C50C-407E-A947-70E740481C1C}">
                <a14:useLocalDpi xmlns:a14="http://schemas.microsoft.com/office/drawing/2010/main" val="0"/>
              </a:ext>
            </a:extLst>
          </a:blip>
          <a:srcRect/>
          <a:stretch>
            <a:fillRect/>
          </a:stretch>
        </p:blipFill>
        <p:spPr bwMode="auto">
          <a:xfrm>
            <a:off x="9355854" y="230188"/>
            <a:ext cx="1857375" cy="1409700"/>
          </a:xfrm>
          <a:prstGeom prst="rect">
            <a:avLst/>
          </a:prstGeom>
          <a:noFill/>
          <a:ln>
            <a:noFill/>
          </a:ln>
        </p:spPr>
      </p:pic>
    </p:spTree>
    <p:extLst>
      <p:ext uri="{BB962C8B-B14F-4D97-AF65-F5344CB8AC3E}">
        <p14:creationId xmlns:p14="http://schemas.microsoft.com/office/powerpoint/2010/main" val="1741872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Wheel of Life – Angela circulated as a hand-out</a:t>
            </a:r>
            <a:br>
              <a:rPr lang="en-GB" b="1" dirty="0" smtClean="0"/>
            </a:br>
            <a:r>
              <a:rPr lang="en-GB" b="1" dirty="0" smtClean="0"/>
              <a:t/>
            </a:r>
            <a:br>
              <a:rPr lang="en-GB" b="1" dirty="0" smtClean="0"/>
            </a:br>
            <a:endParaRPr lang="en-GB" b="1" dirty="0"/>
          </a:p>
        </p:txBody>
      </p:sp>
      <p:pic>
        <p:nvPicPr>
          <p:cNvPr id="2050" name="Picture 2" descr="How to Use The Wheel of Life | The Coaching Tools Company"/>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2653" y="1222310"/>
            <a:ext cx="6820677" cy="4427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80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is the Wheel of Life?</a:t>
            </a:r>
            <a:r>
              <a:rPr lang="en-GB" dirty="0"/>
              <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a:t>
            </a:r>
            <a:r>
              <a:rPr lang="en-GB" dirty="0"/>
              <a:t>Wheel of Life is a simple but powerful tool that helps you </a:t>
            </a:r>
            <a:r>
              <a:rPr lang="en-GB" dirty="0" smtClean="0"/>
              <a:t>visualise </a:t>
            </a:r>
            <a:r>
              <a:rPr lang="en-GB" dirty="0"/>
              <a:t>all the important areas of your life at once. It is often used by life coaches and career coaches to give their clients a "bird's eye" view of their lives. By looking at a visual representation of all the areas of your life at once, the wheel helps you to better understand which of your life areas are flourishing and which ones need the most work.</a:t>
            </a:r>
          </a:p>
          <a:p>
            <a:r>
              <a:rPr lang="en-GB" dirty="0"/>
              <a:t>How do I use the Wheel of Life?</a:t>
            </a:r>
          </a:p>
          <a:p>
            <a:r>
              <a:rPr lang="en-GB" dirty="0"/>
              <a:t>The online assessment tool is simple to use. Just click the button to start your wheel and the interactive system will guide you through the process of rating each area of your life, one at a time. When you are done, you can print your wheel, save it as a PDF, or share it with your friends on Facebook and other social media. (https://wheeloflife.noomii.com</a:t>
            </a:r>
            <a:r>
              <a:rPr lang="en-GB" dirty="0" smtClean="0"/>
              <a:t>/)</a:t>
            </a:r>
            <a:endParaRPr lang="en-GB" dirty="0"/>
          </a:p>
          <a:p>
            <a:endParaRPr lang="en-GB" dirty="0"/>
          </a:p>
        </p:txBody>
      </p:sp>
    </p:spTree>
    <p:extLst>
      <p:ext uri="{BB962C8B-B14F-4D97-AF65-F5344CB8AC3E}">
        <p14:creationId xmlns:p14="http://schemas.microsoft.com/office/powerpoint/2010/main" val="219551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Upcoming Events:</a:t>
            </a:r>
            <a:endParaRPr lang="en-GB" b="1" dirty="0"/>
          </a:p>
        </p:txBody>
      </p:sp>
      <p:sp>
        <p:nvSpPr>
          <p:cNvPr id="3" name="Content Placeholder 2"/>
          <p:cNvSpPr>
            <a:spLocks noGrp="1"/>
          </p:cNvSpPr>
          <p:nvPr>
            <p:ph idx="1"/>
          </p:nvPr>
        </p:nvSpPr>
        <p:spPr/>
        <p:txBody>
          <a:bodyPr/>
          <a:lstStyle/>
          <a:p>
            <a:r>
              <a:rPr lang="en-GB" sz="4400" dirty="0" smtClean="0"/>
              <a:t>Nurses Association </a:t>
            </a:r>
            <a:r>
              <a:rPr lang="en-GB" sz="4400" dirty="0"/>
              <a:t>of Jamaica </a:t>
            </a:r>
            <a:r>
              <a:rPr lang="en-GB" sz="4400" dirty="0">
                <a:hlinkClick r:id="rId3"/>
              </a:rPr>
              <a:t>http://www.naj.org.uk</a:t>
            </a:r>
            <a:r>
              <a:rPr lang="en-GB" sz="4400" dirty="0" smtClean="0">
                <a:hlinkClick r:id="rId3"/>
              </a:rPr>
              <a:t>/</a:t>
            </a:r>
            <a:endParaRPr lang="en-GB" sz="4400" dirty="0" smtClean="0"/>
          </a:p>
          <a:p>
            <a:pPr marL="0" indent="0">
              <a:buNone/>
            </a:pPr>
            <a:endParaRPr lang="en-GB" sz="4400" dirty="0" smtClean="0"/>
          </a:p>
          <a:p>
            <a:r>
              <a:rPr lang="en-GB" sz="4400" dirty="0" smtClean="0"/>
              <a:t>Age Well Festival at Oval</a:t>
            </a:r>
          </a:p>
          <a:p>
            <a:endParaRPr lang="en-GB" sz="4400" dirty="0" smtClean="0"/>
          </a:p>
          <a:p>
            <a:r>
              <a:rPr lang="en-GB" sz="4400" dirty="0" smtClean="0"/>
              <a:t>Christmas Fundraising Event TBC</a:t>
            </a:r>
          </a:p>
          <a:p>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346653562"/>
              </p:ext>
            </p:extLst>
          </p:nvPr>
        </p:nvGraphicFramePr>
        <p:xfrm>
          <a:off x="7211399" y="3920736"/>
          <a:ext cx="1354138" cy="533400"/>
        </p:xfrm>
        <a:graphic>
          <a:graphicData uri="http://schemas.openxmlformats.org/presentationml/2006/ole">
            <mc:AlternateContent xmlns:mc="http://schemas.openxmlformats.org/markup-compatibility/2006">
              <mc:Choice xmlns:v="urn:schemas-microsoft-com:vml" Requires="v">
                <p:oleObj spid="_x0000_s2056" name="Packager Shell Object" showAsIcon="1" r:id="rId4" imgW="1353600" imgH="532800" progId="Package">
                  <p:embed/>
                </p:oleObj>
              </mc:Choice>
              <mc:Fallback>
                <p:oleObj name="Packager Shell Object" showAsIcon="1" r:id="rId4" imgW="1353600" imgH="532800" progId="Package">
                  <p:embed/>
                  <p:pic>
                    <p:nvPicPr>
                      <p:cNvPr id="0" name=""/>
                      <p:cNvPicPr/>
                      <p:nvPr/>
                    </p:nvPicPr>
                    <p:blipFill>
                      <a:blip r:embed="rId5"/>
                      <a:stretch>
                        <a:fillRect/>
                      </a:stretch>
                    </p:blipFill>
                    <p:spPr>
                      <a:xfrm>
                        <a:off x="7211399" y="3920736"/>
                        <a:ext cx="1354138" cy="533400"/>
                      </a:xfrm>
                      <a:prstGeom prst="rect">
                        <a:avLst/>
                      </a:prstGeom>
                    </p:spPr>
                  </p:pic>
                </p:oleObj>
              </mc:Fallback>
            </mc:AlternateContent>
          </a:graphicData>
        </a:graphic>
      </p:graphicFrame>
    </p:spTree>
    <p:extLst>
      <p:ext uri="{BB962C8B-B14F-4D97-AF65-F5344CB8AC3E}">
        <p14:creationId xmlns:p14="http://schemas.microsoft.com/office/powerpoint/2010/main" val="1262749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53886"/>
          </a:xfrm>
        </p:spPr>
        <p:txBody>
          <a:bodyPr>
            <a:normAutofit/>
          </a:bodyPr>
          <a:lstStyle/>
          <a:p>
            <a:r>
              <a:rPr lang="en-GB" sz="3200" b="1" dirty="0" smtClean="0"/>
              <a:t>Feeback from the Previous Patient Participation Group Meeting help on Saturday 18.05.24:-</a:t>
            </a:r>
            <a:endParaRPr lang="en-GB" sz="3200" b="1" dirty="0"/>
          </a:p>
        </p:txBody>
      </p:sp>
      <p:sp>
        <p:nvSpPr>
          <p:cNvPr id="3" name="Content Placeholder 2"/>
          <p:cNvSpPr>
            <a:spLocks noGrp="1"/>
          </p:cNvSpPr>
          <p:nvPr>
            <p:ph idx="1"/>
          </p:nvPr>
        </p:nvSpPr>
        <p:spPr>
          <a:xfrm>
            <a:off x="677334" y="1280160"/>
            <a:ext cx="8596668" cy="5386647"/>
          </a:xfrm>
        </p:spPr>
        <p:txBody>
          <a:bodyPr>
            <a:noAutofit/>
          </a:bodyPr>
          <a:lstStyle/>
          <a:p>
            <a:endParaRPr lang="en-GB" sz="1000" dirty="0" smtClean="0"/>
          </a:p>
          <a:p>
            <a:endParaRPr lang="en-GB" sz="1000" dirty="0" smtClean="0"/>
          </a:p>
          <a:p>
            <a:pPr marL="0" indent="0">
              <a:buNone/>
            </a:pPr>
            <a:endParaRPr lang="en-GB" sz="1000" dirty="0"/>
          </a:p>
          <a:p>
            <a:r>
              <a:rPr lang="en-GB" sz="1600" dirty="0" smtClean="0"/>
              <a:t>Anushia distributed the anonymous patient feedback forms. Angela collected then forms.</a:t>
            </a:r>
          </a:p>
          <a:p>
            <a:r>
              <a:rPr lang="en-GB" sz="1600" dirty="0" smtClean="0"/>
              <a:t>A patient asked if we could display team photos, names and job titles onto the TV screen in the surgery waiting area. This will allow the patients to familiarise themselves with the clinical they will be consulting with. The surgery team declined this request. However the team names and job roles are on the practice website. We can include a poster in the waiting room and have the details on the TV screen. </a:t>
            </a:r>
          </a:p>
          <a:p>
            <a:r>
              <a:rPr lang="en-GB" sz="1600" dirty="0" smtClean="0"/>
              <a:t>A patient asked if we could install coat hooks and mirrors in the patient WCs. The surgery maintenance person has installed these new fixtures and fittings very soon. </a:t>
            </a:r>
          </a:p>
          <a:p>
            <a:r>
              <a:rPr lang="en-GB" sz="1600" dirty="0" smtClean="0"/>
              <a:t>A patient asked if the surgery can post and email the PPG presentation to the PPG core members for future reference. </a:t>
            </a:r>
          </a:p>
          <a:p>
            <a:r>
              <a:rPr lang="en-GB" sz="1600" dirty="0" smtClean="0"/>
              <a:t>Anushia will post todays presentation on the surgery website, and will email and post the slides to the patients who have asked for a copy. Anushia will also leave the presentation slides in the waiting area for patients to read. </a:t>
            </a:r>
          </a:p>
          <a:p>
            <a:r>
              <a:rPr lang="en-GB" sz="1600" dirty="0" smtClean="0"/>
              <a:t>The PPG Meetings will be posted onto the practice website. </a:t>
            </a:r>
          </a:p>
          <a:p>
            <a:r>
              <a:rPr lang="en-GB" sz="1600" dirty="0" smtClean="0"/>
              <a:t>The poster board in the front lobby area is being updated regularly with current information.</a:t>
            </a:r>
          </a:p>
        </p:txBody>
      </p:sp>
    </p:spTree>
    <p:extLst>
      <p:ext uri="{BB962C8B-B14F-4D97-AF65-F5344CB8AC3E}">
        <p14:creationId xmlns:p14="http://schemas.microsoft.com/office/powerpoint/2010/main" val="1316299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Continued </a:t>
            </a:r>
            <a:r>
              <a:rPr lang="en-GB" b="1" dirty="0"/>
              <a:t>P</a:t>
            </a:r>
            <a:r>
              <a:rPr lang="en-GB" b="1" dirty="0" smtClean="0"/>
              <a:t>atient Feedback….</a:t>
            </a:r>
            <a:endParaRPr lang="en-GB" b="1" dirty="0"/>
          </a:p>
        </p:txBody>
      </p:sp>
      <p:sp>
        <p:nvSpPr>
          <p:cNvPr id="3" name="Content Placeholder 2"/>
          <p:cNvSpPr>
            <a:spLocks noGrp="1"/>
          </p:cNvSpPr>
          <p:nvPr>
            <p:ph idx="1"/>
          </p:nvPr>
        </p:nvSpPr>
        <p:spPr/>
        <p:txBody>
          <a:bodyPr>
            <a:normAutofit/>
          </a:bodyPr>
          <a:lstStyle/>
          <a:p>
            <a:r>
              <a:rPr lang="en-GB" sz="2600" dirty="0"/>
              <a:t>A patient asked if we can have </a:t>
            </a:r>
            <a:r>
              <a:rPr lang="en-GB" sz="2600" dirty="0" smtClean="0"/>
              <a:t>a more prominent </a:t>
            </a:r>
            <a:r>
              <a:rPr lang="en-GB" sz="2600" dirty="0"/>
              <a:t>PPG poster campaign in the waiting area. </a:t>
            </a:r>
          </a:p>
          <a:p>
            <a:r>
              <a:rPr lang="en-GB" sz="2600" dirty="0"/>
              <a:t>Some of the patients will come back and see Anushia for support with accessing the practice website and NHS App.</a:t>
            </a:r>
          </a:p>
          <a:p>
            <a:r>
              <a:rPr lang="en-GB" sz="2600" dirty="0"/>
              <a:t>Some of the patients wanted to book follow up appointments with their preferred clinician. Anushia made the appropriate appointments after the meeting.</a:t>
            </a:r>
          </a:p>
          <a:p>
            <a:r>
              <a:rPr lang="en-GB" sz="2600" dirty="0" smtClean="0"/>
              <a:t>The Surgery Connect telephone system has a new feature via option 1 called ‘Check and Cancel’ whereby patients can confirm their booked  appointment details and cancel an appointment if they want to. </a:t>
            </a:r>
            <a:endParaRPr lang="en-GB" sz="2600" dirty="0"/>
          </a:p>
          <a:p>
            <a:endParaRPr lang="en-GB" dirty="0"/>
          </a:p>
        </p:txBody>
      </p:sp>
    </p:spTree>
    <p:extLst>
      <p:ext uri="{BB962C8B-B14F-4D97-AF65-F5344CB8AC3E}">
        <p14:creationId xmlns:p14="http://schemas.microsoft.com/office/powerpoint/2010/main" val="2979812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41969"/>
          </a:xfrm>
        </p:spPr>
        <p:txBody>
          <a:bodyPr>
            <a:normAutofit fontScale="90000"/>
          </a:bodyPr>
          <a:lstStyle/>
          <a:p>
            <a:pPr algn="ctr"/>
            <a:r>
              <a:rPr lang="en-GB" sz="7000" b="1" u="sng" dirty="0" smtClean="0"/>
              <a:t>PPG Patient Feedback </a:t>
            </a:r>
            <a:br>
              <a:rPr lang="en-GB" sz="7000" b="1" u="sng" dirty="0" smtClean="0"/>
            </a:br>
            <a:r>
              <a:rPr lang="en-GB" sz="7000" b="1" u="sng" dirty="0" smtClean="0"/>
              <a:t>Survey Results </a:t>
            </a:r>
            <a:r>
              <a:rPr lang="en-GB" sz="7000" b="1" dirty="0"/>
              <a:t/>
            </a:r>
            <a:br>
              <a:rPr lang="en-GB" sz="7000" b="1" dirty="0"/>
            </a:br>
            <a:r>
              <a:rPr lang="en-GB" sz="7000" b="1" dirty="0" smtClean="0"/>
              <a:t>Please click on the link below:-</a:t>
            </a:r>
            <a:endParaRPr lang="en-GB" sz="7000" b="1" dirty="0"/>
          </a:p>
        </p:txBody>
      </p:sp>
      <p:graphicFrame>
        <p:nvGraphicFramePr>
          <p:cNvPr id="6" name="Content Placeholder 5"/>
          <p:cNvGraphicFramePr>
            <a:graphicFrameLocks noGrp="1" noChangeAspect="1"/>
          </p:cNvGraphicFramePr>
          <p:nvPr>
            <p:ph idx="1"/>
            <p:extLst>
              <p:ext uri="{D42A27DB-BD31-4B8C-83A1-F6EECF244321}">
                <p14:modId xmlns:p14="http://schemas.microsoft.com/office/powerpoint/2010/main" val="3374689212"/>
              </p:ext>
            </p:extLst>
          </p:nvPr>
        </p:nvGraphicFramePr>
        <p:xfrm>
          <a:off x="4012163" y="3478231"/>
          <a:ext cx="3279095" cy="2766736"/>
        </p:xfrm>
        <a:graphic>
          <a:graphicData uri="http://schemas.openxmlformats.org/presentationml/2006/ole">
            <mc:AlternateContent xmlns:mc="http://schemas.openxmlformats.org/markup-compatibility/2006">
              <mc:Choice xmlns:v="urn:schemas-microsoft-com:vml" Requires="v">
                <p:oleObj spid="_x0000_s1040"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012163" y="3478231"/>
                        <a:ext cx="3279095" cy="2766736"/>
                      </a:xfrm>
                      <a:prstGeom prst="rect">
                        <a:avLst/>
                      </a:prstGeom>
                    </p:spPr>
                  </p:pic>
                </p:oleObj>
              </mc:Fallback>
            </mc:AlternateContent>
          </a:graphicData>
        </a:graphic>
      </p:graphicFrame>
    </p:spTree>
    <p:extLst>
      <p:ext uri="{BB962C8B-B14F-4D97-AF65-F5344CB8AC3E}">
        <p14:creationId xmlns:p14="http://schemas.microsoft.com/office/powerpoint/2010/main" val="2590968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98269"/>
            <a:ext cx="10611350" cy="5343093"/>
          </a:xfrm>
        </p:spPr>
        <p:txBody>
          <a:bodyPr>
            <a:normAutofit fontScale="92500" lnSpcReduction="20000"/>
          </a:bodyPr>
          <a:lstStyle/>
          <a:p>
            <a:pPr marL="0" indent="0" algn="ctr">
              <a:buNone/>
            </a:pPr>
            <a:endParaRPr lang="en-GB" sz="4000" dirty="0" smtClean="0">
              <a:solidFill>
                <a:schemeClr val="accent2"/>
              </a:solidFill>
            </a:endParaRPr>
          </a:p>
          <a:p>
            <a:pPr marL="0" indent="0" algn="ctr">
              <a:buNone/>
            </a:pPr>
            <a:r>
              <a:rPr lang="en-GB" sz="6000" smtClean="0">
                <a:solidFill>
                  <a:srgbClr val="0070C0"/>
                </a:solidFill>
              </a:rPr>
              <a:t>THANK YOU FOR COMING EVERYONE!</a:t>
            </a:r>
          </a:p>
          <a:p>
            <a:pPr marL="0" indent="0" algn="ctr">
              <a:buNone/>
            </a:pPr>
            <a:endParaRPr lang="en-GB" sz="6000" dirty="0" smtClean="0">
              <a:solidFill>
                <a:srgbClr val="0070C0"/>
              </a:solidFill>
            </a:endParaRPr>
          </a:p>
          <a:p>
            <a:pPr marL="0" indent="0" algn="ctr">
              <a:buNone/>
            </a:pPr>
            <a:r>
              <a:rPr lang="en-GB" sz="6000" dirty="0" smtClean="0">
                <a:solidFill>
                  <a:srgbClr val="0070C0"/>
                </a:solidFill>
              </a:rPr>
              <a:t>ARE THERE ANY QUESTIONS</a:t>
            </a:r>
          </a:p>
          <a:p>
            <a:pPr marL="0" indent="0" algn="ctr">
              <a:buNone/>
            </a:pPr>
            <a:r>
              <a:rPr lang="en-GB" sz="15000" dirty="0">
                <a:solidFill>
                  <a:srgbClr val="0070C0"/>
                </a:solidFill>
              </a:rPr>
              <a:t>?</a:t>
            </a:r>
          </a:p>
        </p:txBody>
      </p:sp>
    </p:spTree>
    <p:extLst>
      <p:ext uri="{BB962C8B-B14F-4D97-AF65-F5344CB8AC3E}">
        <p14:creationId xmlns:p14="http://schemas.microsoft.com/office/powerpoint/2010/main" val="98945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Welcome and Introductions </a:t>
            </a:r>
            <a:endParaRPr lang="en-GB" b="1" dirty="0"/>
          </a:p>
        </p:txBody>
      </p:sp>
      <p:sp>
        <p:nvSpPr>
          <p:cNvPr id="3" name="Content Placeholder 2"/>
          <p:cNvSpPr>
            <a:spLocks noGrp="1"/>
          </p:cNvSpPr>
          <p:nvPr>
            <p:ph idx="1"/>
          </p:nvPr>
        </p:nvSpPr>
        <p:spPr/>
        <p:txBody>
          <a:bodyPr>
            <a:normAutofit fontScale="92500" lnSpcReduction="20000"/>
          </a:bodyPr>
          <a:lstStyle/>
          <a:p>
            <a:r>
              <a:rPr lang="en-GB" sz="2400" dirty="0" smtClean="0"/>
              <a:t>Introduction from </a:t>
            </a:r>
            <a:r>
              <a:rPr lang="en-GB" sz="2400" dirty="0" smtClean="0"/>
              <a:t>Anushia the PPG Practice Lead </a:t>
            </a:r>
            <a:r>
              <a:rPr lang="en-GB" sz="2200" dirty="0" smtClean="0"/>
              <a:t>(</a:t>
            </a:r>
            <a:r>
              <a:rPr lang="en-GB" sz="2200" dirty="0" smtClean="0"/>
              <a:t>Operations Manager &amp; Care Co-ordinator).</a:t>
            </a:r>
          </a:p>
          <a:p>
            <a:r>
              <a:rPr lang="en-GB" sz="2400" dirty="0" smtClean="0"/>
              <a:t>Anushia will Introduce Angela as our PPG </a:t>
            </a:r>
            <a:r>
              <a:rPr lang="en-GB" sz="2400" dirty="0" smtClean="0"/>
              <a:t>Lead Patient.</a:t>
            </a:r>
            <a:endParaRPr lang="en-GB" sz="2400" dirty="0" smtClean="0"/>
          </a:p>
          <a:p>
            <a:r>
              <a:rPr lang="en-GB" sz="2400" dirty="0" smtClean="0"/>
              <a:t>We have a guests joining our PPG today.</a:t>
            </a:r>
          </a:p>
          <a:p>
            <a:r>
              <a:rPr lang="en-GB" sz="2400" dirty="0" smtClean="0"/>
              <a:t> The Streatham Patient Network – Co-Chair DD </a:t>
            </a:r>
          </a:p>
          <a:p>
            <a:r>
              <a:rPr lang="en-GB" sz="2400" dirty="0" smtClean="0"/>
              <a:t>Co-Chairs from the Streatham Hill Group Practice GS and FS</a:t>
            </a:r>
          </a:p>
          <a:p>
            <a:r>
              <a:rPr lang="en-GB" sz="2400" dirty="0" smtClean="0"/>
              <a:t>Everyone is welcome to introduce themselves by first names and mention what they hope to achieve by being part of the Surgery PPG. </a:t>
            </a:r>
          </a:p>
          <a:p>
            <a:r>
              <a:rPr lang="en-GB" sz="2400" dirty="0" smtClean="0"/>
              <a:t>Attendees: patient AO, patient JM, patient AB, patient DE</a:t>
            </a:r>
          </a:p>
          <a:p>
            <a:r>
              <a:rPr lang="en-GB" sz="2400" dirty="0" smtClean="0"/>
              <a:t>Anushia will explain what a PPG is all about. </a:t>
            </a:r>
          </a:p>
          <a:p>
            <a:r>
              <a:rPr lang="en-GB" sz="2400" dirty="0" smtClean="0"/>
              <a:t>Please see Anushia after the meeting in relation to any personal questions or support regarding medical health care related matters. </a:t>
            </a:r>
          </a:p>
          <a:p>
            <a:r>
              <a:rPr lang="en-GB" sz="2400" dirty="0" smtClean="0"/>
              <a:t>The PPG is a patient forum for surgery improvements and information. </a:t>
            </a:r>
          </a:p>
        </p:txBody>
      </p:sp>
    </p:spTree>
    <p:extLst>
      <p:ext uri="{BB962C8B-B14F-4D97-AF65-F5344CB8AC3E}">
        <p14:creationId xmlns:p14="http://schemas.microsoft.com/office/powerpoint/2010/main" val="192416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What is a Participation Group</a:t>
            </a:r>
            <a:endParaRPr lang="en-GB" b="1" dirty="0"/>
          </a:p>
        </p:txBody>
      </p:sp>
      <p:sp>
        <p:nvSpPr>
          <p:cNvPr id="3" name="Content Placeholder 2"/>
          <p:cNvSpPr>
            <a:spLocks noGrp="1"/>
          </p:cNvSpPr>
          <p:nvPr>
            <p:ph idx="1"/>
          </p:nvPr>
        </p:nvSpPr>
        <p:spPr/>
        <p:txBody>
          <a:bodyPr>
            <a:normAutofit/>
          </a:bodyPr>
          <a:lstStyle/>
          <a:p>
            <a:r>
              <a:rPr lang="en-GB" sz="2400" dirty="0"/>
              <a:t>A Patient Participation Group (PPG) is a group of volunteer patients, carers and GP practice staff who meet regularly to discuss and support the </a:t>
            </a:r>
            <a:r>
              <a:rPr lang="en-GB" sz="2400" dirty="0" smtClean="0"/>
              <a:t>day to day running </a:t>
            </a:r>
            <a:r>
              <a:rPr lang="en-GB" sz="2400" dirty="0"/>
              <a:t>and improvement of their GP practice.</a:t>
            </a:r>
          </a:p>
          <a:p>
            <a:r>
              <a:rPr lang="en-GB" sz="2400" dirty="0" smtClean="0"/>
              <a:t>It involves signposting </a:t>
            </a:r>
            <a:r>
              <a:rPr lang="en-GB" sz="2400" dirty="0"/>
              <a:t>patients to available support services and inviting guest </a:t>
            </a:r>
            <a:r>
              <a:rPr lang="en-GB" sz="2400" dirty="0" smtClean="0"/>
              <a:t>speakers to join the meeting. </a:t>
            </a:r>
          </a:p>
          <a:p>
            <a:r>
              <a:rPr lang="en-GB" sz="2400" dirty="0" smtClean="0"/>
              <a:t>Fundraising will be organised to support local charity organisations and </a:t>
            </a:r>
            <a:r>
              <a:rPr lang="en-GB" sz="2400" dirty="0"/>
              <a:t>to improve the care that is available to patients of the Practice</a:t>
            </a:r>
            <a:r>
              <a:rPr lang="en-GB" sz="2400" dirty="0" smtClean="0"/>
              <a:t>.</a:t>
            </a:r>
          </a:p>
          <a:p>
            <a:r>
              <a:rPr lang="en-GB" sz="2400" dirty="0"/>
              <a:t>https://www.letstalksnee.co.uk/ppg-snee-patient-participation-network/widgets/88993/videos/4602</a:t>
            </a:r>
          </a:p>
          <a:p>
            <a:endParaRPr lang="en-GB" sz="2400" dirty="0"/>
          </a:p>
          <a:p>
            <a:endParaRPr lang="en-GB" dirty="0"/>
          </a:p>
        </p:txBody>
      </p:sp>
    </p:spTree>
    <p:extLst>
      <p:ext uri="{BB962C8B-B14F-4D97-AF65-F5344CB8AC3E}">
        <p14:creationId xmlns:p14="http://schemas.microsoft.com/office/powerpoint/2010/main" val="4091426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5400" b="1" u="sng" dirty="0" smtClean="0"/>
              <a:t>Useful Videos</a:t>
            </a:r>
            <a:endParaRPr lang="en-GB" sz="5400" b="1" u="sng" dirty="0"/>
          </a:p>
        </p:txBody>
      </p:sp>
      <p:sp>
        <p:nvSpPr>
          <p:cNvPr id="3" name="Content Placeholder 2"/>
          <p:cNvSpPr>
            <a:spLocks noGrp="1"/>
          </p:cNvSpPr>
          <p:nvPr>
            <p:ph idx="1"/>
          </p:nvPr>
        </p:nvSpPr>
        <p:spPr/>
        <p:txBody>
          <a:bodyPr>
            <a:normAutofit/>
          </a:bodyPr>
          <a:lstStyle/>
          <a:p>
            <a:pPr marL="0" indent="0" algn="ctr">
              <a:buNone/>
            </a:pPr>
            <a:endParaRPr lang="en-GB" sz="3200" dirty="0" smtClean="0">
              <a:solidFill>
                <a:srgbClr val="0070C0"/>
              </a:solidFill>
            </a:endParaRPr>
          </a:p>
          <a:p>
            <a:pPr marL="0" indent="0" algn="ctr">
              <a:buNone/>
            </a:pPr>
            <a:r>
              <a:rPr lang="en-GB" sz="3200" b="1" dirty="0" smtClean="0"/>
              <a:t>Widening Participation in Health and Care</a:t>
            </a:r>
            <a:endParaRPr lang="en-GB" sz="3200" b="1" u="sng" dirty="0" smtClean="0"/>
          </a:p>
          <a:p>
            <a:pPr marL="0" indent="0" algn="ctr">
              <a:buNone/>
            </a:pPr>
            <a:r>
              <a:rPr lang="en-GB" sz="3200" dirty="0" smtClean="0">
                <a:solidFill>
                  <a:srgbClr val="0070C0"/>
                </a:solidFill>
              </a:rPr>
              <a:t>https://www.youtube.com/watch?v=4_Y1FLMrdsw</a:t>
            </a:r>
          </a:p>
          <a:p>
            <a:pPr marL="0" indent="0" algn="ctr">
              <a:buNone/>
            </a:pPr>
            <a:endParaRPr lang="en-GB" sz="3200" dirty="0" smtClean="0">
              <a:solidFill>
                <a:srgbClr val="0070C0"/>
              </a:solidFill>
            </a:endParaRPr>
          </a:p>
          <a:p>
            <a:pPr marL="0" indent="0" algn="ctr">
              <a:buNone/>
            </a:pPr>
            <a:r>
              <a:rPr lang="en-GB" sz="3200" b="1" dirty="0" smtClean="0"/>
              <a:t>NHS Lambeth PPG Engagement Film 2016</a:t>
            </a:r>
            <a:endParaRPr lang="en-GB" sz="3200" b="1" dirty="0"/>
          </a:p>
          <a:p>
            <a:pPr marL="0" indent="0" algn="ctr">
              <a:buNone/>
            </a:pPr>
            <a:r>
              <a:rPr lang="en-GB" sz="3200" dirty="0">
                <a:solidFill>
                  <a:srgbClr val="0070C0"/>
                </a:solidFill>
              </a:rPr>
              <a:t>https://www.youtube.com/watch?v=aVuttgRk25Ipation </a:t>
            </a:r>
            <a:r>
              <a:rPr lang="en-GB" sz="3200" dirty="0" smtClean="0">
                <a:solidFill>
                  <a:srgbClr val="0070C0"/>
                </a:solidFill>
              </a:rPr>
              <a:t>in health and care </a:t>
            </a:r>
            <a:endParaRPr lang="en-GB" sz="3200" dirty="0">
              <a:solidFill>
                <a:srgbClr val="0070C0"/>
              </a:solidFill>
            </a:endParaRPr>
          </a:p>
        </p:txBody>
      </p:sp>
    </p:spTree>
    <p:extLst>
      <p:ext uri="{BB962C8B-B14F-4D97-AF65-F5344CB8AC3E}">
        <p14:creationId xmlns:p14="http://schemas.microsoft.com/office/powerpoint/2010/main" val="209069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Discussion with Angela </a:t>
            </a:r>
            <a:br>
              <a:rPr lang="en-GB" b="1" dirty="0" smtClean="0"/>
            </a:br>
            <a:r>
              <a:rPr lang="en-GB" b="1" dirty="0" smtClean="0"/>
              <a:t>and the </a:t>
            </a:r>
            <a:br>
              <a:rPr lang="en-GB" b="1" dirty="0" smtClean="0"/>
            </a:br>
            <a:r>
              <a:rPr lang="en-GB" b="1" dirty="0" smtClean="0"/>
              <a:t>Patient Participation Group</a:t>
            </a:r>
            <a:endParaRPr lang="en-GB" b="1" dirty="0"/>
          </a:p>
        </p:txBody>
      </p:sp>
      <p:sp>
        <p:nvSpPr>
          <p:cNvPr id="3" name="Content Placeholder 2"/>
          <p:cNvSpPr>
            <a:spLocks noGrp="1"/>
          </p:cNvSpPr>
          <p:nvPr>
            <p:ph idx="1"/>
          </p:nvPr>
        </p:nvSpPr>
        <p:spPr>
          <a:xfrm>
            <a:off x="838200" y="2419003"/>
            <a:ext cx="10515600" cy="4139739"/>
          </a:xfrm>
        </p:spPr>
        <p:txBody>
          <a:bodyPr>
            <a:normAutofit fontScale="92500" lnSpcReduction="10000"/>
          </a:bodyPr>
          <a:lstStyle/>
          <a:p>
            <a:r>
              <a:rPr lang="en-GB" sz="2000" dirty="0" smtClean="0"/>
              <a:t>An identity </a:t>
            </a:r>
            <a:r>
              <a:rPr lang="en-GB" sz="2000" dirty="0"/>
              <a:t>b</a:t>
            </a:r>
            <a:r>
              <a:rPr lang="en-GB" sz="2000" dirty="0" smtClean="0"/>
              <a:t>adge has been ordered for Angela in order to help identify Angela’s role as a PPG Lead. </a:t>
            </a:r>
          </a:p>
          <a:p>
            <a:r>
              <a:rPr lang="en-GB" sz="2000" dirty="0" smtClean="0"/>
              <a:t>Gender Neutral toilets signs have been attached to all the toilet doors in the surgery. </a:t>
            </a:r>
          </a:p>
          <a:p>
            <a:r>
              <a:rPr lang="en-GB" sz="2000" dirty="0" smtClean="0"/>
              <a:t>Mirrors and coat hooks have been added to all the toilets in the building.</a:t>
            </a:r>
          </a:p>
          <a:p>
            <a:r>
              <a:rPr lang="en-GB" sz="2000" dirty="0" smtClean="0"/>
              <a:t>We have a new TV Screen by Emis Egton displaying Health Care related adverts and surgery messages. (up-coming flu clinic details, Pride in Practice information, we are an Armed Forces Veteran </a:t>
            </a:r>
            <a:r>
              <a:rPr lang="en-GB" sz="2000" dirty="0"/>
              <a:t>F</a:t>
            </a:r>
            <a:r>
              <a:rPr lang="en-GB" sz="2000" dirty="0" smtClean="0"/>
              <a:t>riendly accredited GP practice, Safe Surgeries information, Thriving Streatham, Streatham, Primary Care Network).</a:t>
            </a:r>
          </a:p>
          <a:p>
            <a:r>
              <a:rPr lang="en-GB" sz="2000" dirty="0" smtClean="0"/>
              <a:t>We have social media pages: Facebook, Instagram, X (Twitter)</a:t>
            </a:r>
          </a:p>
          <a:p>
            <a:r>
              <a:rPr lang="en-GB" sz="2000" dirty="0" smtClean="0"/>
              <a:t>We have additional clinics operating from our first floor. </a:t>
            </a:r>
          </a:p>
          <a:p>
            <a:r>
              <a:rPr lang="en-GB" sz="2000" dirty="0"/>
              <a:t>A</a:t>
            </a:r>
            <a:r>
              <a:rPr lang="en-GB" sz="2000" dirty="0" smtClean="0"/>
              <a:t>n ENT/Audiology Clinic/Ear Syringing, an ECG Clinic, a Private Physio Care clinic called Anne Physio, South London and Maudsley Mental Health Services. An Ophthalmology Service is soon to start on the ground floor. </a:t>
            </a:r>
          </a:p>
          <a:p>
            <a:r>
              <a:rPr lang="en-GB" sz="2000" dirty="0" smtClean="0"/>
              <a:t>Patient Suggestions on how to make improvements to the Surgery.</a:t>
            </a:r>
          </a:p>
          <a:p>
            <a:endParaRPr lang="en-GB" sz="2000" dirty="0" smtClean="0"/>
          </a:p>
          <a:p>
            <a:endParaRPr lang="en-GB" sz="2400" dirty="0" smtClean="0"/>
          </a:p>
          <a:p>
            <a:endParaRPr lang="en-GB" dirty="0"/>
          </a:p>
        </p:txBody>
      </p:sp>
    </p:spTree>
    <p:extLst>
      <p:ext uri="{BB962C8B-B14F-4D97-AF65-F5344CB8AC3E}">
        <p14:creationId xmlns:p14="http://schemas.microsoft.com/office/powerpoint/2010/main" val="1249290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Staff Training and Developments</a:t>
            </a:r>
            <a:endParaRPr lang="en-GB" b="1" dirty="0"/>
          </a:p>
        </p:txBody>
      </p:sp>
      <p:sp>
        <p:nvSpPr>
          <p:cNvPr id="3" name="Content Placeholder 2"/>
          <p:cNvSpPr>
            <a:spLocks noGrp="1"/>
          </p:cNvSpPr>
          <p:nvPr>
            <p:ph idx="1"/>
          </p:nvPr>
        </p:nvSpPr>
        <p:spPr/>
        <p:txBody>
          <a:bodyPr>
            <a:normAutofit/>
          </a:bodyPr>
          <a:lstStyle/>
          <a:p>
            <a:r>
              <a:rPr lang="en-GB" sz="1600" b="1" dirty="0" smtClean="0"/>
              <a:t>Pride </a:t>
            </a:r>
            <a:r>
              <a:rPr lang="en-GB" sz="1600" b="1" dirty="0"/>
              <a:t>in Practice </a:t>
            </a:r>
            <a:r>
              <a:rPr lang="en-GB" sz="1600" dirty="0"/>
              <a:t>works to improve the experiences of LGBTQ+ people accessing primary care services.  </a:t>
            </a:r>
            <a:r>
              <a:rPr lang="en-GB" sz="1600" dirty="0" smtClean="0"/>
              <a:t>Whether </a:t>
            </a:r>
            <a:r>
              <a:rPr lang="en-GB" sz="1600" dirty="0"/>
              <a:t>you’re visiting a GP, dentist, pharmacist, or optometrist, you deserve a service where you feel safe, accepted, seen, and supported by the healthcare professionals who provide your </a:t>
            </a:r>
            <a:r>
              <a:rPr lang="en-GB" sz="1600" dirty="0" smtClean="0"/>
              <a:t>care. </a:t>
            </a:r>
            <a:r>
              <a:rPr lang="en-GB" sz="1600" dirty="0" smtClean="0">
                <a:hlinkClick r:id="rId2"/>
              </a:rPr>
              <a:t>Pride in Practice - LGBT Foundation</a:t>
            </a:r>
            <a:endParaRPr lang="en-GB" sz="1600" dirty="0"/>
          </a:p>
          <a:p>
            <a:r>
              <a:rPr lang="en-GB" sz="1600" b="1" dirty="0" smtClean="0"/>
              <a:t>A </a:t>
            </a:r>
            <a:r>
              <a:rPr lang="en-GB" sz="1600" b="1" dirty="0"/>
              <a:t>Safe Surgery </a:t>
            </a:r>
            <a:r>
              <a:rPr lang="en-GB" sz="1600" dirty="0"/>
              <a:t>can be any GP practice which commits to taking steps to tackle the barriers faced by many migrants in accessing healthcare. At a minimum, this means declaring your practice a ‘Safe Surgery’ for everyone and ensuring that lack of ID or proof of address, immigration status or language are not barriers to patient registration</a:t>
            </a:r>
            <a:r>
              <a:rPr lang="en-GB" sz="1600" dirty="0" smtClean="0"/>
              <a:t>. </a:t>
            </a:r>
            <a:r>
              <a:rPr lang="en-GB" sz="1600" dirty="0" smtClean="0">
                <a:hlinkClick r:id="rId3"/>
              </a:rPr>
              <a:t>Safe Surgeries - Doctors of the World</a:t>
            </a:r>
            <a:endParaRPr lang="en-GB" sz="1600" dirty="0" smtClean="0"/>
          </a:p>
          <a:p>
            <a:r>
              <a:rPr lang="en-GB" sz="1600" dirty="0"/>
              <a:t>GPs are signing up to become </a:t>
            </a:r>
            <a:r>
              <a:rPr lang="en-GB" sz="1600" b="1" dirty="0"/>
              <a:t>V</a:t>
            </a:r>
            <a:r>
              <a:rPr lang="en-GB" sz="1600" b="1" dirty="0" smtClean="0"/>
              <a:t>eteran </a:t>
            </a:r>
            <a:r>
              <a:rPr lang="en-GB" sz="1600" b="1" dirty="0"/>
              <a:t>F</a:t>
            </a:r>
            <a:r>
              <a:rPr lang="en-GB" sz="1600" b="1" dirty="0" smtClean="0"/>
              <a:t>riendly </a:t>
            </a:r>
            <a:r>
              <a:rPr lang="en-GB" sz="1600" dirty="0" smtClean="0"/>
              <a:t>under </a:t>
            </a:r>
            <a:r>
              <a:rPr lang="en-GB" sz="1600" dirty="0"/>
              <a:t>a new national scheme to improve medical care and treatment for former members of the armed services that has been backed by NHS England and the Royal College of GPs</a:t>
            </a:r>
            <a:r>
              <a:rPr lang="en-GB" sz="1600" dirty="0" smtClean="0"/>
              <a:t>. </a:t>
            </a:r>
            <a:r>
              <a:rPr lang="en-GB" sz="1600" dirty="0" smtClean="0">
                <a:hlinkClick r:id="rId4"/>
              </a:rPr>
              <a:t>NHS England » GP practices across the country to become ‘veteran friendly’</a:t>
            </a:r>
            <a:endParaRPr lang="en-GB" sz="1600" dirty="0" smtClean="0"/>
          </a:p>
          <a:p>
            <a:pPr fontAlgn="base"/>
            <a:r>
              <a:rPr lang="en-GB" sz="1600" b="1" dirty="0"/>
              <a:t>Thriving Streatham </a:t>
            </a:r>
            <a:r>
              <a:rPr lang="en-GB" sz="1600" dirty="0"/>
              <a:t>is a health and social wellbeing community that launched in October </a:t>
            </a:r>
            <a:r>
              <a:rPr lang="en-GB" sz="1600" dirty="0" smtClean="0"/>
              <a:t>2021. We </a:t>
            </a:r>
            <a:r>
              <a:rPr lang="en-GB" sz="1600" dirty="0"/>
              <a:t>embrace a strategy of empowering the community from the ground up, facilitating community engagement events and advocating </a:t>
            </a:r>
            <a:r>
              <a:rPr lang="en-GB" sz="1600" dirty="0" smtClean="0"/>
              <a:t>collaboration. </a:t>
            </a:r>
            <a:r>
              <a:rPr lang="en-GB" sz="1600" dirty="0" smtClean="0">
                <a:hlinkClick r:id="rId5"/>
              </a:rPr>
              <a:t>Wellbeing | </a:t>
            </a:r>
            <a:r>
              <a:rPr lang="en-GB" sz="1600" dirty="0" err="1" smtClean="0">
                <a:hlinkClick r:id="rId5"/>
              </a:rPr>
              <a:t>ThrivingStreatham</a:t>
            </a:r>
            <a:r>
              <a:rPr lang="en-GB" sz="1600" dirty="0" smtClean="0">
                <a:hlinkClick r:id="rId5"/>
              </a:rPr>
              <a:t> | England</a:t>
            </a:r>
            <a:endParaRPr lang="en-GB" sz="1600" dirty="0" smtClean="0"/>
          </a:p>
          <a:p>
            <a:pPr fontAlgn="base"/>
            <a:r>
              <a:rPr lang="en-GB" sz="1600" b="1" dirty="0"/>
              <a:t>The </a:t>
            </a:r>
            <a:r>
              <a:rPr lang="en-GB" sz="1600" b="1" dirty="0" smtClean="0"/>
              <a:t>Primary Care Network </a:t>
            </a:r>
            <a:r>
              <a:rPr lang="en-GB" sz="1600" dirty="0"/>
              <a:t>is made up of 6 GP practices across Streatham working collaboratively to deliver services to patients</a:t>
            </a:r>
            <a:r>
              <a:rPr lang="en-GB" sz="1600" dirty="0" smtClean="0"/>
              <a:t>. </a:t>
            </a:r>
            <a:r>
              <a:rPr lang="en-GB" sz="1600" dirty="0" smtClean="0">
                <a:hlinkClick r:id="rId6"/>
              </a:rPr>
              <a:t>Streatham PCN (streathamgp.com)</a:t>
            </a:r>
            <a:endParaRPr lang="en-GB" sz="1600" dirty="0"/>
          </a:p>
        </p:txBody>
      </p:sp>
    </p:spTree>
    <p:extLst>
      <p:ext uri="{BB962C8B-B14F-4D97-AF65-F5344CB8AC3E}">
        <p14:creationId xmlns:p14="http://schemas.microsoft.com/office/powerpoint/2010/main" val="2907264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Surgery Developments and Future Plans </a:t>
            </a:r>
            <a:endParaRPr lang="en-GB" b="1" dirty="0"/>
          </a:p>
        </p:txBody>
      </p:sp>
      <p:sp>
        <p:nvSpPr>
          <p:cNvPr id="3" name="Content Placeholder 2"/>
          <p:cNvSpPr>
            <a:spLocks noGrp="1"/>
          </p:cNvSpPr>
          <p:nvPr>
            <p:ph idx="1"/>
          </p:nvPr>
        </p:nvSpPr>
        <p:spPr>
          <a:xfrm>
            <a:off x="677334" y="1562793"/>
            <a:ext cx="10603376" cy="4738254"/>
          </a:xfrm>
        </p:spPr>
        <p:txBody>
          <a:bodyPr>
            <a:normAutofit lnSpcReduction="10000"/>
          </a:bodyPr>
          <a:lstStyle/>
          <a:p>
            <a:endParaRPr lang="en-GB" sz="2000" dirty="0" smtClean="0"/>
          </a:p>
          <a:p>
            <a:r>
              <a:rPr lang="en-GB" sz="2000" dirty="0" smtClean="0"/>
              <a:t>The Surgery is planning a Christmas Fundraising Event with a local school choir.</a:t>
            </a:r>
          </a:p>
          <a:p>
            <a:r>
              <a:rPr lang="en-GB" sz="2000" dirty="0" smtClean="0"/>
              <a:t>New Surgery website by a provider called </a:t>
            </a:r>
            <a:r>
              <a:rPr lang="en-GB" sz="2000" dirty="0" err="1" smtClean="0"/>
              <a:t>Iatro</a:t>
            </a:r>
            <a:r>
              <a:rPr lang="en-GB" sz="2000" dirty="0" smtClean="0"/>
              <a:t>.</a:t>
            </a:r>
          </a:p>
          <a:p>
            <a:r>
              <a:rPr lang="en-GB" sz="2000" dirty="0" smtClean="0"/>
              <a:t>Telephone System called Surgery Connect. We have a new Check and Cancel Option. (option number 1)</a:t>
            </a:r>
          </a:p>
          <a:p>
            <a:r>
              <a:rPr lang="en-GB" sz="2000" dirty="0" smtClean="0"/>
              <a:t>Online Patient Access Services via the practice website called ‘Contact </a:t>
            </a:r>
            <a:r>
              <a:rPr lang="en-GB" sz="2000" dirty="0"/>
              <a:t>U</a:t>
            </a:r>
            <a:r>
              <a:rPr lang="en-GB" sz="2000" dirty="0" smtClean="0"/>
              <a:t>s Online’.</a:t>
            </a:r>
          </a:p>
          <a:p>
            <a:r>
              <a:rPr lang="en-GB" sz="2000" dirty="0" smtClean="0"/>
              <a:t>New use of iPads in the Surgery to promote online services – Anushia to give the patients a Demo.</a:t>
            </a:r>
          </a:p>
          <a:p>
            <a:r>
              <a:rPr lang="en-GB" sz="2000" dirty="0" smtClean="0"/>
              <a:t>NHS App, and the benefits of using the NHS App. </a:t>
            </a:r>
            <a:r>
              <a:rPr lang="en-GB" sz="2000" dirty="0" smtClean="0">
                <a:hlinkClick r:id="rId2"/>
              </a:rPr>
              <a:t>NHS (www.nhs.uk)</a:t>
            </a:r>
            <a:endParaRPr lang="en-GB" sz="2000" dirty="0" smtClean="0"/>
          </a:p>
          <a:p>
            <a:r>
              <a:rPr lang="en-GB" sz="2000" dirty="0" smtClean="0"/>
              <a:t>The Surgery is able to send out SMS Appointment Text Message Reminders to patients 2 days before their booked Appointment. </a:t>
            </a:r>
            <a:endParaRPr lang="en-GB" sz="2000" dirty="0"/>
          </a:p>
          <a:p>
            <a:r>
              <a:rPr lang="en-GB" sz="2000" dirty="0" smtClean="0"/>
              <a:t>Pharmacy First Scheme.</a:t>
            </a:r>
          </a:p>
          <a:p>
            <a:r>
              <a:rPr lang="en-GB" sz="2000" dirty="0" smtClean="0"/>
              <a:t>The surgery has free </a:t>
            </a:r>
            <a:r>
              <a:rPr lang="en-GB" sz="2000" dirty="0" err="1" smtClean="0"/>
              <a:t>Wifi</a:t>
            </a:r>
            <a:r>
              <a:rPr lang="en-GB" sz="2000" dirty="0" smtClean="0"/>
              <a:t> access without having to enter a password. The </a:t>
            </a:r>
            <a:r>
              <a:rPr lang="en-GB" sz="2000" dirty="0" err="1" smtClean="0"/>
              <a:t>Wifi</a:t>
            </a:r>
            <a:r>
              <a:rPr lang="en-GB" sz="2000" dirty="0" smtClean="0"/>
              <a:t> name is called: NHS Guest (NHS </a:t>
            </a:r>
            <a:r>
              <a:rPr lang="en-GB" sz="2000" dirty="0" err="1" smtClean="0"/>
              <a:t>Wifi</a:t>
            </a:r>
            <a:r>
              <a:rPr lang="en-GB" sz="2000" dirty="0" smtClean="0"/>
              <a:t> is for the surgery staff and requires a password)</a:t>
            </a:r>
          </a:p>
          <a:p>
            <a:endParaRPr lang="en-GB" dirty="0" smtClean="0"/>
          </a:p>
          <a:p>
            <a:endParaRPr lang="en-GB" dirty="0"/>
          </a:p>
        </p:txBody>
      </p:sp>
    </p:spTree>
    <p:extLst>
      <p:ext uri="{BB962C8B-B14F-4D97-AF65-F5344CB8AC3E}">
        <p14:creationId xmlns:p14="http://schemas.microsoft.com/office/powerpoint/2010/main" val="2429007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448" y="232390"/>
            <a:ext cx="10515600" cy="165817"/>
          </a:xfrm>
        </p:spPr>
        <p:txBody>
          <a:bodyPr>
            <a:normAutofit fontScale="90000"/>
          </a:bodyPr>
          <a:lstStyle/>
          <a:p>
            <a:pPr algn="ctr"/>
            <a:r>
              <a:rPr lang="en-GB" b="1" dirty="0" smtClean="0"/>
              <a:t>Personalised Care </a:t>
            </a:r>
            <a:endParaRPr lang="en-GB" b="1" dirty="0"/>
          </a:p>
        </p:txBody>
      </p:sp>
      <p:sp>
        <p:nvSpPr>
          <p:cNvPr id="3" name="Content Placeholder 2"/>
          <p:cNvSpPr>
            <a:spLocks noGrp="1"/>
          </p:cNvSpPr>
          <p:nvPr>
            <p:ph idx="1"/>
          </p:nvPr>
        </p:nvSpPr>
        <p:spPr>
          <a:xfrm>
            <a:off x="486697" y="888696"/>
            <a:ext cx="10867103" cy="5316582"/>
          </a:xfrm>
        </p:spPr>
        <p:txBody>
          <a:bodyPr>
            <a:noAutofit/>
          </a:bodyPr>
          <a:lstStyle/>
          <a:p>
            <a:pPr marL="0" indent="0">
              <a:buNone/>
            </a:pPr>
            <a:endParaRPr lang="en-GB" sz="1400" b="1" dirty="0" smtClean="0"/>
          </a:p>
          <a:p>
            <a:pPr marL="0" indent="0">
              <a:buNone/>
            </a:pPr>
            <a:r>
              <a:rPr lang="en-GB" sz="1600" b="1" dirty="0" smtClean="0"/>
              <a:t>In-house </a:t>
            </a:r>
            <a:r>
              <a:rPr lang="en-GB" sz="1600" b="1" dirty="0"/>
              <a:t>Services &amp; Personalised Care </a:t>
            </a:r>
            <a:r>
              <a:rPr lang="en-GB" sz="1600" b="1" dirty="0" smtClean="0"/>
              <a:t>from:-</a:t>
            </a:r>
          </a:p>
          <a:p>
            <a:r>
              <a:rPr lang="en-GB" sz="1600" dirty="0" smtClean="0"/>
              <a:t>Care Coordinator </a:t>
            </a:r>
            <a:r>
              <a:rPr lang="en-GB" sz="1600" i="1" dirty="0" smtClean="0"/>
              <a:t>(Anushia), </a:t>
            </a:r>
            <a:r>
              <a:rPr lang="en-GB" sz="1600" dirty="0"/>
              <a:t>GP </a:t>
            </a:r>
            <a:r>
              <a:rPr lang="en-GB" sz="1600" dirty="0" smtClean="0"/>
              <a:t>Assistant </a:t>
            </a:r>
            <a:r>
              <a:rPr lang="en-GB" sz="1600" i="1" dirty="0" smtClean="0"/>
              <a:t>(Emilia)</a:t>
            </a:r>
            <a:r>
              <a:rPr lang="en-GB" sz="1600" dirty="0" smtClean="0"/>
              <a:t>, </a:t>
            </a:r>
            <a:r>
              <a:rPr lang="en-GB" sz="1600" dirty="0"/>
              <a:t>Social </a:t>
            </a:r>
            <a:r>
              <a:rPr lang="en-GB" sz="1600" dirty="0" smtClean="0"/>
              <a:t>Prescriber </a:t>
            </a:r>
            <a:r>
              <a:rPr lang="en-GB" sz="1600" i="1" dirty="0" smtClean="0"/>
              <a:t>(Clifford), </a:t>
            </a:r>
            <a:r>
              <a:rPr lang="en-GB" sz="1600" dirty="0"/>
              <a:t>Health </a:t>
            </a:r>
            <a:r>
              <a:rPr lang="en-GB" sz="1600" dirty="0" smtClean="0"/>
              <a:t>Coach </a:t>
            </a:r>
            <a:r>
              <a:rPr lang="en-GB" sz="1600" i="1" dirty="0" smtClean="0"/>
              <a:t>(Anna), </a:t>
            </a:r>
            <a:r>
              <a:rPr lang="en-GB" sz="1600" dirty="0" smtClean="0"/>
              <a:t>Physio </a:t>
            </a:r>
            <a:r>
              <a:rPr lang="en-GB" sz="1600" i="1" dirty="0" smtClean="0"/>
              <a:t>(Jodie), </a:t>
            </a:r>
            <a:r>
              <a:rPr lang="en-GB" sz="1600" dirty="0" smtClean="0"/>
              <a:t>Practice Pharmacist </a:t>
            </a:r>
            <a:r>
              <a:rPr lang="en-GB" sz="1600" i="1" dirty="0" smtClean="0"/>
              <a:t>(Aparna).</a:t>
            </a:r>
          </a:p>
          <a:p>
            <a:r>
              <a:rPr lang="en-GB" sz="1600" b="1" dirty="0" smtClean="0"/>
              <a:t>Care </a:t>
            </a:r>
            <a:r>
              <a:rPr lang="en-GB" sz="1600" b="1" dirty="0"/>
              <a:t>Coordinators </a:t>
            </a:r>
            <a:r>
              <a:rPr lang="en-GB" sz="1600" dirty="0"/>
              <a:t>play an important role within a PCN to proactively identify and work with people, including the frail/elderly and those with long-term conditions, to provide coordination and navigation of care and support across health and care services</a:t>
            </a:r>
            <a:r>
              <a:rPr lang="en-GB" sz="1600" dirty="0" smtClean="0"/>
              <a:t>.</a:t>
            </a:r>
          </a:p>
          <a:p>
            <a:r>
              <a:rPr lang="en-GB" sz="1600" b="1" dirty="0" smtClean="0"/>
              <a:t>GP Assistants </a:t>
            </a:r>
            <a:r>
              <a:rPr lang="en-GB" sz="1600" dirty="0" smtClean="0"/>
              <a:t>are </a:t>
            </a:r>
            <a:r>
              <a:rPr lang="en-GB" sz="1600" dirty="0"/>
              <a:t>part of the wider team in general practice, General Practice Assistants provide a support role, carrying out administrative tasks, combined in some areas with basic clinical duties. They can help to free up GPs time and contribute to the smooth running of appointments, improving patients experience in the surgery</a:t>
            </a:r>
            <a:r>
              <a:rPr lang="en-GB" sz="1600" dirty="0" smtClean="0"/>
              <a:t>.</a:t>
            </a:r>
          </a:p>
          <a:p>
            <a:r>
              <a:rPr lang="en-GB" sz="1600" b="1" dirty="0" smtClean="0"/>
              <a:t>Social Prescribers - </a:t>
            </a:r>
            <a:r>
              <a:rPr lang="en-GB" sz="1600" dirty="0" smtClean="0"/>
              <a:t>Social prescribing is </a:t>
            </a:r>
            <a:r>
              <a:rPr lang="en-GB" sz="1600" dirty="0"/>
              <a:t>a key component of Universal Personalised Care. It is an approach that connects </a:t>
            </a:r>
            <a:r>
              <a:rPr lang="en-GB" sz="1600" dirty="0" smtClean="0"/>
              <a:t>people </a:t>
            </a:r>
            <a:r>
              <a:rPr lang="en-GB" sz="1600" dirty="0"/>
              <a:t>to activities, groups, and services in their community to meet the practical, social and emotional needs that affect their health and wellbeing</a:t>
            </a:r>
            <a:r>
              <a:rPr lang="en-GB" sz="1600" dirty="0" smtClean="0"/>
              <a:t>.</a:t>
            </a:r>
          </a:p>
          <a:p>
            <a:r>
              <a:rPr lang="en-GB" sz="1600" b="1" dirty="0" smtClean="0"/>
              <a:t>Health Coaches </a:t>
            </a:r>
            <a:r>
              <a:rPr lang="en-GB" sz="1600" dirty="0" smtClean="0"/>
              <a:t>- A </a:t>
            </a:r>
            <a:r>
              <a:rPr lang="en-GB" sz="1600" dirty="0"/>
              <a:t>Health Coach supports clients on health issues, gives advice on how to improve fitness and coaches' clients to achieve set goals. He will identify underlying causes and work out individual programs for each client</a:t>
            </a:r>
            <a:r>
              <a:rPr lang="en-GB" sz="1600" dirty="0" smtClean="0"/>
              <a:t>.</a:t>
            </a:r>
          </a:p>
          <a:p>
            <a:r>
              <a:rPr lang="en-GB" sz="1600" b="1" dirty="0" smtClean="0"/>
              <a:t>Physiotherapy</a:t>
            </a:r>
            <a:r>
              <a:rPr lang="en-GB" sz="1600" dirty="0" smtClean="0"/>
              <a:t> helps </a:t>
            </a:r>
            <a:r>
              <a:rPr lang="en-GB" sz="1600" dirty="0"/>
              <a:t>to restore movement and function when someone is affected by injury, illness or disability. It can also help to reduce your risk of injury or illness in the </a:t>
            </a:r>
            <a:r>
              <a:rPr lang="en-GB" sz="1600" dirty="0" smtClean="0"/>
              <a:t>future. It </a:t>
            </a:r>
            <a:r>
              <a:rPr lang="en-GB" sz="1600" dirty="0"/>
              <a:t>takes a holistic approach that involves the patient directly in their own care</a:t>
            </a:r>
            <a:r>
              <a:rPr lang="en-GB" sz="1600" dirty="0" smtClean="0"/>
              <a:t>.</a:t>
            </a:r>
          </a:p>
          <a:p>
            <a:r>
              <a:rPr lang="en-GB" sz="1600" b="1" dirty="0" smtClean="0"/>
              <a:t>Practice Pharmacists </a:t>
            </a:r>
            <a:r>
              <a:rPr lang="en-GB" sz="1600" dirty="0" smtClean="0"/>
              <a:t>work </a:t>
            </a:r>
            <a:r>
              <a:rPr lang="en-GB" sz="1600" dirty="0"/>
              <a:t>as part of the general practice team to improve value and outcomes from medicines and consult with and treat patients directly. This includes providing extra help to manage long-term conditions, advice for those on multiple medicines and better access to health checks. The role is pivotal to improving the quality of care and ensuring patient safety.</a:t>
            </a:r>
          </a:p>
          <a:p>
            <a:endParaRPr lang="en-GB" sz="1200" dirty="0" smtClean="0"/>
          </a:p>
          <a:p>
            <a:endParaRPr lang="en-GB" sz="1400" dirty="0"/>
          </a:p>
        </p:txBody>
      </p:sp>
    </p:spTree>
    <p:extLst>
      <p:ext uri="{BB962C8B-B14F-4D97-AF65-F5344CB8AC3E}">
        <p14:creationId xmlns:p14="http://schemas.microsoft.com/office/powerpoint/2010/main" val="4222906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New Surgery Website - </a:t>
            </a:r>
            <a:r>
              <a:rPr lang="en-GB" b="1" dirty="0" err="1" smtClean="0"/>
              <a:t>Iatro</a:t>
            </a:r>
            <a:endParaRPr lang="en-GB" b="1" dirty="0"/>
          </a:p>
        </p:txBody>
      </p:sp>
      <p:sp>
        <p:nvSpPr>
          <p:cNvPr id="3" name="Content Placeholder 2"/>
          <p:cNvSpPr>
            <a:spLocks noGrp="1"/>
          </p:cNvSpPr>
          <p:nvPr>
            <p:ph idx="1"/>
          </p:nvPr>
        </p:nvSpPr>
        <p:spPr/>
        <p:txBody>
          <a:bodyPr>
            <a:normAutofit/>
          </a:bodyPr>
          <a:lstStyle/>
          <a:p>
            <a:r>
              <a:rPr lang="en-GB" sz="3500" dirty="0">
                <a:hlinkClick r:id="rId2"/>
              </a:rPr>
              <a:t>https://www.palaceroadsurgery.co.uk</a:t>
            </a:r>
            <a:r>
              <a:rPr lang="en-GB" sz="3500" dirty="0" smtClean="0">
                <a:hlinkClick r:id="rId2"/>
              </a:rPr>
              <a:t>/</a:t>
            </a:r>
            <a:endParaRPr lang="en-GB" sz="3500" dirty="0" smtClean="0"/>
          </a:p>
          <a:p>
            <a:pPr algn="just"/>
            <a:r>
              <a:rPr lang="en-GB" sz="2000" dirty="0" smtClean="0"/>
              <a:t>Contact the Surgery online to book appointments, order your repeat medication or request information. </a:t>
            </a:r>
          </a:p>
          <a:p>
            <a:pPr algn="just"/>
            <a:r>
              <a:rPr lang="en-GB" sz="2000" dirty="0" smtClean="0"/>
              <a:t>The NHS App can be accessed via the practice website.</a:t>
            </a:r>
          </a:p>
          <a:p>
            <a:pPr algn="just"/>
            <a:r>
              <a:rPr lang="en-GB" sz="2000" dirty="0" smtClean="0"/>
              <a:t>The NHS Friends and Family Patient Feedback QR Code and the GP National Survey Questionnaire can be found on the website, TV screen, social media and in the waiting area.  Please can everyone give their feedback so we can improve our services.</a:t>
            </a:r>
          </a:p>
          <a:p>
            <a:pPr algn="just"/>
            <a:r>
              <a:rPr lang="en-GB" sz="2000" dirty="0" smtClean="0"/>
              <a:t>We have achieved the ‘Silver Award’ for Pride in Practice. </a:t>
            </a:r>
            <a:r>
              <a:rPr lang="en-GB" sz="2000" dirty="0"/>
              <a:t>Pride in Practice works to improve the experiences of LGBTQ+ people accessing primary care services. For excellence in lesbian, gay, bisexual, and trans healthcare.</a:t>
            </a:r>
            <a:endParaRPr lang="en-GB" sz="2000" dirty="0" smtClean="0"/>
          </a:p>
          <a:p>
            <a:pPr algn="just"/>
            <a:r>
              <a:rPr lang="en-GB" sz="2000" dirty="0" smtClean="0"/>
              <a:t>We are a Safe Surgery - Everyone </a:t>
            </a:r>
            <a:r>
              <a:rPr lang="en-GB" sz="2000" dirty="0"/>
              <a:t>living in the UK is entitled to register and consult with a GP. It means we can prevent and treat illness early and create a healthier society for everyone.</a:t>
            </a:r>
            <a:endParaRPr lang="en-GB" sz="2000" dirty="0" smtClean="0"/>
          </a:p>
          <a:p>
            <a:endParaRPr lang="en-GB" dirty="0"/>
          </a:p>
        </p:txBody>
      </p:sp>
    </p:spTree>
    <p:extLst>
      <p:ext uri="{BB962C8B-B14F-4D97-AF65-F5344CB8AC3E}">
        <p14:creationId xmlns:p14="http://schemas.microsoft.com/office/powerpoint/2010/main" val="37694813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572</TotalTime>
  <Words>2058</Words>
  <Application>Microsoft Office PowerPoint</Application>
  <PresentationFormat>Widescreen</PresentationFormat>
  <Paragraphs>123</Paragraphs>
  <Slides>18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5" baseType="lpstr">
      <vt:lpstr>Aharoni</vt:lpstr>
      <vt:lpstr>Arial</vt:lpstr>
      <vt:lpstr>Calibri</vt:lpstr>
      <vt:lpstr>Calibri Light</vt:lpstr>
      <vt:lpstr>Office Theme</vt:lpstr>
      <vt:lpstr>Packager Shell Object</vt:lpstr>
      <vt:lpstr>Worksheet</vt:lpstr>
      <vt:lpstr>Palace Road Surgery Patient Participation Group Meeting </vt:lpstr>
      <vt:lpstr>Welcome and Introductions </vt:lpstr>
      <vt:lpstr>What is a Participation Group</vt:lpstr>
      <vt:lpstr>Useful Videos</vt:lpstr>
      <vt:lpstr>Discussion with Angela  and the  Patient Participation Group</vt:lpstr>
      <vt:lpstr>Staff Training and Developments</vt:lpstr>
      <vt:lpstr>Surgery Developments and Future Plans </vt:lpstr>
      <vt:lpstr>Personalised Care </vt:lpstr>
      <vt:lpstr>New Surgery Website - Iatro</vt:lpstr>
      <vt:lpstr>Surgery Connect </vt:lpstr>
      <vt:lpstr>Pharmacy First Scheme </vt:lpstr>
      <vt:lpstr>Wheel of Life – Angela circulated as a hand-out  </vt:lpstr>
      <vt:lpstr>What is the Wheel of Life? </vt:lpstr>
      <vt:lpstr>Upcoming Events:</vt:lpstr>
      <vt:lpstr>Feeback from the Previous Patient Participation Group Meeting help on Saturday 18.05.24:-</vt:lpstr>
      <vt:lpstr>Continued Patient Feedback….</vt:lpstr>
      <vt:lpstr>PPG Patient Feedback  Survey Results  Please click on the link below:-</vt:lpstr>
      <vt:lpstr>PowerPoint Presentation</vt:lpstr>
    </vt:vector>
  </TitlesOfParts>
  <Company>Charles Taylor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 Participation Group</dc:title>
  <dc:creator>Jaymin Patel</dc:creator>
  <cp:lastModifiedBy>Anushia Seevaratnam</cp:lastModifiedBy>
  <cp:revision>71</cp:revision>
  <cp:lastPrinted>2024-09-14T12:05:49Z</cp:lastPrinted>
  <dcterms:created xsi:type="dcterms:W3CDTF">2018-12-08T12:50:06Z</dcterms:created>
  <dcterms:modified xsi:type="dcterms:W3CDTF">2024-09-27T16:47:32Z</dcterms:modified>
</cp:coreProperties>
</file>