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4"/>
  </p:sldMasterIdLst>
  <p:notesMasterIdLst>
    <p:notesMasterId r:id="rId20"/>
  </p:notesMasterIdLst>
  <p:sldIdLst>
    <p:sldId id="1864" r:id="rId5"/>
    <p:sldId id="1846" r:id="rId6"/>
    <p:sldId id="1848" r:id="rId7"/>
    <p:sldId id="1879" r:id="rId8"/>
    <p:sldId id="1866" r:id="rId9"/>
    <p:sldId id="1868" r:id="rId10"/>
    <p:sldId id="1870" r:id="rId11"/>
    <p:sldId id="1871" r:id="rId12"/>
    <p:sldId id="1872" r:id="rId13"/>
    <p:sldId id="1876" r:id="rId14"/>
    <p:sldId id="1877" r:id="rId15"/>
    <p:sldId id="1865" r:id="rId16"/>
    <p:sldId id="1849" r:id="rId17"/>
    <p:sldId id="1878" r:id="rId18"/>
    <p:sldId id="1880" r:id="rId19"/>
  </p:sldIdLst>
  <p:sldSz cx="12192000" cy="6858000"/>
  <p:notesSz cx="6815138" cy="994727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80" userDrawn="1">
          <p15:clr>
            <a:srgbClr val="A4A3A4"/>
          </p15:clr>
        </p15:guide>
        <p15:guide id="3" pos="7200" userDrawn="1">
          <p15:clr>
            <a:srgbClr val="A4A3A4"/>
          </p15:clr>
        </p15:guide>
        <p15:guide id="4" pos="4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C2D1"/>
    <a:srgbClr val="F69000"/>
    <a:srgbClr val="007788"/>
    <a:srgbClr val="FE4387"/>
    <a:srgbClr val="FF2625"/>
    <a:srgbClr val="297C2A"/>
    <a:srgbClr val="D6D734"/>
    <a:srgbClr val="005C68"/>
    <a:srgbClr val="3B2E58"/>
    <a:srgbClr val="6B2929"/>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3"/>
  </p:normalViewPr>
  <p:slideViewPr>
    <p:cSldViewPr snapToGrid="0">
      <p:cViewPr varScale="1">
        <p:scale>
          <a:sx n="114" d="100"/>
          <a:sy n="114" d="100"/>
        </p:scale>
        <p:origin x="474" y="102"/>
      </p:cViewPr>
      <p:guideLst>
        <p:guide orient="horz" pos="2160"/>
        <p:guide pos="480"/>
        <p:guide pos="7200"/>
        <p:guide pos="4368"/>
      </p:guideLst>
    </p:cSldViewPr>
  </p:slideViewPr>
  <p:notesTextViewPr>
    <p:cViewPr>
      <p:scale>
        <a:sx n="1" d="1"/>
        <a:sy n="1" d="1"/>
      </p:scale>
      <p:origin x="0" y="0"/>
    </p:cViewPr>
  </p:notesTextViewPr>
  <p:sorterViewPr>
    <p:cViewPr>
      <p:scale>
        <a:sx n="94" d="100"/>
        <a:sy n="94"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D9F622F8-1824-4338-8C3C-5529D3BDEF4A}"/>
              </a:ext>
            </a:extLst>
          </p:cNvPr>
          <p:cNvSpPr>
            <a:spLocks noGrp="1" noChangeArrowheads="1"/>
          </p:cNvSpPr>
          <p:nvPr>
            <p:ph type="hdr" sz="quarter"/>
          </p:nvPr>
        </p:nvSpPr>
        <p:spPr bwMode="auto">
          <a:xfrm>
            <a:off x="0" y="0"/>
            <a:ext cx="2953226" cy="4973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dirty="0"/>
          </a:p>
        </p:txBody>
      </p:sp>
      <p:sp>
        <p:nvSpPr>
          <p:cNvPr id="30723" name="Rectangle 3">
            <a:extLst>
              <a:ext uri="{FF2B5EF4-FFF2-40B4-BE49-F238E27FC236}">
                <a16:creationId xmlns:a16="http://schemas.microsoft.com/office/drawing/2014/main" id="{618DDD53-BB38-4118-BC75-9CE27D49C550}"/>
              </a:ext>
            </a:extLst>
          </p:cNvPr>
          <p:cNvSpPr>
            <a:spLocks noGrp="1" noChangeArrowheads="1"/>
          </p:cNvSpPr>
          <p:nvPr>
            <p:ph type="dt" idx="1"/>
          </p:nvPr>
        </p:nvSpPr>
        <p:spPr bwMode="auto">
          <a:xfrm>
            <a:off x="3860335" y="0"/>
            <a:ext cx="2953226" cy="4973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dirty="0"/>
          </a:p>
        </p:txBody>
      </p:sp>
      <p:sp>
        <p:nvSpPr>
          <p:cNvPr id="14340" name="Rectangle 4">
            <a:extLst>
              <a:ext uri="{FF2B5EF4-FFF2-40B4-BE49-F238E27FC236}">
                <a16:creationId xmlns:a16="http://schemas.microsoft.com/office/drawing/2014/main" id="{6C03B6F7-B1AE-4118-ABA2-FFEC9B8F0E9C}"/>
              </a:ext>
            </a:extLst>
          </p:cNvPr>
          <p:cNvSpPr>
            <a:spLocks noGrp="1" noRot="1" noChangeAspect="1" noChangeArrowheads="1" noTextEdit="1"/>
          </p:cNvSpPr>
          <p:nvPr>
            <p:ph type="sldImg" idx="2"/>
          </p:nvPr>
        </p:nvSpPr>
        <p:spPr bwMode="auto">
          <a:xfrm>
            <a:off x="93663" y="746125"/>
            <a:ext cx="6629400" cy="3730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5" name="Rectangle 5">
            <a:extLst>
              <a:ext uri="{FF2B5EF4-FFF2-40B4-BE49-F238E27FC236}">
                <a16:creationId xmlns:a16="http://schemas.microsoft.com/office/drawing/2014/main" id="{646F5356-BDE8-43C1-9587-85323D02B191}"/>
              </a:ext>
            </a:extLst>
          </p:cNvPr>
          <p:cNvSpPr>
            <a:spLocks noGrp="1" noChangeArrowheads="1"/>
          </p:cNvSpPr>
          <p:nvPr>
            <p:ph type="body" sz="quarter" idx="3"/>
          </p:nvPr>
        </p:nvSpPr>
        <p:spPr bwMode="auto">
          <a:xfrm>
            <a:off x="681514" y="4724956"/>
            <a:ext cx="5452110" cy="447627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a:extLst>
              <a:ext uri="{FF2B5EF4-FFF2-40B4-BE49-F238E27FC236}">
                <a16:creationId xmlns:a16="http://schemas.microsoft.com/office/drawing/2014/main" id="{89912C35-11A9-4DA7-8476-F1823F658CAA}"/>
              </a:ext>
            </a:extLst>
          </p:cNvPr>
          <p:cNvSpPr>
            <a:spLocks noGrp="1" noChangeArrowheads="1"/>
          </p:cNvSpPr>
          <p:nvPr>
            <p:ph type="ftr" sz="quarter" idx="4"/>
          </p:nvPr>
        </p:nvSpPr>
        <p:spPr bwMode="auto">
          <a:xfrm>
            <a:off x="0" y="9448185"/>
            <a:ext cx="2953226" cy="49736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dirty="0"/>
          </a:p>
        </p:txBody>
      </p:sp>
      <p:sp>
        <p:nvSpPr>
          <p:cNvPr id="30727" name="Rectangle 7">
            <a:extLst>
              <a:ext uri="{FF2B5EF4-FFF2-40B4-BE49-F238E27FC236}">
                <a16:creationId xmlns:a16="http://schemas.microsoft.com/office/drawing/2014/main" id="{7180ED79-CEC3-4FB9-B511-8597B20A0C10}"/>
              </a:ext>
            </a:extLst>
          </p:cNvPr>
          <p:cNvSpPr>
            <a:spLocks noGrp="1" noChangeArrowheads="1"/>
          </p:cNvSpPr>
          <p:nvPr>
            <p:ph type="sldNum" sz="quarter" idx="5"/>
          </p:nvPr>
        </p:nvSpPr>
        <p:spPr bwMode="auto">
          <a:xfrm>
            <a:off x="3860335" y="9448185"/>
            <a:ext cx="2953226" cy="49736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DEB7EE2-04A2-4FB2-9625-C9C73AC4D32F}"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FA4671F7-4D2C-4B1E-AED7-24676BE8B4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7842D7-C728-4EBD-982B-B8BE79E4DBBE}" type="slidenum">
              <a:rPr lang="en-US" altLang="en-US"/>
              <a:pPr eaLnBrk="1" hangingPunct="1"/>
              <a:t>1</a:t>
            </a:fld>
            <a:endParaRPr lang="en-US" altLang="en-US" dirty="0"/>
          </a:p>
        </p:txBody>
      </p:sp>
      <p:sp>
        <p:nvSpPr>
          <p:cNvPr id="15363" name="Rectangle 2">
            <a:extLst>
              <a:ext uri="{FF2B5EF4-FFF2-40B4-BE49-F238E27FC236}">
                <a16:creationId xmlns:a16="http://schemas.microsoft.com/office/drawing/2014/main" id="{D8E83BD0-7AE4-4323-9047-FC368929C520}"/>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FDECF5EC-C5EC-4723-8F4F-A75A20018F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950814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3</a:t>
            </a:fld>
            <a:endParaRPr lang="en-US" altLang="en-US" dirty="0"/>
          </a:p>
        </p:txBody>
      </p:sp>
    </p:spTree>
    <p:extLst>
      <p:ext uri="{BB962C8B-B14F-4D97-AF65-F5344CB8AC3E}">
        <p14:creationId xmlns:p14="http://schemas.microsoft.com/office/powerpoint/2010/main" val="1383417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4</a:t>
            </a:fld>
            <a:endParaRPr lang="en-US" altLang="en-US" dirty="0"/>
          </a:p>
        </p:txBody>
      </p:sp>
    </p:spTree>
    <p:extLst>
      <p:ext uri="{BB962C8B-B14F-4D97-AF65-F5344CB8AC3E}">
        <p14:creationId xmlns:p14="http://schemas.microsoft.com/office/powerpoint/2010/main" val="19394673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7964CB-E75A-4A03-88D3-6A48EF650A09}"/>
              </a:ext>
            </a:extLst>
          </p:cNvPr>
          <p:cNvSpPr>
            <a:spLocks noGrp="1"/>
          </p:cNvSpPr>
          <p:nvPr>
            <p:ph type="title" hasCustomPrompt="1"/>
          </p:nvPr>
        </p:nvSpPr>
        <p:spPr>
          <a:xfrm>
            <a:off x="5442012" y="2766219"/>
            <a:ext cx="6220101" cy="1325563"/>
          </a:xfrm>
          <a:prstGeom prst="rect">
            <a:avLst/>
          </a:prstGeom>
        </p:spPr>
        <p:txBody>
          <a:bodyPr/>
          <a:lstStyle>
            <a:lvl1pPr>
              <a:defRPr b="1"/>
            </a:lvl1pPr>
          </a:lstStyle>
          <a:p>
            <a:r>
              <a:rPr lang="en-US" dirty="0"/>
              <a:t>Insert title here</a:t>
            </a:r>
          </a:p>
        </p:txBody>
      </p:sp>
      <p:pic>
        <p:nvPicPr>
          <p:cNvPr id="6" name="Picture Placeholder 9" descr="Bright, colorful geometric pattern ">
            <a:extLst>
              <a:ext uri="{FF2B5EF4-FFF2-40B4-BE49-F238E27FC236}">
                <a16:creationId xmlns:a16="http://schemas.microsoft.com/office/drawing/2014/main" id="{47BA4775-9232-44C1-8851-04B6753110FE}"/>
              </a:ext>
            </a:extLst>
          </p:cNvPr>
          <p:cNvPicPr>
            <a:picLocks noChangeAspect="1"/>
          </p:cNvPicPr>
          <p:nvPr userDrawn="1"/>
        </p:nvPicPr>
        <p:blipFill rotWithShape="1">
          <a:blip r:embed="rId2"/>
          <a:srcRect l="24" r="24"/>
          <a:stretch/>
        </p:blipFill>
        <p:spPr>
          <a:xfrm>
            <a:off x="-9236" y="0"/>
            <a:ext cx="4749282" cy="6858000"/>
          </a:xfrm>
          <a:prstGeom prst="rect">
            <a:avLst/>
          </a:prstGeom>
        </p:spPr>
      </p:pic>
    </p:spTree>
    <p:extLst>
      <p:ext uri="{BB962C8B-B14F-4D97-AF65-F5344CB8AC3E}">
        <p14:creationId xmlns:p14="http://schemas.microsoft.com/office/powerpoint/2010/main" val="1440679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8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eft Pattern Content Orange Titl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668F4E-0433-49FD-9D92-3B60E9B0AEE6}"/>
              </a:ext>
            </a:extLst>
          </p:cNvPr>
          <p:cNvSpPr>
            <a:spLocks noGrp="1"/>
          </p:cNvSpPr>
          <p:nvPr>
            <p:ph type="title" hasCustomPrompt="1"/>
          </p:nvPr>
        </p:nvSpPr>
        <p:spPr>
          <a:xfrm>
            <a:off x="5199742" y="715961"/>
            <a:ext cx="6477000" cy="1189037"/>
          </a:xfrm>
          <a:prstGeom prst="rect">
            <a:avLst/>
          </a:prstGeom>
        </p:spPr>
        <p:txBody>
          <a:bodyPr anchor="t">
            <a:normAutofit/>
          </a:bodyPr>
          <a:lstStyle>
            <a:lvl1pPr>
              <a:spcBef>
                <a:spcPts val="1000"/>
              </a:spcBef>
              <a:defRPr sz="4000" b="1" spc="-50" baseline="0">
                <a:solidFill>
                  <a:schemeClr val="bg2"/>
                </a:solidFill>
              </a:defRPr>
            </a:lvl1pPr>
          </a:lstStyle>
          <a:p>
            <a:r>
              <a:rPr lang="en-US" dirty="0"/>
              <a:t>Insert title here</a:t>
            </a:r>
          </a:p>
        </p:txBody>
      </p:sp>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hasCustomPrompt="1"/>
          </p:nvPr>
        </p:nvSpPr>
        <p:spPr>
          <a:xfrm>
            <a:off x="5199743" y="1905000"/>
            <a:ext cx="6477000" cy="3276600"/>
          </a:xfrm>
          <a:prstGeom prst="rect">
            <a:avLst/>
          </a:prstGeom>
        </p:spPr>
        <p:txBody>
          <a:bodyPr/>
          <a:lstStyle>
            <a:lvl1pPr marL="0" indent="0">
              <a:lnSpc>
                <a:spcPct val="100000"/>
              </a:lnSpc>
              <a:buNone/>
              <a:defRPr sz="1800" b="1">
                <a:solidFill>
                  <a:schemeClr val="bg1"/>
                </a:solidFill>
              </a:defRPr>
            </a:lvl1pPr>
            <a:lvl2pPr marL="228600" indent="-228600">
              <a:lnSpc>
                <a:spcPct val="100000"/>
              </a:lnSpc>
              <a:spcBef>
                <a:spcPts val="1000"/>
              </a:spcBef>
              <a:defRPr sz="1800">
                <a:solidFill>
                  <a:schemeClr val="bg1"/>
                </a:solidFill>
              </a:defRPr>
            </a:lvl2pPr>
          </a:lstStyle>
          <a:p>
            <a:pPr lvl="0"/>
            <a:r>
              <a:rPr lang="en-US" dirty="0"/>
              <a:t>Insert subtitle here</a:t>
            </a:r>
          </a:p>
          <a:p>
            <a:pPr lvl="1"/>
            <a:r>
              <a:rPr lang="en-US" dirty="0"/>
              <a:t>Insert content here</a:t>
            </a:r>
          </a:p>
        </p:txBody>
      </p:sp>
      <p:pic>
        <p:nvPicPr>
          <p:cNvPr id="5" name="Picture Placeholder 13" descr="Bright, colorful geometric pattern ">
            <a:extLst>
              <a:ext uri="{FF2B5EF4-FFF2-40B4-BE49-F238E27FC236}">
                <a16:creationId xmlns:a16="http://schemas.microsoft.com/office/drawing/2014/main" id="{0E92939E-CAD0-4B0D-A39F-10B9B25E144D}"/>
              </a:ext>
            </a:extLst>
          </p:cNvPr>
          <p:cNvPicPr>
            <a:picLocks noChangeAspect="1"/>
          </p:cNvPicPr>
          <p:nvPr userDrawn="1"/>
        </p:nvPicPr>
        <p:blipFill rotWithShape="1">
          <a:blip r:embed="rId2"/>
          <a:srcRect l="34" r="34"/>
          <a:stretch/>
        </p:blipFill>
        <p:spPr>
          <a:xfrm>
            <a:off x="0" y="0"/>
            <a:ext cx="4767943" cy="6858000"/>
          </a:xfrm>
          <a:prstGeom prst="rect">
            <a:avLst/>
          </a:prstGeom>
        </p:spPr>
      </p:pic>
    </p:spTree>
    <p:extLst>
      <p:ext uri="{BB962C8B-B14F-4D97-AF65-F5344CB8AC3E}">
        <p14:creationId xmlns:p14="http://schemas.microsoft.com/office/powerpoint/2010/main" val="840375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2808" userDrawn="1">
          <p15:clr>
            <a:srgbClr val="5ACBF0"/>
          </p15:clr>
        </p15:guide>
        <p15:guide id="3" orient="horz" pos="2240" userDrawn="1">
          <p15:clr>
            <a:srgbClr val="5ACBF0"/>
          </p15:clr>
        </p15:guide>
        <p15:guide id="4" orient="horz" pos="2487" userDrawn="1">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ight Patter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7E8F-5716-4A71-B64F-EC5A742B45D2}"/>
              </a:ext>
            </a:extLst>
          </p:cNvPr>
          <p:cNvSpPr>
            <a:spLocks noGrp="1"/>
          </p:cNvSpPr>
          <p:nvPr>
            <p:ph type="title" hasCustomPrompt="1"/>
          </p:nvPr>
        </p:nvSpPr>
        <p:spPr>
          <a:xfrm>
            <a:off x="762000" y="715961"/>
            <a:ext cx="6477000" cy="1189038"/>
          </a:xfrm>
          <a:prstGeom prst="rect">
            <a:avLst/>
          </a:prstGeom>
        </p:spPr>
        <p:txBody>
          <a:bodyPr anchor="t">
            <a:noAutofit/>
          </a:bodyPr>
          <a:lstStyle>
            <a:lvl1pPr>
              <a:spcBef>
                <a:spcPts val="1000"/>
              </a:spcBef>
              <a:defRPr sz="4000" b="1">
                <a:solidFill>
                  <a:schemeClr val="bg2"/>
                </a:solidFill>
              </a:defRPr>
            </a:lvl1pPr>
          </a:lstStyle>
          <a:p>
            <a:r>
              <a:rPr lang="en-US" dirty="0"/>
              <a:t>Insert title here</a:t>
            </a:r>
          </a:p>
        </p:txBody>
      </p:sp>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hasCustomPrompt="1"/>
          </p:nvPr>
        </p:nvSpPr>
        <p:spPr>
          <a:xfrm>
            <a:off x="762000" y="1905000"/>
            <a:ext cx="6477000" cy="3276600"/>
          </a:xfrm>
          <a:prstGeom prst="rect">
            <a:avLst/>
          </a:prstGeom>
        </p:spPr>
        <p:txBody>
          <a:bodyPr/>
          <a:lstStyle>
            <a:lvl1pPr marL="0" indent="0">
              <a:lnSpc>
                <a:spcPct val="100000"/>
              </a:lnSpc>
              <a:buNone/>
              <a:defRPr sz="1800" b="1">
                <a:solidFill>
                  <a:schemeClr val="bg1"/>
                </a:solidFill>
              </a:defRPr>
            </a:lvl1pPr>
            <a:lvl2pPr marL="228600">
              <a:lnSpc>
                <a:spcPct val="100000"/>
              </a:lnSpc>
              <a:spcBef>
                <a:spcPts val="1000"/>
              </a:spcBef>
              <a:defRPr sz="1800">
                <a:solidFill>
                  <a:schemeClr val="bg1"/>
                </a:solidFill>
              </a:defRPr>
            </a:lvl2pPr>
          </a:lstStyle>
          <a:p>
            <a:pPr lvl="0"/>
            <a:r>
              <a:rPr lang="en-US" dirty="0"/>
              <a:t>Insert subtitle here</a:t>
            </a:r>
          </a:p>
          <a:p>
            <a:pPr lvl="1"/>
            <a:r>
              <a:rPr lang="en-US" dirty="0"/>
              <a:t>Insert content here</a:t>
            </a:r>
          </a:p>
        </p:txBody>
      </p:sp>
      <p:pic>
        <p:nvPicPr>
          <p:cNvPr id="6" name="Picture Placeholder 15" descr="Bright, colorful geometric pattern ">
            <a:extLst>
              <a:ext uri="{FF2B5EF4-FFF2-40B4-BE49-F238E27FC236}">
                <a16:creationId xmlns:a16="http://schemas.microsoft.com/office/drawing/2014/main" id="{D7C393D9-3916-4D61-9B6A-E1B16C079A2A}"/>
              </a:ext>
            </a:extLst>
          </p:cNvPr>
          <p:cNvPicPr>
            <a:picLocks noChangeAspect="1"/>
          </p:cNvPicPr>
          <p:nvPr userDrawn="1"/>
        </p:nvPicPr>
        <p:blipFill rotWithShape="1">
          <a:blip r:embed="rId2"/>
          <a:srcRect l="3" r="3"/>
          <a:stretch/>
        </p:blipFill>
        <p:spPr>
          <a:xfrm>
            <a:off x="7427913" y="0"/>
            <a:ext cx="4764087" cy="6858000"/>
          </a:xfrm>
          <a:prstGeom prst="rect">
            <a:avLst/>
          </a:prstGeom>
        </p:spPr>
      </p:pic>
    </p:spTree>
    <p:extLst>
      <p:ext uri="{BB962C8B-B14F-4D97-AF65-F5344CB8AC3E}">
        <p14:creationId xmlns:p14="http://schemas.microsoft.com/office/powerpoint/2010/main" val="172072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0" userDrawn="1">
          <p15:clr>
            <a:srgbClr val="5ACBF0"/>
          </p15:clr>
        </p15:guide>
        <p15:guide id="4" orient="horz" pos="2487" userDrawn="1">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view">
    <p:bg>
      <p:bgPr>
        <a:solidFill>
          <a:schemeClr val="accent5"/>
        </a:solidFill>
        <a:effectLst/>
      </p:bgPr>
    </p:bg>
    <p:spTree>
      <p:nvGrpSpPr>
        <p:cNvPr id="1" name=""/>
        <p:cNvGrpSpPr/>
        <p:nvPr/>
      </p:nvGrpSpPr>
      <p:grpSpPr>
        <a:xfrm>
          <a:off x="0" y="0"/>
          <a:ext cx="0" cy="0"/>
          <a:chOff x="0" y="0"/>
          <a:chExt cx="0" cy="0"/>
        </a:xfrm>
      </p:grpSpPr>
      <p:pic>
        <p:nvPicPr>
          <p:cNvPr id="8" name="Picture Placeholder 9" descr="Bright, colorful geometric pattern ">
            <a:extLst>
              <a:ext uri="{FF2B5EF4-FFF2-40B4-BE49-F238E27FC236}">
                <a16:creationId xmlns:a16="http://schemas.microsoft.com/office/drawing/2014/main" id="{69F80BBC-9ED9-4167-818A-EB3FAEE372FA}"/>
              </a:ext>
            </a:extLst>
          </p:cNvPr>
          <p:cNvPicPr>
            <a:picLocks noChangeAspect="1"/>
          </p:cNvPicPr>
          <p:nvPr userDrawn="1"/>
        </p:nvPicPr>
        <p:blipFill rotWithShape="1">
          <a:blip r:embed="rId2"/>
          <a:srcRect/>
          <a:stretch/>
        </p:blipFill>
        <p:spPr>
          <a:xfrm>
            <a:off x="0" y="0"/>
            <a:ext cx="12192000" cy="6858000"/>
          </a:xfrm>
          <a:prstGeom prst="rect">
            <a:avLst/>
          </a:prstGeom>
        </p:spPr>
      </p:pic>
      <p:sp>
        <p:nvSpPr>
          <p:cNvPr id="5" name="Title 1">
            <a:extLst>
              <a:ext uri="{FF2B5EF4-FFF2-40B4-BE49-F238E27FC236}">
                <a16:creationId xmlns:a16="http://schemas.microsoft.com/office/drawing/2014/main" id="{3D9303A2-B30A-054C-B809-053B909E125F}"/>
              </a:ext>
            </a:extLst>
          </p:cNvPr>
          <p:cNvSpPr>
            <a:spLocks noGrp="1"/>
          </p:cNvSpPr>
          <p:nvPr>
            <p:ph type="title" hasCustomPrompt="1"/>
          </p:nvPr>
        </p:nvSpPr>
        <p:spPr>
          <a:xfrm>
            <a:off x="1525301" y="1995467"/>
            <a:ext cx="9141397" cy="615553"/>
          </a:xfrm>
          <a:prstGeom prst="rect">
            <a:avLst/>
          </a:prstGeo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tx1"/>
                </a:solidFill>
                <a:effectLst/>
                <a:latin typeface="+mj-lt"/>
                <a:ea typeface="+mn-ea"/>
                <a:cs typeface="Segoe UI" pitchFamily="34" charset="0"/>
              </a:defRPr>
            </a:lvl1pPr>
          </a:lstStyle>
          <a:p>
            <a:r>
              <a:rPr lang="en-US" dirty="0"/>
              <a:t>Insert title here</a:t>
            </a:r>
          </a:p>
        </p:txBody>
      </p:sp>
      <p:sp>
        <p:nvSpPr>
          <p:cNvPr id="6" name="Text Placeholder 4">
            <a:extLst>
              <a:ext uri="{FF2B5EF4-FFF2-40B4-BE49-F238E27FC236}">
                <a16:creationId xmlns:a16="http://schemas.microsoft.com/office/drawing/2014/main" id="{10F58DD1-3970-D84D-8040-EF33B0971D59}"/>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lnSpc>
                <a:spcPct val="100000"/>
              </a:lnSpc>
              <a:spcBef>
                <a:spcPts val="0"/>
              </a:spcBef>
              <a:spcAft>
                <a:spcPts val="0"/>
              </a:spcAft>
              <a:buFont typeface="Arial" panose="020B0604020202020204" pitchFamily="34" charset="0"/>
              <a:buNone/>
              <a:defRPr lang="en-US" sz="1800" kern="1200" dirty="0">
                <a:solidFill>
                  <a:schemeClr val="tx1"/>
                </a:solidFill>
                <a:latin typeface="+mn-lt"/>
                <a:ea typeface="+mn-ea"/>
                <a:cs typeface="+mn-cs"/>
              </a:defRPr>
            </a:lvl1pPr>
          </a:lstStyle>
          <a:p>
            <a:pPr lvl="0"/>
            <a:r>
              <a:rPr lang="en-US" dirty="0"/>
              <a:t>Insert content here</a:t>
            </a:r>
          </a:p>
        </p:txBody>
      </p:sp>
    </p:spTree>
    <p:extLst>
      <p:ext uri="{BB962C8B-B14F-4D97-AF65-F5344CB8AC3E}">
        <p14:creationId xmlns:p14="http://schemas.microsoft.com/office/powerpoint/2010/main" val="3240882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3" userDrawn="1">
          <p15:clr>
            <a:srgbClr val="5ACBF0"/>
          </p15:clr>
        </p15:guide>
        <p15:guide id="4" orient="horz" pos="2488" userDrawn="1">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13624-9AD4-4B61-B3D1-7B21213507C0}"/>
              </a:ext>
            </a:extLst>
          </p:cNvPr>
          <p:cNvSpPr>
            <a:spLocks noGrp="1"/>
          </p:cNvSpPr>
          <p:nvPr>
            <p:ph type="title" hasCustomPrompt="1"/>
          </p:nvPr>
        </p:nvSpPr>
        <p:spPr>
          <a:xfrm>
            <a:off x="762000" y="715964"/>
            <a:ext cx="10591800" cy="646332"/>
          </a:xfrm>
          <a:prstGeom prst="rect">
            <a:avLst/>
          </a:prstGeom>
        </p:spPr>
        <p:txBody>
          <a:bodyPr>
            <a:noAutofit/>
          </a:bodyPr>
          <a:lstStyle>
            <a:lvl1pPr>
              <a:spcBef>
                <a:spcPts val="1000"/>
              </a:spcBef>
              <a:defRPr sz="4000" b="1">
                <a:solidFill>
                  <a:schemeClr val="accent5"/>
                </a:solidFill>
              </a:defRPr>
            </a:lvl1pPr>
          </a:lstStyle>
          <a:p>
            <a:r>
              <a:rPr lang="en-US" dirty="0"/>
              <a:t>Insert title here</a:t>
            </a:r>
          </a:p>
        </p:txBody>
      </p:sp>
      <p:sp>
        <p:nvSpPr>
          <p:cNvPr id="10" name="Text Placeholder 15">
            <a:extLst>
              <a:ext uri="{FF2B5EF4-FFF2-40B4-BE49-F238E27FC236}">
                <a16:creationId xmlns:a16="http://schemas.microsoft.com/office/drawing/2014/main" id="{780F473D-F2DF-4163-AB6E-F7327F60EC4A}"/>
              </a:ext>
            </a:extLst>
          </p:cNvPr>
          <p:cNvSpPr>
            <a:spLocks noGrp="1"/>
          </p:cNvSpPr>
          <p:nvPr>
            <p:ph type="body" sz="quarter" idx="11" hasCustomPrompt="1"/>
          </p:nvPr>
        </p:nvSpPr>
        <p:spPr>
          <a:xfrm>
            <a:off x="762000" y="1432562"/>
            <a:ext cx="10667999" cy="1158237"/>
          </a:xfrm>
          <a:prstGeom prst="rect">
            <a:avLst/>
          </a:prstGeom>
        </p:spPr>
        <p:txBody>
          <a:bodyPr/>
          <a:lstStyle>
            <a:lvl1pPr marL="0" indent="0">
              <a:lnSpc>
                <a:spcPct val="100000"/>
              </a:lnSpc>
              <a:buNone/>
              <a:defRPr sz="1800" b="0">
                <a:solidFill>
                  <a:schemeClr val="bg1"/>
                </a:solidFill>
              </a:defRPr>
            </a:lvl1pPr>
            <a:lvl2pPr marL="228600">
              <a:lnSpc>
                <a:spcPct val="100000"/>
              </a:lnSpc>
              <a:spcBef>
                <a:spcPts val="1000"/>
              </a:spcBef>
              <a:defRPr sz="1800" b="0">
                <a:solidFill>
                  <a:schemeClr val="bg1"/>
                </a:solidFill>
              </a:defRPr>
            </a:lvl2pPr>
          </a:lstStyle>
          <a:p>
            <a:pPr lvl="0"/>
            <a:r>
              <a:rPr lang="en-US" dirty="0"/>
              <a:t>Insert subtitle here</a:t>
            </a:r>
          </a:p>
          <a:p>
            <a:pPr lvl="1"/>
            <a:r>
              <a:rPr lang="en-US" dirty="0"/>
              <a:t>Insert content here</a:t>
            </a:r>
          </a:p>
        </p:txBody>
      </p:sp>
      <p:sp>
        <p:nvSpPr>
          <p:cNvPr id="11" name="Table Placeholder 10">
            <a:extLst>
              <a:ext uri="{FF2B5EF4-FFF2-40B4-BE49-F238E27FC236}">
                <a16:creationId xmlns:a16="http://schemas.microsoft.com/office/drawing/2014/main" id="{7DC18506-6205-438F-AA5C-D337F9975FC3}"/>
              </a:ext>
            </a:extLst>
          </p:cNvPr>
          <p:cNvSpPr>
            <a:spLocks noGrp="1"/>
          </p:cNvSpPr>
          <p:nvPr>
            <p:ph type="tbl" sz="quarter" idx="12" hasCustomPrompt="1"/>
          </p:nvPr>
        </p:nvSpPr>
        <p:spPr>
          <a:xfrm>
            <a:off x="757381" y="2591662"/>
            <a:ext cx="10667999" cy="2833776"/>
          </a:xfrm>
          <a:prstGeom prst="rect">
            <a:avLst/>
          </a:prstGeom>
        </p:spPr>
        <p:txBody>
          <a:bodyPr/>
          <a:lstStyle>
            <a:lvl1pPr marL="0" indent="0">
              <a:buNone/>
              <a:defRPr sz="1800" b="0"/>
            </a:lvl1pPr>
          </a:lstStyle>
          <a:p>
            <a:r>
              <a:rPr lang="en-US" dirty="0"/>
              <a:t>Insert content here</a:t>
            </a:r>
          </a:p>
        </p:txBody>
      </p:sp>
      <p:pic>
        <p:nvPicPr>
          <p:cNvPr id="7" name="Picture Placeholder 20" descr="Bright, colorful geometric pattern ">
            <a:extLst>
              <a:ext uri="{FF2B5EF4-FFF2-40B4-BE49-F238E27FC236}">
                <a16:creationId xmlns:a16="http://schemas.microsoft.com/office/drawing/2014/main" id="{EB4660F5-5357-48E0-B5C6-3DECB6CB859E}"/>
              </a:ext>
            </a:extLst>
          </p:cNvPr>
          <p:cNvPicPr>
            <a:picLocks noChangeAspect="1"/>
          </p:cNvPicPr>
          <p:nvPr userDrawn="1"/>
        </p:nvPicPr>
        <p:blipFill rotWithShape="1">
          <a:blip r:embed="rId2"/>
          <a:srcRect t="193" b="193"/>
          <a:stretch/>
        </p:blipFill>
        <p:spPr>
          <a:xfrm>
            <a:off x="0" y="5990252"/>
            <a:ext cx="12192000" cy="867748"/>
          </a:xfrm>
          <a:prstGeom prst="rect">
            <a:avLst/>
          </a:prstGeom>
        </p:spPr>
      </p:pic>
    </p:spTree>
    <p:extLst>
      <p:ext uri="{BB962C8B-B14F-4D97-AF65-F5344CB8AC3E}">
        <p14:creationId xmlns:p14="http://schemas.microsoft.com/office/powerpoint/2010/main" val="1422917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ft Pattern Conten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668F4E-0433-49FD-9D92-3B60E9B0AEE6}"/>
              </a:ext>
            </a:extLst>
          </p:cNvPr>
          <p:cNvSpPr>
            <a:spLocks noGrp="1"/>
          </p:cNvSpPr>
          <p:nvPr>
            <p:ph type="title" hasCustomPrompt="1"/>
          </p:nvPr>
        </p:nvSpPr>
        <p:spPr>
          <a:xfrm>
            <a:off x="5199742" y="715961"/>
            <a:ext cx="6477000" cy="1189037"/>
          </a:xfrm>
          <a:prstGeom prst="rect">
            <a:avLst/>
          </a:prstGeom>
        </p:spPr>
        <p:txBody>
          <a:bodyPr anchor="t">
            <a:normAutofit/>
          </a:bodyPr>
          <a:lstStyle>
            <a:lvl1pPr>
              <a:spcBef>
                <a:spcPts val="1000"/>
              </a:spcBef>
              <a:defRPr sz="4000" b="1" spc="-50" baseline="0">
                <a:solidFill>
                  <a:schemeClr val="accent1"/>
                </a:solidFill>
              </a:defRPr>
            </a:lvl1pPr>
          </a:lstStyle>
          <a:p>
            <a:r>
              <a:rPr lang="en-US" dirty="0"/>
              <a:t>Insert title here</a:t>
            </a:r>
          </a:p>
        </p:txBody>
      </p:sp>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hasCustomPrompt="1"/>
          </p:nvPr>
        </p:nvSpPr>
        <p:spPr>
          <a:xfrm>
            <a:off x="5199743" y="1905000"/>
            <a:ext cx="6477000" cy="3276600"/>
          </a:xfrm>
          <a:prstGeom prst="rect">
            <a:avLst/>
          </a:prstGeom>
        </p:spPr>
        <p:txBody>
          <a:bodyPr/>
          <a:lstStyle>
            <a:lvl1pPr marL="0" indent="0">
              <a:lnSpc>
                <a:spcPct val="100000"/>
              </a:lnSpc>
              <a:buNone/>
              <a:defRPr sz="1800" b="1">
                <a:solidFill>
                  <a:schemeClr val="bg1"/>
                </a:solidFill>
              </a:defRPr>
            </a:lvl1pPr>
            <a:lvl2pPr marL="228600" indent="-228600">
              <a:lnSpc>
                <a:spcPct val="100000"/>
              </a:lnSpc>
              <a:spcBef>
                <a:spcPts val="1000"/>
              </a:spcBef>
              <a:defRPr sz="1800">
                <a:solidFill>
                  <a:schemeClr val="bg1"/>
                </a:solidFill>
              </a:defRPr>
            </a:lvl2pPr>
          </a:lstStyle>
          <a:p>
            <a:pPr lvl="0"/>
            <a:r>
              <a:rPr lang="en-US" dirty="0"/>
              <a:t>Insert subtitle here</a:t>
            </a:r>
          </a:p>
          <a:p>
            <a:pPr lvl="1"/>
            <a:r>
              <a:rPr lang="en-US" dirty="0"/>
              <a:t>Insert content here</a:t>
            </a:r>
          </a:p>
        </p:txBody>
      </p:sp>
      <p:pic>
        <p:nvPicPr>
          <p:cNvPr id="6" name="Picture Placeholder 13" descr="Bright, colorful geometric pattern ">
            <a:extLst>
              <a:ext uri="{FF2B5EF4-FFF2-40B4-BE49-F238E27FC236}">
                <a16:creationId xmlns:a16="http://schemas.microsoft.com/office/drawing/2014/main" id="{2DB741D5-0593-4748-A4D3-EF1E436A1111}"/>
              </a:ext>
            </a:extLst>
          </p:cNvPr>
          <p:cNvPicPr>
            <a:picLocks noChangeAspect="1"/>
          </p:cNvPicPr>
          <p:nvPr userDrawn="1"/>
        </p:nvPicPr>
        <p:blipFill rotWithShape="1">
          <a:blip r:embed="rId2"/>
          <a:srcRect l="34" r="34"/>
          <a:stretch/>
        </p:blipFill>
        <p:spPr>
          <a:xfrm>
            <a:off x="0" y="0"/>
            <a:ext cx="4767943" cy="6858000"/>
          </a:xfrm>
          <a:prstGeom prst="rect">
            <a:avLst/>
          </a:prstGeom>
        </p:spPr>
      </p:pic>
    </p:spTree>
    <p:extLst>
      <p:ext uri="{BB962C8B-B14F-4D97-AF65-F5344CB8AC3E}">
        <p14:creationId xmlns:p14="http://schemas.microsoft.com/office/powerpoint/2010/main" val="2189876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2808" userDrawn="1">
          <p15:clr>
            <a:srgbClr val="5ACBF0"/>
          </p15:clr>
        </p15:guide>
        <p15:guide id="3" orient="horz" pos="2240" userDrawn="1">
          <p15:clr>
            <a:srgbClr val="5ACBF0"/>
          </p15:clr>
        </p15:guide>
        <p15:guide id="4" orient="horz" pos="2487" userDrawn="1">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mart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13624-9AD4-4B61-B3D1-7B21213507C0}"/>
              </a:ext>
            </a:extLst>
          </p:cNvPr>
          <p:cNvSpPr>
            <a:spLocks noGrp="1"/>
          </p:cNvSpPr>
          <p:nvPr>
            <p:ph type="title" hasCustomPrompt="1"/>
          </p:nvPr>
        </p:nvSpPr>
        <p:spPr>
          <a:xfrm>
            <a:off x="762000" y="715964"/>
            <a:ext cx="10591800" cy="646332"/>
          </a:xfrm>
          <a:prstGeom prst="rect">
            <a:avLst/>
          </a:prstGeom>
        </p:spPr>
        <p:txBody>
          <a:bodyPr>
            <a:noAutofit/>
          </a:bodyPr>
          <a:lstStyle>
            <a:lvl1pPr>
              <a:spcBef>
                <a:spcPts val="1000"/>
              </a:spcBef>
              <a:defRPr sz="4000" b="1">
                <a:solidFill>
                  <a:schemeClr val="accent6">
                    <a:lumMod val="60000"/>
                    <a:lumOff val="40000"/>
                  </a:schemeClr>
                </a:solidFill>
              </a:defRPr>
            </a:lvl1pPr>
          </a:lstStyle>
          <a:p>
            <a:r>
              <a:rPr lang="en-US" dirty="0"/>
              <a:t>Insert title here</a:t>
            </a:r>
          </a:p>
        </p:txBody>
      </p:sp>
      <p:sp>
        <p:nvSpPr>
          <p:cNvPr id="7" name="Text Placeholder 15">
            <a:extLst>
              <a:ext uri="{FF2B5EF4-FFF2-40B4-BE49-F238E27FC236}">
                <a16:creationId xmlns:a16="http://schemas.microsoft.com/office/drawing/2014/main" id="{DF03C311-DDF4-44A3-9D51-D5FDC4A8E7B5}"/>
              </a:ext>
            </a:extLst>
          </p:cNvPr>
          <p:cNvSpPr>
            <a:spLocks noGrp="1"/>
          </p:cNvSpPr>
          <p:nvPr>
            <p:ph type="body" sz="quarter" idx="11" hasCustomPrompt="1"/>
          </p:nvPr>
        </p:nvSpPr>
        <p:spPr>
          <a:xfrm>
            <a:off x="762000" y="1432562"/>
            <a:ext cx="10667999" cy="927425"/>
          </a:xfrm>
          <a:prstGeom prst="rect">
            <a:avLst/>
          </a:prstGeom>
        </p:spPr>
        <p:txBody>
          <a:bodyPr/>
          <a:lstStyle>
            <a:lvl1pPr marL="0" indent="0">
              <a:lnSpc>
                <a:spcPct val="100000"/>
              </a:lnSpc>
              <a:buNone/>
              <a:defRPr sz="1800" b="0">
                <a:solidFill>
                  <a:schemeClr val="bg1"/>
                </a:solidFill>
              </a:defRPr>
            </a:lvl1pPr>
            <a:lvl2pPr marL="228600">
              <a:lnSpc>
                <a:spcPct val="100000"/>
              </a:lnSpc>
              <a:spcBef>
                <a:spcPts val="1000"/>
              </a:spcBef>
              <a:defRPr sz="1800" b="0">
                <a:solidFill>
                  <a:schemeClr val="bg1"/>
                </a:solidFill>
              </a:defRPr>
            </a:lvl2pPr>
          </a:lstStyle>
          <a:p>
            <a:pPr lvl="0"/>
            <a:r>
              <a:rPr lang="en-US" dirty="0"/>
              <a:t>Insert subtitle here</a:t>
            </a:r>
          </a:p>
          <a:p>
            <a:pPr lvl="1"/>
            <a:r>
              <a:rPr lang="en-US" dirty="0"/>
              <a:t>Insert content here</a:t>
            </a:r>
          </a:p>
        </p:txBody>
      </p:sp>
      <p:sp>
        <p:nvSpPr>
          <p:cNvPr id="8" name="SmartArt Placeholder 7">
            <a:extLst>
              <a:ext uri="{FF2B5EF4-FFF2-40B4-BE49-F238E27FC236}">
                <a16:creationId xmlns:a16="http://schemas.microsoft.com/office/drawing/2014/main" id="{9FD563C5-3DFB-47DD-8A9E-30D8084590F6}"/>
              </a:ext>
            </a:extLst>
          </p:cNvPr>
          <p:cNvSpPr>
            <a:spLocks noGrp="1"/>
          </p:cNvSpPr>
          <p:nvPr>
            <p:ph type="dgm" sz="quarter" idx="14" hasCustomPrompt="1"/>
          </p:nvPr>
        </p:nvSpPr>
        <p:spPr>
          <a:xfrm>
            <a:off x="762001" y="2369129"/>
            <a:ext cx="10667998" cy="3343657"/>
          </a:xfrm>
          <a:prstGeom prst="rect">
            <a:avLst/>
          </a:prstGeom>
        </p:spPr>
        <p:txBody>
          <a:bodyPr/>
          <a:lstStyle>
            <a:lvl1pPr marL="0" indent="0">
              <a:buNone/>
              <a:defRPr sz="1800" b="0"/>
            </a:lvl1pPr>
          </a:lstStyle>
          <a:p>
            <a:r>
              <a:rPr lang="en-US" dirty="0"/>
              <a:t>Insert Content here</a:t>
            </a:r>
          </a:p>
        </p:txBody>
      </p:sp>
      <p:pic>
        <p:nvPicPr>
          <p:cNvPr id="9" name="Picture Placeholder 11" descr="Bright, colorful geometric pattern ">
            <a:extLst>
              <a:ext uri="{FF2B5EF4-FFF2-40B4-BE49-F238E27FC236}">
                <a16:creationId xmlns:a16="http://schemas.microsoft.com/office/drawing/2014/main" id="{1DB66C56-FBAE-47D3-9818-61368D74DAE8}"/>
              </a:ext>
            </a:extLst>
          </p:cNvPr>
          <p:cNvPicPr>
            <a:picLocks noChangeAspect="1"/>
          </p:cNvPicPr>
          <p:nvPr userDrawn="1"/>
        </p:nvPicPr>
        <p:blipFill>
          <a:blip r:embed="rId2"/>
          <a:srcRect t="390" b="390"/>
          <a:stretch>
            <a:fillRect/>
          </a:stretch>
        </p:blipFill>
        <p:spPr>
          <a:xfrm>
            <a:off x="0" y="5999582"/>
            <a:ext cx="12192000" cy="858417"/>
          </a:xfrm>
          <a:prstGeom prst="rect">
            <a:avLst/>
          </a:prstGeom>
        </p:spPr>
      </p:pic>
    </p:spTree>
    <p:extLst>
      <p:ext uri="{BB962C8B-B14F-4D97-AF65-F5344CB8AC3E}">
        <p14:creationId xmlns:p14="http://schemas.microsoft.com/office/powerpoint/2010/main" val="4294626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Photo Content">
    <p:spTree>
      <p:nvGrpSpPr>
        <p:cNvPr id="1" name=""/>
        <p:cNvGrpSpPr/>
        <p:nvPr/>
      </p:nvGrpSpPr>
      <p:grpSpPr>
        <a:xfrm>
          <a:off x="0" y="0"/>
          <a:ext cx="0" cy="0"/>
          <a:chOff x="0" y="0"/>
          <a:chExt cx="0" cy="0"/>
        </a:xfrm>
      </p:grpSpPr>
      <p:sp>
        <p:nvSpPr>
          <p:cNvPr id="10" name="Title 2">
            <a:extLst>
              <a:ext uri="{FF2B5EF4-FFF2-40B4-BE49-F238E27FC236}">
                <a16:creationId xmlns:a16="http://schemas.microsoft.com/office/drawing/2014/main" id="{3F45076F-4240-4B40-8CE4-637DD751A68B}"/>
              </a:ext>
            </a:extLst>
          </p:cNvPr>
          <p:cNvSpPr>
            <a:spLocks noGrp="1"/>
          </p:cNvSpPr>
          <p:nvPr>
            <p:ph type="title" hasCustomPrompt="1"/>
          </p:nvPr>
        </p:nvSpPr>
        <p:spPr>
          <a:xfrm>
            <a:off x="762000" y="715963"/>
            <a:ext cx="5334000" cy="1189038"/>
          </a:xfrm>
          <a:prstGeom prst="rect">
            <a:avLst/>
          </a:prstGeom>
        </p:spPr>
        <p:txBody>
          <a:bodyPr anchor="t">
            <a:normAutofit/>
          </a:bodyPr>
          <a:lstStyle>
            <a:lvl1pPr>
              <a:spcBef>
                <a:spcPts val="1000"/>
              </a:spcBef>
              <a:defRPr sz="4000" b="1">
                <a:solidFill>
                  <a:schemeClr val="accent4"/>
                </a:solidFill>
              </a:defRPr>
            </a:lvl1pPr>
          </a:lstStyle>
          <a:p>
            <a:r>
              <a:rPr lang="en-US" dirty="0"/>
              <a:t>Insert title here</a:t>
            </a:r>
          </a:p>
        </p:txBody>
      </p:sp>
      <p:sp>
        <p:nvSpPr>
          <p:cNvPr id="16" name="Text Placeholder 15">
            <a:extLst>
              <a:ext uri="{FF2B5EF4-FFF2-40B4-BE49-F238E27FC236}">
                <a16:creationId xmlns:a16="http://schemas.microsoft.com/office/drawing/2014/main" id="{8498B63D-F60C-4A9D-8D3E-0C7CD748FEDE}"/>
              </a:ext>
            </a:extLst>
          </p:cNvPr>
          <p:cNvSpPr>
            <a:spLocks noGrp="1"/>
          </p:cNvSpPr>
          <p:nvPr>
            <p:ph type="body" sz="quarter" idx="11" hasCustomPrompt="1"/>
          </p:nvPr>
        </p:nvSpPr>
        <p:spPr>
          <a:xfrm>
            <a:off x="762000" y="1905000"/>
            <a:ext cx="5334000" cy="3276600"/>
          </a:xfrm>
          <a:prstGeom prst="rect">
            <a:avLst/>
          </a:prstGeom>
        </p:spPr>
        <p:txBody>
          <a:bodyPr/>
          <a:lstStyle>
            <a:lvl1pPr marL="0" indent="0">
              <a:lnSpc>
                <a:spcPct val="100000"/>
              </a:lnSpc>
              <a:buNone/>
              <a:defRPr sz="1800" b="1"/>
            </a:lvl1pPr>
            <a:lvl2pPr marL="228600">
              <a:lnSpc>
                <a:spcPct val="100000"/>
              </a:lnSpc>
              <a:spcBef>
                <a:spcPts val="1000"/>
              </a:spcBef>
              <a:defRPr sz="1800"/>
            </a:lvl2pPr>
          </a:lstStyle>
          <a:p>
            <a:pPr lvl="0"/>
            <a:r>
              <a:rPr lang="en-US" dirty="0"/>
              <a:t>Insert subtitle here</a:t>
            </a:r>
          </a:p>
          <a:p>
            <a:pPr lvl="1"/>
            <a:r>
              <a:rPr lang="en-US" dirty="0"/>
              <a:t>Insert content here</a:t>
            </a:r>
          </a:p>
        </p:txBody>
      </p:sp>
      <p:sp>
        <p:nvSpPr>
          <p:cNvPr id="9" name="Picture Placeholder 13">
            <a:extLst>
              <a:ext uri="{FF2B5EF4-FFF2-40B4-BE49-F238E27FC236}">
                <a16:creationId xmlns:a16="http://schemas.microsoft.com/office/drawing/2014/main" id="{827A95C0-AE8D-46E1-9EF9-64504CBEF99E}"/>
              </a:ext>
            </a:extLst>
          </p:cNvPr>
          <p:cNvSpPr>
            <a:spLocks noGrp="1"/>
          </p:cNvSpPr>
          <p:nvPr>
            <p:ph type="pic" sz="quarter" idx="14"/>
          </p:nvPr>
        </p:nvSpPr>
        <p:spPr>
          <a:xfrm>
            <a:off x="6858000" y="715963"/>
            <a:ext cx="4572000" cy="2362200"/>
          </a:xfrm>
          <a:prstGeom prst="rect">
            <a:avLst/>
          </a:prstGeom>
          <a:solidFill>
            <a:schemeClr val="tx2"/>
          </a:solidFill>
        </p:spPr>
        <p:txBody>
          <a:bodyPr>
            <a:normAutofit/>
          </a:bodyPr>
          <a:lstStyle>
            <a:lvl1pPr algn="ctr">
              <a:buNone/>
              <a:defRPr sz="1600"/>
            </a:lvl1pPr>
          </a:lstStyle>
          <a:p>
            <a:r>
              <a:rPr lang="en-US"/>
              <a:t>Click icon to add picture</a:t>
            </a:r>
            <a:endParaRPr lang="en-US" dirty="0"/>
          </a:p>
        </p:txBody>
      </p:sp>
      <p:sp>
        <p:nvSpPr>
          <p:cNvPr id="8" name="Picture Placeholder 13">
            <a:extLst>
              <a:ext uri="{FF2B5EF4-FFF2-40B4-BE49-F238E27FC236}">
                <a16:creationId xmlns:a16="http://schemas.microsoft.com/office/drawing/2014/main" id="{89E410BA-B0FE-4F0E-8BE5-D33CC016635B}"/>
              </a:ext>
            </a:extLst>
          </p:cNvPr>
          <p:cNvSpPr>
            <a:spLocks noGrp="1"/>
          </p:cNvSpPr>
          <p:nvPr>
            <p:ph type="pic" sz="quarter" idx="13"/>
          </p:nvPr>
        </p:nvSpPr>
        <p:spPr>
          <a:xfrm>
            <a:off x="6858000" y="3305541"/>
            <a:ext cx="4572000" cy="2362200"/>
          </a:xfrm>
          <a:prstGeom prst="rect">
            <a:avLst/>
          </a:prstGeom>
          <a:solidFill>
            <a:schemeClr val="tx2"/>
          </a:solidFill>
        </p:spPr>
        <p:txBody>
          <a:bodyPr>
            <a:normAutofit/>
          </a:bodyPr>
          <a:lstStyle>
            <a:lvl1pPr algn="ctr">
              <a:buNone/>
              <a:defRPr sz="1600"/>
            </a:lvl1pPr>
          </a:lstStyle>
          <a:p>
            <a:r>
              <a:rPr lang="en-US"/>
              <a:t>Click icon to add picture</a:t>
            </a:r>
            <a:endParaRPr lang="en-US" dirty="0"/>
          </a:p>
        </p:txBody>
      </p:sp>
      <p:pic>
        <p:nvPicPr>
          <p:cNvPr id="12" name="Picture Placeholder 19" descr="Bright, colorful geometric pattern ">
            <a:extLst>
              <a:ext uri="{FF2B5EF4-FFF2-40B4-BE49-F238E27FC236}">
                <a16:creationId xmlns:a16="http://schemas.microsoft.com/office/drawing/2014/main" id="{C93F15CF-2105-4C28-85E9-BBA03833263D}"/>
              </a:ext>
            </a:extLst>
          </p:cNvPr>
          <p:cNvPicPr>
            <a:picLocks noChangeAspect="1"/>
          </p:cNvPicPr>
          <p:nvPr userDrawn="1"/>
        </p:nvPicPr>
        <p:blipFill rotWithShape="1">
          <a:blip r:embed="rId2"/>
          <a:srcRect t="436" b="436"/>
          <a:stretch/>
        </p:blipFill>
        <p:spPr>
          <a:xfrm>
            <a:off x="0" y="5980922"/>
            <a:ext cx="12192000" cy="877078"/>
          </a:xfrm>
          <a:prstGeom prst="rect">
            <a:avLst/>
          </a:prstGeom>
        </p:spPr>
      </p:pic>
    </p:spTree>
    <p:extLst>
      <p:ext uri="{BB962C8B-B14F-4D97-AF65-F5344CB8AC3E}">
        <p14:creationId xmlns:p14="http://schemas.microsoft.com/office/powerpoint/2010/main" val="1586680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672"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ight Pattern Content Blu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7E8F-5716-4A71-B64F-EC5A742B45D2}"/>
              </a:ext>
            </a:extLst>
          </p:cNvPr>
          <p:cNvSpPr>
            <a:spLocks noGrp="1"/>
          </p:cNvSpPr>
          <p:nvPr>
            <p:ph type="title" hasCustomPrompt="1"/>
          </p:nvPr>
        </p:nvSpPr>
        <p:spPr>
          <a:xfrm>
            <a:off x="762000" y="715961"/>
            <a:ext cx="6477000" cy="1189038"/>
          </a:xfrm>
          <a:prstGeom prst="rect">
            <a:avLst/>
          </a:prstGeom>
        </p:spPr>
        <p:txBody>
          <a:bodyPr anchor="t">
            <a:noAutofit/>
          </a:bodyPr>
          <a:lstStyle>
            <a:lvl1pPr>
              <a:spcBef>
                <a:spcPts val="1000"/>
              </a:spcBef>
              <a:defRPr sz="4000" b="1">
                <a:solidFill>
                  <a:schemeClr val="accent5"/>
                </a:solidFill>
              </a:defRPr>
            </a:lvl1pPr>
          </a:lstStyle>
          <a:p>
            <a:r>
              <a:rPr lang="en-US" dirty="0"/>
              <a:t>Insert title here</a:t>
            </a:r>
          </a:p>
        </p:txBody>
      </p:sp>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hasCustomPrompt="1"/>
          </p:nvPr>
        </p:nvSpPr>
        <p:spPr>
          <a:xfrm>
            <a:off x="762000" y="1905000"/>
            <a:ext cx="6477000" cy="3276600"/>
          </a:xfrm>
          <a:prstGeom prst="rect">
            <a:avLst/>
          </a:prstGeom>
        </p:spPr>
        <p:txBody>
          <a:bodyPr/>
          <a:lstStyle>
            <a:lvl1pPr marL="0" indent="0">
              <a:lnSpc>
                <a:spcPct val="100000"/>
              </a:lnSpc>
              <a:buNone/>
              <a:defRPr sz="1800" b="1">
                <a:solidFill>
                  <a:schemeClr val="bg1"/>
                </a:solidFill>
              </a:defRPr>
            </a:lvl1pPr>
            <a:lvl2pPr marL="228600">
              <a:lnSpc>
                <a:spcPct val="100000"/>
              </a:lnSpc>
              <a:spcBef>
                <a:spcPts val="1000"/>
              </a:spcBef>
              <a:defRPr sz="1800">
                <a:solidFill>
                  <a:schemeClr val="bg1"/>
                </a:solidFill>
              </a:defRPr>
            </a:lvl2pPr>
          </a:lstStyle>
          <a:p>
            <a:pPr lvl="0"/>
            <a:r>
              <a:rPr lang="en-US" dirty="0"/>
              <a:t>Insert subtitle here</a:t>
            </a:r>
          </a:p>
          <a:p>
            <a:pPr lvl="1"/>
            <a:r>
              <a:rPr lang="en-US" dirty="0"/>
              <a:t>Insert content here</a:t>
            </a:r>
          </a:p>
        </p:txBody>
      </p:sp>
      <p:pic>
        <p:nvPicPr>
          <p:cNvPr id="5" name="Picture Placeholder 15" descr="Bright, colorful geometric pattern ">
            <a:extLst>
              <a:ext uri="{FF2B5EF4-FFF2-40B4-BE49-F238E27FC236}">
                <a16:creationId xmlns:a16="http://schemas.microsoft.com/office/drawing/2014/main" id="{9E2B3BF6-B5D6-4D6F-84C6-0EE24AC7C14A}"/>
              </a:ext>
            </a:extLst>
          </p:cNvPr>
          <p:cNvPicPr>
            <a:picLocks noChangeAspect="1"/>
          </p:cNvPicPr>
          <p:nvPr userDrawn="1"/>
        </p:nvPicPr>
        <p:blipFill rotWithShape="1">
          <a:blip r:embed="rId2"/>
          <a:srcRect l="3" r="3"/>
          <a:stretch/>
        </p:blipFill>
        <p:spPr>
          <a:xfrm>
            <a:off x="7427166" y="0"/>
            <a:ext cx="4764834" cy="6858000"/>
          </a:xfrm>
          <a:prstGeom prst="rect">
            <a:avLst/>
          </a:prstGeom>
        </p:spPr>
      </p:pic>
    </p:spTree>
    <p:extLst>
      <p:ext uri="{BB962C8B-B14F-4D97-AF65-F5344CB8AC3E}">
        <p14:creationId xmlns:p14="http://schemas.microsoft.com/office/powerpoint/2010/main" val="3951428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0" userDrawn="1">
          <p15:clr>
            <a:srgbClr val="5ACBF0"/>
          </p15:clr>
        </p15:guide>
        <p15:guide id="4" orient="horz" pos="2487" userDrawn="1">
          <p15:clr>
            <a:srgbClr val="5ACBF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7724906-4405-47F4-B533-7291B003B0A2}"/>
              </a:ext>
            </a:extLst>
          </p:cNvPr>
          <p:cNvSpPr>
            <a:spLocks noGrp="1"/>
          </p:cNvSpPr>
          <p:nvPr>
            <p:ph type="title" hasCustomPrompt="1"/>
          </p:nvPr>
        </p:nvSpPr>
        <p:spPr>
          <a:xfrm>
            <a:off x="1525301" y="1995467"/>
            <a:ext cx="9141397" cy="615553"/>
          </a:xfrm>
          <a:prstGeom prst="rect">
            <a:avLst/>
          </a:prstGeo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bg1"/>
                </a:solidFill>
                <a:effectLst/>
                <a:latin typeface="+mj-lt"/>
                <a:ea typeface="+mn-ea"/>
                <a:cs typeface="Segoe UI" pitchFamily="34" charset="0"/>
              </a:defRPr>
            </a:lvl1pPr>
          </a:lstStyle>
          <a:p>
            <a:r>
              <a:rPr lang="en-US" dirty="0"/>
              <a:t>Insert title here</a:t>
            </a:r>
          </a:p>
        </p:txBody>
      </p:sp>
      <p:sp>
        <p:nvSpPr>
          <p:cNvPr id="14" name="Text Placeholder 4">
            <a:extLst>
              <a:ext uri="{FF2B5EF4-FFF2-40B4-BE49-F238E27FC236}">
                <a16:creationId xmlns:a16="http://schemas.microsoft.com/office/drawing/2014/main" id="{1EEF53A4-35A6-4E43-B220-67DA381C5910}"/>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lnSpc>
                <a:spcPct val="100000"/>
              </a:lnSpc>
              <a:spcBef>
                <a:spcPts val="0"/>
              </a:spcBef>
              <a:spcAft>
                <a:spcPts val="0"/>
              </a:spcAft>
              <a:buFont typeface="Arial" panose="020B0604020202020204" pitchFamily="34" charset="0"/>
              <a:buNone/>
              <a:defRPr lang="en-US" sz="1800" kern="1200" dirty="0">
                <a:solidFill>
                  <a:schemeClr val="bg1"/>
                </a:solidFill>
                <a:latin typeface="+mn-lt"/>
                <a:ea typeface="+mn-ea"/>
                <a:cs typeface="+mn-cs"/>
              </a:defRPr>
            </a:lvl1pPr>
          </a:lstStyle>
          <a:p>
            <a:pPr lvl="0"/>
            <a:r>
              <a:rPr lang="en-US" dirty="0"/>
              <a:t>Insert content here</a:t>
            </a:r>
          </a:p>
        </p:txBody>
      </p:sp>
      <p:pic>
        <p:nvPicPr>
          <p:cNvPr id="6" name="Picture Placeholder 17" descr="Bright, colorful geometric pattern ">
            <a:extLst>
              <a:ext uri="{FF2B5EF4-FFF2-40B4-BE49-F238E27FC236}">
                <a16:creationId xmlns:a16="http://schemas.microsoft.com/office/drawing/2014/main" id="{9F278CC9-9968-40F5-B18F-B1D45BE36A49}"/>
              </a:ext>
            </a:extLst>
          </p:cNvPr>
          <p:cNvPicPr>
            <a:picLocks noChangeAspect="1"/>
          </p:cNvPicPr>
          <p:nvPr userDrawn="1"/>
        </p:nvPicPr>
        <p:blipFill rotWithShape="1">
          <a:blip r:embed="rId2"/>
          <a:srcRect t="390" b="390"/>
          <a:stretch/>
        </p:blipFill>
        <p:spPr>
          <a:xfrm>
            <a:off x="0" y="5999582"/>
            <a:ext cx="12192000" cy="858417"/>
          </a:xfrm>
          <a:prstGeom prst="rect">
            <a:avLst/>
          </a:prstGeom>
        </p:spPr>
      </p:pic>
    </p:spTree>
    <p:extLst>
      <p:ext uri="{BB962C8B-B14F-4D97-AF65-F5344CB8AC3E}">
        <p14:creationId xmlns:p14="http://schemas.microsoft.com/office/powerpoint/2010/main" val="495523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9690444"/>
      </p:ext>
    </p:extLst>
  </p:cSld>
  <p:clrMap bg1="dk1" tx1="lt1" bg2="dk2" tx2="lt2" accent1="accent1" accent2="accent2" accent3="accent3" accent4="accent4" accent5="accent5" accent6="accent6" hlink="hlink" folHlink="folHlink"/>
  <p:sldLayoutIdLst>
    <p:sldLayoutId id="2147483689" r:id="rId1"/>
    <p:sldLayoutId id="2147483699" r:id="rId2"/>
    <p:sldLayoutId id="2147483700" r:id="rId3"/>
    <p:sldLayoutId id="2147483691" r:id="rId4"/>
    <p:sldLayoutId id="2147483701" r:id="rId5"/>
    <p:sldLayoutId id="2147483706" r:id="rId6"/>
    <p:sldLayoutId id="2147483702" r:id="rId7"/>
    <p:sldLayoutId id="2147483704" r:id="rId8"/>
    <p:sldLayoutId id="2147483690" r:id="rId9"/>
    <p:sldLayoutId id="2147483708" r:id="rId1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hyperlink" Target="mailto:bvpwellbeing@dorsetgp.nhs.uk"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F5AD5B1-50A4-FCA1-AA19-886637428154}"/>
              </a:ext>
            </a:extLst>
          </p:cNvPr>
          <p:cNvPicPr>
            <a:picLocks noChangeAspect="1"/>
          </p:cNvPicPr>
          <p:nvPr/>
        </p:nvPicPr>
        <p:blipFill>
          <a:blip r:embed="rId3"/>
          <a:stretch>
            <a:fillRect/>
          </a:stretch>
        </p:blipFill>
        <p:spPr>
          <a:xfrm>
            <a:off x="4800600" y="1847850"/>
            <a:ext cx="7324725" cy="2996478"/>
          </a:xfrm>
          <a:prstGeom prst="rect">
            <a:avLst/>
          </a:prstGeom>
        </p:spPr>
      </p:pic>
    </p:spTree>
    <p:extLst>
      <p:ext uri="{BB962C8B-B14F-4D97-AF65-F5344CB8AC3E}">
        <p14:creationId xmlns:p14="http://schemas.microsoft.com/office/powerpoint/2010/main" val="1543265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467DE1D1-9E7A-A794-2E2A-679AE2FB7461}"/>
              </a:ext>
            </a:extLst>
          </p:cNvPr>
          <p:cNvSpPr>
            <a:spLocks noGrp="1"/>
          </p:cNvSpPr>
          <p:nvPr>
            <p:ph type="title"/>
          </p:nvPr>
        </p:nvSpPr>
        <p:spPr>
          <a:xfrm>
            <a:off x="419100" y="715961"/>
            <a:ext cx="11257642" cy="1189037"/>
          </a:xfrm>
        </p:spPr>
        <p:txBody>
          <a:bodyPr>
            <a:normAutofit/>
          </a:bodyPr>
          <a:lstStyle/>
          <a:p>
            <a:pPr algn="ctr"/>
            <a:r>
              <a:rPr lang="en-US" dirty="0">
                <a:solidFill>
                  <a:schemeClr val="accent5"/>
                </a:solidFill>
              </a:rPr>
              <a:t>Interesting local Social Prescribing facts</a:t>
            </a:r>
            <a:br>
              <a:rPr lang="en-US" dirty="0"/>
            </a:br>
            <a:endParaRPr lang="en-US" dirty="0"/>
          </a:p>
        </p:txBody>
      </p:sp>
      <p:sp>
        <p:nvSpPr>
          <p:cNvPr id="11" name="Rectangle 10">
            <a:extLst>
              <a:ext uri="{FF2B5EF4-FFF2-40B4-BE49-F238E27FC236}">
                <a16:creationId xmlns:a16="http://schemas.microsoft.com/office/drawing/2014/main" id="{5732CF65-2DAC-2BAC-0A3F-81053B2C2C65}"/>
              </a:ext>
            </a:extLst>
          </p:cNvPr>
          <p:cNvSpPr/>
          <p:nvPr/>
        </p:nvSpPr>
        <p:spPr>
          <a:xfrm>
            <a:off x="1333500" y="1628775"/>
            <a:ext cx="9744075" cy="3762375"/>
          </a:xfrm>
          <a:prstGeom prst="rect">
            <a:avLst/>
          </a:prstGeom>
          <a:solidFill>
            <a:schemeClr val="accent3">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7C02701D-BDF6-EF99-ACE6-7341B6BAEC75}"/>
              </a:ext>
            </a:extLst>
          </p:cNvPr>
          <p:cNvSpPr/>
          <p:nvPr/>
        </p:nvSpPr>
        <p:spPr>
          <a:xfrm>
            <a:off x="6686550" y="5676900"/>
            <a:ext cx="5353050" cy="2667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Data taken from 1/3/23 to 1/3/24</a:t>
            </a:r>
          </a:p>
        </p:txBody>
      </p:sp>
      <p:sp>
        <p:nvSpPr>
          <p:cNvPr id="2" name="TextBox 1">
            <a:extLst>
              <a:ext uri="{FF2B5EF4-FFF2-40B4-BE49-F238E27FC236}">
                <a16:creationId xmlns:a16="http://schemas.microsoft.com/office/drawing/2014/main" id="{5230CD52-741C-ADE8-FAFB-FB92BF3F6C15}"/>
              </a:ext>
            </a:extLst>
          </p:cNvPr>
          <p:cNvSpPr txBox="1"/>
          <p:nvPr/>
        </p:nvSpPr>
        <p:spPr>
          <a:xfrm>
            <a:off x="1852612" y="2151727"/>
            <a:ext cx="8486775" cy="2554545"/>
          </a:xfrm>
          <a:prstGeom prst="rect">
            <a:avLst/>
          </a:prstGeom>
          <a:noFill/>
        </p:spPr>
        <p:txBody>
          <a:bodyPr wrap="square" rtlCol="0">
            <a:spAutoFit/>
          </a:bodyPr>
          <a:lstStyle/>
          <a:p>
            <a:pPr algn="ctr"/>
            <a:r>
              <a:rPr lang="en-GB" sz="4000" dirty="0"/>
              <a:t>Our Social Prescribers have supported 12 patients who have been victims of abuse</a:t>
            </a:r>
          </a:p>
          <a:p>
            <a:pPr algn="ctr"/>
            <a:r>
              <a:rPr lang="en-GB" sz="4000" dirty="0"/>
              <a:t>over the course of the last year</a:t>
            </a:r>
          </a:p>
        </p:txBody>
      </p:sp>
    </p:spTree>
    <p:extLst>
      <p:ext uri="{BB962C8B-B14F-4D97-AF65-F5344CB8AC3E}">
        <p14:creationId xmlns:p14="http://schemas.microsoft.com/office/powerpoint/2010/main" val="1691095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467DE1D1-9E7A-A794-2E2A-679AE2FB7461}"/>
              </a:ext>
            </a:extLst>
          </p:cNvPr>
          <p:cNvSpPr>
            <a:spLocks noGrp="1"/>
          </p:cNvSpPr>
          <p:nvPr>
            <p:ph type="title"/>
          </p:nvPr>
        </p:nvSpPr>
        <p:spPr>
          <a:xfrm>
            <a:off x="419100" y="715961"/>
            <a:ext cx="11257642" cy="1189037"/>
          </a:xfrm>
        </p:spPr>
        <p:txBody>
          <a:bodyPr>
            <a:normAutofit/>
          </a:bodyPr>
          <a:lstStyle/>
          <a:p>
            <a:pPr algn="ctr"/>
            <a:r>
              <a:rPr lang="en-US" dirty="0">
                <a:solidFill>
                  <a:schemeClr val="accent4"/>
                </a:solidFill>
              </a:rPr>
              <a:t>Interesting local Social Prescribing facts</a:t>
            </a:r>
            <a:br>
              <a:rPr lang="en-US" dirty="0"/>
            </a:br>
            <a:endParaRPr lang="en-US" dirty="0"/>
          </a:p>
        </p:txBody>
      </p:sp>
      <p:sp>
        <p:nvSpPr>
          <p:cNvPr id="11" name="Rectangle 10">
            <a:extLst>
              <a:ext uri="{FF2B5EF4-FFF2-40B4-BE49-F238E27FC236}">
                <a16:creationId xmlns:a16="http://schemas.microsoft.com/office/drawing/2014/main" id="{5732CF65-2DAC-2BAC-0A3F-81053B2C2C65}"/>
              </a:ext>
            </a:extLst>
          </p:cNvPr>
          <p:cNvSpPr/>
          <p:nvPr/>
        </p:nvSpPr>
        <p:spPr>
          <a:xfrm>
            <a:off x="1333500" y="1628775"/>
            <a:ext cx="9744075" cy="3762375"/>
          </a:xfrm>
          <a:prstGeom prst="rect">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7C02701D-BDF6-EF99-ACE6-7341B6BAEC75}"/>
              </a:ext>
            </a:extLst>
          </p:cNvPr>
          <p:cNvSpPr/>
          <p:nvPr/>
        </p:nvSpPr>
        <p:spPr>
          <a:xfrm>
            <a:off x="6686550" y="5676900"/>
            <a:ext cx="5353050" cy="2667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Data taken from 1/3/23 to 1/3/24</a:t>
            </a:r>
          </a:p>
        </p:txBody>
      </p:sp>
      <p:sp>
        <p:nvSpPr>
          <p:cNvPr id="2" name="TextBox 1">
            <a:extLst>
              <a:ext uri="{FF2B5EF4-FFF2-40B4-BE49-F238E27FC236}">
                <a16:creationId xmlns:a16="http://schemas.microsoft.com/office/drawing/2014/main" id="{5230CD52-741C-ADE8-FAFB-FB92BF3F6C15}"/>
              </a:ext>
            </a:extLst>
          </p:cNvPr>
          <p:cNvSpPr txBox="1"/>
          <p:nvPr/>
        </p:nvSpPr>
        <p:spPr>
          <a:xfrm>
            <a:off x="1852612" y="2540466"/>
            <a:ext cx="8486775" cy="1938992"/>
          </a:xfrm>
          <a:prstGeom prst="rect">
            <a:avLst/>
          </a:prstGeom>
          <a:noFill/>
        </p:spPr>
        <p:txBody>
          <a:bodyPr wrap="square" rtlCol="0">
            <a:spAutoFit/>
          </a:bodyPr>
          <a:lstStyle/>
          <a:p>
            <a:pPr algn="ctr"/>
            <a:r>
              <a:rPr lang="en-GB" sz="4000" dirty="0"/>
              <a:t>We have registered 341 unpaid carers and 251 cared for patients over the course of the last year</a:t>
            </a:r>
          </a:p>
        </p:txBody>
      </p:sp>
    </p:spTree>
    <p:extLst>
      <p:ext uri="{BB962C8B-B14F-4D97-AF65-F5344CB8AC3E}">
        <p14:creationId xmlns:p14="http://schemas.microsoft.com/office/powerpoint/2010/main" val="2514642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02AD8E-4C7C-4A1B-89B1-9A0997F4F30E}"/>
              </a:ext>
            </a:extLst>
          </p:cNvPr>
          <p:cNvSpPr>
            <a:spLocks noGrp="1"/>
          </p:cNvSpPr>
          <p:nvPr>
            <p:ph type="title"/>
          </p:nvPr>
        </p:nvSpPr>
        <p:spPr>
          <a:xfrm>
            <a:off x="762000" y="715961"/>
            <a:ext cx="6477000" cy="1189038"/>
          </a:xfrm>
        </p:spPr>
        <p:txBody>
          <a:bodyPr/>
          <a:lstStyle/>
          <a:p>
            <a:r>
              <a:rPr lang="en-US" dirty="0"/>
              <a:t>Shared decision making…</a:t>
            </a:r>
          </a:p>
        </p:txBody>
      </p:sp>
      <p:sp>
        <p:nvSpPr>
          <p:cNvPr id="5" name="Text Placeholder 4">
            <a:extLst>
              <a:ext uri="{FF2B5EF4-FFF2-40B4-BE49-F238E27FC236}">
                <a16:creationId xmlns:a16="http://schemas.microsoft.com/office/drawing/2014/main" id="{3789D33E-7E25-EF24-A8AD-495710D6F04C}"/>
              </a:ext>
            </a:extLst>
          </p:cNvPr>
          <p:cNvSpPr>
            <a:spLocks noGrp="1"/>
          </p:cNvSpPr>
          <p:nvPr>
            <p:ph type="body" sz="quarter" idx="11"/>
          </p:nvPr>
        </p:nvSpPr>
        <p:spPr>
          <a:xfrm>
            <a:off x="476250" y="1676402"/>
            <a:ext cx="6477000" cy="3276600"/>
          </a:xfrm>
        </p:spPr>
        <p:txBody>
          <a:bodyPr/>
          <a:lstStyle/>
          <a:p>
            <a:pPr algn="l" fontAlgn="base"/>
            <a:r>
              <a:rPr lang="en-GB" sz="2200" b="0" i="0" dirty="0">
                <a:solidFill>
                  <a:srgbClr val="202A30"/>
                </a:solidFill>
                <a:effectLst/>
                <a:latin typeface="-apple-system"/>
              </a:rPr>
              <a:t>Shared decision making ensures that our patients are supported to make decisions that are right for them. It is a collaborative process through which our Social Prescribers support a patient to reach a decision about what happens next for them, and th</a:t>
            </a:r>
            <a:r>
              <a:rPr lang="en-GB" sz="2200" b="0" dirty="0">
                <a:solidFill>
                  <a:srgbClr val="202A30"/>
                </a:solidFill>
                <a:latin typeface="-apple-system"/>
              </a:rPr>
              <a:t>e support we provide them with</a:t>
            </a:r>
            <a:r>
              <a:rPr lang="en-GB" sz="2200" b="0" i="0" dirty="0">
                <a:solidFill>
                  <a:srgbClr val="202A30"/>
                </a:solidFill>
                <a:effectLst/>
                <a:latin typeface="-apple-system"/>
              </a:rPr>
              <a:t>.</a:t>
            </a:r>
          </a:p>
          <a:p>
            <a:pPr algn="l" fontAlgn="base"/>
            <a:r>
              <a:rPr lang="en-GB" sz="2200" b="0" i="0" dirty="0">
                <a:solidFill>
                  <a:srgbClr val="202A30"/>
                </a:solidFill>
                <a:effectLst/>
                <a:latin typeface="-apple-system"/>
              </a:rPr>
              <a:t>The conversation brings together:</a:t>
            </a:r>
          </a:p>
          <a:p>
            <a:pPr algn="l" fontAlgn="base">
              <a:buFont typeface="Arial" panose="020B0604020202020204" pitchFamily="34" charset="0"/>
              <a:buChar char="•"/>
            </a:pPr>
            <a:r>
              <a:rPr lang="en-GB" sz="2200" b="0" i="0" dirty="0">
                <a:solidFill>
                  <a:srgbClr val="202A30"/>
                </a:solidFill>
                <a:effectLst/>
                <a:latin typeface="-apple-system"/>
              </a:rPr>
              <a:t> the Social Prescriber’s expertise, such as </a:t>
            </a:r>
            <a:r>
              <a:rPr lang="en-GB" sz="2200" b="0" dirty="0">
                <a:solidFill>
                  <a:srgbClr val="202A30"/>
                </a:solidFill>
                <a:latin typeface="-apple-system"/>
              </a:rPr>
              <a:t>signposting and referral </a:t>
            </a:r>
            <a:r>
              <a:rPr lang="en-GB" sz="2200" b="0" i="0" dirty="0">
                <a:solidFill>
                  <a:srgbClr val="202A30"/>
                </a:solidFill>
                <a:effectLst/>
                <a:latin typeface="-apple-system"/>
              </a:rPr>
              <a:t>options, evidence, risks and benefits</a:t>
            </a:r>
          </a:p>
          <a:p>
            <a:pPr algn="l" fontAlgn="base">
              <a:buFont typeface="Arial" panose="020B0604020202020204" pitchFamily="34" charset="0"/>
              <a:buChar char="•"/>
            </a:pPr>
            <a:r>
              <a:rPr lang="en-GB" sz="2200" b="0" i="0" dirty="0">
                <a:solidFill>
                  <a:srgbClr val="202A30"/>
                </a:solidFill>
                <a:effectLst/>
                <a:latin typeface="-apple-system"/>
              </a:rPr>
              <a:t> what the patient knows best: their preferences, personal circumstances, goals, values and beliefs.</a:t>
            </a:r>
          </a:p>
          <a:p>
            <a:endParaRPr lang="en-GB" dirty="0"/>
          </a:p>
        </p:txBody>
      </p:sp>
      <p:sp>
        <p:nvSpPr>
          <p:cNvPr id="6" name="TextBox 5">
            <a:extLst>
              <a:ext uri="{FF2B5EF4-FFF2-40B4-BE49-F238E27FC236}">
                <a16:creationId xmlns:a16="http://schemas.microsoft.com/office/drawing/2014/main" id="{E68787E6-EEF6-CCE4-37B7-8F28C0474FBD}"/>
              </a:ext>
            </a:extLst>
          </p:cNvPr>
          <p:cNvSpPr txBox="1"/>
          <p:nvPr/>
        </p:nvSpPr>
        <p:spPr>
          <a:xfrm>
            <a:off x="8334375" y="895350"/>
            <a:ext cx="3028950" cy="4781550"/>
          </a:xfrm>
          <a:prstGeom prst="rect">
            <a:avLst/>
          </a:prstGeom>
          <a:solidFill>
            <a:schemeClr val="accent1">
              <a:lumMod val="60000"/>
              <a:lumOff val="40000"/>
            </a:schemeClr>
          </a:solidFill>
        </p:spPr>
        <p:txBody>
          <a:bodyPr wrap="square" rtlCol="0">
            <a:spAutoFit/>
          </a:bodyPr>
          <a:lstStyle/>
          <a:p>
            <a:endParaRPr lang="en-GB" dirty="0"/>
          </a:p>
        </p:txBody>
      </p:sp>
      <p:sp>
        <p:nvSpPr>
          <p:cNvPr id="7" name="TextBox 6">
            <a:extLst>
              <a:ext uri="{FF2B5EF4-FFF2-40B4-BE49-F238E27FC236}">
                <a16:creationId xmlns:a16="http://schemas.microsoft.com/office/drawing/2014/main" id="{FC8AE941-FD70-22DA-A5D5-536E3E607269}"/>
              </a:ext>
            </a:extLst>
          </p:cNvPr>
          <p:cNvSpPr txBox="1"/>
          <p:nvPr/>
        </p:nvSpPr>
        <p:spPr>
          <a:xfrm>
            <a:off x="8448675" y="971550"/>
            <a:ext cx="2847975" cy="4524315"/>
          </a:xfrm>
          <a:prstGeom prst="rect">
            <a:avLst/>
          </a:prstGeom>
          <a:noFill/>
        </p:spPr>
        <p:txBody>
          <a:bodyPr wrap="square" rtlCol="0">
            <a:spAutoFit/>
          </a:bodyPr>
          <a:lstStyle/>
          <a:p>
            <a:pPr algn="ctr"/>
            <a:r>
              <a:rPr lang="en-GB" sz="3200" dirty="0"/>
              <a:t>Our Social Prescribers have utilised ‘shared decision making’ during 1386 interactions with patients</a:t>
            </a:r>
          </a:p>
        </p:txBody>
      </p:sp>
    </p:spTree>
    <p:extLst>
      <p:ext uri="{BB962C8B-B14F-4D97-AF65-F5344CB8AC3E}">
        <p14:creationId xmlns:p14="http://schemas.microsoft.com/office/powerpoint/2010/main" val="1430663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1262CD5-AD01-42E3-9173-97C12BB0D9B8}"/>
              </a:ext>
            </a:extLst>
          </p:cNvPr>
          <p:cNvSpPr>
            <a:spLocks noGrp="1"/>
          </p:cNvSpPr>
          <p:nvPr>
            <p:ph type="title"/>
          </p:nvPr>
        </p:nvSpPr>
        <p:spPr>
          <a:xfrm>
            <a:off x="5199742" y="715961"/>
            <a:ext cx="6477000" cy="1189037"/>
          </a:xfrm>
        </p:spPr>
        <p:txBody>
          <a:bodyPr>
            <a:normAutofit/>
          </a:bodyPr>
          <a:lstStyle/>
          <a:p>
            <a:pPr algn="ctr"/>
            <a:r>
              <a:rPr lang="en-US" dirty="0"/>
              <a:t>How can I get involved?</a:t>
            </a:r>
            <a:br>
              <a:rPr lang="en-US" dirty="0"/>
            </a:br>
            <a:endParaRPr lang="en-US" dirty="0"/>
          </a:p>
        </p:txBody>
      </p:sp>
      <p:sp>
        <p:nvSpPr>
          <p:cNvPr id="4" name="Text Placeholder 3">
            <a:extLst>
              <a:ext uri="{FF2B5EF4-FFF2-40B4-BE49-F238E27FC236}">
                <a16:creationId xmlns:a16="http://schemas.microsoft.com/office/drawing/2014/main" id="{A3B69F72-5CF3-2C11-D259-D755314FDD56}"/>
              </a:ext>
            </a:extLst>
          </p:cNvPr>
          <p:cNvSpPr>
            <a:spLocks noGrp="1"/>
          </p:cNvSpPr>
          <p:nvPr>
            <p:ph type="body" sz="quarter" idx="11"/>
          </p:nvPr>
        </p:nvSpPr>
        <p:spPr>
          <a:xfrm>
            <a:off x="5294084" y="1904998"/>
            <a:ext cx="6477000" cy="3276600"/>
          </a:xfrm>
        </p:spPr>
        <p:txBody>
          <a:bodyPr/>
          <a:lstStyle/>
          <a:p>
            <a:pPr algn="ctr"/>
            <a:r>
              <a:rPr lang="en-GB" sz="2400" dirty="0"/>
              <a:t>We have supported a range of people at The Blackmore Vale Coffee Companions.</a:t>
            </a:r>
          </a:p>
          <a:p>
            <a:pPr algn="ctr"/>
            <a:r>
              <a:rPr lang="en-GB" sz="2400" dirty="0"/>
              <a:t>Why not come along and join in the fun, have a nice hot drink and maybe even a slice of cake whilst making some new friends!</a:t>
            </a:r>
          </a:p>
          <a:p>
            <a:pPr algn="ctr"/>
            <a:r>
              <a:rPr lang="en-GB" sz="2400" dirty="0"/>
              <a:t>The Country Market, Held within the Exchange, Sturminster Newton</a:t>
            </a:r>
          </a:p>
          <a:p>
            <a:pPr algn="ctr"/>
            <a:r>
              <a:rPr lang="en-GB" sz="2400" dirty="0"/>
              <a:t>Every Tuesday 10-11am</a:t>
            </a:r>
          </a:p>
          <a:p>
            <a:endParaRPr lang="en-GB" dirty="0"/>
          </a:p>
          <a:p>
            <a:endParaRPr lang="en-GB" dirty="0"/>
          </a:p>
        </p:txBody>
      </p:sp>
      <p:pic>
        <p:nvPicPr>
          <p:cNvPr id="6" name="Picture 5">
            <a:extLst>
              <a:ext uri="{FF2B5EF4-FFF2-40B4-BE49-F238E27FC236}">
                <a16:creationId xmlns:a16="http://schemas.microsoft.com/office/drawing/2014/main" id="{21E1EFE6-58CA-A9E3-BADE-7940E20E6274}"/>
              </a:ext>
            </a:extLst>
          </p:cNvPr>
          <p:cNvPicPr>
            <a:picLocks noChangeAspect="1"/>
          </p:cNvPicPr>
          <p:nvPr/>
        </p:nvPicPr>
        <p:blipFill>
          <a:blip r:embed="rId2"/>
          <a:stretch>
            <a:fillRect/>
          </a:stretch>
        </p:blipFill>
        <p:spPr>
          <a:xfrm>
            <a:off x="827767" y="1942646"/>
            <a:ext cx="2972708" cy="2972708"/>
          </a:xfrm>
          <a:prstGeom prst="rect">
            <a:avLst/>
          </a:prstGeom>
        </p:spPr>
      </p:pic>
    </p:spTree>
    <p:extLst>
      <p:ext uri="{BB962C8B-B14F-4D97-AF65-F5344CB8AC3E}">
        <p14:creationId xmlns:p14="http://schemas.microsoft.com/office/powerpoint/2010/main" val="394783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1262CD5-AD01-42E3-9173-97C12BB0D9B8}"/>
              </a:ext>
            </a:extLst>
          </p:cNvPr>
          <p:cNvSpPr>
            <a:spLocks noGrp="1"/>
          </p:cNvSpPr>
          <p:nvPr>
            <p:ph type="title"/>
          </p:nvPr>
        </p:nvSpPr>
        <p:spPr>
          <a:xfrm>
            <a:off x="5199742" y="715961"/>
            <a:ext cx="6477000" cy="1189037"/>
          </a:xfrm>
        </p:spPr>
        <p:txBody>
          <a:bodyPr>
            <a:normAutofit/>
          </a:bodyPr>
          <a:lstStyle/>
          <a:p>
            <a:pPr algn="ctr"/>
            <a:r>
              <a:rPr lang="en-US" dirty="0"/>
              <a:t>How can I get involved?</a:t>
            </a:r>
            <a:br>
              <a:rPr lang="en-US" dirty="0"/>
            </a:br>
            <a:endParaRPr lang="en-US" dirty="0"/>
          </a:p>
        </p:txBody>
      </p:sp>
      <p:sp>
        <p:nvSpPr>
          <p:cNvPr id="4" name="Text Placeholder 3">
            <a:extLst>
              <a:ext uri="{FF2B5EF4-FFF2-40B4-BE49-F238E27FC236}">
                <a16:creationId xmlns:a16="http://schemas.microsoft.com/office/drawing/2014/main" id="{A3B69F72-5CF3-2C11-D259-D755314FDD56}"/>
              </a:ext>
            </a:extLst>
          </p:cNvPr>
          <p:cNvSpPr>
            <a:spLocks noGrp="1"/>
          </p:cNvSpPr>
          <p:nvPr>
            <p:ph type="body" sz="quarter" idx="11"/>
          </p:nvPr>
        </p:nvSpPr>
        <p:spPr>
          <a:xfrm>
            <a:off x="5199742" y="1676403"/>
            <a:ext cx="6477000" cy="3276600"/>
          </a:xfrm>
        </p:spPr>
        <p:txBody>
          <a:bodyPr/>
          <a:lstStyle/>
          <a:p>
            <a:pPr algn="ctr"/>
            <a:r>
              <a:rPr lang="en-GB" sz="2400" dirty="0"/>
              <a:t>Over the course of the last year, 276 people have been supported by The Blackmore Vale Health Champions at our Health Hubs (which only started in Nov 23).</a:t>
            </a:r>
          </a:p>
          <a:p>
            <a:pPr algn="ctr"/>
            <a:r>
              <a:rPr lang="en-GB" sz="2400" dirty="0"/>
              <a:t>Why not come along and pop into one of our Health Hubs, where you will find our friendly team of Health Champions who can answer your questions, provide you with signposting information, or put you in touch with our Social Prescribers!</a:t>
            </a:r>
          </a:p>
          <a:p>
            <a:pPr algn="ctr"/>
            <a:endParaRPr lang="en-GB" sz="2400" dirty="0"/>
          </a:p>
          <a:p>
            <a:pPr algn="ctr"/>
            <a:r>
              <a:rPr lang="en-GB" sz="2400" dirty="0"/>
              <a:t>Refreshments are also available!</a:t>
            </a:r>
            <a:endParaRPr lang="en-GB" dirty="0"/>
          </a:p>
          <a:p>
            <a:endParaRPr lang="en-GB" dirty="0"/>
          </a:p>
        </p:txBody>
      </p:sp>
      <p:pic>
        <p:nvPicPr>
          <p:cNvPr id="3" name="Picture 2" descr="A signpost with different directions&#10;&#10;Description automatically generated">
            <a:extLst>
              <a:ext uri="{FF2B5EF4-FFF2-40B4-BE49-F238E27FC236}">
                <a16:creationId xmlns:a16="http://schemas.microsoft.com/office/drawing/2014/main" id="{0E9BC629-F4C9-5525-DA19-610929B7880D}"/>
              </a:ext>
            </a:extLst>
          </p:cNvPr>
          <p:cNvPicPr>
            <a:picLocks noChangeAspect="1"/>
          </p:cNvPicPr>
          <p:nvPr/>
        </p:nvPicPr>
        <p:blipFill>
          <a:blip r:embed="rId2"/>
          <a:stretch>
            <a:fillRect/>
          </a:stretch>
        </p:blipFill>
        <p:spPr>
          <a:xfrm>
            <a:off x="515258" y="1504950"/>
            <a:ext cx="3749887" cy="3924300"/>
          </a:xfrm>
          <a:prstGeom prst="rect">
            <a:avLst/>
          </a:prstGeom>
          <a:ln w="76200">
            <a:solidFill>
              <a:schemeClr val="accent1"/>
            </a:solidFill>
          </a:ln>
        </p:spPr>
      </p:pic>
    </p:spTree>
    <p:extLst>
      <p:ext uri="{BB962C8B-B14F-4D97-AF65-F5344CB8AC3E}">
        <p14:creationId xmlns:p14="http://schemas.microsoft.com/office/powerpoint/2010/main" val="1033123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0CC9E-7828-0738-964E-C42C56BA38B8}"/>
              </a:ext>
            </a:extLst>
          </p:cNvPr>
          <p:cNvSpPr>
            <a:spLocks noGrp="1"/>
          </p:cNvSpPr>
          <p:nvPr>
            <p:ph type="title"/>
          </p:nvPr>
        </p:nvSpPr>
        <p:spPr/>
        <p:txBody>
          <a:bodyPr/>
          <a:lstStyle/>
          <a:p>
            <a:r>
              <a:rPr lang="en-GB" dirty="0"/>
              <a:t>Want to know more? </a:t>
            </a:r>
          </a:p>
        </p:txBody>
      </p:sp>
      <p:sp>
        <p:nvSpPr>
          <p:cNvPr id="3" name="Text Placeholder 2">
            <a:extLst>
              <a:ext uri="{FF2B5EF4-FFF2-40B4-BE49-F238E27FC236}">
                <a16:creationId xmlns:a16="http://schemas.microsoft.com/office/drawing/2014/main" id="{D5F5B9D9-0040-D07D-6E9F-303CB892D70D}"/>
              </a:ext>
            </a:extLst>
          </p:cNvPr>
          <p:cNvSpPr>
            <a:spLocks noGrp="1"/>
          </p:cNvSpPr>
          <p:nvPr>
            <p:ph type="body" sz="quarter" idx="11"/>
          </p:nvPr>
        </p:nvSpPr>
        <p:spPr/>
        <p:txBody>
          <a:bodyPr/>
          <a:lstStyle/>
          <a:p>
            <a:r>
              <a:rPr lang="en-GB" dirty="0"/>
              <a:t>Get in touch with our Wellbeing Team if you need support or would like more information about Social Prescribing. </a:t>
            </a:r>
          </a:p>
          <a:p>
            <a:endParaRPr lang="en-GB" dirty="0"/>
          </a:p>
          <a:p>
            <a:r>
              <a:rPr lang="en-GB" dirty="0"/>
              <a:t>You can contact us via telephone or email with the details below:</a:t>
            </a:r>
          </a:p>
          <a:p>
            <a:endParaRPr lang="en-GB" dirty="0"/>
          </a:p>
          <a:p>
            <a:r>
              <a:rPr lang="en-GB" dirty="0">
                <a:hlinkClick r:id="rId2"/>
              </a:rPr>
              <a:t>bvpwellbeing@dorsetgp.nhs.uk</a:t>
            </a:r>
            <a:r>
              <a:rPr lang="en-GB" dirty="0"/>
              <a:t> </a:t>
            </a:r>
          </a:p>
          <a:p>
            <a:r>
              <a:rPr lang="en-GB"/>
              <a:t>01747 856786 </a:t>
            </a:r>
            <a:endParaRPr lang="en-GB" dirty="0"/>
          </a:p>
        </p:txBody>
      </p:sp>
    </p:spTree>
    <p:extLst>
      <p:ext uri="{BB962C8B-B14F-4D97-AF65-F5344CB8AC3E}">
        <p14:creationId xmlns:p14="http://schemas.microsoft.com/office/powerpoint/2010/main" val="372464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7BA0B6F-5258-479C-87B7-C806E6757035}"/>
              </a:ext>
            </a:extLst>
          </p:cNvPr>
          <p:cNvSpPr>
            <a:spLocks noGrp="1"/>
          </p:cNvSpPr>
          <p:nvPr>
            <p:ph type="title"/>
          </p:nvPr>
        </p:nvSpPr>
        <p:spPr>
          <a:xfrm>
            <a:off x="609600" y="715961"/>
            <a:ext cx="6629400" cy="1189038"/>
          </a:xfrm>
        </p:spPr>
        <p:txBody>
          <a:bodyPr/>
          <a:lstStyle/>
          <a:p>
            <a:r>
              <a:rPr lang="en-US" dirty="0"/>
              <a:t>What is Social Prescribing?</a:t>
            </a:r>
          </a:p>
        </p:txBody>
      </p:sp>
      <p:sp>
        <p:nvSpPr>
          <p:cNvPr id="3" name="TextBox 2">
            <a:extLst>
              <a:ext uri="{FF2B5EF4-FFF2-40B4-BE49-F238E27FC236}">
                <a16:creationId xmlns:a16="http://schemas.microsoft.com/office/drawing/2014/main" id="{859E4799-367E-91FE-2EEE-49D70513D0A4}"/>
              </a:ext>
            </a:extLst>
          </p:cNvPr>
          <p:cNvSpPr txBox="1"/>
          <p:nvPr/>
        </p:nvSpPr>
        <p:spPr>
          <a:xfrm>
            <a:off x="790662" y="1454005"/>
            <a:ext cx="6096699" cy="5016758"/>
          </a:xfrm>
          <a:prstGeom prst="rect">
            <a:avLst/>
          </a:prstGeom>
          <a:solidFill>
            <a:srgbClr val="01C2D1"/>
          </a:solidFill>
        </p:spPr>
        <p:txBody>
          <a:bodyPr wrap="square">
            <a:spAutoFit/>
          </a:bodyPr>
          <a:lstStyle/>
          <a:p>
            <a:r>
              <a:rPr lang="en-GB" sz="1600" dirty="0"/>
              <a:t>Many things that affect our health cannot be treated by doctors or medicine alone, like loneliness, isolation or stress due to problems with debt or housing. Social prescribing connects people to non-medical support to address these issues and other unmet needs. </a:t>
            </a:r>
          </a:p>
          <a:p>
            <a:r>
              <a:rPr lang="en-GB" sz="1600" dirty="0"/>
              <a:t>This could involve a Social Prescribing Link Worker or an equivalent role: </a:t>
            </a:r>
          </a:p>
          <a:p>
            <a:pPr marL="285750" indent="-285750">
              <a:buFont typeface="Arial" panose="020B0604020202020204" pitchFamily="34" charset="0"/>
              <a:buChar char="•"/>
            </a:pPr>
            <a:r>
              <a:rPr lang="en-GB" sz="1600" dirty="0"/>
              <a:t>Helping someone who is isolated to join a befriending group, an art class or a community gardening project, based on what matters to them. </a:t>
            </a:r>
          </a:p>
          <a:p>
            <a:pPr marL="285750" indent="-285750">
              <a:buFont typeface="Arial" panose="020B0604020202020204" pitchFamily="34" charset="0"/>
              <a:buChar char="•"/>
            </a:pPr>
            <a:r>
              <a:rPr lang="en-GB" sz="1600" dirty="0"/>
              <a:t>Connecting someone struggling with financial stress to a service that helps with managing debt or claiming benefits.</a:t>
            </a:r>
          </a:p>
          <a:p>
            <a:pPr marL="285750" indent="-285750">
              <a:buFont typeface="Arial" panose="020B0604020202020204" pitchFamily="34" charset="0"/>
              <a:buChar char="•"/>
            </a:pPr>
            <a:r>
              <a:rPr lang="en-GB" sz="1600" dirty="0"/>
              <a:t> Working with someone with high blood pressure to take up a form of exercise that they’re comfortable with. </a:t>
            </a:r>
          </a:p>
          <a:p>
            <a:pPr marL="285750" indent="-285750">
              <a:buFont typeface="Arial" panose="020B0604020202020204" pitchFamily="34" charset="0"/>
              <a:buChar char="•"/>
            </a:pPr>
            <a:endParaRPr lang="en-GB" sz="1600" dirty="0"/>
          </a:p>
          <a:p>
            <a:r>
              <a:rPr lang="en-GB" sz="1600" dirty="0"/>
              <a:t>Social prescribing involves understanding the complexities of people’s lives and the inequalities they may face. It can help change the circumstances that make people unwell, and empower people to manage existing health problems. It can help people to connect and to grow in confidence.</a:t>
            </a:r>
          </a:p>
        </p:txBody>
      </p:sp>
    </p:spTree>
    <p:extLst>
      <p:ext uri="{BB962C8B-B14F-4D97-AF65-F5344CB8AC3E}">
        <p14:creationId xmlns:p14="http://schemas.microsoft.com/office/powerpoint/2010/main" val="461669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8FBE6B-DC67-4E64-80F4-CADE978D2FE3}"/>
              </a:ext>
            </a:extLst>
          </p:cNvPr>
          <p:cNvSpPr>
            <a:spLocks noGrp="1"/>
          </p:cNvSpPr>
          <p:nvPr>
            <p:ph type="title"/>
          </p:nvPr>
        </p:nvSpPr>
        <p:spPr>
          <a:xfrm>
            <a:off x="742950" y="1697039"/>
            <a:ext cx="3762375" cy="646332"/>
          </a:xfrm>
        </p:spPr>
        <p:txBody>
          <a:bodyPr/>
          <a:lstStyle/>
          <a:p>
            <a:pPr algn="ctr"/>
            <a:r>
              <a:rPr lang="en-US" dirty="0"/>
              <a:t>How does Social Prescribing </a:t>
            </a:r>
            <a:br>
              <a:rPr lang="en-US" dirty="0"/>
            </a:br>
            <a:r>
              <a:rPr lang="en-US" dirty="0"/>
              <a:t>fit into my Care?</a:t>
            </a:r>
          </a:p>
        </p:txBody>
      </p:sp>
      <p:pic>
        <p:nvPicPr>
          <p:cNvPr id="8" name="Picture 7" descr="A diagram of a medical care system&#10;&#10;Description automatically generated">
            <a:extLst>
              <a:ext uri="{FF2B5EF4-FFF2-40B4-BE49-F238E27FC236}">
                <a16:creationId xmlns:a16="http://schemas.microsoft.com/office/drawing/2014/main" id="{DD86C0B3-53C8-6436-2B07-72B56BF013FE}"/>
              </a:ext>
            </a:extLst>
          </p:cNvPr>
          <p:cNvPicPr>
            <a:picLocks noChangeAspect="1"/>
          </p:cNvPicPr>
          <p:nvPr/>
        </p:nvPicPr>
        <p:blipFill>
          <a:blip r:embed="rId3"/>
          <a:stretch>
            <a:fillRect/>
          </a:stretch>
        </p:blipFill>
        <p:spPr>
          <a:xfrm>
            <a:off x="4814694" y="-123825"/>
            <a:ext cx="7377306" cy="6142036"/>
          </a:xfrm>
          <a:prstGeom prst="rect">
            <a:avLst/>
          </a:prstGeom>
        </p:spPr>
      </p:pic>
    </p:spTree>
    <p:extLst>
      <p:ext uri="{BB962C8B-B14F-4D97-AF65-F5344CB8AC3E}">
        <p14:creationId xmlns:p14="http://schemas.microsoft.com/office/powerpoint/2010/main" val="2957678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8FBE6B-DC67-4E64-80F4-CADE978D2FE3}"/>
              </a:ext>
            </a:extLst>
          </p:cNvPr>
          <p:cNvSpPr>
            <a:spLocks noGrp="1"/>
          </p:cNvSpPr>
          <p:nvPr>
            <p:ph type="title"/>
          </p:nvPr>
        </p:nvSpPr>
        <p:spPr>
          <a:xfrm>
            <a:off x="370339" y="318361"/>
            <a:ext cx="11229975" cy="646332"/>
          </a:xfrm>
        </p:spPr>
        <p:txBody>
          <a:bodyPr/>
          <a:lstStyle/>
          <a:p>
            <a:pPr algn="ctr"/>
            <a:r>
              <a:rPr lang="en-US" dirty="0"/>
              <a:t>Meet the team…</a:t>
            </a:r>
          </a:p>
        </p:txBody>
      </p:sp>
      <p:sp>
        <p:nvSpPr>
          <p:cNvPr id="3" name="TextBox 2">
            <a:extLst>
              <a:ext uri="{FF2B5EF4-FFF2-40B4-BE49-F238E27FC236}">
                <a16:creationId xmlns:a16="http://schemas.microsoft.com/office/drawing/2014/main" id="{1B7CFCB7-8C7A-6904-BA58-8E34C2F51A88}"/>
              </a:ext>
            </a:extLst>
          </p:cNvPr>
          <p:cNvSpPr txBox="1"/>
          <p:nvPr/>
        </p:nvSpPr>
        <p:spPr>
          <a:xfrm>
            <a:off x="1233881" y="1443841"/>
            <a:ext cx="9724238" cy="3970318"/>
          </a:xfrm>
          <a:prstGeom prst="rect">
            <a:avLst/>
          </a:prstGeom>
          <a:solidFill>
            <a:srgbClr val="F69000"/>
          </a:solidFill>
        </p:spPr>
        <p:txBody>
          <a:bodyPr wrap="square" rtlCol="0">
            <a:spAutoFit/>
          </a:bodyPr>
          <a:lstStyle/>
          <a:p>
            <a:pPr algn="ctr"/>
            <a:r>
              <a:rPr lang="en-GB" b="1" dirty="0"/>
              <a:t>Tom Crisp – Digital Transformation and Wellbeing Lead </a:t>
            </a:r>
          </a:p>
          <a:p>
            <a:pPr algn="ctr"/>
            <a:endParaRPr lang="en-GB" b="1" dirty="0"/>
          </a:p>
          <a:p>
            <a:pPr algn="ctr"/>
            <a:r>
              <a:rPr lang="en-GB" b="1" dirty="0"/>
              <a:t>Jen Churcher – Social Prescriber </a:t>
            </a:r>
          </a:p>
          <a:p>
            <a:pPr algn="ctr"/>
            <a:endParaRPr lang="en-GB" b="1" dirty="0"/>
          </a:p>
          <a:p>
            <a:pPr algn="ctr"/>
            <a:r>
              <a:rPr lang="en-GB" b="1" dirty="0"/>
              <a:t>Jackie Monckton – Social Prescriber </a:t>
            </a:r>
          </a:p>
          <a:p>
            <a:pPr algn="ctr"/>
            <a:endParaRPr lang="en-GB" b="1" dirty="0"/>
          </a:p>
          <a:p>
            <a:pPr algn="ctr"/>
            <a:r>
              <a:rPr lang="en-GB" b="1" dirty="0"/>
              <a:t>Nicola Orman – Social Prescriber </a:t>
            </a:r>
          </a:p>
          <a:p>
            <a:pPr algn="ctr"/>
            <a:endParaRPr lang="en-GB" b="1" dirty="0"/>
          </a:p>
          <a:p>
            <a:pPr algn="ctr"/>
            <a:r>
              <a:rPr lang="en-GB" b="1" dirty="0"/>
              <a:t>Ziana Azariah – Social Prescriber CYP (Children and Young People)</a:t>
            </a:r>
          </a:p>
          <a:p>
            <a:pPr algn="ctr"/>
            <a:endParaRPr lang="en-GB" b="1" dirty="0"/>
          </a:p>
          <a:p>
            <a:pPr algn="ctr"/>
            <a:r>
              <a:rPr lang="en-GB" b="1" dirty="0"/>
              <a:t>Gina Witcomb – Social Prescriber/Lead Care Coordinator </a:t>
            </a:r>
          </a:p>
          <a:p>
            <a:pPr algn="ctr"/>
            <a:endParaRPr lang="en-GB" b="1" dirty="0"/>
          </a:p>
          <a:p>
            <a:pPr algn="ctr"/>
            <a:r>
              <a:rPr lang="en-GB" b="1" dirty="0"/>
              <a:t>Terrice James – Care Coordinator  </a:t>
            </a:r>
          </a:p>
          <a:p>
            <a:endParaRPr lang="en-GB" dirty="0"/>
          </a:p>
        </p:txBody>
      </p:sp>
    </p:spTree>
    <p:extLst>
      <p:ext uri="{BB962C8B-B14F-4D97-AF65-F5344CB8AC3E}">
        <p14:creationId xmlns:p14="http://schemas.microsoft.com/office/powerpoint/2010/main" val="176328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467DE1D1-9E7A-A794-2E2A-679AE2FB7461}"/>
              </a:ext>
            </a:extLst>
          </p:cNvPr>
          <p:cNvSpPr>
            <a:spLocks noGrp="1"/>
          </p:cNvSpPr>
          <p:nvPr>
            <p:ph type="title"/>
          </p:nvPr>
        </p:nvSpPr>
        <p:spPr>
          <a:xfrm>
            <a:off x="419100" y="715961"/>
            <a:ext cx="11257642" cy="1189037"/>
          </a:xfrm>
        </p:spPr>
        <p:txBody>
          <a:bodyPr>
            <a:normAutofit/>
          </a:bodyPr>
          <a:lstStyle/>
          <a:p>
            <a:pPr algn="ctr"/>
            <a:r>
              <a:rPr lang="en-US" dirty="0"/>
              <a:t>Interesting local Social Prescribing facts</a:t>
            </a:r>
            <a:br>
              <a:rPr lang="en-US" dirty="0"/>
            </a:br>
            <a:endParaRPr lang="en-US" dirty="0"/>
          </a:p>
        </p:txBody>
      </p:sp>
      <p:sp>
        <p:nvSpPr>
          <p:cNvPr id="11" name="Rectangle 10">
            <a:extLst>
              <a:ext uri="{FF2B5EF4-FFF2-40B4-BE49-F238E27FC236}">
                <a16:creationId xmlns:a16="http://schemas.microsoft.com/office/drawing/2014/main" id="{5732CF65-2DAC-2BAC-0A3F-81053B2C2C65}"/>
              </a:ext>
            </a:extLst>
          </p:cNvPr>
          <p:cNvSpPr/>
          <p:nvPr/>
        </p:nvSpPr>
        <p:spPr>
          <a:xfrm>
            <a:off x="1333500" y="1657350"/>
            <a:ext cx="9744075" cy="3762375"/>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9E0CEA4F-870E-3904-784D-C41DB8D391FD}"/>
              </a:ext>
            </a:extLst>
          </p:cNvPr>
          <p:cNvSpPr txBox="1"/>
          <p:nvPr/>
        </p:nvSpPr>
        <p:spPr>
          <a:xfrm>
            <a:off x="1433512" y="2261264"/>
            <a:ext cx="9324975" cy="2554545"/>
          </a:xfrm>
          <a:prstGeom prst="rect">
            <a:avLst/>
          </a:prstGeom>
          <a:noFill/>
        </p:spPr>
        <p:txBody>
          <a:bodyPr wrap="square" rtlCol="0">
            <a:spAutoFit/>
          </a:bodyPr>
          <a:lstStyle/>
          <a:p>
            <a:pPr algn="ctr"/>
            <a:r>
              <a:rPr lang="en-GB" sz="4000" dirty="0"/>
              <a:t>Over the course of the last year 1254 people were referred for Social Prescribing at the Blackmore Vale Partnership</a:t>
            </a:r>
          </a:p>
        </p:txBody>
      </p:sp>
      <p:sp>
        <p:nvSpPr>
          <p:cNvPr id="13" name="Rectangle 12">
            <a:extLst>
              <a:ext uri="{FF2B5EF4-FFF2-40B4-BE49-F238E27FC236}">
                <a16:creationId xmlns:a16="http://schemas.microsoft.com/office/drawing/2014/main" id="{7C02701D-BDF6-EF99-ACE6-7341B6BAEC75}"/>
              </a:ext>
            </a:extLst>
          </p:cNvPr>
          <p:cNvSpPr/>
          <p:nvPr/>
        </p:nvSpPr>
        <p:spPr>
          <a:xfrm>
            <a:off x="6686550" y="5676900"/>
            <a:ext cx="5353050" cy="2667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Data taken from 1/3/23 to 1/3/24</a:t>
            </a:r>
          </a:p>
        </p:txBody>
      </p:sp>
    </p:spTree>
    <p:extLst>
      <p:ext uri="{BB962C8B-B14F-4D97-AF65-F5344CB8AC3E}">
        <p14:creationId xmlns:p14="http://schemas.microsoft.com/office/powerpoint/2010/main" val="1470979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467DE1D1-9E7A-A794-2E2A-679AE2FB7461}"/>
              </a:ext>
            </a:extLst>
          </p:cNvPr>
          <p:cNvSpPr>
            <a:spLocks noGrp="1"/>
          </p:cNvSpPr>
          <p:nvPr>
            <p:ph type="title"/>
          </p:nvPr>
        </p:nvSpPr>
        <p:spPr>
          <a:xfrm>
            <a:off x="419100" y="715961"/>
            <a:ext cx="11257642" cy="1189037"/>
          </a:xfrm>
        </p:spPr>
        <p:txBody>
          <a:bodyPr>
            <a:normAutofit/>
          </a:bodyPr>
          <a:lstStyle/>
          <a:p>
            <a:pPr algn="ctr"/>
            <a:r>
              <a:rPr lang="en-US" dirty="0">
                <a:solidFill>
                  <a:schemeClr val="accent1">
                    <a:lumMod val="60000"/>
                    <a:lumOff val="40000"/>
                  </a:schemeClr>
                </a:solidFill>
              </a:rPr>
              <a:t>Interesting local Social Prescribing facts</a:t>
            </a:r>
            <a:br>
              <a:rPr lang="en-US" dirty="0"/>
            </a:br>
            <a:endParaRPr lang="en-US" dirty="0"/>
          </a:p>
        </p:txBody>
      </p:sp>
      <p:sp>
        <p:nvSpPr>
          <p:cNvPr id="11" name="Rectangle 10">
            <a:extLst>
              <a:ext uri="{FF2B5EF4-FFF2-40B4-BE49-F238E27FC236}">
                <a16:creationId xmlns:a16="http://schemas.microsoft.com/office/drawing/2014/main" id="{5732CF65-2DAC-2BAC-0A3F-81053B2C2C65}"/>
              </a:ext>
            </a:extLst>
          </p:cNvPr>
          <p:cNvSpPr/>
          <p:nvPr/>
        </p:nvSpPr>
        <p:spPr>
          <a:xfrm>
            <a:off x="1333500" y="1657350"/>
            <a:ext cx="9744075" cy="3762375"/>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7C02701D-BDF6-EF99-ACE6-7341B6BAEC75}"/>
              </a:ext>
            </a:extLst>
          </p:cNvPr>
          <p:cNvSpPr/>
          <p:nvPr/>
        </p:nvSpPr>
        <p:spPr>
          <a:xfrm>
            <a:off x="6686550" y="5676900"/>
            <a:ext cx="5353050" cy="2667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Data taken from 1/3/23 to 1/3/24</a:t>
            </a:r>
          </a:p>
        </p:txBody>
      </p:sp>
      <p:sp>
        <p:nvSpPr>
          <p:cNvPr id="2" name="TextBox 1">
            <a:extLst>
              <a:ext uri="{FF2B5EF4-FFF2-40B4-BE49-F238E27FC236}">
                <a16:creationId xmlns:a16="http://schemas.microsoft.com/office/drawing/2014/main" id="{5230CD52-741C-ADE8-FAFB-FB92BF3F6C15}"/>
              </a:ext>
            </a:extLst>
          </p:cNvPr>
          <p:cNvSpPr txBox="1"/>
          <p:nvPr/>
        </p:nvSpPr>
        <p:spPr>
          <a:xfrm>
            <a:off x="1804533" y="2385089"/>
            <a:ext cx="8486775" cy="2554545"/>
          </a:xfrm>
          <a:prstGeom prst="rect">
            <a:avLst/>
          </a:prstGeom>
          <a:noFill/>
        </p:spPr>
        <p:txBody>
          <a:bodyPr wrap="square" rtlCol="0">
            <a:spAutoFit/>
          </a:bodyPr>
          <a:lstStyle/>
          <a:p>
            <a:pPr algn="ctr"/>
            <a:r>
              <a:rPr lang="en-GB" sz="4000" dirty="0"/>
              <a:t>Our Social Prescribers supported 163 patients with Social Isolation difficulties over the course of the last year</a:t>
            </a:r>
          </a:p>
        </p:txBody>
      </p:sp>
    </p:spTree>
    <p:extLst>
      <p:ext uri="{BB962C8B-B14F-4D97-AF65-F5344CB8AC3E}">
        <p14:creationId xmlns:p14="http://schemas.microsoft.com/office/powerpoint/2010/main" val="1779729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467DE1D1-9E7A-A794-2E2A-679AE2FB7461}"/>
              </a:ext>
            </a:extLst>
          </p:cNvPr>
          <p:cNvSpPr>
            <a:spLocks noGrp="1"/>
          </p:cNvSpPr>
          <p:nvPr>
            <p:ph type="title"/>
          </p:nvPr>
        </p:nvSpPr>
        <p:spPr>
          <a:xfrm>
            <a:off x="419100" y="715961"/>
            <a:ext cx="11257642" cy="1189037"/>
          </a:xfrm>
        </p:spPr>
        <p:txBody>
          <a:bodyPr>
            <a:normAutofit/>
          </a:bodyPr>
          <a:lstStyle/>
          <a:p>
            <a:pPr algn="ctr"/>
            <a:r>
              <a:rPr lang="en-US" dirty="0">
                <a:solidFill>
                  <a:schemeClr val="accent4">
                    <a:lumMod val="60000"/>
                    <a:lumOff val="40000"/>
                  </a:schemeClr>
                </a:solidFill>
              </a:rPr>
              <a:t>Interesting local Social Prescribing facts</a:t>
            </a:r>
            <a:br>
              <a:rPr lang="en-US" dirty="0"/>
            </a:br>
            <a:endParaRPr lang="en-US" dirty="0"/>
          </a:p>
        </p:txBody>
      </p:sp>
      <p:sp>
        <p:nvSpPr>
          <p:cNvPr id="11" name="Rectangle 10">
            <a:extLst>
              <a:ext uri="{FF2B5EF4-FFF2-40B4-BE49-F238E27FC236}">
                <a16:creationId xmlns:a16="http://schemas.microsoft.com/office/drawing/2014/main" id="{5732CF65-2DAC-2BAC-0A3F-81053B2C2C65}"/>
              </a:ext>
            </a:extLst>
          </p:cNvPr>
          <p:cNvSpPr/>
          <p:nvPr/>
        </p:nvSpPr>
        <p:spPr>
          <a:xfrm>
            <a:off x="1333500" y="1657350"/>
            <a:ext cx="9744075" cy="3762375"/>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7C02701D-BDF6-EF99-ACE6-7341B6BAEC75}"/>
              </a:ext>
            </a:extLst>
          </p:cNvPr>
          <p:cNvSpPr/>
          <p:nvPr/>
        </p:nvSpPr>
        <p:spPr>
          <a:xfrm>
            <a:off x="6686550" y="5676900"/>
            <a:ext cx="5353050" cy="2667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Data taken from 1/3/23 to 1/3/24</a:t>
            </a:r>
          </a:p>
        </p:txBody>
      </p:sp>
      <p:sp>
        <p:nvSpPr>
          <p:cNvPr id="2" name="TextBox 1">
            <a:extLst>
              <a:ext uri="{FF2B5EF4-FFF2-40B4-BE49-F238E27FC236}">
                <a16:creationId xmlns:a16="http://schemas.microsoft.com/office/drawing/2014/main" id="{5230CD52-741C-ADE8-FAFB-FB92BF3F6C15}"/>
              </a:ext>
            </a:extLst>
          </p:cNvPr>
          <p:cNvSpPr txBox="1"/>
          <p:nvPr/>
        </p:nvSpPr>
        <p:spPr>
          <a:xfrm>
            <a:off x="1852612" y="2261264"/>
            <a:ext cx="8486775" cy="2554545"/>
          </a:xfrm>
          <a:prstGeom prst="rect">
            <a:avLst/>
          </a:prstGeom>
          <a:noFill/>
        </p:spPr>
        <p:txBody>
          <a:bodyPr wrap="square" rtlCol="0">
            <a:spAutoFit/>
          </a:bodyPr>
          <a:lstStyle/>
          <a:p>
            <a:pPr algn="ctr"/>
            <a:r>
              <a:rPr lang="en-GB" sz="4000" dirty="0"/>
              <a:t>Our Social Prescribers have supported 214 patients with Lifestyle related difficulties over the course of the last year</a:t>
            </a:r>
          </a:p>
        </p:txBody>
      </p:sp>
    </p:spTree>
    <p:extLst>
      <p:ext uri="{BB962C8B-B14F-4D97-AF65-F5344CB8AC3E}">
        <p14:creationId xmlns:p14="http://schemas.microsoft.com/office/powerpoint/2010/main" val="923289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467DE1D1-9E7A-A794-2E2A-679AE2FB7461}"/>
              </a:ext>
            </a:extLst>
          </p:cNvPr>
          <p:cNvSpPr>
            <a:spLocks noGrp="1"/>
          </p:cNvSpPr>
          <p:nvPr>
            <p:ph type="title"/>
          </p:nvPr>
        </p:nvSpPr>
        <p:spPr>
          <a:xfrm>
            <a:off x="419100" y="715961"/>
            <a:ext cx="11257642" cy="1189037"/>
          </a:xfrm>
        </p:spPr>
        <p:txBody>
          <a:bodyPr>
            <a:normAutofit/>
          </a:bodyPr>
          <a:lstStyle/>
          <a:p>
            <a:pPr algn="ctr"/>
            <a:r>
              <a:rPr lang="en-US" dirty="0">
                <a:solidFill>
                  <a:schemeClr val="accent3"/>
                </a:solidFill>
              </a:rPr>
              <a:t>Interesting local Social Prescribing facts</a:t>
            </a:r>
            <a:br>
              <a:rPr lang="en-US" dirty="0"/>
            </a:br>
            <a:endParaRPr lang="en-US" dirty="0"/>
          </a:p>
        </p:txBody>
      </p:sp>
      <p:sp>
        <p:nvSpPr>
          <p:cNvPr id="11" name="Rectangle 10">
            <a:extLst>
              <a:ext uri="{FF2B5EF4-FFF2-40B4-BE49-F238E27FC236}">
                <a16:creationId xmlns:a16="http://schemas.microsoft.com/office/drawing/2014/main" id="{5732CF65-2DAC-2BAC-0A3F-81053B2C2C65}"/>
              </a:ext>
            </a:extLst>
          </p:cNvPr>
          <p:cNvSpPr/>
          <p:nvPr/>
        </p:nvSpPr>
        <p:spPr>
          <a:xfrm>
            <a:off x="1333500" y="1657350"/>
            <a:ext cx="9744075" cy="3762375"/>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7C02701D-BDF6-EF99-ACE6-7341B6BAEC75}"/>
              </a:ext>
            </a:extLst>
          </p:cNvPr>
          <p:cNvSpPr/>
          <p:nvPr/>
        </p:nvSpPr>
        <p:spPr>
          <a:xfrm>
            <a:off x="6686550" y="5676900"/>
            <a:ext cx="5353050" cy="2667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Data taken from 1/3/23 to 1/3/24</a:t>
            </a:r>
          </a:p>
        </p:txBody>
      </p:sp>
      <p:sp>
        <p:nvSpPr>
          <p:cNvPr id="2" name="TextBox 1">
            <a:extLst>
              <a:ext uri="{FF2B5EF4-FFF2-40B4-BE49-F238E27FC236}">
                <a16:creationId xmlns:a16="http://schemas.microsoft.com/office/drawing/2014/main" id="{5230CD52-741C-ADE8-FAFB-FB92BF3F6C15}"/>
              </a:ext>
            </a:extLst>
          </p:cNvPr>
          <p:cNvSpPr txBox="1"/>
          <p:nvPr/>
        </p:nvSpPr>
        <p:spPr>
          <a:xfrm>
            <a:off x="1852612" y="2261264"/>
            <a:ext cx="8486775" cy="2554545"/>
          </a:xfrm>
          <a:prstGeom prst="rect">
            <a:avLst/>
          </a:prstGeom>
          <a:noFill/>
        </p:spPr>
        <p:txBody>
          <a:bodyPr wrap="square" rtlCol="0">
            <a:spAutoFit/>
          </a:bodyPr>
          <a:lstStyle/>
          <a:p>
            <a:pPr algn="ctr"/>
            <a:r>
              <a:rPr lang="en-GB" sz="4000" dirty="0"/>
              <a:t>Our Social Prescribers have supported 211 patients with Mental Health difficulties over the course of the last year</a:t>
            </a:r>
          </a:p>
        </p:txBody>
      </p:sp>
    </p:spTree>
    <p:extLst>
      <p:ext uri="{BB962C8B-B14F-4D97-AF65-F5344CB8AC3E}">
        <p14:creationId xmlns:p14="http://schemas.microsoft.com/office/powerpoint/2010/main" val="2519253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467DE1D1-9E7A-A794-2E2A-679AE2FB7461}"/>
              </a:ext>
            </a:extLst>
          </p:cNvPr>
          <p:cNvSpPr>
            <a:spLocks noGrp="1"/>
          </p:cNvSpPr>
          <p:nvPr>
            <p:ph type="title"/>
          </p:nvPr>
        </p:nvSpPr>
        <p:spPr>
          <a:xfrm>
            <a:off x="419100" y="715961"/>
            <a:ext cx="11257642" cy="1189037"/>
          </a:xfrm>
        </p:spPr>
        <p:txBody>
          <a:bodyPr>
            <a:normAutofit/>
          </a:bodyPr>
          <a:lstStyle/>
          <a:p>
            <a:pPr algn="ctr"/>
            <a:r>
              <a:rPr lang="en-US" dirty="0">
                <a:solidFill>
                  <a:schemeClr val="accent1"/>
                </a:solidFill>
              </a:rPr>
              <a:t>Interesting local Social Prescribing facts</a:t>
            </a:r>
            <a:br>
              <a:rPr lang="en-US" dirty="0"/>
            </a:br>
            <a:endParaRPr lang="en-US" dirty="0"/>
          </a:p>
        </p:txBody>
      </p:sp>
      <p:sp>
        <p:nvSpPr>
          <p:cNvPr id="11" name="Rectangle 10">
            <a:extLst>
              <a:ext uri="{FF2B5EF4-FFF2-40B4-BE49-F238E27FC236}">
                <a16:creationId xmlns:a16="http://schemas.microsoft.com/office/drawing/2014/main" id="{5732CF65-2DAC-2BAC-0A3F-81053B2C2C65}"/>
              </a:ext>
            </a:extLst>
          </p:cNvPr>
          <p:cNvSpPr/>
          <p:nvPr/>
        </p:nvSpPr>
        <p:spPr>
          <a:xfrm>
            <a:off x="1333500" y="1657350"/>
            <a:ext cx="9744075" cy="3762375"/>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7C02701D-BDF6-EF99-ACE6-7341B6BAEC75}"/>
              </a:ext>
            </a:extLst>
          </p:cNvPr>
          <p:cNvSpPr/>
          <p:nvPr/>
        </p:nvSpPr>
        <p:spPr>
          <a:xfrm>
            <a:off x="6686550" y="5676900"/>
            <a:ext cx="5353050" cy="2667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Data taken from 1/3/23 to 1/3/24</a:t>
            </a:r>
          </a:p>
        </p:txBody>
      </p:sp>
      <p:sp>
        <p:nvSpPr>
          <p:cNvPr id="2" name="TextBox 1">
            <a:extLst>
              <a:ext uri="{FF2B5EF4-FFF2-40B4-BE49-F238E27FC236}">
                <a16:creationId xmlns:a16="http://schemas.microsoft.com/office/drawing/2014/main" id="{5230CD52-741C-ADE8-FAFB-FB92BF3F6C15}"/>
              </a:ext>
            </a:extLst>
          </p:cNvPr>
          <p:cNvSpPr txBox="1"/>
          <p:nvPr/>
        </p:nvSpPr>
        <p:spPr>
          <a:xfrm>
            <a:off x="1852612" y="1904998"/>
            <a:ext cx="8486775" cy="3170099"/>
          </a:xfrm>
          <a:prstGeom prst="rect">
            <a:avLst/>
          </a:prstGeom>
          <a:noFill/>
        </p:spPr>
        <p:txBody>
          <a:bodyPr wrap="square" rtlCol="0">
            <a:spAutoFit/>
          </a:bodyPr>
          <a:lstStyle/>
          <a:p>
            <a:pPr algn="ctr"/>
            <a:r>
              <a:rPr lang="en-GB" sz="4000" dirty="0"/>
              <a:t>Our Social Prescribers have supported 69 patients with Housing and Homelessness related difficulties over the course of the last year</a:t>
            </a:r>
          </a:p>
        </p:txBody>
      </p:sp>
    </p:spTree>
    <p:extLst>
      <p:ext uri="{BB962C8B-B14F-4D97-AF65-F5344CB8AC3E}">
        <p14:creationId xmlns:p14="http://schemas.microsoft.com/office/powerpoint/2010/main" val="2949275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115">
      <a:dk1>
        <a:sysClr val="windowText" lastClr="000000"/>
      </a:dk1>
      <a:lt1>
        <a:sysClr val="window" lastClr="FFFFFF"/>
      </a:lt1>
      <a:dk2>
        <a:srgbClr val="F36E36"/>
      </a:dk2>
      <a:lt2>
        <a:srgbClr val="E7E6E6"/>
      </a:lt2>
      <a:accent1>
        <a:srgbClr val="A31312"/>
      </a:accent1>
      <a:accent2>
        <a:srgbClr val="E7E6E6"/>
      </a:accent2>
      <a:accent3>
        <a:srgbClr val="FDB913"/>
      </a:accent3>
      <a:accent4>
        <a:srgbClr val="1E753B"/>
      </a:accent4>
      <a:accent5>
        <a:srgbClr val="067CA2"/>
      </a:accent5>
      <a:accent6>
        <a:srgbClr val="493456"/>
      </a:accent6>
      <a:hlink>
        <a:srgbClr val="067CA2"/>
      </a:hlink>
      <a:folHlink>
        <a:srgbClr val="886D93"/>
      </a:folHlink>
    </a:clrScheme>
    <a:fontScheme name="Custom 8">
      <a:majorFont>
        <a:latin typeface="Segoe UI"/>
        <a:ea typeface=""/>
        <a:cs typeface=""/>
      </a:majorFont>
      <a:minorFont>
        <a:latin typeface="Segoe U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GBTQ Pride Month_Win32_JC_SL_v4" id="{CA9F7597-5544-42D8-B31D-43D456F50987}" vid="{8A5AAD2C-4DBE-4C17-8C07-1F8B558A7EE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BF330EBC-8C48-4EBB-B4AA-7AD7188286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4A57CB9-6A24-40E2-A1D9-18A99581B31C}">
  <ds:schemaRefs>
    <ds:schemaRef ds:uri="http://schemas.microsoft.com/sharepoint/v3/contenttype/forms"/>
  </ds:schemaRefs>
</ds:datastoreItem>
</file>

<file path=customXml/itemProps3.xml><?xml version="1.0" encoding="utf-8"?>
<ds:datastoreItem xmlns:ds="http://schemas.openxmlformats.org/officeDocument/2006/customXml" ds:itemID="{EFBB44C1-6224-4D46-97A9-F75279ACE24F}">
  <ds:schemaRefs>
    <ds:schemaRef ds:uri="http://schemas.microsoft.com/office/2006/documentManagement/types"/>
    <ds:schemaRef ds:uri="230e9df3-be65-4c73-a93b-d1236ebd677e"/>
    <ds:schemaRef ds:uri="http://purl.org/dc/dcmitype/"/>
    <ds:schemaRef ds:uri="16c05727-aa75-4e4a-9b5f-8a80a1165891"/>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71af3243-3dd4-4a8d-8c0d-dd76da1f02a5"/>
    <ds:schemaRef ds:uri="http://schemas.microsoft.com/sharepoint/v3"/>
    <ds:schemaRef ds:uri="http://www.w3.org/XML/1998/namespace"/>
    <ds:schemaRef ds:uri="http://purl.org/dc/terms/"/>
  </ds:schemaRefs>
</ds:datastoreItem>
</file>

<file path=docMetadata/LabelInfo.xml><?xml version="1.0" encoding="utf-8"?>
<clbl:labelList xmlns:clbl="http://schemas.microsoft.com/office/2020/mipLabelMetadata">
  <clbl:label id="{72f988bf-86f1-41af-91ab-2d7cd011db47}" enabled="0" method="" siteId="{72f988bf-86f1-41af-91ab-2d7cd011db47}" removed="1"/>
</clbl:labelList>
</file>

<file path=docProps/app.xml><?xml version="1.0" encoding="utf-8"?>
<Properties xmlns="http://schemas.openxmlformats.org/officeDocument/2006/extended-properties" xmlns:vt="http://schemas.openxmlformats.org/officeDocument/2006/docPropsVTypes">
  <Template>LGBTQI Pride Month presentation</Template>
  <TotalTime>207</TotalTime>
  <Words>765</Words>
  <Application>Microsoft Office PowerPoint</Application>
  <PresentationFormat>Widescreen</PresentationFormat>
  <Paragraphs>71</Paragraphs>
  <Slides>15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-apple-system</vt:lpstr>
      <vt:lpstr>Arial</vt:lpstr>
      <vt:lpstr>Segoe UI</vt:lpstr>
      <vt:lpstr>Office Theme</vt:lpstr>
      <vt:lpstr>PowerPoint Presentation</vt:lpstr>
      <vt:lpstr>What is Social Prescribing?</vt:lpstr>
      <vt:lpstr>How does Social Prescribing  fit into my Care?</vt:lpstr>
      <vt:lpstr>Meet the team…</vt:lpstr>
      <vt:lpstr>Interesting local Social Prescribing facts </vt:lpstr>
      <vt:lpstr>Interesting local Social Prescribing facts </vt:lpstr>
      <vt:lpstr>Interesting local Social Prescribing facts </vt:lpstr>
      <vt:lpstr>Interesting local Social Prescribing facts </vt:lpstr>
      <vt:lpstr>Interesting local Social Prescribing facts </vt:lpstr>
      <vt:lpstr>Interesting local Social Prescribing facts </vt:lpstr>
      <vt:lpstr>Interesting local Social Prescribing facts </vt:lpstr>
      <vt:lpstr>Shared decision making…</vt:lpstr>
      <vt:lpstr>How can I get involved? </vt:lpstr>
      <vt:lpstr>How can I get involved? </vt:lpstr>
      <vt:lpstr>Want to know more? </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Jennifer Churcher (Blackmore Vale Partnership)</dc:creator>
  <cp:keywords/>
  <dc:description/>
  <cp:lastModifiedBy>Tom Crisp (Blackmore Vale Partnership)</cp:lastModifiedBy>
  <cp:revision>5</cp:revision>
  <cp:lastPrinted>2024-03-13T13:37:25Z</cp:lastPrinted>
  <dcterms:created xsi:type="dcterms:W3CDTF">2024-03-08T12:58:39Z</dcterms:created>
  <dcterms:modified xsi:type="dcterms:W3CDTF">2024-03-13T13:45:34Z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