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797675" cy="9926638"/>
  <p:embeddedFontLst>
    <p:embeddedFont>
      <p:font typeface="DM Sans" pitchFamily="2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9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9a813b7eb3_0_5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9a813b7eb3_0_525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9a813b7eb3_0_5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9a813b7eb3_0_53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0b71b7c47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0b71b7c47f_0_16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0bbe91f073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0bbe91f073_0_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fab38c941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2fab38c9417_0_0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9a813b7eb3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9a813b7eb3_0_113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0b71b7c47f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30b71b7c47f_0_42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0bbe91f073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0bbe91f073_0_13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CUSTOM_1">
    <p:bg>
      <p:bgPr>
        <a:solidFill>
          <a:srgbClr val="FBEBD9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544050" y="712175"/>
            <a:ext cx="80559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544050" y="1472150"/>
            <a:ext cx="8055900" cy="284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3B2061"/>
              </a:buClr>
              <a:buSzPts val="1800"/>
              <a:buChar char="●"/>
              <a:defRPr>
                <a:solidFill>
                  <a:srgbClr val="3B206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●"/>
              <a:defRPr>
                <a:solidFill>
                  <a:srgbClr val="3B206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●"/>
              <a:defRPr>
                <a:solidFill>
                  <a:srgbClr val="3B206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9pPr>
          </a:lstStyle>
          <a:p>
            <a:endParaRPr/>
          </a:p>
        </p:txBody>
      </p:sp>
      <p:pic>
        <p:nvPicPr>
          <p:cNvPr id="12" name="Google Shape;12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0000" y="4505125"/>
            <a:ext cx="796598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_Dark">
  <p:cSld name="CUSTOM_1_2">
    <p:bg>
      <p:bgPr>
        <a:solidFill>
          <a:schemeClr val="dk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>
            <a:spLocks noGrp="1"/>
          </p:cNvSpPr>
          <p:nvPr>
            <p:ph type="title"/>
          </p:nvPr>
        </p:nvSpPr>
        <p:spPr>
          <a:xfrm>
            <a:off x="544050" y="712175"/>
            <a:ext cx="80559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544050" y="1543050"/>
            <a:ext cx="3775800" cy="2634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1800"/>
              <a:buChar char="●"/>
              <a:defRPr>
                <a:solidFill>
                  <a:srgbClr val="FBEBD9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○"/>
              <a:defRPr>
                <a:solidFill>
                  <a:srgbClr val="FBEBD9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■"/>
              <a:defRPr>
                <a:solidFill>
                  <a:srgbClr val="FBEBD9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●"/>
              <a:defRPr>
                <a:solidFill>
                  <a:srgbClr val="FBEBD9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○"/>
              <a:defRPr>
                <a:solidFill>
                  <a:srgbClr val="FBEBD9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■"/>
              <a:defRPr>
                <a:solidFill>
                  <a:srgbClr val="FBEBD9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●"/>
              <a:defRPr>
                <a:solidFill>
                  <a:srgbClr val="FBEBD9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○"/>
              <a:defRPr>
                <a:solidFill>
                  <a:srgbClr val="FBEBD9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rgbClr val="FBEBD9"/>
              </a:buClr>
              <a:buSzPts val="1400"/>
              <a:buChar char="■"/>
              <a:defRPr>
                <a:solidFill>
                  <a:srgbClr val="FBEBD9"/>
                </a:solidFill>
              </a:defRPr>
            </a:lvl9pPr>
          </a:lstStyle>
          <a:p>
            <a:endParaRPr/>
          </a:p>
        </p:txBody>
      </p:sp>
      <p:pic>
        <p:nvPicPr>
          <p:cNvPr id="50" name="Google Shape;50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0000" y="4505175"/>
            <a:ext cx="796594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_2_1">
    <p:bg>
      <p:bgPr>
        <a:solidFill>
          <a:schemeClr val="dk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540100" y="1359875"/>
            <a:ext cx="8064000" cy="297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3800"/>
              <a:buNone/>
              <a:defRPr sz="3800">
                <a:solidFill>
                  <a:srgbClr val="FBEBD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3600"/>
              <a:buNone/>
              <a:defRPr sz="3600">
                <a:solidFill>
                  <a:srgbClr val="FBEBD9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3600"/>
              <a:buNone/>
              <a:defRPr sz="3600">
                <a:solidFill>
                  <a:srgbClr val="FBEBD9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3600"/>
              <a:buNone/>
              <a:defRPr sz="3600">
                <a:solidFill>
                  <a:srgbClr val="FBEBD9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3600"/>
              <a:buNone/>
              <a:defRPr sz="3600">
                <a:solidFill>
                  <a:srgbClr val="FBEBD9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3600"/>
              <a:buNone/>
              <a:defRPr sz="3600">
                <a:solidFill>
                  <a:srgbClr val="FBEBD9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3600"/>
              <a:buNone/>
              <a:defRPr sz="3600">
                <a:solidFill>
                  <a:srgbClr val="FBEBD9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3600"/>
              <a:buNone/>
              <a:defRPr sz="3600">
                <a:solidFill>
                  <a:srgbClr val="FBEBD9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3600"/>
              <a:buNone/>
              <a:defRPr sz="3600">
                <a:solidFill>
                  <a:srgbClr val="FBEBD9"/>
                </a:solidFill>
              </a:defRPr>
            </a:lvl9pPr>
          </a:lstStyle>
          <a:p>
            <a:endParaRPr/>
          </a:p>
        </p:txBody>
      </p:sp>
      <p:grpSp>
        <p:nvGrpSpPr>
          <p:cNvPr id="53" name="Google Shape;53;p12"/>
          <p:cNvGrpSpPr/>
          <p:nvPr/>
        </p:nvGrpSpPr>
        <p:grpSpPr>
          <a:xfrm>
            <a:off x="540098" y="720005"/>
            <a:ext cx="610841" cy="361828"/>
            <a:chOff x="4062911" y="2241668"/>
            <a:chExt cx="2706429" cy="1603138"/>
          </a:xfrm>
        </p:grpSpPr>
        <p:sp>
          <p:nvSpPr>
            <p:cNvPr id="54" name="Google Shape;54;p12"/>
            <p:cNvSpPr/>
            <p:nvPr/>
          </p:nvSpPr>
          <p:spPr>
            <a:xfrm>
              <a:off x="5480914" y="2241668"/>
              <a:ext cx="1288426" cy="1603138"/>
            </a:xfrm>
            <a:custGeom>
              <a:avLst/>
              <a:gdLst/>
              <a:ahLst/>
              <a:cxnLst/>
              <a:rect l="l" t="t" r="r" b="b"/>
              <a:pathLst>
                <a:path w="1288426" h="1603138" extrusionOk="0">
                  <a:moveTo>
                    <a:pt x="845028" y="553492"/>
                  </a:moveTo>
                  <a:cubicBezTo>
                    <a:pt x="712889" y="685623"/>
                    <a:pt x="656417" y="823721"/>
                    <a:pt x="675662" y="967915"/>
                  </a:cubicBezTo>
                  <a:cubicBezTo>
                    <a:pt x="694786" y="1112020"/>
                    <a:pt x="781359" y="1260959"/>
                    <a:pt x="935131" y="1414739"/>
                  </a:cubicBezTo>
                  <a:lnTo>
                    <a:pt x="1092312" y="1572292"/>
                  </a:lnTo>
                  <a:lnTo>
                    <a:pt x="1122041" y="1602013"/>
                  </a:lnTo>
                  <a:cubicBezTo>
                    <a:pt x="1122413" y="1602386"/>
                    <a:pt x="1122753" y="1602758"/>
                    <a:pt x="1123126" y="1603139"/>
                  </a:cubicBezTo>
                  <a:lnTo>
                    <a:pt x="231324" y="1603139"/>
                  </a:lnTo>
                  <a:cubicBezTo>
                    <a:pt x="90538" y="1412359"/>
                    <a:pt x="13770" y="1223416"/>
                    <a:pt x="1787" y="1036352"/>
                  </a:cubicBezTo>
                  <a:cubicBezTo>
                    <a:pt x="-15045" y="774463"/>
                    <a:pt x="87024" y="533090"/>
                    <a:pt x="308076" y="312030"/>
                  </a:cubicBezTo>
                  <a:cubicBezTo>
                    <a:pt x="522489" y="97608"/>
                    <a:pt x="748342" y="22491"/>
                    <a:pt x="917246" y="0"/>
                  </a:cubicBezTo>
                  <a:lnTo>
                    <a:pt x="1288427" y="371197"/>
                  </a:lnTo>
                  <a:cubicBezTo>
                    <a:pt x="1119418" y="366185"/>
                    <a:pt x="971645" y="426875"/>
                    <a:pt x="845028" y="5534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12"/>
            <p:cNvSpPr/>
            <p:nvPr/>
          </p:nvSpPr>
          <p:spPr>
            <a:xfrm>
              <a:off x="4062911" y="2241668"/>
              <a:ext cx="1288428" cy="1603138"/>
            </a:xfrm>
            <a:custGeom>
              <a:avLst/>
              <a:gdLst/>
              <a:ahLst/>
              <a:cxnLst/>
              <a:rect l="l" t="t" r="r" b="b"/>
              <a:pathLst>
                <a:path w="1288428" h="1603138" extrusionOk="0">
                  <a:moveTo>
                    <a:pt x="845029" y="553492"/>
                  </a:moveTo>
                  <a:cubicBezTo>
                    <a:pt x="712890" y="685623"/>
                    <a:pt x="656411" y="823721"/>
                    <a:pt x="675656" y="967915"/>
                  </a:cubicBezTo>
                  <a:cubicBezTo>
                    <a:pt x="694779" y="1112020"/>
                    <a:pt x="781352" y="1260959"/>
                    <a:pt x="935132" y="1414739"/>
                  </a:cubicBezTo>
                  <a:lnTo>
                    <a:pt x="1092305" y="1572292"/>
                  </a:lnTo>
                  <a:lnTo>
                    <a:pt x="1122034" y="1602013"/>
                  </a:lnTo>
                  <a:cubicBezTo>
                    <a:pt x="1122407" y="1602386"/>
                    <a:pt x="1122747" y="1602758"/>
                    <a:pt x="1123119" y="1603139"/>
                  </a:cubicBezTo>
                  <a:lnTo>
                    <a:pt x="231317" y="1603139"/>
                  </a:lnTo>
                  <a:cubicBezTo>
                    <a:pt x="90532" y="1412359"/>
                    <a:pt x="13763" y="1223416"/>
                    <a:pt x="1789" y="1036352"/>
                  </a:cubicBezTo>
                  <a:cubicBezTo>
                    <a:pt x="-15052" y="774463"/>
                    <a:pt x="87018" y="533090"/>
                    <a:pt x="308070" y="312030"/>
                  </a:cubicBezTo>
                  <a:cubicBezTo>
                    <a:pt x="522483" y="97608"/>
                    <a:pt x="748344" y="22491"/>
                    <a:pt x="917240" y="0"/>
                  </a:cubicBezTo>
                  <a:lnTo>
                    <a:pt x="1288429" y="371197"/>
                  </a:lnTo>
                  <a:cubicBezTo>
                    <a:pt x="1119411" y="366185"/>
                    <a:pt x="971638" y="426875"/>
                    <a:pt x="845029" y="5534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56" name="Google Shape;56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0000" y="4505175"/>
            <a:ext cx="796594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 text">
  <p:cSld name="CUSTOM_1_1">
    <p:bg>
      <p:bgPr>
        <a:solidFill>
          <a:srgbClr val="FBEBD9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544050" y="712175"/>
            <a:ext cx="80559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1"/>
          </p:nvPr>
        </p:nvSpPr>
        <p:spPr>
          <a:xfrm>
            <a:off x="540000" y="1543050"/>
            <a:ext cx="3780000" cy="278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3B2061"/>
              </a:buClr>
              <a:buSzPts val="1800"/>
              <a:buChar char="●"/>
              <a:defRPr>
                <a:solidFill>
                  <a:srgbClr val="3B206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●"/>
              <a:defRPr>
                <a:solidFill>
                  <a:srgbClr val="3B206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●"/>
              <a:defRPr>
                <a:solidFill>
                  <a:srgbClr val="3B206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2"/>
          </p:nvPr>
        </p:nvSpPr>
        <p:spPr>
          <a:xfrm>
            <a:off x="4819925" y="1543050"/>
            <a:ext cx="3780000" cy="278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0000" y="4505125"/>
            <a:ext cx="796598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with image crop_Right">
  <p:cSld name="CUSTOM_1_1_1">
    <p:bg>
      <p:bgPr>
        <a:solidFill>
          <a:schemeClr val="dk2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544050" y="712175"/>
            <a:ext cx="37800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540000" y="1958675"/>
            <a:ext cx="3780000" cy="270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1800"/>
              <a:buChar char="●"/>
              <a:defRPr>
                <a:solidFill>
                  <a:srgbClr val="FBEBD9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○"/>
              <a:defRPr>
                <a:solidFill>
                  <a:srgbClr val="FBEBD9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■"/>
              <a:defRPr>
                <a:solidFill>
                  <a:srgbClr val="FBEBD9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●"/>
              <a:defRPr>
                <a:solidFill>
                  <a:srgbClr val="FBEBD9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○"/>
              <a:defRPr>
                <a:solidFill>
                  <a:srgbClr val="FBEBD9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■"/>
              <a:defRPr>
                <a:solidFill>
                  <a:srgbClr val="FBEBD9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●"/>
              <a:defRPr>
                <a:solidFill>
                  <a:srgbClr val="FBEBD9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rgbClr val="FBEBD9"/>
              </a:buClr>
              <a:buSzPts val="1400"/>
              <a:buChar char="○"/>
              <a:defRPr>
                <a:solidFill>
                  <a:srgbClr val="FBEBD9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rgbClr val="FBEBD9"/>
              </a:buClr>
              <a:buSzPts val="1400"/>
              <a:buChar char="■"/>
              <a:defRPr>
                <a:solidFill>
                  <a:srgbClr val="FBEBD9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0000" y="4505175"/>
            <a:ext cx="796594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lumn and image in a bubble_Right">
  <p:cSld name="CUSTOM_1_1_1_2">
    <p:bg>
      <p:bgPr>
        <a:solidFill>
          <a:srgbClr val="FBEBD9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544050" y="712175"/>
            <a:ext cx="37800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540000" y="1958675"/>
            <a:ext cx="3780000" cy="242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0000" y="4505125"/>
            <a:ext cx="796598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lumn and image in a bubble_Left">
  <p:cSld name="CUSTOM_1_1_1_2_1">
    <p:bg>
      <p:bgPr>
        <a:solidFill>
          <a:schemeClr val="accent6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4828050" y="712175"/>
            <a:ext cx="37800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4824000" y="1958675"/>
            <a:ext cx="3780000" cy="270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0000" y="4505175"/>
            <a:ext cx="796594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with image crop_Left">
  <p:cSld name="CUSTOM_1_1_1_1">
    <p:bg>
      <p:bgPr>
        <a:solidFill>
          <a:srgbClr val="FBEBD9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4828050" y="712175"/>
            <a:ext cx="37800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None/>
              <a:defRPr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4824000" y="1958675"/>
            <a:ext cx="3780000" cy="270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Yellow">
  <p:cSld name="CUSTOM_1_5">
    <p:bg>
      <p:bgPr>
        <a:solidFill>
          <a:schemeClr val="accent2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3"/>
          <p:cNvPicPr preferRelativeResize="0"/>
          <p:nvPr/>
        </p:nvPicPr>
        <p:blipFill rotWithShape="1">
          <a:blip r:embed="rId2">
            <a:alphaModFix/>
          </a:blip>
          <a:srcRect l="27688" t="18707" b="14169"/>
          <a:stretch/>
        </p:blipFill>
        <p:spPr>
          <a:xfrm>
            <a:off x="0" y="0"/>
            <a:ext cx="5919402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540100" y="712175"/>
            <a:ext cx="4284000" cy="362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6000"/>
              <a:buNone/>
              <a:defRPr sz="6000">
                <a:solidFill>
                  <a:srgbClr val="FBEBD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9pPr>
          </a:lstStyle>
          <a:p>
            <a:endParaRPr/>
          </a:p>
        </p:txBody>
      </p:sp>
      <p:pic>
        <p:nvPicPr>
          <p:cNvPr id="16" name="Google Shape;16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000" y="4505175"/>
            <a:ext cx="796594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Green">
  <p:cSld name="CUSTOM_1_5_1">
    <p:bg>
      <p:bgPr>
        <a:solidFill>
          <a:schemeClr val="accent3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18;p4"/>
          <p:cNvPicPr preferRelativeResize="0"/>
          <p:nvPr/>
        </p:nvPicPr>
        <p:blipFill rotWithShape="1">
          <a:blip r:embed="rId2">
            <a:alphaModFix/>
          </a:blip>
          <a:srcRect l="9608" t="29468"/>
          <a:stretch/>
        </p:blipFill>
        <p:spPr>
          <a:xfrm>
            <a:off x="0" y="0"/>
            <a:ext cx="5721374" cy="4841976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540100" y="712175"/>
            <a:ext cx="4284000" cy="362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6000"/>
              <a:buNone/>
              <a:defRPr sz="6000">
                <a:solidFill>
                  <a:srgbClr val="FBEBD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9pPr>
          </a:lstStyle>
          <a:p>
            <a:endParaRPr/>
          </a:p>
        </p:txBody>
      </p:sp>
      <p:pic>
        <p:nvPicPr>
          <p:cNvPr id="20" name="Google Shape;20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000" y="4505175"/>
            <a:ext cx="796594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Red">
  <p:cSld name="CUSTOM_1_5_1_1">
    <p:bg>
      <p:bgPr>
        <a:solidFill>
          <a:schemeClr val="accen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540100" y="712175"/>
            <a:ext cx="4284000" cy="362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6000"/>
              <a:buNone/>
              <a:defRPr sz="6000">
                <a:solidFill>
                  <a:srgbClr val="FBEBD9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BEBD9"/>
              </a:buClr>
              <a:buSzPts val="2800"/>
              <a:buNone/>
              <a:defRPr>
                <a:solidFill>
                  <a:srgbClr val="FBEBD9"/>
                </a:solidFill>
              </a:defRPr>
            </a:lvl9pPr>
          </a:lstStyle>
          <a:p>
            <a:endParaRPr/>
          </a:p>
        </p:txBody>
      </p:sp>
      <p:pic>
        <p:nvPicPr>
          <p:cNvPr id="23" name="Google Shape;23;p5"/>
          <p:cNvPicPr preferRelativeResize="0"/>
          <p:nvPr/>
        </p:nvPicPr>
        <p:blipFill rotWithShape="1">
          <a:blip r:embed="rId2">
            <a:alphaModFix/>
          </a:blip>
          <a:srcRect l="40961" t="17039" b="10296"/>
          <a:stretch/>
        </p:blipFill>
        <p:spPr>
          <a:xfrm flipH="1">
            <a:off x="4680000" y="0"/>
            <a:ext cx="4464000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000" y="4505175"/>
            <a:ext cx="796594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slide_Pathway">
  <p:cSld name="CUSTOM_1_5_1_1_1">
    <p:bg>
      <p:bgPr>
        <a:solidFill>
          <a:schemeClr val="lt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540100" y="712175"/>
            <a:ext cx="4284000" cy="3627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  <a:defRPr sz="6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27" name="Google Shape;27;p6"/>
          <p:cNvPicPr preferRelativeResize="0"/>
          <p:nvPr/>
        </p:nvPicPr>
        <p:blipFill rotWithShape="1">
          <a:blip r:embed="rId2">
            <a:alphaModFix/>
          </a:blip>
          <a:srcRect l="41262"/>
          <a:stretch/>
        </p:blipFill>
        <p:spPr>
          <a:xfrm>
            <a:off x="3773075" y="0"/>
            <a:ext cx="5370925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000" y="4505125"/>
            <a:ext cx="796598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ront cover">
  <p:cSld name="CUSTOM_1_5_1_1_1_1">
    <p:bg>
      <p:bgPr>
        <a:solidFill>
          <a:schemeClr val="lt2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540100" y="712175"/>
            <a:ext cx="4284000" cy="273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00"/>
              <a:buNone/>
              <a:defRPr sz="5500">
                <a:solidFill>
                  <a:schemeClr val="dk1"/>
                </a:solidFill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pic>
        <p:nvPicPr>
          <p:cNvPr id="31" name="Google Shape;31;p7"/>
          <p:cNvPicPr preferRelativeResize="0"/>
          <p:nvPr/>
        </p:nvPicPr>
        <p:blipFill rotWithShape="1">
          <a:blip r:embed="rId2">
            <a:alphaModFix/>
          </a:blip>
          <a:srcRect l="41262"/>
          <a:stretch/>
        </p:blipFill>
        <p:spPr>
          <a:xfrm>
            <a:off x="3723525" y="0"/>
            <a:ext cx="5420475" cy="5190948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7"/>
          <p:cNvSpPr txBox="1">
            <a:spLocks noGrp="1"/>
          </p:cNvSpPr>
          <p:nvPr>
            <p:ph type="title" idx="2"/>
          </p:nvPr>
        </p:nvSpPr>
        <p:spPr>
          <a:xfrm>
            <a:off x="544050" y="3185350"/>
            <a:ext cx="37761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33" name="Google Shape;33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9999" y="4431859"/>
            <a:ext cx="1152773" cy="3434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CUSTOM_1_4">
    <p:bg>
      <p:bgPr>
        <a:solidFill>
          <a:srgbClr val="FBEBD9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544050" y="712175"/>
            <a:ext cx="80559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40000" y="4505125"/>
            <a:ext cx="796598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with pathway">
  <p:cSld name="CUSTOM_1_3">
    <p:bg>
      <p:bgPr>
        <a:solidFill>
          <a:srgbClr val="FBEBD9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544050" y="712175"/>
            <a:ext cx="37761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544050" y="1968650"/>
            <a:ext cx="3776100" cy="2421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3B2061"/>
              </a:buClr>
              <a:buSzPts val="1800"/>
              <a:buChar char="●"/>
              <a:defRPr>
                <a:solidFill>
                  <a:srgbClr val="3B206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●"/>
              <a:defRPr>
                <a:solidFill>
                  <a:srgbClr val="3B206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●"/>
              <a:defRPr>
                <a:solidFill>
                  <a:srgbClr val="3B206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9pPr>
          </a:lstStyle>
          <a:p>
            <a:endParaRPr/>
          </a:p>
        </p:txBody>
      </p:sp>
      <p:pic>
        <p:nvPicPr>
          <p:cNvPr id="40" name="Google Shape;40;p9"/>
          <p:cNvPicPr preferRelativeResize="0"/>
          <p:nvPr/>
        </p:nvPicPr>
        <p:blipFill rotWithShape="1">
          <a:blip r:embed="rId2">
            <a:alphaModFix/>
          </a:blip>
          <a:srcRect l="14859" r="30391"/>
          <a:stretch/>
        </p:blipFill>
        <p:spPr>
          <a:xfrm rot="-5400000" flipH="1">
            <a:off x="3927550" y="-70574"/>
            <a:ext cx="5145875" cy="5287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41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000" y="4505125"/>
            <a:ext cx="796598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with pathway 2">
  <p:cSld name="CUSTOM_1_3_1">
    <p:bg>
      <p:bgPr>
        <a:solidFill>
          <a:srgbClr val="FBEBD9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544050" y="712175"/>
            <a:ext cx="3776100" cy="1246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544050" y="1968650"/>
            <a:ext cx="3776100" cy="241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3B2061"/>
              </a:buClr>
              <a:buSzPts val="1800"/>
              <a:buChar char="●"/>
              <a:defRPr>
                <a:solidFill>
                  <a:srgbClr val="3B206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●"/>
              <a:defRPr>
                <a:solidFill>
                  <a:srgbClr val="3B206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●"/>
              <a:defRPr>
                <a:solidFill>
                  <a:srgbClr val="3B206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rgbClr val="3B2061"/>
              </a:buClr>
              <a:buSzPts val="1400"/>
              <a:buChar char="○"/>
              <a:defRPr>
                <a:solidFill>
                  <a:srgbClr val="3B206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rgbClr val="3B2061"/>
              </a:buClr>
              <a:buSzPts val="1400"/>
              <a:buChar char="■"/>
              <a:defRPr>
                <a:solidFill>
                  <a:srgbClr val="3B2061"/>
                </a:solidFill>
              </a:defRPr>
            </a:lvl9pPr>
          </a:lstStyle>
          <a:p>
            <a:endParaRPr/>
          </a:p>
        </p:txBody>
      </p:sp>
      <p:pic>
        <p:nvPicPr>
          <p:cNvPr id="45" name="Google Shape;45;p10"/>
          <p:cNvPicPr preferRelativeResize="0"/>
          <p:nvPr/>
        </p:nvPicPr>
        <p:blipFill rotWithShape="1">
          <a:blip r:embed="rId2">
            <a:alphaModFix/>
          </a:blip>
          <a:srcRect l="45289"/>
          <a:stretch/>
        </p:blipFill>
        <p:spPr>
          <a:xfrm>
            <a:off x="4141375" y="0"/>
            <a:ext cx="5002625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0000" y="4505125"/>
            <a:ext cx="796598" cy="237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54">
          <p15:clr>
            <a:srgbClr val="E46962"/>
          </p15:clr>
        </p15:guide>
        <p15:guide id="2" pos="340">
          <p15:clr>
            <a:srgbClr val="E46962"/>
          </p15:clr>
        </p15:guide>
        <p15:guide id="3" pos="5420">
          <p15:clr>
            <a:srgbClr val="E46962"/>
          </p15:clr>
        </p15:guide>
        <p15:guide id="4" orient="horz" pos="2948">
          <p15:clr>
            <a:srgbClr val="E46962"/>
          </p15:clr>
        </p15:guide>
        <p15:guide id="5" pos="2721">
          <p15:clr>
            <a:srgbClr val="E46962"/>
          </p15:clr>
        </p15:guide>
        <p15:guide id="6" pos="3039">
          <p15:clr>
            <a:srgbClr val="E46962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E3DFF"/>
              </a:buClr>
              <a:buSzPts val="2800"/>
              <a:buFont typeface="DM Sans"/>
              <a:buNone/>
              <a:defRPr sz="2800" b="1">
                <a:solidFill>
                  <a:srgbClr val="2E3DFF"/>
                </a:solidFill>
                <a:latin typeface="DM Sans"/>
                <a:ea typeface="DM Sans"/>
                <a:cs typeface="DM Sans"/>
                <a:sym typeface="DM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DM Sans"/>
              <a:buChar char="●"/>
              <a:defRPr sz="1800">
                <a:latin typeface="DM Sans"/>
                <a:ea typeface="DM Sans"/>
                <a:cs typeface="DM Sans"/>
                <a:sym typeface="DM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M Sans"/>
              <a:buChar char="○"/>
              <a:defRPr>
                <a:latin typeface="DM Sans"/>
                <a:ea typeface="DM Sans"/>
                <a:cs typeface="DM Sans"/>
                <a:sym typeface="DM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M Sans"/>
              <a:buChar char="■"/>
              <a:defRPr>
                <a:latin typeface="DM Sans"/>
                <a:ea typeface="DM Sans"/>
                <a:cs typeface="DM Sans"/>
                <a:sym typeface="DM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M Sans"/>
              <a:buChar char="●"/>
              <a:defRPr>
                <a:latin typeface="DM Sans"/>
                <a:ea typeface="DM Sans"/>
                <a:cs typeface="DM Sans"/>
                <a:sym typeface="DM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M Sans"/>
              <a:buChar char="○"/>
              <a:defRPr>
                <a:latin typeface="DM Sans"/>
                <a:ea typeface="DM Sans"/>
                <a:cs typeface="DM Sans"/>
                <a:sym typeface="DM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M Sans"/>
              <a:buChar char="■"/>
              <a:defRPr>
                <a:latin typeface="DM Sans"/>
                <a:ea typeface="DM Sans"/>
                <a:cs typeface="DM Sans"/>
                <a:sym typeface="DM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M Sans"/>
              <a:buChar char="●"/>
              <a:defRPr>
                <a:latin typeface="DM Sans"/>
                <a:ea typeface="DM Sans"/>
                <a:cs typeface="DM Sans"/>
                <a:sym typeface="DM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M Sans"/>
              <a:buChar char="○"/>
              <a:defRPr>
                <a:latin typeface="DM Sans"/>
                <a:ea typeface="DM Sans"/>
                <a:cs typeface="DM Sans"/>
                <a:sym typeface="DM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DM Sans"/>
              <a:buChar char="■"/>
              <a:defRPr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E46962"/>
          </p15:clr>
        </p15:guide>
        <p15:guide id="2" pos="2880">
          <p15:clr>
            <a:srgbClr val="E46962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375525" y="1989000"/>
            <a:ext cx="4284000" cy="1641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700"/>
              <a:t>Every step of the way</a:t>
            </a:r>
            <a:endParaRPr sz="4700"/>
          </a:p>
        </p:txBody>
      </p:sp>
      <p:pic>
        <p:nvPicPr>
          <p:cNvPr id="82" name="Google Shape;82;p18" title="withyou-logo-full-colour-rgb-309px@72ppi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3200" y="864000"/>
            <a:ext cx="2758651" cy="823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body" idx="1"/>
          </p:nvPr>
        </p:nvSpPr>
        <p:spPr>
          <a:xfrm>
            <a:off x="540000" y="1481800"/>
            <a:ext cx="5045700" cy="284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1041" marR="629532" lvl="0" indent="914" algn="l" rtl="0">
              <a:lnSpc>
                <a:spcPct val="104125"/>
              </a:lnSpc>
              <a:spcBef>
                <a:spcPts val="1841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3B2061"/>
                </a:solidFill>
              </a:rPr>
              <a:t>We provide free and confidential services, without judgement, to adults and young people facing challenges with drugs and alcohol. </a:t>
            </a:r>
            <a:endParaRPr sz="1500">
              <a:solidFill>
                <a:srgbClr val="3B2061"/>
              </a:solidFill>
            </a:endParaRPr>
          </a:p>
          <a:p>
            <a:pPr marL="1041" marR="629532" lvl="0" indent="914" algn="l" rtl="0">
              <a:lnSpc>
                <a:spcPct val="104125"/>
              </a:lnSpc>
              <a:spcBef>
                <a:spcPts val="1841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3B2061"/>
                </a:solidFill>
              </a:rPr>
              <a:t>If you have questions, need advice, or just want to talk, we’re WithYou.</a:t>
            </a:r>
            <a:endParaRPr sz="1500" b="1">
              <a:solidFill>
                <a:srgbClr val="3B2061"/>
              </a:solidFill>
            </a:endParaRPr>
          </a:p>
        </p:txBody>
      </p:sp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544050" y="671925"/>
            <a:ext cx="8055900" cy="75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Drug and alcohol support in </a:t>
            </a:r>
            <a:endParaRPr/>
          </a:p>
        </p:txBody>
      </p:sp>
      <p:pic>
        <p:nvPicPr>
          <p:cNvPr id="89" name="Google Shape;8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3015" y="2571750"/>
            <a:ext cx="3112182" cy="210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64700" y="596700"/>
            <a:ext cx="2154155" cy="83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body" idx="1"/>
          </p:nvPr>
        </p:nvSpPr>
        <p:spPr>
          <a:xfrm>
            <a:off x="548100" y="1241425"/>
            <a:ext cx="8055900" cy="284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One to one support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Weekly support groups and meetings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Clinical support and medication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Support for family and friends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Free needle exchange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Testing for blood borne viruses (BBV)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Naloxone provision and training</a:t>
            </a:r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548100" y="537325"/>
            <a:ext cx="8055900" cy="75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we can help (Adult services)</a:t>
            </a:r>
            <a:endParaRPr/>
          </a:p>
        </p:txBody>
      </p:sp>
      <p:pic>
        <p:nvPicPr>
          <p:cNvPr id="97" name="Google Shape;97;p20" title="Notepad_Light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8996" y="1557446"/>
            <a:ext cx="3189849" cy="3189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548100" y="1241425"/>
            <a:ext cx="8055900" cy="284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/>
          </a:bodyPr>
          <a:lstStyle/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Tailored employment support (IPS)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Support for the Armed Forces Community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Life Skills training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ts val="1500"/>
              <a:buChar char="●"/>
            </a:pPr>
            <a:r>
              <a:rPr lang="en-GB" sz="1500">
                <a:solidFill>
                  <a:srgbClr val="1F244D"/>
                </a:solidFill>
              </a:rPr>
              <a:t>Chy Residential Rehab</a:t>
            </a:r>
            <a:endParaRPr sz="1500">
              <a:solidFill>
                <a:srgbClr val="1F244D"/>
              </a:solidFill>
            </a:endParaRPr>
          </a:p>
          <a:p>
            <a:pPr marL="457200" marR="609600" lvl="0" indent="0" algn="l" rtl="0"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None/>
            </a:pPr>
            <a:endParaRPr sz="1500">
              <a:solidFill>
                <a:srgbClr val="1F244D"/>
              </a:solidFill>
            </a:endParaRPr>
          </a:p>
        </p:txBody>
      </p:sp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548100" y="537325"/>
            <a:ext cx="8055900" cy="75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Specialist services</a:t>
            </a:r>
            <a:endParaRPr/>
          </a:p>
        </p:txBody>
      </p:sp>
      <p:pic>
        <p:nvPicPr>
          <p:cNvPr id="104" name="Google Shape;104;p21" title="Notepad_Light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8996" y="1557446"/>
            <a:ext cx="3189849" cy="3189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548100" y="1241425"/>
            <a:ext cx="4922400" cy="284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rgbClr val="1F244D"/>
                </a:solidFill>
              </a:rPr>
              <a:t>For young people in Cornwall and the Isles of Scilly, who are worried about drugs or alcohol. We are WithYou.</a:t>
            </a:r>
            <a:endParaRPr sz="6000">
              <a:solidFill>
                <a:srgbClr val="1F244D"/>
              </a:solidFill>
            </a:endParaRPr>
          </a:p>
          <a:p>
            <a:pPr marL="0" lvl="0" indent="0" algn="l" rtl="0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None/>
            </a:pPr>
            <a:endParaRPr sz="60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ct val="100000"/>
              <a:buChar char="●"/>
            </a:pPr>
            <a:r>
              <a:rPr lang="en-GB" sz="6000">
                <a:solidFill>
                  <a:srgbClr val="1F244D"/>
                </a:solidFill>
              </a:rPr>
              <a:t>One to one support for young people</a:t>
            </a:r>
            <a:endParaRPr sz="60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ct val="100000"/>
              <a:buChar char="●"/>
            </a:pPr>
            <a:r>
              <a:rPr lang="en-GB" sz="6000">
                <a:solidFill>
                  <a:srgbClr val="1F244D"/>
                </a:solidFill>
              </a:rPr>
              <a:t>Group work</a:t>
            </a:r>
            <a:endParaRPr sz="6000">
              <a:solidFill>
                <a:srgbClr val="1F244D"/>
              </a:solidFill>
            </a:endParaRPr>
          </a:p>
          <a:p>
            <a:pPr marL="457200" marR="609600" lvl="0" indent="-3238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1F244D"/>
              </a:buClr>
              <a:buSzPct val="100000"/>
              <a:buChar char="●"/>
            </a:pPr>
            <a:r>
              <a:rPr lang="en-GB" sz="6000">
                <a:solidFill>
                  <a:srgbClr val="1F244D"/>
                </a:solidFill>
              </a:rPr>
              <a:t>Mind and Body</a:t>
            </a:r>
            <a:endParaRPr sz="6000">
              <a:solidFill>
                <a:srgbClr val="1F244D"/>
              </a:solidFill>
            </a:endParaRPr>
          </a:p>
          <a:p>
            <a:pPr marL="0" lvl="0" indent="0" algn="l" rtl="0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None/>
            </a:pPr>
            <a:endParaRPr sz="6000">
              <a:solidFill>
                <a:srgbClr val="1F244D"/>
              </a:solidFill>
            </a:endParaRPr>
          </a:p>
          <a:p>
            <a:pPr marL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rgbClr val="1F244D"/>
                </a:solidFill>
                <a:highlight>
                  <a:srgbClr val="FBEBD9"/>
                </a:highlight>
              </a:rPr>
              <a:t>To access our services, call us on: </a:t>
            </a:r>
            <a:r>
              <a:rPr lang="en-GB" sz="6000" b="1">
                <a:solidFill>
                  <a:srgbClr val="1F244D"/>
                </a:solidFill>
                <a:highlight>
                  <a:srgbClr val="FBEBD9"/>
                </a:highlight>
              </a:rPr>
              <a:t>01872 300 816</a:t>
            </a:r>
            <a:endParaRPr sz="6000" b="1">
              <a:solidFill>
                <a:srgbClr val="1F244D"/>
              </a:solidFill>
              <a:highlight>
                <a:srgbClr val="FBEBD9"/>
              </a:highlight>
            </a:endParaRPr>
          </a:p>
          <a:p>
            <a:pPr marL="457200" marR="609600" lvl="0" indent="0" algn="l" rtl="0">
              <a:lnSpc>
                <a:spcPct val="120000"/>
              </a:lnSpc>
              <a:spcBef>
                <a:spcPts val="1500"/>
              </a:spcBef>
              <a:spcAft>
                <a:spcPts val="0"/>
              </a:spcAft>
              <a:buNone/>
            </a:pPr>
            <a:endParaRPr sz="6000">
              <a:solidFill>
                <a:srgbClr val="1F244D"/>
              </a:solidFill>
            </a:endParaRPr>
          </a:p>
          <a:p>
            <a:pPr marL="457200" marR="609600" lvl="0" indent="0" algn="l" rtl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None/>
            </a:pPr>
            <a:endParaRPr sz="1500">
              <a:solidFill>
                <a:srgbClr val="1F244D"/>
              </a:solidFill>
            </a:endParaRPr>
          </a:p>
          <a:p>
            <a:pPr marL="457200" marR="609600" lvl="0" indent="-252412" algn="l" rtl="0">
              <a:lnSpc>
                <a:spcPct val="120000"/>
              </a:lnSpc>
              <a:spcBef>
                <a:spcPts val="900"/>
              </a:spcBef>
              <a:spcAft>
                <a:spcPts val="0"/>
              </a:spcAft>
              <a:buClr>
                <a:srgbClr val="1F244D"/>
              </a:buClr>
              <a:buSzPct val="100000"/>
              <a:buChar char="●"/>
            </a:pPr>
            <a:endParaRPr sz="1500">
              <a:solidFill>
                <a:srgbClr val="1F244D"/>
              </a:solidFill>
            </a:endParaRPr>
          </a:p>
          <a:p>
            <a:pPr marL="457200" marR="609600" lvl="0" indent="0" algn="l" rtl="0">
              <a:lnSpc>
                <a:spcPct val="120000"/>
              </a:lnSpc>
              <a:spcBef>
                <a:spcPts val="900"/>
              </a:spcBef>
              <a:spcAft>
                <a:spcPts val="900"/>
              </a:spcAft>
              <a:buNone/>
            </a:pPr>
            <a:endParaRPr sz="1500">
              <a:solidFill>
                <a:srgbClr val="1F244D"/>
              </a:solidFill>
            </a:endParaRPr>
          </a:p>
        </p:txBody>
      </p:sp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xfrm>
            <a:off x="548100" y="537325"/>
            <a:ext cx="8055900" cy="75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300">
                <a:solidFill>
                  <a:schemeClr val="dk2"/>
                </a:solidFill>
              </a:rPr>
              <a:t>YZUP: support for young people</a:t>
            </a:r>
            <a:endParaRPr sz="23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1" name="Google Shape;11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3015" y="2571750"/>
            <a:ext cx="3112182" cy="210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206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540100" y="1359875"/>
            <a:ext cx="8064000" cy="2979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/>
              <a:t>WithYou is just great. They understand addiction and are non-judgmental. They don’t judge you…they help you get through it."</a:t>
            </a:r>
            <a:endParaRPr sz="4600"/>
          </a:p>
        </p:txBody>
      </p:sp>
      <p:grpSp>
        <p:nvGrpSpPr>
          <p:cNvPr id="117" name="Google Shape;117;p23"/>
          <p:cNvGrpSpPr/>
          <p:nvPr/>
        </p:nvGrpSpPr>
        <p:grpSpPr>
          <a:xfrm>
            <a:off x="540098" y="720005"/>
            <a:ext cx="610841" cy="361828"/>
            <a:chOff x="4062911" y="2241668"/>
            <a:chExt cx="2706429" cy="1603138"/>
          </a:xfrm>
        </p:grpSpPr>
        <p:sp>
          <p:nvSpPr>
            <p:cNvPr id="118" name="Google Shape;118;p23"/>
            <p:cNvSpPr/>
            <p:nvPr/>
          </p:nvSpPr>
          <p:spPr>
            <a:xfrm>
              <a:off x="5480914" y="2241668"/>
              <a:ext cx="1288426" cy="1603138"/>
            </a:xfrm>
            <a:custGeom>
              <a:avLst/>
              <a:gdLst/>
              <a:ahLst/>
              <a:cxnLst/>
              <a:rect l="l" t="t" r="r" b="b"/>
              <a:pathLst>
                <a:path w="1288426" h="1603138" extrusionOk="0">
                  <a:moveTo>
                    <a:pt x="845028" y="553492"/>
                  </a:moveTo>
                  <a:cubicBezTo>
                    <a:pt x="712889" y="685623"/>
                    <a:pt x="656417" y="823721"/>
                    <a:pt x="675662" y="967915"/>
                  </a:cubicBezTo>
                  <a:cubicBezTo>
                    <a:pt x="694786" y="1112020"/>
                    <a:pt x="781359" y="1260959"/>
                    <a:pt x="935131" y="1414739"/>
                  </a:cubicBezTo>
                  <a:lnTo>
                    <a:pt x="1092312" y="1572292"/>
                  </a:lnTo>
                  <a:lnTo>
                    <a:pt x="1122041" y="1602013"/>
                  </a:lnTo>
                  <a:cubicBezTo>
                    <a:pt x="1122413" y="1602386"/>
                    <a:pt x="1122753" y="1602758"/>
                    <a:pt x="1123126" y="1603139"/>
                  </a:cubicBezTo>
                  <a:lnTo>
                    <a:pt x="231324" y="1603139"/>
                  </a:lnTo>
                  <a:cubicBezTo>
                    <a:pt x="90538" y="1412359"/>
                    <a:pt x="13770" y="1223416"/>
                    <a:pt x="1787" y="1036352"/>
                  </a:cubicBezTo>
                  <a:cubicBezTo>
                    <a:pt x="-15045" y="774463"/>
                    <a:pt x="87024" y="533090"/>
                    <a:pt x="308076" y="312030"/>
                  </a:cubicBezTo>
                  <a:cubicBezTo>
                    <a:pt x="522489" y="97608"/>
                    <a:pt x="748342" y="22491"/>
                    <a:pt x="917246" y="0"/>
                  </a:cubicBezTo>
                  <a:lnTo>
                    <a:pt x="1288427" y="371197"/>
                  </a:lnTo>
                  <a:cubicBezTo>
                    <a:pt x="1119418" y="366185"/>
                    <a:pt x="971645" y="426875"/>
                    <a:pt x="845028" y="5534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23"/>
            <p:cNvSpPr/>
            <p:nvPr/>
          </p:nvSpPr>
          <p:spPr>
            <a:xfrm>
              <a:off x="4062911" y="2241668"/>
              <a:ext cx="1288428" cy="1603138"/>
            </a:xfrm>
            <a:custGeom>
              <a:avLst/>
              <a:gdLst/>
              <a:ahLst/>
              <a:cxnLst/>
              <a:rect l="l" t="t" r="r" b="b"/>
              <a:pathLst>
                <a:path w="1288428" h="1603138" extrusionOk="0">
                  <a:moveTo>
                    <a:pt x="845029" y="553492"/>
                  </a:moveTo>
                  <a:cubicBezTo>
                    <a:pt x="712890" y="685623"/>
                    <a:pt x="656411" y="823721"/>
                    <a:pt x="675656" y="967915"/>
                  </a:cubicBezTo>
                  <a:cubicBezTo>
                    <a:pt x="694779" y="1112020"/>
                    <a:pt x="781352" y="1260959"/>
                    <a:pt x="935132" y="1414739"/>
                  </a:cubicBezTo>
                  <a:lnTo>
                    <a:pt x="1092305" y="1572292"/>
                  </a:lnTo>
                  <a:lnTo>
                    <a:pt x="1122034" y="1602013"/>
                  </a:lnTo>
                  <a:cubicBezTo>
                    <a:pt x="1122407" y="1602386"/>
                    <a:pt x="1122747" y="1602758"/>
                    <a:pt x="1123119" y="1603139"/>
                  </a:cubicBezTo>
                  <a:lnTo>
                    <a:pt x="231317" y="1603139"/>
                  </a:lnTo>
                  <a:cubicBezTo>
                    <a:pt x="90532" y="1412359"/>
                    <a:pt x="13763" y="1223416"/>
                    <a:pt x="1789" y="1036352"/>
                  </a:cubicBezTo>
                  <a:cubicBezTo>
                    <a:pt x="-15052" y="774463"/>
                    <a:pt x="87018" y="533090"/>
                    <a:pt x="308070" y="312030"/>
                  </a:cubicBezTo>
                  <a:cubicBezTo>
                    <a:pt x="522483" y="97608"/>
                    <a:pt x="748344" y="22491"/>
                    <a:pt x="917240" y="0"/>
                  </a:cubicBezTo>
                  <a:lnTo>
                    <a:pt x="1288429" y="371197"/>
                  </a:lnTo>
                  <a:cubicBezTo>
                    <a:pt x="1119411" y="366185"/>
                    <a:pt x="971638" y="426875"/>
                    <a:pt x="845029" y="5534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0" name="Google Shape;120;p23"/>
          <p:cNvSpPr txBox="1"/>
          <p:nvPr/>
        </p:nvSpPr>
        <p:spPr>
          <a:xfrm>
            <a:off x="540000" y="3799700"/>
            <a:ext cx="3780000" cy="2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800">
                <a:solidFill>
                  <a:schemeClr val="accent2"/>
                </a:solidFill>
                <a:latin typeface="DM Sans"/>
                <a:ea typeface="DM Sans"/>
                <a:cs typeface="DM Sans"/>
                <a:sym typeface="DM Sans"/>
              </a:rPr>
              <a:t>— WithYou Client</a:t>
            </a:r>
            <a:endParaRPr sz="1800">
              <a:solidFill>
                <a:schemeClr val="accent2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BD9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>
            <a:spLocks noGrp="1"/>
          </p:cNvSpPr>
          <p:nvPr>
            <p:ph type="title"/>
          </p:nvPr>
        </p:nvSpPr>
        <p:spPr>
          <a:xfrm>
            <a:off x="540000" y="597475"/>
            <a:ext cx="4284000" cy="273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3B2061"/>
                </a:solidFill>
              </a:rPr>
              <a:t>Access our services</a:t>
            </a:r>
            <a:endParaRPr sz="28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0">
                <a:solidFill>
                  <a:srgbClr val="1F244D"/>
                </a:solidFill>
                <a:highlight>
                  <a:srgbClr val="FBEBD9"/>
                </a:highlight>
              </a:rPr>
              <a:t>To access our services, you can contact us directly using the number provided below.</a:t>
            </a:r>
            <a:endParaRPr sz="1500" b="0">
              <a:solidFill>
                <a:srgbClr val="1F244D"/>
              </a:solidFill>
              <a:highlight>
                <a:srgbClr val="FBEBD9"/>
              </a:highlight>
            </a:endParaRPr>
          </a:p>
          <a:p>
            <a:pPr marL="0" lvl="0" indent="0" algn="l" rtl="0">
              <a:lnSpc>
                <a:spcPct val="14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1F244D"/>
                </a:solidFill>
                <a:highlight>
                  <a:srgbClr val="FBEBD9"/>
                </a:highlight>
              </a:rPr>
              <a:t>Call us: 0333 2000 325 </a:t>
            </a:r>
            <a:endParaRPr sz="1500">
              <a:solidFill>
                <a:srgbClr val="1F244D"/>
              </a:solidFill>
              <a:highlight>
                <a:srgbClr val="FBEBD9"/>
              </a:highlight>
            </a:endParaRPr>
          </a:p>
          <a:p>
            <a:pPr marL="0" lvl="0" indent="0" algn="l" rtl="0">
              <a:lnSpc>
                <a:spcPct val="14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-GB" sz="1500" b="0">
                <a:solidFill>
                  <a:srgbClr val="1F244D"/>
                </a:solidFill>
                <a:highlight>
                  <a:srgbClr val="FBEBD9"/>
                </a:highlight>
              </a:rPr>
              <a:t>Our appointments can be carried out at our office, online, or we may meet you in our local community.  </a:t>
            </a:r>
            <a:endParaRPr sz="1500" b="0">
              <a:solidFill>
                <a:srgbClr val="1F244D"/>
              </a:solidFill>
              <a:highlight>
                <a:srgbClr val="FBEBD9"/>
              </a:highlight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None/>
            </a:pPr>
            <a:r>
              <a:rPr lang="en-GB" sz="1500" b="0"/>
              <a:t>Access our free, confidential webchat service at </a:t>
            </a:r>
            <a:r>
              <a:rPr lang="en-GB" sz="1500"/>
              <a:t>wearewithyou.org.uk</a:t>
            </a:r>
            <a:r>
              <a:rPr lang="en-GB" sz="1500" b="0"/>
              <a:t> </a:t>
            </a:r>
            <a:endParaRPr sz="1500" b="0">
              <a:solidFill>
                <a:srgbClr val="1F244D"/>
              </a:solidFill>
              <a:highlight>
                <a:srgbClr val="FBEBD9"/>
              </a:highlight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500">
                <a:solidFill>
                  <a:srgbClr val="3B2061"/>
                </a:solidFill>
              </a:rPr>
            </a:br>
            <a:br>
              <a:rPr lang="en-GB" sz="1700" b="0">
                <a:solidFill>
                  <a:srgbClr val="3B2061"/>
                </a:solidFill>
              </a:rPr>
            </a:br>
            <a:endParaRPr sz="1600" b="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>
              <a:solidFill>
                <a:srgbClr val="3B2061"/>
              </a:solidFill>
            </a:endParaRPr>
          </a:p>
        </p:txBody>
      </p:sp>
      <p:pic>
        <p:nvPicPr>
          <p:cNvPr id="126" name="Google Shape;126;p24"/>
          <p:cNvPicPr preferRelativeResize="0"/>
          <p:nvPr/>
        </p:nvPicPr>
        <p:blipFill rotWithShape="1">
          <a:blip r:embed="rId3">
            <a:alphaModFix/>
          </a:blip>
          <a:srcRect l="45289"/>
          <a:stretch/>
        </p:blipFill>
        <p:spPr>
          <a:xfrm>
            <a:off x="4141375" y="0"/>
            <a:ext cx="5002625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9999" y="4431859"/>
            <a:ext cx="1152773" cy="3434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EBD9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>
            <a:spLocks noGrp="1"/>
          </p:cNvSpPr>
          <p:nvPr>
            <p:ph type="title"/>
          </p:nvPr>
        </p:nvSpPr>
        <p:spPr>
          <a:xfrm>
            <a:off x="453475" y="720000"/>
            <a:ext cx="4284000" cy="2736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3B2061"/>
                </a:solidFill>
              </a:rPr>
              <a:t>Your local office</a:t>
            </a:r>
            <a:endParaRPr sz="28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1F244D"/>
              </a:solidFill>
            </a:endParaRPr>
          </a:p>
          <a:p>
            <a:pPr marL="0" lvl="0" indent="0" algn="l" rtl="0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1F244D"/>
                </a:solidFill>
              </a:rPr>
              <a:t>23-24 Market Street</a:t>
            </a:r>
            <a:br>
              <a:rPr lang="en-GB" sz="1500">
                <a:solidFill>
                  <a:srgbClr val="1F244D"/>
                </a:solidFill>
              </a:rPr>
            </a:br>
            <a:r>
              <a:rPr lang="en-GB" sz="1500">
                <a:solidFill>
                  <a:srgbClr val="1F244D"/>
                </a:solidFill>
              </a:rPr>
              <a:t>Penzance</a:t>
            </a:r>
            <a:br>
              <a:rPr lang="en-GB" sz="1500">
                <a:solidFill>
                  <a:srgbClr val="1F244D"/>
                </a:solidFill>
              </a:rPr>
            </a:br>
            <a:r>
              <a:rPr lang="en-GB" sz="1500">
                <a:solidFill>
                  <a:srgbClr val="1F244D"/>
                </a:solidFill>
              </a:rPr>
              <a:t>TR18 2JD</a:t>
            </a:r>
            <a:br>
              <a:rPr lang="en-GB" sz="1500">
                <a:solidFill>
                  <a:srgbClr val="1F244D"/>
                </a:solidFill>
              </a:rPr>
            </a:br>
            <a:endParaRPr sz="1500">
              <a:solidFill>
                <a:srgbClr val="1F244D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rgbClr val="3B2061"/>
                </a:solidFill>
              </a:rPr>
              <a:t>Opening times</a:t>
            </a:r>
            <a:endParaRPr sz="1500">
              <a:solidFill>
                <a:srgbClr val="3B206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500" b="0"/>
            </a:br>
            <a:r>
              <a:rPr lang="en-GB" sz="1500"/>
              <a:t>Monday to Friday</a:t>
            </a:r>
            <a:r>
              <a:rPr lang="en-GB" sz="1500" b="0"/>
              <a:t>: 9am - 5pm </a:t>
            </a:r>
            <a:endParaRPr sz="1500"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/>
              <a:t>Saturday:</a:t>
            </a:r>
            <a:r>
              <a:rPr lang="en-GB" sz="1500" b="0"/>
              <a:t> 10am - 4pm </a:t>
            </a:r>
            <a:endParaRPr sz="1500" b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/>
              <a:t>Sunday:</a:t>
            </a:r>
            <a:r>
              <a:rPr lang="en-GB" sz="1500" b="0"/>
              <a:t> Closed </a:t>
            </a:r>
            <a:endParaRPr sz="1500" b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1500">
                <a:solidFill>
                  <a:srgbClr val="3B2061"/>
                </a:solidFill>
              </a:rPr>
            </a:br>
            <a:br>
              <a:rPr lang="en-GB" sz="1700" b="0">
                <a:solidFill>
                  <a:srgbClr val="3B2061"/>
                </a:solidFill>
              </a:rPr>
            </a:br>
            <a:endParaRPr sz="1600" b="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3B206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>
              <a:solidFill>
                <a:srgbClr val="3B2061"/>
              </a:solidFill>
            </a:endParaRPr>
          </a:p>
        </p:txBody>
      </p:sp>
      <p:pic>
        <p:nvPicPr>
          <p:cNvPr id="133" name="Google Shape;133;p25"/>
          <p:cNvPicPr preferRelativeResize="0"/>
          <p:nvPr/>
        </p:nvPicPr>
        <p:blipFill rotWithShape="1">
          <a:blip r:embed="rId3">
            <a:alphaModFix/>
          </a:blip>
          <a:srcRect l="45289"/>
          <a:stretch/>
        </p:blipFill>
        <p:spPr>
          <a:xfrm>
            <a:off x="4141375" y="0"/>
            <a:ext cx="5002625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9999" y="4431859"/>
            <a:ext cx="1152773" cy="3434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e are With You NEW BRAND">
  <a:themeElements>
    <a:clrScheme name="Simple Light">
      <a:dk1>
        <a:srgbClr val="3B2061"/>
      </a:dk1>
      <a:lt1>
        <a:srgbClr val="FBEBD9"/>
      </a:lt1>
      <a:dk2>
        <a:srgbClr val="2D3CFF"/>
      </a:dk2>
      <a:lt2>
        <a:srgbClr val="FBEBD9"/>
      </a:lt2>
      <a:accent1>
        <a:srgbClr val="FE4E69"/>
      </a:accent1>
      <a:accent2>
        <a:srgbClr val="FAAB12"/>
      </a:accent2>
      <a:accent3>
        <a:srgbClr val="028177"/>
      </a:accent3>
      <a:accent4>
        <a:srgbClr val="2D3CFF"/>
      </a:accent4>
      <a:accent5>
        <a:srgbClr val="FFFFFF"/>
      </a:accent5>
      <a:accent6>
        <a:srgbClr val="2D3CFF"/>
      </a:accent6>
      <a:hlink>
        <a:srgbClr val="2E3D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On-screen Show (16:9)</PresentationFormat>
  <Paragraphs>57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DM Sans</vt:lpstr>
      <vt:lpstr>Arial</vt:lpstr>
      <vt:lpstr>We are With You NEW BRAND</vt:lpstr>
      <vt:lpstr>Every step of the way</vt:lpstr>
      <vt:lpstr>Drug and alcohol support in </vt:lpstr>
      <vt:lpstr>How we can help (Adult services)</vt:lpstr>
      <vt:lpstr>Specialist services</vt:lpstr>
      <vt:lpstr>YZUP: support for young people </vt:lpstr>
      <vt:lpstr>WithYou is just great. They understand addiction and are non-judgmental. They don’t judge you…they help you get through it."</vt:lpstr>
      <vt:lpstr>Access our services  To access our services, you can contact us directly using the number provided below. Call us: 0333 2000 325  Our appointments can be carried out at our office, online, or we may meet you in our local community.   Access our free, confidential webchat service at wearewithyou.org.uk            </vt:lpstr>
      <vt:lpstr>Your local office  23-24 Market Street Penzance TR18 2JD  Opening times  Monday to Friday: 9am - 5pm  Saturday: 10am - 4pm  Sunday: Closed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Ian Cary</dc:creator>
  <cp:lastModifiedBy>CARY, Ian (ATLANTIC MEDICAL GROUP)</cp:lastModifiedBy>
  <cp:revision>1</cp:revision>
  <cp:lastPrinted>2024-12-12T11:47:22Z</cp:lastPrinted>
  <dcterms:modified xsi:type="dcterms:W3CDTF">2024-12-12T11:53:23Z</dcterms:modified>
</cp:coreProperties>
</file>