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9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9CFE501-06AB-4BEC-B83B-148EA727D464}"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819114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9CFE501-06AB-4BEC-B83B-148EA727D464}"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169619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9CFE501-06AB-4BEC-B83B-148EA727D464}"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485285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9CFE501-06AB-4BEC-B83B-148EA727D464}"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819655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CFE501-06AB-4BEC-B83B-148EA727D464}" type="datetimeFigureOut">
              <a:rPr lang="en-GB" smtClean="0"/>
              <a:t>28/04/2021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295613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9CFE501-06AB-4BEC-B83B-148EA727D464}"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1053721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9CFE501-06AB-4BEC-B83B-148EA727D464}" type="datetimeFigureOut">
              <a:rPr lang="en-GB" smtClean="0"/>
              <a:t>28/04/2021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3452971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9CFE501-06AB-4BEC-B83B-148EA727D464}" type="datetimeFigureOut">
              <a:rPr lang="en-GB" smtClean="0"/>
              <a:t>28/04/2021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1281411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CFE501-06AB-4BEC-B83B-148EA727D464}" type="datetimeFigureOut">
              <a:rPr lang="en-GB" smtClean="0"/>
              <a:t>28/04/2021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2665350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FE501-06AB-4BEC-B83B-148EA727D464}"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346584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CFE501-06AB-4BEC-B83B-148EA727D464}" type="datetimeFigureOut">
              <a:rPr lang="en-GB" smtClean="0"/>
              <a:t>28/04/2021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3BBAAA1-088B-40B9-B4D0-8EED3547B551}" type="slidenum">
              <a:rPr lang="en-GB" smtClean="0"/>
              <a:t>‹#›</a:t>
            </a:fld>
            <a:endParaRPr lang="en-GB"/>
          </a:p>
        </p:txBody>
      </p:sp>
    </p:spTree>
    <p:extLst>
      <p:ext uri="{BB962C8B-B14F-4D97-AF65-F5344CB8AC3E}">
        <p14:creationId xmlns:p14="http://schemas.microsoft.com/office/powerpoint/2010/main" val="144624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FE501-06AB-4BEC-B83B-148EA727D464}" type="datetimeFigureOut">
              <a:rPr lang="en-GB" smtClean="0"/>
              <a:t>28/04/2021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BBAAA1-088B-40B9-B4D0-8EED3547B551}" type="slidenum">
              <a:rPr lang="en-GB" smtClean="0"/>
              <a:t>‹#›</a:t>
            </a:fld>
            <a:endParaRPr lang="en-GB"/>
          </a:p>
        </p:txBody>
      </p:sp>
    </p:spTree>
    <p:extLst>
      <p:ext uri="{BB962C8B-B14F-4D97-AF65-F5344CB8AC3E}">
        <p14:creationId xmlns:p14="http://schemas.microsoft.com/office/powerpoint/2010/main" val="348439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91064" cy="1143000"/>
          </a:xfrm>
          <a:solidFill>
            <a:schemeClr val="tx2">
              <a:lumMod val="50000"/>
            </a:schemeClr>
          </a:solidFill>
        </p:spPr>
        <p:txBody>
          <a:bodyPr>
            <a:normAutofit fontScale="90000"/>
          </a:bodyPr>
          <a:lstStyle/>
          <a:p>
            <a:r>
              <a:rPr lang="en-GB" dirty="0">
                <a:solidFill>
                  <a:schemeClr val="bg1"/>
                </a:solidFill>
              </a:rPr>
              <a:t>FREE SCREENING FOR MEN AGED 65 AND OVER</a:t>
            </a:r>
          </a:p>
        </p:txBody>
      </p:sp>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7" name="Rectangle 6"/>
          <p:cNvSpPr/>
          <p:nvPr/>
        </p:nvSpPr>
        <p:spPr>
          <a:xfrm>
            <a:off x="3059832" y="1484784"/>
            <a:ext cx="5616624" cy="2846933"/>
          </a:xfrm>
          <a:prstGeom prst="rect">
            <a:avLst/>
          </a:prstGeom>
        </p:spPr>
        <p:txBody>
          <a:bodyPr wrap="square">
            <a:spAutoFit/>
          </a:bodyPr>
          <a:lstStyle/>
          <a:p>
            <a:r>
              <a:rPr lang="en-GB" dirty="0"/>
              <a:t>The aorta is the main blood vessel that supplies blood to your body. </a:t>
            </a:r>
            <a:endParaRPr lang="en-GB" sz="800" dirty="0"/>
          </a:p>
          <a:p>
            <a:r>
              <a:rPr lang="en-GB" dirty="0"/>
              <a:t>In some people, as they get older, the wall of the aorta in the abdomen can become weak, can then start to expand and form an abdominal aortic aneurysm. </a:t>
            </a:r>
          </a:p>
          <a:p>
            <a:endParaRPr lang="en-GB" sz="800" dirty="0"/>
          </a:p>
          <a:p>
            <a:r>
              <a:rPr lang="en-GB" dirty="0"/>
              <a:t>The condition is most common in men aged 65 and over. </a:t>
            </a:r>
          </a:p>
          <a:p>
            <a:endParaRPr lang="en-GB" sz="800" dirty="0"/>
          </a:p>
          <a:p>
            <a:r>
              <a:rPr lang="en-GB" dirty="0"/>
              <a:t>With ultrasound we can identify men with an aneurysm and manage their care. </a:t>
            </a:r>
          </a:p>
          <a:p>
            <a:endParaRPr lang="en-GB" sz="800" dirty="0"/>
          </a:p>
          <a:p>
            <a:endParaRPr lang="en-GB" sz="1100" dirty="0"/>
          </a:p>
        </p:txBody>
      </p:sp>
      <p:sp>
        <p:nvSpPr>
          <p:cNvPr id="8" name="Rectangle 7"/>
          <p:cNvSpPr/>
          <p:nvPr/>
        </p:nvSpPr>
        <p:spPr>
          <a:xfrm>
            <a:off x="329044" y="4398863"/>
            <a:ext cx="6912766" cy="1200329"/>
          </a:xfrm>
          <a:prstGeom prst="rect">
            <a:avLst/>
          </a:prstGeom>
          <a:solidFill>
            <a:schemeClr val="accent3">
              <a:lumMod val="60000"/>
              <a:lumOff val="40000"/>
            </a:schemeClr>
          </a:solidFill>
        </p:spPr>
        <p:txBody>
          <a:bodyPr wrap="square">
            <a:spAutoFit/>
          </a:bodyPr>
          <a:lstStyle/>
          <a:p>
            <a:pPr algn="ctr"/>
            <a:r>
              <a:rPr lang="en-GB" dirty="0"/>
              <a:t>The NHS invites all men for screening in the </a:t>
            </a:r>
          </a:p>
          <a:p>
            <a:pPr algn="ctr"/>
            <a:r>
              <a:rPr lang="en-GB" dirty="0"/>
              <a:t>year they turn 65 for an appointment at a </a:t>
            </a:r>
          </a:p>
          <a:p>
            <a:pPr algn="ctr"/>
            <a:r>
              <a:rPr lang="en-GB" dirty="0"/>
              <a:t>surgery or community hospital near their </a:t>
            </a:r>
          </a:p>
          <a:p>
            <a:pPr algn="ctr"/>
            <a:r>
              <a:rPr lang="en-GB" dirty="0"/>
              <a:t>home address.</a:t>
            </a:r>
          </a:p>
        </p:txBody>
      </p:sp>
      <p:pic>
        <p:nvPicPr>
          <p:cNvPr id="1030" name="Picture 6" descr="scanning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61082" y="4227321"/>
            <a:ext cx="1614289" cy="2485610"/>
          </a:xfrm>
          <a:prstGeom prst="rect">
            <a:avLst/>
          </a:prstGeom>
          <a:noFill/>
          <a:ln w="25400" algn="in">
            <a:solidFill>
              <a:schemeClr val="accent3">
                <a:lumMod val="50000"/>
              </a:schemeClr>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9" name="Rectangle 8"/>
          <p:cNvSpPr/>
          <p:nvPr/>
        </p:nvSpPr>
        <p:spPr>
          <a:xfrm>
            <a:off x="323529" y="5977472"/>
            <a:ext cx="6912767" cy="738664"/>
          </a:xfrm>
          <a:prstGeom prst="rect">
            <a:avLst/>
          </a:prstGeom>
          <a:solidFill>
            <a:schemeClr val="tx2">
              <a:lumMod val="40000"/>
              <a:lumOff val="60000"/>
            </a:schemeClr>
          </a:solidFill>
          <a:ln>
            <a:noFill/>
          </a:ln>
        </p:spPr>
        <p:txBody>
          <a:bodyPr wrap="square">
            <a:spAutoFit/>
          </a:bodyPr>
          <a:lstStyle/>
          <a:p>
            <a:pPr algn="ctr"/>
            <a:r>
              <a:rPr lang="en-GB" dirty="0"/>
              <a:t>Men, over 65 who have not received an invitation, can contact us directly on </a:t>
            </a:r>
            <a:r>
              <a:rPr lang="en-GB" sz="2400" b="1" dirty="0"/>
              <a:t>01803 655441 </a:t>
            </a:r>
            <a:r>
              <a:rPr lang="en-GB" dirty="0"/>
              <a:t>to arrange a test</a:t>
            </a:r>
          </a:p>
        </p:txBody>
      </p:sp>
      <p:pic>
        <p:nvPicPr>
          <p:cNvPr id="1031" name="Picture 7" descr="NHS-RGB[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4347" y="452928"/>
            <a:ext cx="1957997" cy="7920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1033" name="Picture 9"/>
          <p:cNvPicPr>
            <a:picLocks noGrp="1" noChangeAspect="1" noChangeArrowheads="1"/>
          </p:cNvPicPr>
          <p:nvPr>
            <p:ph idx="1"/>
          </p:nvPr>
        </p:nvPicPr>
        <p:blipFill rotWithShape="1">
          <a:blip r:embed="rId4" cstate="print">
            <a:extLst>
              <a:ext uri="{28A0092B-C50C-407E-A947-70E740481C1C}">
                <a14:useLocalDpi xmlns:a14="http://schemas.microsoft.com/office/drawing/2010/main" val="0"/>
              </a:ext>
            </a:extLst>
          </a:blip>
          <a:srcRect l="5880" r="2486"/>
          <a:stretch/>
        </p:blipFill>
        <p:spPr bwMode="auto">
          <a:xfrm>
            <a:off x="345815" y="1602855"/>
            <a:ext cx="2570001" cy="2291423"/>
          </a:xfrm>
          <a:prstGeom prst="rect">
            <a:avLst/>
          </a:prstGeom>
          <a:noFill/>
          <a:ln w="25400">
            <a:solidFill>
              <a:schemeClr val="accent1">
                <a:lumMod val="50000"/>
              </a:schemeClr>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87600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75000"/>
            </a:schemeClr>
          </a:solidFill>
        </p:spPr>
        <p:txBody>
          <a:bodyPr>
            <a:normAutofit/>
          </a:bodyPr>
          <a:lstStyle/>
          <a:p>
            <a:r>
              <a:rPr lang="en-GB" dirty="0">
                <a:solidFill>
                  <a:schemeClr val="bg1"/>
                </a:solidFill>
              </a:rPr>
              <a:t>Why is AAA screening important?</a:t>
            </a:r>
          </a:p>
        </p:txBody>
      </p:sp>
      <p:sp>
        <p:nvSpPr>
          <p:cNvPr id="3" name="Content Placeholder 2"/>
          <p:cNvSpPr>
            <a:spLocks noGrp="1"/>
          </p:cNvSpPr>
          <p:nvPr>
            <p:ph idx="1"/>
          </p:nvPr>
        </p:nvSpPr>
        <p:spPr>
          <a:xfrm>
            <a:off x="467544" y="1465154"/>
            <a:ext cx="8229600" cy="4525963"/>
          </a:xfrm>
        </p:spPr>
        <p:txBody>
          <a:bodyPr>
            <a:normAutofit/>
          </a:bodyPr>
          <a:lstStyle/>
          <a:p>
            <a:pPr marL="0" indent="0">
              <a:buNone/>
            </a:pPr>
            <a:r>
              <a:rPr lang="en-GB" dirty="0"/>
              <a:t>If you have an aneurysm you will not usually notice any symptoms. This means you cannot tell if you have one, will not feel any pain and will probably not notice anything different. </a:t>
            </a:r>
          </a:p>
          <a:p>
            <a:pPr marL="0" indent="0">
              <a:buNone/>
            </a:pPr>
            <a:endParaRPr lang="en-GB" sz="1400" dirty="0"/>
          </a:p>
          <a:p>
            <a:pPr marL="0" indent="0">
              <a:buNone/>
            </a:pPr>
            <a:r>
              <a:rPr lang="en-GB" dirty="0"/>
              <a:t>We offer screening so we can find aneurysms early and monitor or treat them. This greatly reduces the chances of the aneurysm causing serious problems. </a:t>
            </a:r>
          </a:p>
          <a:p>
            <a:pPr marL="0" indent="0">
              <a:buNone/>
            </a:pPr>
            <a:endParaRPr lang="en-GB" sz="1400" dirty="0"/>
          </a:p>
        </p:txBody>
      </p:sp>
      <p:sp>
        <p:nvSpPr>
          <p:cNvPr id="4" name="Rectangle 3"/>
          <p:cNvSpPr/>
          <p:nvPr/>
        </p:nvSpPr>
        <p:spPr>
          <a:xfrm>
            <a:off x="107504" y="5977472"/>
            <a:ext cx="9001000" cy="738664"/>
          </a:xfrm>
          <a:prstGeom prst="rect">
            <a:avLst/>
          </a:prstGeom>
          <a:solidFill>
            <a:schemeClr val="accent1">
              <a:lumMod val="40000"/>
              <a:lumOff val="60000"/>
            </a:schemeClr>
          </a:solidFill>
          <a:ln>
            <a:noFill/>
          </a:ln>
        </p:spPr>
        <p:txBody>
          <a:bodyPr wrap="square">
            <a:spAutoFit/>
          </a:bodyPr>
          <a:lstStyle/>
          <a:p>
            <a:pPr algn="ctr"/>
            <a:r>
              <a:rPr lang="en-GB" dirty="0"/>
              <a:t>Men, over 65 who have not received an invitation, can contact us directly on </a:t>
            </a:r>
          </a:p>
          <a:p>
            <a:pPr algn="ctr"/>
            <a:r>
              <a:rPr lang="en-GB" sz="2400" b="1" dirty="0"/>
              <a:t>01803 655441 </a:t>
            </a:r>
            <a:r>
              <a:rPr lang="en-GB" dirty="0"/>
              <a:t>to arrange a test</a:t>
            </a:r>
          </a:p>
        </p:txBody>
      </p:sp>
    </p:spTree>
    <p:extLst>
      <p:ext uri="{BB962C8B-B14F-4D97-AF65-F5344CB8AC3E}">
        <p14:creationId xmlns:p14="http://schemas.microsoft.com/office/powerpoint/2010/main" val="935846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221</Words>
  <Application>Microsoft Office PowerPoint</Application>
  <PresentationFormat>On-screen Show (4:3)</PresentationFormat>
  <Paragraphs>18</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FREE SCREENING FOR MEN AGED 65 AND OVER</vt:lpstr>
      <vt:lpstr>Why is AAA screening important?</vt:lpstr>
    </vt:vector>
  </TitlesOfParts>
  <Company>South Devon Health Informatics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NHS SCREENING FOR MEN AGED 65 AND OVER</dc:title>
  <dc:creator>Lynda Pike</dc:creator>
  <cp:lastModifiedBy>TAPE, Louise (BRUNEL MEDICAL PRACTICE)</cp:lastModifiedBy>
  <cp:revision>5</cp:revision>
  <dcterms:created xsi:type="dcterms:W3CDTF">2018-09-05T14:00:23Z</dcterms:created>
  <dcterms:modified xsi:type="dcterms:W3CDTF">2021-04-28T14:46:26Z</dcterms:modified>
</cp:coreProperties>
</file>