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CCAB0-1FC2-400E-BC6A-3A0C4A5CF20E}" type="datetimeFigureOut">
              <a:rPr lang="en-GB" smtClean="0"/>
              <a:t>01/05/2022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82E50-A229-4948-99B4-8A9BC9E96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700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alphaModFix amt="1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t="3" r="18192" b="13342"/>
          <a:stretch/>
        </p:blipFill>
        <p:spPr>
          <a:xfrm>
            <a:off x="7342219" y="1710000"/>
            <a:ext cx="4860000" cy="514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389782"/>
            <a:ext cx="9144000" cy="1896882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369036"/>
            <a:ext cx="9144000" cy="10821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000" b="1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Version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037" y="673100"/>
            <a:ext cx="3941676" cy="1050192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F3FEDFF-DB9F-4E56-ABD7-11E26DBE8DE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4531536"/>
            <a:ext cx="9144000" cy="9064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1">
                <a:latin typeface="+mj-lt"/>
              </a:defRPr>
            </a:lvl1pPr>
          </a:lstStyle>
          <a:p>
            <a:pPr lvl="0"/>
            <a:r>
              <a:rPr lang="en-GB" dirty="0"/>
              <a:t>Presenter</a:t>
            </a:r>
          </a:p>
        </p:txBody>
      </p:sp>
    </p:spTree>
    <p:extLst>
      <p:ext uri="{BB962C8B-B14F-4D97-AF65-F5344CB8AC3E}">
        <p14:creationId xmlns:p14="http://schemas.microsoft.com/office/powerpoint/2010/main" val="287714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540" t="-25016" r="-24571" b="25016"/>
          <a:stretch/>
        </p:blipFill>
        <p:spPr>
          <a:xfrm>
            <a:off x="0" y="2932365"/>
            <a:ext cx="3965908" cy="39256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99650" y="6202600"/>
            <a:ext cx="2083606" cy="555141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CBF723A-1D98-4EE8-8CB6-43A751BA1A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762119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+mj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30CD7C3-721A-4DA1-B62D-AC0BFAEB4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406106"/>
            <a:ext cx="10515599" cy="4770857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/>
            </a:lvl1pPr>
            <a:lvl3pPr marL="1143000" indent="-228600">
              <a:buSzPct val="65000"/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8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alphaModFix amt="1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t="3" r="18192" b="13342"/>
          <a:stretch/>
        </p:blipFill>
        <p:spPr>
          <a:xfrm>
            <a:off x="7354576" y="1710000"/>
            <a:ext cx="4860000" cy="514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336051"/>
          </a:xfrm>
          <a:prstGeom prst="rect">
            <a:avLst/>
          </a:prstGeom>
        </p:spPr>
        <p:txBody>
          <a:bodyPr anchor="b"/>
          <a:lstStyle>
            <a:lvl1pPr>
              <a:defRPr sz="50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045789"/>
            <a:ext cx="10515600" cy="20438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037" y="673100"/>
            <a:ext cx="3941676" cy="105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09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762119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+mj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06106"/>
            <a:ext cx="4950940" cy="4770857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/>
            </a:lvl1pPr>
            <a:lvl3pPr marL="1143000" indent="-228600">
              <a:buSzPct val="65000"/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7112" y="6196865"/>
            <a:ext cx="2083606" cy="5551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540" t="-25016" r="-24571" b="25016"/>
          <a:stretch/>
        </p:blipFill>
        <p:spPr>
          <a:xfrm>
            <a:off x="0" y="2932365"/>
            <a:ext cx="3965908" cy="3925635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EDA4BC4-06B0-4562-BEE8-6145688F6A4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402862" y="1406105"/>
            <a:ext cx="4950940" cy="4770857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/>
            </a:lvl1pPr>
            <a:lvl3pPr marL="1143000" indent="-228600">
              <a:buSzPct val="65000"/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14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C500A55-8AC0-45BC-B905-75FB3DFEA6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762119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+mj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21D4FFD-2DA4-4729-899D-DE5C5FCBE0B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38200" y="1371600"/>
            <a:ext cx="10515600" cy="5192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Use for objects / media / links</a:t>
            </a:r>
          </a:p>
        </p:txBody>
      </p:sp>
    </p:spTree>
    <p:extLst>
      <p:ext uri="{BB962C8B-B14F-4D97-AF65-F5344CB8AC3E}">
        <p14:creationId xmlns:p14="http://schemas.microsoft.com/office/powerpoint/2010/main" val="114155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280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1EF606D-1E7C-47E5-B5C1-F3565BDD54E1}"/>
              </a:ext>
            </a:extLst>
          </p:cNvPr>
          <p:cNvGrpSpPr/>
          <p:nvPr/>
        </p:nvGrpSpPr>
        <p:grpSpPr>
          <a:xfrm>
            <a:off x="-14068" y="-557672"/>
            <a:ext cx="12192000" cy="2416579"/>
            <a:chOff x="258712" y="-588491"/>
            <a:chExt cx="9213715" cy="2417094"/>
          </a:xfrm>
        </p:grpSpPr>
        <p:sp>
          <p:nvSpPr>
            <p:cNvPr id="5" name="Wave 4">
              <a:extLst>
                <a:ext uri="{FF2B5EF4-FFF2-40B4-BE49-F238E27FC236}">
                  <a16:creationId xmlns:a16="http://schemas.microsoft.com/office/drawing/2014/main" id="{0C1CC484-20A1-4A4C-85C3-5A8AF0EFB834}"/>
                </a:ext>
              </a:extLst>
            </p:cNvPr>
            <p:cNvSpPr/>
            <p:nvPr/>
          </p:nvSpPr>
          <p:spPr>
            <a:xfrm>
              <a:off x="258712" y="-382467"/>
              <a:ext cx="9213715" cy="2211070"/>
            </a:xfrm>
            <a:prstGeom prst="wave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7" name="Wave 6">
              <a:extLst>
                <a:ext uri="{FF2B5EF4-FFF2-40B4-BE49-F238E27FC236}">
                  <a16:creationId xmlns:a16="http://schemas.microsoft.com/office/drawing/2014/main" id="{40BEC2B8-C99C-4E73-8AE5-5F35D7A431E5}"/>
                </a:ext>
              </a:extLst>
            </p:cNvPr>
            <p:cNvSpPr/>
            <p:nvPr/>
          </p:nvSpPr>
          <p:spPr>
            <a:xfrm>
              <a:off x="258712" y="-588491"/>
              <a:ext cx="9213715" cy="2127658"/>
            </a:xfrm>
            <a:prstGeom prst="wave">
              <a:avLst>
                <a:gd name="adj1" fmla="val 12500"/>
                <a:gd name="adj2" fmla="val 0"/>
              </a:avLst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dirty="0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89774764-8966-4997-817D-35EFC2274C9D}"/>
              </a:ext>
            </a:extLst>
          </p:cNvPr>
          <p:cNvSpPr/>
          <p:nvPr/>
        </p:nvSpPr>
        <p:spPr>
          <a:xfrm>
            <a:off x="14068" y="1"/>
            <a:ext cx="11859064" cy="1026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latin typeface="+mj-lt"/>
              </a:rPr>
              <a:t>COVID R+R Support Case Study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7F6A7F8-8283-498D-A1AD-78CEA83CADFA}"/>
              </a:ext>
            </a:extLst>
          </p:cNvPr>
          <p:cNvSpPr/>
          <p:nvPr/>
        </p:nvSpPr>
        <p:spPr>
          <a:xfrm>
            <a:off x="7076049" y="2064888"/>
            <a:ext cx="4797083" cy="16429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u="sng" dirty="0">
                <a:solidFill>
                  <a:schemeClr val="bg1"/>
                </a:solidFill>
                <a:latin typeface="+mj-lt"/>
              </a:rPr>
              <a:t>Aims - what we wanted to achieve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</a:rPr>
              <a:t>Support PCN with COVID Clinics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</a:rPr>
              <a:t>Reduce the impact on practice staff to prevent burn 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</a:rPr>
              <a:t>Allow access to shared rotas using the EA booking platform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</a:rPr>
              <a:t>Access to clinicians at short notice due to last minute cancellations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>
              <a:solidFill>
                <a:schemeClr val="bg1"/>
              </a:solidFill>
            </a:endParaRPr>
          </a:p>
          <a:p>
            <a:r>
              <a:rPr lang="en-GB" sz="1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7B914C-2EBD-4A5C-B4EB-8D1C9987B5A2}"/>
              </a:ext>
            </a:extLst>
          </p:cNvPr>
          <p:cNvSpPr/>
          <p:nvPr/>
        </p:nvSpPr>
        <p:spPr>
          <a:xfrm>
            <a:off x="7076048" y="3913842"/>
            <a:ext cx="4797083" cy="202974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u="sng" dirty="0">
                <a:solidFill>
                  <a:schemeClr val="tx1"/>
                </a:solidFill>
                <a:latin typeface="+mj-lt"/>
              </a:rPr>
              <a:t>Benefits - what difference we made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Nimble workforce able to flexibly work across Leeds, providing valuable care to patients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>
                <a:solidFill>
                  <a:schemeClr val="tx1"/>
                </a:solidFill>
              </a:rPr>
              <a:t>Offering timely </a:t>
            </a:r>
            <a:r>
              <a:rPr lang="en-GB" sz="1500" dirty="0">
                <a:solidFill>
                  <a:schemeClr val="tx1"/>
                </a:solidFill>
              </a:rPr>
              <a:t>access and availability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Offering additional capacity to practices to allow practice staff to continue delivering patient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81A7915-ACF4-475F-8DD8-B5D10E018485}"/>
              </a:ext>
            </a:extLst>
          </p:cNvPr>
          <p:cNvSpPr/>
          <p:nvPr/>
        </p:nvSpPr>
        <p:spPr>
          <a:xfrm>
            <a:off x="490539" y="2054401"/>
            <a:ext cx="5924845" cy="3878699"/>
          </a:xfrm>
          <a:custGeom>
            <a:avLst/>
            <a:gdLst>
              <a:gd name="connsiteX0" fmla="*/ 0 w 5924845"/>
              <a:gd name="connsiteY0" fmla="*/ 0 h 3878699"/>
              <a:gd name="connsiteX1" fmla="*/ 539819 w 5924845"/>
              <a:gd name="connsiteY1" fmla="*/ 0 h 3878699"/>
              <a:gd name="connsiteX2" fmla="*/ 1138887 w 5924845"/>
              <a:gd name="connsiteY2" fmla="*/ 0 h 3878699"/>
              <a:gd name="connsiteX3" fmla="*/ 1737955 w 5924845"/>
              <a:gd name="connsiteY3" fmla="*/ 0 h 3878699"/>
              <a:gd name="connsiteX4" fmla="*/ 2396271 w 5924845"/>
              <a:gd name="connsiteY4" fmla="*/ 0 h 3878699"/>
              <a:gd name="connsiteX5" fmla="*/ 3054587 w 5924845"/>
              <a:gd name="connsiteY5" fmla="*/ 0 h 3878699"/>
              <a:gd name="connsiteX6" fmla="*/ 3594406 w 5924845"/>
              <a:gd name="connsiteY6" fmla="*/ 0 h 3878699"/>
              <a:gd name="connsiteX7" fmla="*/ 4371219 w 5924845"/>
              <a:gd name="connsiteY7" fmla="*/ 0 h 3878699"/>
              <a:gd name="connsiteX8" fmla="*/ 4851790 w 5924845"/>
              <a:gd name="connsiteY8" fmla="*/ 0 h 3878699"/>
              <a:gd name="connsiteX9" fmla="*/ 5924845 w 5924845"/>
              <a:gd name="connsiteY9" fmla="*/ 0 h 3878699"/>
              <a:gd name="connsiteX10" fmla="*/ 5924845 w 5924845"/>
              <a:gd name="connsiteY10" fmla="*/ 685237 h 3878699"/>
              <a:gd name="connsiteX11" fmla="*/ 5924845 w 5924845"/>
              <a:gd name="connsiteY11" fmla="*/ 1254113 h 3878699"/>
              <a:gd name="connsiteX12" fmla="*/ 5924845 w 5924845"/>
              <a:gd name="connsiteY12" fmla="*/ 1822989 h 3878699"/>
              <a:gd name="connsiteX13" fmla="*/ 5924845 w 5924845"/>
              <a:gd name="connsiteY13" fmla="*/ 2547012 h 3878699"/>
              <a:gd name="connsiteX14" fmla="*/ 5924845 w 5924845"/>
              <a:gd name="connsiteY14" fmla="*/ 3077101 h 3878699"/>
              <a:gd name="connsiteX15" fmla="*/ 5924845 w 5924845"/>
              <a:gd name="connsiteY15" fmla="*/ 3878699 h 3878699"/>
              <a:gd name="connsiteX16" fmla="*/ 5207280 w 5924845"/>
              <a:gd name="connsiteY16" fmla="*/ 3878699 h 3878699"/>
              <a:gd name="connsiteX17" fmla="*/ 4489716 w 5924845"/>
              <a:gd name="connsiteY17" fmla="*/ 3878699 h 3878699"/>
              <a:gd name="connsiteX18" fmla="*/ 4009145 w 5924845"/>
              <a:gd name="connsiteY18" fmla="*/ 3878699 h 3878699"/>
              <a:gd name="connsiteX19" fmla="*/ 3528574 w 5924845"/>
              <a:gd name="connsiteY19" fmla="*/ 3878699 h 3878699"/>
              <a:gd name="connsiteX20" fmla="*/ 2929507 w 5924845"/>
              <a:gd name="connsiteY20" fmla="*/ 3878699 h 3878699"/>
              <a:gd name="connsiteX21" fmla="*/ 2152694 w 5924845"/>
              <a:gd name="connsiteY21" fmla="*/ 3878699 h 3878699"/>
              <a:gd name="connsiteX22" fmla="*/ 1672123 w 5924845"/>
              <a:gd name="connsiteY22" fmla="*/ 3878699 h 3878699"/>
              <a:gd name="connsiteX23" fmla="*/ 1073055 w 5924845"/>
              <a:gd name="connsiteY23" fmla="*/ 3878699 h 3878699"/>
              <a:gd name="connsiteX24" fmla="*/ 0 w 5924845"/>
              <a:gd name="connsiteY24" fmla="*/ 3878699 h 3878699"/>
              <a:gd name="connsiteX25" fmla="*/ 0 w 5924845"/>
              <a:gd name="connsiteY25" fmla="*/ 3271036 h 3878699"/>
              <a:gd name="connsiteX26" fmla="*/ 0 w 5924845"/>
              <a:gd name="connsiteY26" fmla="*/ 2663373 h 3878699"/>
              <a:gd name="connsiteX27" fmla="*/ 0 w 5924845"/>
              <a:gd name="connsiteY27" fmla="*/ 2055710 h 3878699"/>
              <a:gd name="connsiteX28" fmla="*/ 0 w 5924845"/>
              <a:gd name="connsiteY28" fmla="*/ 1448048 h 3878699"/>
              <a:gd name="connsiteX29" fmla="*/ 0 w 5924845"/>
              <a:gd name="connsiteY29" fmla="*/ 879172 h 3878699"/>
              <a:gd name="connsiteX30" fmla="*/ 0 w 5924845"/>
              <a:gd name="connsiteY30" fmla="*/ 0 h 387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924845" h="3878699" extrusionOk="0">
                <a:moveTo>
                  <a:pt x="0" y="0"/>
                </a:moveTo>
                <a:cubicBezTo>
                  <a:pt x="268962" y="15984"/>
                  <a:pt x="311923" y="-23402"/>
                  <a:pt x="539819" y="0"/>
                </a:cubicBezTo>
                <a:cubicBezTo>
                  <a:pt x="767715" y="23402"/>
                  <a:pt x="925343" y="7417"/>
                  <a:pt x="1138887" y="0"/>
                </a:cubicBezTo>
                <a:cubicBezTo>
                  <a:pt x="1352431" y="-7417"/>
                  <a:pt x="1464833" y="-3451"/>
                  <a:pt x="1737955" y="0"/>
                </a:cubicBezTo>
                <a:cubicBezTo>
                  <a:pt x="2011077" y="3451"/>
                  <a:pt x="2254977" y="24723"/>
                  <a:pt x="2396271" y="0"/>
                </a:cubicBezTo>
                <a:cubicBezTo>
                  <a:pt x="2537565" y="-24723"/>
                  <a:pt x="2822778" y="-30611"/>
                  <a:pt x="3054587" y="0"/>
                </a:cubicBezTo>
                <a:cubicBezTo>
                  <a:pt x="3286396" y="30611"/>
                  <a:pt x="3383098" y="11447"/>
                  <a:pt x="3594406" y="0"/>
                </a:cubicBezTo>
                <a:cubicBezTo>
                  <a:pt x="3805714" y="-11447"/>
                  <a:pt x="4156714" y="13303"/>
                  <a:pt x="4371219" y="0"/>
                </a:cubicBezTo>
                <a:cubicBezTo>
                  <a:pt x="4585724" y="-13303"/>
                  <a:pt x="4653212" y="-21383"/>
                  <a:pt x="4851790" y="0"/>
                </a:cubicBezTo>
                <a:cubicBezTo>
                  <a:pt x="5050368" y="21383"/>
                  <a:pt x="5590635" y="35331"/>
                  <a:pt x="5924845" y="0"/>
                </a:cubicBezTo>
                <a:cubicBezTo>
                  <a:pt x="5908367" y="266379"/>
                  <a:pt x="5906733" y="505928"/>
                  <a:pt x="5924845" y="685237"/>
                </a:cubicBezTo>
                <a:cubicBezTo>
                  <a:pt x="5942957" y="864546"/>
                  <a:pt x="5931466" y="979845"/>
                  <a:pt x="5924845" y="1254113"/>
                </a:cubicBezTo>
                <a:cubicBezTo>
                  <a:pt x="5918224" y="1528381"/>
                  <a:pt x="5936677" y="1688530"/>
                  <a:pt x="5924845" y="1822989"/>
                </a:cubicBezTo>
                <a:cubicBezTo>
                  <a:pt x="5913013" y="1957448"/>
                  <a:pt x="5910988" y="2258759"/>
                  <a:pt x="5924845" y="2547012"/>
                </a:cubicBezTo>
                <a:cubicBezTo>
                  <a:pt x="5938702" y="2835265"/>
                  <a:pt x="5910112" y="2847117"/>
                  <a:pt x="5924845" y="3077101"/>
                </a:cubicBezTo>
                <a:cubicBezTo>
                  <a:pt x="5939578" y="3307085"/>
                  <a:pt x="5912426" y="3485398"/>
                  <a:pt x="5924845" y="3878699"/>
                </a:cubicBezTo>
                <a:cubicBezTo>
                  <a:pt x="5636931" y="3851763"/>
                  <a:pt x="5457514" y="3905560"/>
                  <a:pt x="5207280" y="3878699"/>
                </a:cubicBezTo>
                <a:cubicBezTo>
                  <a:pt x="4957047" y="3851838"/>
                  <a:pt x="4645248" y="3877789"/>
                  <a:pt x="4489716" y="3878699"/>
                </a:cubicBezTo>
                <a:cubicBezTo>
                  <a:pt x="4334184" y="3879609"/>
                  <a:pt x="4234620" y="3888235"/>
                  <a:pt x="4009145" y="3878699"/>
                </a:cubicBezTo>
                <a:cubicBezTo>
                  <a:pt x="3783670" y="3869163"/>
                  <a:pt x="3730188" y="3894312"/>
                  <a:pt x="3528574" y="3878699"/>
                </a:cubicBezTo>
                <a:cubicBezTo>
                  <a:pt x="3326960" y="3863086"/>
                  <a:pt x="3053301" y="3857066"/>
                  <a:pt x="2929507" y="3878699"/>
                </a:cubicBezTo>
                <a:cubicBezTo>
                  <a:pt x="2805713" y="3900332"/>
                  <a:pt x="2412356" y="3851434"/>
                  <a:pt x="2152694" y="3878699"/>
                </a:cubicBezTo>
                <a:cubicBezTo>
                  <a:pt x="1893032" y="3905964"/>
                  <a:pt x="1833924" y="3890492"/>
                  <a:pt x="1672123" y="3878699"/>
                </a:cubicBezTo>
                <a:cubicBezTo>
                  <a:pt x="1510322" y="3866906"/>
                  <a:pt x="1223460" y="3905851"/>
                  <a:pt x="1073055" y="3878699"/>
                </a:cubicBezTo>
                <a:cubicBezTo>
                  <a:pt x="922650" y="3851547"/>
                  <a:pt x="375921" y="3851099"/>
                  <a:pt x="0" y="3878699"/>
                </a:cubicBezTo>
                <a:cubicBezTo>
                  <a:pt x="-12630" y="3723953"/>
                  <a:pt x="13148" y="3434412"/>
                  <a:pt x="0" y="3271036"/>
                </a:cubicBezTo>
                <a:cubicBezTo>
                  <a:pt x="-13148" y="3107660"/>
                  <a:pt x="-20806" y="2823990"/>
                  <a:pt x="0" y="2663373"/>
                </a:cubicBezTo>
                <a:cubicBezTo>
                  <a:pt x="20806" y="2502756"/>
                  <a:pt x="7860" y="2313311"/>
                  <a:pt x="0" y="2055710"/>
                </a:cubicBezTo>
                <a:cubicBezTo>
                  <a:pt x="-7860" y="1798109"/>
                  <a:pt x="25935" y="1695394"/>
                  <a:pt x="0" y="1448048"/>
                </a:cubicBezTo>
                <a:cubicBezTo>
                  <a:pt x="-25935" y="1200702"/>
                  <a:pt x="-26388" y="1157364"/>
                  <a:pt x="0" y="879172"/>
                </a:cubicBezTo>
                <a:cubicBezTo>
                  <a:pt x="26388" y="600980"/>
                  <a:pt x="-36238" y="197703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2"/>
            </a:solidFill>
            <a:extLst>
              <a:ext uri="{C807C97D-BFC1-408E-A445-0C87EB9F89A2}">
                <ask:lineSketchStyleProps xmlns:ask="http://schemas.microsoft.com/office/drawing/2018/sketchyshapes" sd="3723543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u="sng" dirty="0">
                <a:solidFill>
                  <a:schemeClr val="tx1"/>
                </a:solidFill>
                <a:latin typeface="+mj-lt"/>
              </a:rPr>
              <a:t>What we did</a:t>
            </a:r>
          </a:p>
          <a:p>
            <a:r>
              <a:rPr lang="en-GB" sz="1500" dirty="0">
                <a:solidFill>
                  <a:schemeClr val="tx1"/>
                </a:solidFill>
              </a:rPr>
              <a:t>Leeds GP Confederation's Extended Access team and NHS Leeds CCG supported PCNs to deliver COVID vaccination clinics across Leeds.</a:t>
            </a:r>
          </a:p>
          <a:p>
            <a:endParaRPr lang="en-GB" sz="15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Supported by our colleagues at NHS Leeds CCG, we successfully recruited a bank of Band 3 and Band 5 Vaccinators from our retired colleagues in Leeds.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We resourced 18 retired returnee clinicians to support PCNs with COVID vaccination clinics.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Over a 6 month period we successfully filled over 1000 sessions to support the delivery of COVID clinics across Leeds.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The additional support has been welcomed from many of our PCNs with the requests still coming through. </a:t>
            </a:r>
          </a:p>
          <a:p>
            <a:endParaRPr lang="en-GB" sz="1500" dirty="0">
              <a:solidFill>
                <a:schemeClr val="tx1"/>
              </a:solidFill>
            </a:endParaRPr>
          </a:p>
          <a:p>
            <a:endParaRPr lang="en-GB" sz="1500" dirty="0">
              <a:solidFill>
                <a:schemeClr val="tx1"/>
              </a:solidFill>
            </a:endParaRPr>
          </a:p>
          <a:p>
            <a:endParaRPr lang="en-GB" sz="1500" dirty="0">
              <a:solidFill>
                <a:schemeClr val="tx1"/>
              </a:solidFill>
            </a:endParaRPr>
          </a:p>
          <a:p>
            <a:endParaRPr lang="en-GB" sz="1500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46769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3">
  <a:themeElements>
    <a:clrScheme name="GP Confed">
      <a:dk1>
        <a:srgbClr val="5D5C5A"/>
      </a:dk1>
      <a:lt1>
        <a:srgbClr val="FFFFFF"/>
      </a:lt1>
      <a:dk2>
        <a:srgbClr val="61A7A0"/>
      </a:dk2>
      <a:lt2>
        <a:srgbClr val="FFFFFF"/>
      </a:lt2>
      <a:accent1>
        <a:srgbClr val="61A7A0"/>
      </a:accent1>
      <a:accent2>
        <a:srgbClr val="ED9556"/>
      </a:accent2>
      <a:accent3>
        <a:srgbClr val="C5BB37"/>
      </a:accent3>
      <a:accent4>
        <a:srgbClr val="5D5C5A"/>
      </a:accent4>
      <a:accent5>
        <a:srgbClr val="FFFFFF"/>
      </a:accent5>
      <a:accent6>
        <a:srgbClr val="FFFFFF"/>
      </a:accent6>
      <a:hlink>
        <a:srgbClr val="5D5C5A"/>
      </a:hlink>
      <a:folHlink>
        <a:srgbClr val="5D5C5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d Powerpoint template" id="{9710DA21-BC1E-416A-9119-41CDCCB033D3}" vid="{47CD732B-2ADB-4F5B-B358-3C23C5EACD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5A83CE5035DF4D9B5CFC8E7713B4C7" ma:contentTypeVersion="11" ma:contentTypeDescription="Create a new document." ma:contentTypeScope="" ma:versionID="669d016a56211a2c4ca59f8014298f5a">
  <xsd:schema xmlns:xsd="http://www.w3.org/2001/XMLSchema" xmlns:xs="http://www.w3.org/2001/XMLSchema" xmlns:p="http://schemas.microsoft.com/office/2006/metadata/properties" xmlns:ns3="25c79529-f0f6-4495-9c03-9ea203b53cdf" targetNamespace="http://schemas.microsoft.com/office/2006/metadata/properties" ma:root="true" ma:fieldsID="c10cec7b047fef5ed69cf9982174ee42" ns3:_="">
    <xsd:import namespace="25c79529-f0f6-4495-9c03-9ea203b53c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c79529-f0f6-4495-9c03-9ea203b53c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890547-6225-4AAA-B372-42BA5AC0A8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c79529-f0f6-4495-9c03-9ea203b53c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4B2CC2-0C8D-49D0-B60E-C6348E1CC01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6738E88-DC91-4574-9949-E2052A3324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Confed Powerpoint template</Template>
  <TotalTime>212</TotalTime>
  <Words>194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Presentation3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DEY, Lucia (NHS LEEDS CCG)</dc:creator>
  <cp:lastModifiedBy>SADLER, Jane (PARK EDGE PRACTICE)</cp:lastModifiedBy>
  <cp:revision>14</cp:revision>
  <dcterms:created xsi:type="dcterms:W3CDTF">2022-02-28T21:04:40Z</dcterms:created>
  <dcterms:modified xsi:type="dcterms:W3CDTF">2022-05-01T17:19:11Z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0x010100735A83CE5035DF4D9B5CFC8E7713B4C7</vt:lpwstr>
  </property>
</Properties>
</file>