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5" r:id="rId4"/>
  </p:sldMasterIdLst>
  <p:notesMasterIdLst>
    <p:notesMasterId r:id="rId10"/>
  </p:notesMasterIdLst>
  <p:sldIdLst>
    <p:sldId id="256" r:id="rId5"/>
    <p:sldId id="257" r:id="rId6"/>
    <p:sldId id="258"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5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3/28/2023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3/28/2023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4774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670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3/28/2023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7709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3/28/2023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38176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3/28/2023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828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3/28/2023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159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3/28/2023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4812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96F347-1B2F-4097-AEB5-4A26FB45D67A}" type="datetime1">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5588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3/28/2023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054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75B4BE-627A-4EC1-99E1-6F1AA97AB802}" type="datetime1">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717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3/28/2023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664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BED6AC-4FBA-40BD-BE75-20DB64DA4BAD}" type="datetime1">
              <a:rPr lang="en-US" smtClean="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408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933C87-D201-458A-93C0-8EDD9AC92D93}" type="datetime1">
              <a:rPr lang="en-US" smtClean="0"/>
              <a:t>3/28/2023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368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CE6829-5A25-485A-91B1-5D6D58BB9F23}" type="datetime1">
              <a:rPr lang="en-US" smtClean="0"/>
              <a:t>3/28/2023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082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3/28/2023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534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4207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861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3/28/2023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766138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E5CD8D-E704-46A1-BC3E-9A644A9FFD4E}"/>
              </a:ext>
            </a:extLst>
          </p:cNvPr>
          <p:cNvSpPr>
            <a:spLocks noGrp="1"/>
          </p:cNvSpPr>
          <p:nvPr>
            <p:ph type="ctrTitle"/>
          </p:nvPr>
        </p:nvSpPr>
        <p:spPr>
          <a:xfrm>
            <a:off x="792483" y="821265"/>
            <a:ext cx="7087045" cy="5222117"/>
          </a:xfrm>
        </p:spPr>
        <p:txBody>
          <a:bodyPr anchor="ctr">
            <a:normAutofit/>
          </a:bodyPr>
          <a:lstStyle/>
          <a:p>
            <a:r>
              <a:rPr lang="en-US" sz="4400" dirty="0" smtClean="0"/>
              <a:t>Care co-ordinator  Service</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720" y="94763"/>
            <a:ext cx="2606874" cy="2606874"/>
          </a:xfrm>
          <a:prstGeom prst="rect">
            <a:avLst/>
          </a:prstGeom>
        </p:spPr>
      </p:pic>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89EA88-8D83-4F3F-A4C1-4B16E2377F9E}"/>
              </a:ext>
            </a:extLst>
          </p:cNvPr>
          <p:cNvSpPr>
            <a:spLocks noGrp="1"/>
          </p:cNvSpPr>
          <p:nvPr>
            <p:ph type="title"/>
          </p:nvPr>
        </p:nvSpPr>
        <p:spPr>
          <a:xfrm>
            <a:off x="194733" y="1154570"/>
            <a:ext cx="3895774" cy="1474330"/>
          </a:xfrm>
        </p:spPr>
        <p:txBody>
          <a:bodyPr>
            <a:normAutofit/>
          </a:bodyPr>
          <a:lstStyle/>
          <a:p>
            <a:r>
              <a:rPr lang="en-US" dirty="0" smtClean="0"/>
              <a:t>Who are we?</a:t>
            </a:r>
            <a:endParaRPr lang="en-US" dirty="0"/>
          </a:p>
        </p:txBody>
      </p:sp>
      <p:sp>
        <p:nvSpPr>
          <p:cNvPr id="3" name="Content Placeholder 2">
            <a:extLst>
              <a:ext uri="{FF2B5EF4-FFF2-40B4-BE49-F238E27FC236}">
                <a16:creationId xmlns:a16="http://schemas.microsoft.com/office/drawing/2014/main" xmlns="" id="{9F541FAF-730D-47FE-9638-C05616C31320}"/>
              </a:ext>
            </a:extLst>
          </p:cNvPr>
          <p:cNvSpPr>
            <a:spLocks noGrp="1"/>
          </p:cNvSpPr>
          <p:nvPr>
            <p:ph idx="1"/>
          </p:nvPr>
        </p:nvSpPr>
        <p:spPr>
          <a:xfrm>
            <a:off x="466158" y="2404457"/>
            <a:ext cx="5003613" cy="3589785"/>
          </a:xfrm>
        </p:spPr>
        <p:txBody>
          <a:bodyPr>
            <a:normAutofit fontScale="85000" lnSpcReduction="10000"/>
          </a:bodyPr>
          <a:lstStyle/>
          <a:p>
            <a:pPr marL="0" indent="0">
              <a:lnSpc>
                <a:spcPct val="100000"/>
              </a:lnSpc>
              <a:buNone/>
            </a:pPr>
            <a:r>
              <a:rPr lang="en-US" sz="2100" b="1" i="1" dirty="0" smtClean="0">
                <a:solidFill>
                  <a:schemeClr val="accent2">
                    <a:lumMod val="60000"/>
                    <a:lumOff val="40000"/>
                  </a:schemeClr>
                </a:solidFill>
              </a:rPr>
              <a:t>Adele Bromley </a:t>
            </a:r>
            <a:endParaRPr lang="en-US" sz="2100" i="1" dirty="0"/>
          </a:p>
          <a:p>
            <a:pPr marL="0" indent="0">
              <a:lnSpc>
                <a:spcPct val="100000"/>
              </a:lnSpc>
              <a:buNone/>
            </a:pPr>
            <a:endParaRPr lang="en-GB" sz="1700" dirty="0" smtClean="0"/>
          </a:p>
          <a:p>
            <a:pPr marL="0" indent="0">
              <a:lnSpc>
                <a:spcPct val="100000"/>
              </a:lnSpc>
              <a:buNone/>
            </a:pPr>
            <a:r>
              <a:rPr lang="en-GB" sz="1700" dirty="0" smtClean="0"/>
              <a:t>Hi my name is Adele and I joined Leek and Biddulph PCN in July 2022.</a:t>
            </a:r>
          </a:p>
          <a:p>
            <a:pPr marL="0" indent="0">
              <a:lnSpc>
                <a:spcPct val="100000"/>
              </a:lnSpc>
              <a:buNone/>
            </a:pPr>
            <a:r>
              <a:rPr lang="en-GB" sz="1700" dirty="0" smtClean="0"/>
              <a:t>Previously </a:t>
            </a:r>
            <a:r>
              <a:rPr lang="en-GB" sz="1700" dirty="0"/>
              <a:t>worked at Royal stoke as a Rota Coordinator (Specialised Surgery) managing consultant and Junior doctors rotas, ensuring wards were adequately staffed over both sites UHNM &amp; County Hospital.</a:t>
            </a:r>
          </a:p>
          <a:p>
            <a:pPr marL="0" indent="0">
              <a:lnSpc>
                <a:spcPct val="100000"/>
              </a:lnSpc>
              <a:buNone/>
            </a:pPr>
            <a:r>
              <a:rPr lang="en-GB" sz="1700" dirty="0" smtClean="0"/>
              <a:t>Worked </a:t>
            </a:r>
            <a:r>
              <a:rPr lang="en-GB" sz="1700" dirty="0"/>
              <a:t>in Health and Social care for many years in a different settings, Care Homes, Supported living and Domiciliary care.</a:t>
            </a:r>
          </a:p>
          <a:p>
            <a:pPr marL="0" indent="0">
              <a:lnSpc>
                <a:spcPct val="100000"/>
              </a:lnSpc>
              <a:buNone/>
            </a:pPr>
            <a:endParaRPr lang="en-US" sz="2000" dirty="0"/>
          </a:p>
          <a:p>
            <a:pPr marL="0" indent="0">
              <a:lnSpc>
                <a:spcPct val="100000"/>
              </a:lnSpc>
              <a:buNone/>
            </a:pPr>
            <a:r>
              <a:rPr lang="en-US" sz="2000" dirty="0" smtClean="0"/>
              <a:t> </a:t>
            </a:r>
            <a:endParaRPr lang="en-US" sz="2000" dirty="0"/>
          </a:p>
        </p:txBody>
      </p:sp>
      <p:pic>
        <p:nvPicPr>
          <p:cNvPr id="4" name="Picture 3"/>
          <p:cNvPicPr>
            <a:picLocks noChangeAspect="1"/>
          </p:cNvPicPr>
          <p:nvPr/>
        </p:nvPicPr>
        <p:blipFill>
          <a:blip r:embed="rId2"/>
          <a:stretch>
            <a:fillRect/>
          </a:stretch>
        </p:blipFill>
        <p:spPr>
          <a:xfrm>
            <a:off x="7661701" y="108066"/>
            <a:ext cx="2720893" cy="2610864"/>
          </a:xfrm>
          <a:prstGeom prst="rect">
            <a:avLst/>
          </a:prstGeom>
        </p:spPr>
      </p:pic>
      <p:sp>
        <p:nvSpPr>
          <p:cNvPr id="5" name="TextBox 4"/>
          <p:cNvSpPr txBox="1"/>
          <p:nvPr/>
        </p:nvSpPr>
        <p:spPr>
          <a:xfrm>
            <a:off x="5985164" y="2404457"/>
            <a:ext cx="4912822" cy="2092881"/>
          </a:xfrm>
          <a:prstGeom prst="rect">
            <a:avLst/>
          </a:prstGeom>
          <a:noFill/>
        </p:spPr>
        <p:txBody>
          <a:bodyPr wrap="square" rtlCol="0">
            <a:spAutoFit/>
          </a:bodyPr>
          <a:lstStyle/>
          <a:p>
            <a:r>
              <a:rPr lang="en-GB" b="1" i="1" dirty="0" smtClean="0">
                <a:solidFill>
                  <a:schemeClr val="accent2">
                    <a:lumMod val="60000"/>
                    <a:lumOff val="40000"/>
                  </a:schemeClr>
                </a:solidFill>
              </a:rPr>
              <a:t>Kasey-Lee Clarke</a:t>
            </a:r>
          </a:p>
          <a:p>
            <a:endParaRPr lang="en-GB" sz="1400" dirty="0" smtClean="0"/>
          </a:p>
          <a:p>
            <a:r>
              <a:rPr lang="en-GB" sz="1400" dirty="0" smtClean="0"/>
              <a:t>Hi my name is Kasey-Lee and I joined Leek and Biddulph PCN in January 2023.</a:t>
            </a:r>
          </a:p>
          <a:p>
            <a:endParaRPr lang="en-GB" sz="1400" dirty="0"/>
          </a:p>
          <a:p>
            <a:r>
              <a:rPr lang="en-GB" sz="1400" dirty="0"/>
              <a:t>I like to spend time with my family. I also like going the gym and watching endless Netflix series. Before working within the PCN, I looked after children in a residential setting.</a:t>
            </a:r>
          </a:p>
        </p:txBody>
      </p:sp>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971" y="647996"/>
            <a:ext cx="8106294" cy="1293028"/>
          </a:xfrm>
        </p:spPr>
        <p:txBody>
          <a:bodyPr>
            <a:normAutofit/>
          </a:bodyPr>
          <a:lstStyle/>
          <a:p>
            <a:r>
              <a:rPr lang="en-GB" sz="3600" dirty="0" smtClean="0"/>
              <a:t>What have we done so far?</a:t>
            </a:r>
            <a:endParaRPr lang="en-GB" sz="3600" dirty="0"/>
          </a:p>
        </p:txBody>
      </p:sp>
      <p:sp>
        <p:nvSpPr>
          <p:cNvPr id="3" name="Content Placeholder 2"/>
          <p:cNvSpPr>
            <a:spLocks noGrp="1"/>
          </p:cNvSpPr>
          <p:nvPr>
            <p:ph idx="1"/>
          </p:nvPr>
        </p:nvSpPr>
        <p:spPr>
          <a:xfrm>
            <a:off x="303415" y="1795550"/>
            <a:ext cx="10820400" cy="4771506"/>
          </a:xfrm>
        </p:spPr>
        <p:txBody>
          <a:bodyPr>
            <a:normAutofit fontScale="92500" lnSpcReduction="10000"/>
          </a:bodyPr>
          <a:lstStyle/>
          <a:p>
            <a:pPr marL="0" indent="0">
              <a:buNone/>
            </a:pPr>
            <a:r>
              <a:rPr lang="en-GB" sz="1600" b="1" i="1" dirty="0" smtClean="0"/>
              <a:t>Proxy Ordering</a:t>
            </a:r>
          </a:p>
          <a:p>
            <a:r>
              <a:rPr lang="en-GB" sz="1600" dirty="0" smtClean="0"/>
              <a:t>The Care Co’s have been visiting Care Homes to discuss the benefits of proxy ordering. </a:t>
            </a:r>
          </a:p>
          <a:p>
            <a:r>
              <a:rPr lang="en-GB" sz="1600" dirty="0" smtClean="0"/>
              <a:t>9 Care Homes have signed up to this service. </a:t>
            </a:r>
          </a:p>
          <a:p>
            <a:r>
              <a:rPr lang="en-GB" sz="1600" dirty="0" smtClean="0"/>
              <a:t>They will be continuing the work with the Care Homes to explain the benefits.</a:t>
            </a:r>
          </a:p>
          <a:p>
            <a:pPr marL="0" indent="0">
              <a:buNone/>
            </a:pPr>
            <a:endParaRPr lang="en-GB" sz="1600" dirty="0" smtClean="0"/>
          </a:p>
          <a:p>
            <a:pPr marL="0" indent="0">
              <a:buNone/>
            </a:pPr>
            <a:r>
              <a:rPr lang="en-GB" sz="1600" b="1" i="1" dirty="0" smtClean="0"/>
              <a:t>Care Plans/Care Homes</a:t>
            </a:r>
          </a:p>
          <a:p>
            <a:r>
              <a:rPr lang="en-GB" sz="1600" dirty="0" smtClean="0"/>
              <a:t>They have completed care plans for each patient living in a </a:t>
            </a:r>
            <a:r>
              <a:rPr lang="en-GB" sz="1600" dirty="0"/>
              <a:t>c</a:t>
            </a:r>
            <a:r>
              <a:rPr lang="en-GB" sz="1600" dirty="0" smtClean="0"/>
              <a:t>are setting.</a:t>
            </a:r>
          </a:p>
          <a:p>
            <a:r>
              <a:rPr lang="en-GB" sz="1600" dirty="0" smtClean="0"/>
              <a:t>Going forward they will continue to review and update care plans</a:t>
            </a:r>
          </a:p>
          <a:p>
            <a:r>
              <a:rPr lang="en-GB" sz="1600" dirty="0" smtClean="0"/>
              <a:t>Adele and Kasey have been working with Care Homes to arrange home visits to review each new resident in the Care Home. They have to identify if the patient needs to be referred to other services such as incontinence, PCN Occupational Therapist/Dietitian.</a:t>
            </a:r>
          </a:p>
          <a:p>
            <a:endParaRPr lang="en-GB" sz="1800" dirty="0"/>
          </a:p>
          <a:p>
            <a:pPr marL="0" indent="0">
              <a:buNone/>
            </a:pPr>
            <a:r>
              <a:rPr lang="en-GB" sz="1600" b="1" i="1" dirty="0" smtClean="0"/>
              <a:t>Occupational Therapy Support </a:t>
            </a:r>
          </a:p>
          <a:p>
            <a:r>
              <a:rPr lang="en-GB" sz="1600" dirty="0" smtClean="0"/>
              <a:t>Working to support the Occupational Therapy team by promoting the new Care Home Service which has both social and wellbeing benefits for residents.</a:t>
            </a:r>
          </a:p>
          <a:p>
            <a:r>
              <a:rPr lang="en-GB" sz="1600" dirty="0" smtClean="0"/>
              <a:t>½ a day per week dedicated to actioning the Occupational Therapist referrals and adding them to EMIS, and refer them to other MPFT Services should the referral be rejected by the Occupational Therapists.</a:t>
            </a:r>
            <a:endParaRPr lang="en-GB" sz="1600" dirty="0"/>
          </a:p>
        </p:txBody>
      </p:sp>
    </p:spTree>
    <p:extLst>
      <p:ext uri="{BB962C8B-B14F-4D97-AF65-F5344CB8AC3E}">
        <p14:creationId xmlns:p14="http://schemas.microsoft.com/office/powerpoint/2010/main" val="269634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6408" y="764373"/>
            <a:ext cx="8039792" cy="1293028"/>
          </a:xfrm>
        </p:spPr>
        <p:txBody>
          <a:bodyPr>
            <a:normAutofit/>
          </a:bodyPr>
          <a:lstStyle/>
          <a:p>
            <a:r>
              <a:rPr lang="en-GB" sz="3600" dirty="0"/>
              <a:t>What have we done so far?</a:t>
            </a:r>
          </a:p>
        </p:txBody>
      </p:sp>
      <p:sp>
        <p:nvSpPr>
          <p:cNvPr id="3" name="Content Placeholder 2"/>
          <p:cNvSpPr>
            <a:spLocks noGrp="1"/>
          </p:cNvSpPr>
          <p:nvPr>
            <p:ph idx="1"/>
          </p:nvPr>
        </p:nvSpPr>
        <p:spPr>
          <a:xfrm>
            <a:off x="685800" y="2560320"/>
            <a:ext cx="10820400" cy="4024125"/>
          </a:xfrm>
        </p:spPr>
        <p:txBody>
          <a:bodyPr>
            <a:normAutofit lnSpcReduction="10000"/>
          </a:bodyPr>
          <a:lstStyle/>
          <a:p>
            <a:pPr marL="0" indent="0">
              <a:buNone/>
            </a:pPr>
            <a:r>
              <a:rPr lang="en-GB" sz="1600" b="1" i="1" dirty="0" smtClean="0"/>
              <a:t>Health Inequalities Work</a:t>
            </a:r>
          </a:p>
          <a:p>
            <a:r>
              <a:rPr lang="en-GB" sz="1500" dirty="0" smtClean="0"/>
              <a:t>The Care Co’s have ran a successful project to support ladies with Learning Difficulties and arrange cervical screening and worked with Learning difficulties specialist nurses.</a:t>
            </a:r>
          </a:p>
          <a:p>
            <a:r>
              <a:rPr lang="en-GB" sz="1500" dirty="0"/>
              <a:t>Further to the Cervical screening project </a:t>
            </a:r>
            <a:r>
              <a:rPr lang="en-GB" sz="1500" dirty="0" smtClean="0"/>
              <a:t>the Care Co-ordinators </a:t>
            </a:r>
            <a:r>
              <a:rPr lang="en-GB" sz="1500" dirty="0"/>
              <a:t>are due to start a new project working with patients with Learning Difficulties/Autism and also Black males over the age of 45 to support with information/promote self-awareness or arrange appointments if the patient requests or has concerns. </a:t>
            </a:r>
            <a:endParaRPr lang="en-GB" sz="1500" dirty="0" smtClean="0"/>
          </a:p>
          <a:p>
            <a:pPr marL="0" indent="0">
              <a:buNone/>
            </a:pPr>
            <a:endParaRPr lang="en-GB" sz="1600" dirty="0" smtClean="0"/>
          </a:p>
          <a:p>
            <a:pPr marL="0" lvl="0" indent="0">
              <a:buNone/>
            </a:pPr>
            <a:r>
              <a:rPr lang="en-GB" sz="1600" b="1" i="1" dirty="0">
                <a:solidFill>
                  <a:prstClr val="black"/>
                </a:solidFill>
              </a:rPr>
              <a:t>Menopause</a:t>
            </a:r>
          </a:p>
          <a:p>
            <a:pPr lvl="0"/>
            <a:r>
              <a:rPr lang="en-GB" sz="1500" dirty="0">
                <a:solidFill>
                  <a:prstClr val="black"/>
                </a:solidFill>
              </a:rPr>
              <a:t>This project is designed to provide information to ladies about the menopause and how to recognise the signs and stay well. </a:t>
            </a:r>
            <a:endParaRPr lang="en-GB" sz="1500" dirty="0" smtClean="0">
              <a:solidFill>
                <a:prstClr val="black"/>
              </a:solidFill>
            </a:endParaRPr>
          </a:p>
          <a:p>
            <a:pPr lvl="0"/>
            <a:r>
              <a:rPr lang="en-GB" sz="1500" dirty="0" smtClean="0">
                <a:solidFill>
                  <a:prstClr val="black"/>
                </a:solidFill>
              </a:rPr>
              <a:t>The project is aimed </a:t>
            </a:r>
            <a:r>
              <a:rPr lang="en-GB" sz="1500" dirty="0">
                <a:solidFill>
                  <a:prstClr val="black"/>
                </a:solidFill>
              </a:rPr>
              <a:t>at patients with Learning difficulties/ Autism from the age of 45. Patients were initially contacted by telephone and had a discussion about the menopause and what this means to them.</a:t>
            </a:r>
          </a:p>
          <a:p>
            <a:pPr lvl="0"/>
            <a:r>
              <a:rPr lang="en-GB" sz="1500" dirty="0" smtClean="0">
                <a:solidFill>
                  <a:prstClr val="black"/>
                </a:solidFill>
              </a:rPr>
              <a:t>Adele and </a:t>
            </a:r>
            <a:r>
              <a:rPr lang="en-GB" sz="1500" dirty="0">
                <a:solidFill>
                  <a:prstClr val="black"/>
                </a:solidFill>
              </a:rPr>
              <a:t>the specialist LD nurses sourced a really informative accessible information booklet that contains guidance on recognising the sign and symptoms of the Menopause and how to stay well. </a:t>
            </a:r>
          </a:p>
          <a:p>
            <a:pPr lvl="0"/>
            <a:r>
              <a:rPr lang="en-GB" sz="1500" dirty="0">
                <a:solidFill>
                  <a:prstClr val="black"/>
                </a:solidFill>
              </a:rPr>
              <a:t>All patients were happy to receive the information which is to be sent by post. </a:t>
            </a:r>
          </a:p>
          <a:p>
            <a:pPr marL="0" indent="0">
              <a:buNone/>
            </a:pPr>
            <a:endParaRPr lang="en-GB" sz="1600" dirty="0"/>
          </a:p>
        </p:txBody>
      </p:sp>
    </p:spTree>
    <p:extLst>
      <p:ext uri="{BB962C8B-B14F-4D97-AF65-F5344CB8AC3E}">
        <p14:creationId xmlns:p14="http://schemas.microsoft.com/office/powerpoint/2010/main" val="249248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5570" y="764373"/>
            <a:ext cx="4340629" cy="1293028"/>
          </a:xfrm>
        </p:spPr>
        <p:txBody>
          <a:bodyPr>
            <a:normAutofit/>
          </a:bodyPr>
          <a:lstStyle/>
          <a:p>
            <a:r>
              <a:rPr lang="en-GB" sz="3600" dirty="0" smtClean="0"/>
              <a:t>What’s up next?</a:t>
            </a:r>
            <a:endParaRPr lang="en-GB" sz="3600" dirty="0"/>
          </a:p>
        </p:txBody>
      </p:sp>
      <p:sp>
        <p:nvSpPr>
          <p:cNvPr id="3" name="Content Placeholder 2"/>
          <p:cNvSpPr>
            <a:spLocks noGrp="1"/>
          </p:cNvSpPr>
          <p:nvPr>
            <p:ph idx="1"/>
          </p:nvPr>
        </p:nvSpPr>
        <p:spPr>
          <a:xfrm>
            <a:off x="685799" y="2261063"/>
            <a:ext cx="10820400" cy="4281820"/>
          </a:xfrm>
        </p:spPr>
        <p:txBody>
          <a:bodyPr>
            <a:normAutofit lnSpcReduction="10000"/>
          </a:bodyPr>
          <a:lstStyle/>
          <a:p>
            <a:pPr marL="0" indent="0">
              <a:buNone/>
            </a:pPr>
            <a:r>
              <a:rPr lang="en-GB" sz="1500" dirty="0" smtClean="0"/>
              <a:t>We have a number of upcoming projects:</a:t>
            </a:r>
          </a:p>
          <a:p>
            <a:pPr marL="0" indent="0">
              <a:buNone/>
            </a:pPr>
            <a:endParaRPr lang="en-GB" sz="1600" dirty="0"/>
          </a:p>
          <a:p>
            <a:pPr marL="0" indent="0">
              <a:buNone/>
            </a:pPr>
            <a:r>
              <a:rPr lang="en-GB" sz="1600" b="1" i="1" dirty="0" smtClean="0"/>
              <a:t>Prostate Cancer</a:t>
            </a:r>
          </a:p>
          <a:p>
            <a:r>
              <a:rPr lang="en-GB" sz="1500" dirty="0" smtClean="0"/>
              <a:t>This is a project designed to educate and encourage ethnic males and males with </a:t>
            </a:r>
            <a:r>
              <a:rPr lang="en-GB" sz="1500" dirty="0"/>
              <a:t>p</a:t>
            </a:r>
            <a:r>
              <a:rPr lang="en-GB" sz="1500" dirty="0" smtClean="0"/>
              <a:t>ast </a:t>
            </a:r>
            <a:r>
              <a:rPr lang="en-GB" sz="1500" dirty="0"/>
              <a:t>f</a:t>
            </a:r>
            <a:r>
              <a:rPr lang="en-GB" sz="1500" dirty="0" smtClean="0"/>
              <a:t>amily history to be self aware and to offer support and further intervention if required</a:t>
            </a:r>
            <a:r>
              <a:rPr lang="en-GB" sz="1500" dirty="0"/>
              <a:t>. </a:t>
            </a:r>
            <a:endParaRPr lang="en-GB" sz="1500" dirty="0" smtClean="0"/>
          </a:p>
          <a:p>
            <a:pPr marL="0" indent="0">
              <a:buNone/>
            </a:pPr>
            <a:endParaRPr lang="en-GB" sz="1500" dirty="0" smtClean="0"/>
          </a:p>
          <a:p>
            <a:pPr marL="0" indent="0">
              <a:buNone/>
            </a:pPr>
            <a:r>
              <a:rPr lang="en-GB" sz="1500" b="1" i="1" dirty="0" smtClean="0"/>
              <a:t>Long Term Conditions</a:t>
            </a:r>
          </a:p>
          <a:p>
            <a:r>
              <a:rPr lang="en-GB" sz="1500" dirty="0" smtClean="0"/>
              <a:t>Making </a:t>
            </a:r>
            <a:r>
              <a:rPr lang="en-GB" sz="1500" dirty="0"/>
              <a:t>sure support is available to people with long term conditions and ensuring their changing needs are addressed</a:t>
            </a:r>
            <a:r>
              <a:rPr lang="en-GB" sz="1500" dirty="0" smtClean="0"/>
              <a:t>.</a:t>
            </a:r>
            <a:endParaRPr lang="en-GB" sz="1500" dirty="0"/>
          </a:p>
          <a:p>
            <a:r>
              <a:rPr lang="en-GB" sz="1500" dirty="0" smtClean="0"/>
              <a:t>Ensuring </a:t>
            </a:r>
            <a:r>
              <a:rPr lang="en-GB" sz="1500" dirty="0"/>
              <a:t>that existing patients with long term conditions reviews and appointments are up to </a:t>
            </a:r>
            <a:r>
              <a:rPr lang="en-GB" sz="1500" dirty="0" smtClean="0"/>
              <a:t>date.</a:t>
            </a:r>
          </a:p>
          <a:p>
            <a:pPr marL="0" indent="0">
              <a:buNone/>
            </a:pPr>
            <a:endParaRPr lang="en-GB" sz="1600" dirty="0" smtClean="0"/>
          </a:p>
          <a:p>
            <a:pPr marL="0" indent="0">
              <a:buNone/>
            </a:pPr>
            <a:r>
              <a:rPr lang="en-GB" sz="1600" b="1" i="1" dirty="0" smtClean="0"/>
              <a:t>FAARs Scheme</a:t>
            </a:r>
          </a:p>
          <a:p>
            <a:r>
              <a:rPr lang="en-GB" sz="1500" dirty="0" smtClean="0"/>
              <a:t>This is a new project to support Moorland Medical Centre to complete the FAARs (Facilitation Admissions Avoidance Scheme) reviews which will be part of the role going forward.</a:t>
            </a:r>
          </a:p>
          <a:p>
            <a:endParaRPr lang="en-GB" sz="1600" dirty="0"/>
          </a:p>
          <a:p>
            <a:endParaRPr lang="en-GB" sz="1600" dirty="0" smtClean="0"/>
          </a:p>
        </p:txBody>
      </p:sp>
    </p:spTree>
    <p:extLst>
      <p:ext uri="{BB962C8B-B14F-4D97-AF65-F5344CB8AC3E}">
        <p14:creationId xmlns:p14="http://schemas.microsoft.com/office/powerpoint/2010/main" val="165537763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0EE66-8707-456F-8F2E-091D581CB030}">
  <ds:schemaRefs>
    <ds:schemaRef ds:uri="http://www.w3.org/XML/1998/namespace"/>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purl.org/dc/elements/1.1/"/>
    <ds:schemaRef ds:uri="http://schemas.microsoft.com/office/infopath/2007/PartnerControls"/>
    <ds:schemaRef ds:uri="71af3243-3dd4-4a8d-8c0d-dd76da1f02a5"/>
    <ds:schemaRef ds:uri="http://purl.org/dc/dcmitype/"/>
  </ds:schemaRefs>
</ds:datastoreItem>
</file>

<file path=customXml/itemProps2.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3.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0</TotalTime>
  <Words>627</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Century Gothic</vt:lpstr>
      <vt:lpstr>Vapor Trail</vt:lpstr>
      <vt:lpstr>Care co-ordinator  Service</vt:lpstr>
      <vt:lpstr>Who are we?</vt:lpstr>
      <vt:lpstr>What have we done so far?</vt:lpstr>
      <vt:lpstr>What have we done so far?</vt:lpstr>
      <vt:lpstr>What’s up next?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2023-03-15T14:07:18Z</dcterms:created>
  <dcterms:modified xsi:type="dcterms:W3CDTF">2023-03-28T08:24:16Z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