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D84"/>
    <a:srgbClr val="80B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6"/>
    <p:restoredTop sz="94679"/>
  </p:normalViewPr>
  <p:slideViewPr>
    <p:cSldViewPr snapToGrid="0" snapToObjects="1">
      <p:cViewPr varScale="1">
        <p:scale>
          <a:sx n="70" d="100"/>
          <a:sy n="70" d="100"/>
        </p:scale>
        <p:origin x="3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A046-2712-4F7B-B1A6-A2119C434503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73B2B-F00C-452B-A66B-3502D442C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9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3B2B-F00C-452B-A66B-3502D442C8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69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B86CC2-BC0E-6347-9983-06EA6BD6B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7" y="0"/>
            <a:ext cx="7555379" cy="106918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06FAEE-DFD7-4745-B35F-BE5054BA8773}"/>
              </a:ext>
            </a:extLst>
          </p:cNvPr>
          <p:cNvSpPr/>
          <p:nvPr userDrawn="1"/>
        </p:nvSpPr>
        <p:spPr>
          <a:xfrm>
            <a:off x="566975" y="3994487"/>
            <a:ext cx="6425725" cy="310575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EA6DF9-1CAB-5B4D-AF84-0D3FB3538DBA}"/>
              </a:ext>
            </a:extLst>
          </p:cNvPr>
          <p:cNvSpPr/>
          <p:nvPr userDrawn="1"/>
        </p:nvSpPr>
        <p:spPr>
          <a:xfrm>
            <a:off x="0" y="0"/>
            <a:ext cx="7559675" cy="1745513"/>
          </a:xfrm>
          <a:prstGeom prst="rect">
            <a:avLst/>
          </a:prstGeom>
          <a:solidFill>
            <a:srgbClr val="2C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FFC597-8B2F-7647-90FD-E807752FB0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9531" y="614395"/>
            <a:ext cx="2183494" cy="843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837E45-BAD4-6543-8EFC-E7A9BDCB96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725644"/>
            <a:ext cx="7559675" cy="761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5E22B7D-EA0B-6F48-A66A-F836945F53CF}"/>
              </a:ext>
            </a:extLst>
          </p:cNvPr>
          <p:cNvSpPr/>
          <p:nvPr userDrawn="1"/>
        </p:nvSpPr>
        <p:spPr>
          <a:xfrm>
            <a:off x="1280161" y="7228574"/>
            <a:ext cx="5712540" cy="5582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3633CD-0D9F-6245-BCF3-29A53F7D8AA8}"/>
              </a:ext>
            </a:extLst>
          </p:cNvPr>
          <p:cNvSpPr/>
          <p:nvPr userDrawn="1"/>
        </p:nvSpPr>
        <p:spPr>
          <a:xfrm>
            <a:off x="566976" y="7228574"/>
            <a:ext cx="558000" cy="558000"/>
          </a:xfrm>
          <a:prstGeom prst="rect">
            <a:avLst/>
          </a:prstGeom>
          <a:solidFill>
            <a:srgbClr val="2C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8FE1DD-CDB3-EB45-B8FD-6EB37CACCB13}"/>
              </a:ext>
            </a:extLst>
          </p:cNvPr>
          <p:cNvSpPr/>
          <p:nvPr userDrawn="1"/>
        </p:nvSpPr>
        <p:spPr>
          <a:xfrm>
            <a:off x="1280161" y="7920705"/>
            <a:ext cx="5712540" cy="5582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3F2BD-CFDB-5641-817C-97FF785DF277}"/>
              </a:ext>
            </a:extLst>
          </p:cNvPr>
          <p:cNvSpPr/>
          <p:nvPr userDrawn="1"/>
        </p:nvSpPr>
        <p:spPr>
          <a:xfrm>
            <a:off x="566976" y="7920705"/>
            <a:ext cx="558000" cy="558265"/>
          </a:xfrm>
          <a:prstGeom prst="rect">
            <a:avLst/>
          </a:prstGeom>
          <a:solidFill>
            <a:srgbClr val="2C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256DE0-AE7F-194B-8E86-86C128BCF2DC}"/>
              </a:ext>
            </a:extLst>
          </p:cNvPr>
          <p:cNvSpPr/>
          <p:nvPr userDrawn="1"/>
        </p:nvSpPr>
        <p:spPr>
          <a:xfrm>
            <a:off x="1280161" y="8612836"/>
            <a:ext cx="5712540" cy="5582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17C0C8-45B2-B147-91B0-A83EF5857F04}"/>
              </a:ext>
            </a:extLst>
          </p:cNvPr>
          <p:cNvSpPr/>
          <p:nvPr userDrawn="1"/>
        </p:nvSpPr>
        <p:spPr>
          <a:xfrm>
            <a:off x="566976" y="8612836"/>
            <a:ext cx="558000" cy="558265"/>
          </a:xfrm>
          <a:prstGeom prst="rect">
            <a:avLst/>
          </a:prstGeom>
          <a:solidFill>
            <a:srgbClr val="2C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827A648-C3B6-4C4A-80B3-38FD435B7967}"/>
              </a:ext>
            </a:extLst>
          </p:cNvPr>
          <p:cNvSpPr txBox="1">
            <a:spLocks/>
          </p:cNvSpPr>
          <p:nvPr userDrawn="1"/>
        </p:nvSpPr>
        <p:spPr>
          <a:xfrm>
            <a:off x="566976" y="9304967"/>
            <a:ext cx="6425724" cy="789272"/>
          </a:xfrm>
          <a:prstGeom prst="rect">
            <a:avLst/>
          </a:prstGeom>
          <a:solidFill>
            <a:srgbClr val="2C2D84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800" b="1" dirty="0">
                <a:solidFill>
                  <a:schemeClr val="bg1"/>
                </a:solidFill>
                <a:latin typeface="+mn-lt"/>
              </a:rPr>
              <a:t>Contact Thrive:</a:t>
            </a:r>
            <a:br>
              <a:rPr lang="en-GB" sz="1800" b="1" dirty="0">
                <a:solidFill>
                  <a:schemeClr val="bg1"/>
                </a:solidFill>
                <a:latin typeface="+mn-lt"/>
              </a:rPr>
            </a:br>
            <a:r>
              <a:rPr lang="en-GB" sz="1800" b="1" dirty="0">
                <a:solidFill>
                  <a:schemeClr val="bg1"/>
                </a:solidFill>
                <a:latin typeface="+mn-lt"/>
              </a:rPr>
              <a:t>0121 293 4531 or </a:t>
            </a:r>
            <a:r>
              <a:rPr lang="en-GB" sz="1800" b="1" dirty="0" err="1">
                <a:solidFill>
                  <a:schemeClr val="bg1"/>
                </a:solidFill>
                <a:latin typeface="+mn-lt"/>
              </a:rPr>
              <a:t>birmingham@thrive.org.uk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802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F202-8220-1946-9382-875FC56F6492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74A2-CAA0-7144-B007-0D1D05C7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2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F202-8220-1946-9382-875FC56F6492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74A2-CAA0-7144-B007-0D1D05C7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5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F202-8220-1946-9382-875FC56F6492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74A2-CAA0-7144-B007-0D1D05C7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1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F202-8220-1946-9382-875FC56F6492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74A2-CAA0-7144-B007-0D1D05C7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7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F202-8220-1946-9382-875FC56F6492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74A2-CAA0-7144-B007-0D1D05C7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2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F202-8220-1946-9382-875FC56F6492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74A2-CAA0-7144-B007-0D1D05C7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8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F202-8220-1946-9382-875FC56F6492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74A2-CAA0-7144-B007-0D1D05C7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4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F202-8220-1946-9382-875FC56F6492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74A2-CAA0-7144-B007-0D1D05C7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F202-8220-1946-9382-875FC56F6492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74A2-CAA0-7144-B007-0D1D05C7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4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F202-8220-1946-9382-875FC56F6492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74A2-CAA0-7144-B007-0D1D05C7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9F202-8220-1946-9382-875FC56F6492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E74A2-CAA0-7144-B007-0D1D05C7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6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9DDC2F4-B629-A640-91DB-6EF269E6DFBA}"/>
              </a:ext>
            </a:extLst>
          </p:cNvPr>
          <p:cNvSpPr txBox="1"/>
          <p:nvPr/>
        </p:nvSpPr>
        <p:spPr>
          <a:xfrm>
            <a:off x="566974" y="3729987"/>
            <a:ext cx="6425724" cy="342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fontAlgn="base"/>
            <a:r>
              <a:rPr lang="en-GB" b="1" dirty="0"/>
              <a:t>Free sessions will help you develop: </a:t>
            </a:r>
          </a:p>
          <a:p>
            <a:pPr fontAlgn="base"/>
            <a:endParaRPr lang="en-GB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/>
              <a:t>Better physical health; improved fitness, strength &amp; mobility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/>
              <a:t>Gardening skills &amp; knowledge in a friendly, welcoming &amp; safe space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/>
              <a:t>Feel better &amp; increase your wellbeing through meaningful supported gardening activities based on Social Therapeutic Horticulture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/>
              <a:t>Enjoy social interaction, forge new friendships, working in a small group</a:t>
            </a:r>
          </a:p>
          <a:p>
            <a:pPr>
              <a:lnSpc>
                <a:spcPts val="1000"/>
              </a:lnSpc>
            </a:pPr>
            <a:endParaRPr lang="en-GB" sz="1100" dirty="0"/>
          </a:p>
          <a:p>
            <a:pPr>
              <a:lnSpc>
                <a:spcPts val="1000"/>
              </a:lnSpc>
            </a:pPr>
            <a:endParaRPr lang="en-GB" sz="17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147A2C-1256-E84B-B538-E6370ADB4A95}"/>
              </a:ext>
            </a:extLst>
          </p:cNvPr>
          <p:cNvSpPr txBox="1"/>
          <p:nvPr/>
        </p:nvSpPr>
        <p:spPr>
          <a:xfrm>
            <a:off x="1337910" y="7286780"/>
            <a:ext cx="5342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1pm – 3pm on a Monday – from 2</a:t>
            </a:r>
            <a:r>
              <a:rPr lang="en-GB" sz="2000" b="1" baseline="30000" dirty="0"/>
              <a:t>nd</a:t>
            </a:r>
            <a:r>
              <a:rPr lang="en-GB" sz="2000" b="1" dirty="0"/>
              <a:t> September</a:t>
            </a:r>
            <a:endParaRPr lang="en-US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43BB9E-FC73-AB48-9C57-8386AFA2B537}"/>
              </a:ext>
            </a:extLst>
          </p:cNvPr>
          <p:cNvSpPr txBox="1"/>
          <p:nvPr/>
        </p:nvSpPr>
        <p:spPr>
          <a:xfrm>
            <a:off x="1285174" y="8542010"/>
            <a:ext cx="5342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Free – limited places, please contact Hawksley Community Centre on the details below</a:t>
            </a:r>
            <a:endParaRPr lang="en-US" sz="2000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8FAAD9-8227-784C-80C8-37F4F728A535}"/>
              </a:ext>
            </a:extLst>
          </p:cNvPr>
          <p:cNvSpPr txBox="1"/>
          <p:nvPr/>
        </p:nvSpPr>
        <p:spPr>
          <a:xfrm>
            <a:off x="1350343" y="7975015"/>
            <a:ext cx="5534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12 week course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6C7F413-B9EE-DA4D-9E80-171A18CC47AD}"/>
              </a:ext>
            </a:extLst>
          </p:cNvPr>
          <p:cNvSpPr txBox="1">
            <a:spLocks/>
          </p:cNvSpPr>
          <p:nvPr/>
        </p:nvSpPr>
        <p:spPr>
          <a:xfrm>
            <a:off x="119213" y="308934"/>
            <a:ext cx="4538511" cy="1118067"/>
          </a:xfrm>
          <a:prstGeom prst="rect">
            <a:avLst/>
          </a:prstGeom>
          <a:solidFill>
            <a:srgbClr val="80BA27"/>
          </a:solidFill>
        </p:spPr>
        <p:txBody>
          <a:bodyPr anchor="ctr" anchorCtr="0">
            <a:normAutofit fontScale="40000" lnSpcReduction="20000"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Sow &amp; Grow</a:t>
            </a:r>
          </a:p>
          <a:p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818E0E3-AF21-F542-8104-0116C814E7D9}"/>
              </a:ext>
            </a:extLst>
          </p:cNvPr>
          <p:cNvSpPr txBox="1">
            <a:spLocks/>
          </p:cNvSpPr>
          <p:nvPr/>
        </p:nvSpPr>
        <p:spPr>
          <a:xfrm>
            <a:off x="566975" y="1952625"/>
            <a:ext cx="6425725" cy="1895475"/>
          </a:xfrm>
          <a:prstGeom prst="rect">
            <a:avLst/>
          </a:prstGeom>
          <a:solidFill>
            <a:srgbClr val="2C2D84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bg1"/>
                </a:solidFill>
              </a:rPr>
              <a:t>Free weekly, seasonal gardening activities at Hawksley Community Centre for those over 50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430C78-E32A-4006-8285-91A014D50427}"/>
              </a:ext>
            </a:extLst>
          </p:cNvPr>
          <p:cNvSpPr txBox="1">
            <a:spLocks/>
          </p:cNvSpPr>
          <p:nvPr/>
        </p:nvSpPr>
        <p:spPr>
          <a:xfrm>
            <a:off x="566974" y="10052599"/>
            <a:ext cx="6425724" cy="400110"/>
          </a:xfrm>
          <a:prstGeom prst="rect">
            <a:avLst/>
          </a:prstGeom>
          <a:solidFill>
            <a:srgbClr val="2C2D84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solidFill>
                  <a:schemeClr val="bg1"/>
                </a:solidFill>
              </a:rPr>
              <a:t>© Thrive 2020. Registered as The Society for Horticultural Therapy. Company number: 01415700 / Charity number: 277570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CD5355-B9BE-7619-B010-A2EB78A98D79}"/>
              </a:ext>
            </a:extLst>
          </p:cNvPr>
          <p:cNvSpPr txBox="1"/>
          <p:nvPr/>
        </p:nvSpPr>
        <p:spPr>
          <a:xfrm>
            <a:off x="566975" y="9405693"/>
            <a:ext cx="6425723" cy="646331"/>
          </a:xfrm>
          <a:prstGeom prst="rect">
            <a:avLst/>
          </a:prstGeom>
          <a:solidFill>
            <a:srgbClr val="2C2D8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0121 399 0122 or e mail hawkesley@ageconcernbirmingham.org.uk</a:t>
            </a:r>
            <a:endParaRPr lang="en-GB" u="sng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0979A155-DEAC-DEF5-9412-57555BCDF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028" y="6431232"/>
            <a:ext cx="1982842" cy="63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2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132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Samways</dc:creator>
  <cp:lastModifiedBy>Vicky Bromage</cp:lastModifiedBy>
  <cp:revision>56</cp:revision>
  <cp:lastPrinted>2023-07-13T11:08:57Z</cp:lastPrinted>
  <dcterms:created xsi:type="dcterms:W3CDTF">2019-06-30T07:19:02Z</dcterms:created>
  <dcterms:modified xsi:type="dcterms:W3CDTF">2024-08-22T14:49:45Z</dcterms:modified>
</cp:coreProperties>
</file>