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57" r:id="rId3"/>
    <p:sldId id="266" r:id="rId4"/>
    <p:sldId id="268" r:id="rId5"/>
    <p:sldId id="264" r:id="rId6"/>
    <p:sldId id="269" r:id="rId7"/>
    <p:sldId id="258" r:id="rId8"/>
    <p:sldId id="267" r:id="rId9"/>
    <p:sldId id="265" r:id="rId10"/>
    <p:sldId id="260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D7022-B32A-451A-B6F6-A13F0BD2C2B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A23E4-0189-4050-A383-833E471C1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5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Pointing out here also that often women think they have a repeat urine infections when actually it is due to the vaginal / vulval skin being sore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9742D-5773-4EFB-85A0-36939FC7B74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2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 on the drawbacks: creams can be messy, needs to be used regularly, effects ware off when stopped using it, can sometimes sting a bit at first.</a:t>
            </a:r>
          </a:p>
          <a:p>
            <a:r>
              <a:rPr lang="en-US" dirty="0"/>
              <a:t>Should still continue to </a:t>
            </a:r>
            <a:r>
              <a:rPr lang="en-US" dirty="0" err="1"/>
              <a:t>moisturise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9742D-5773-4EFB-85A0-36939FC7B74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5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Amygdala was a very early part of the brain to develop so it is very “old” in evolutionary terms. It was essential back on cave man days in rapidly processing emotions like fear / aggression so that we could respond rapidly to threats / predators and keep us alive – the fight or flight response. </a:t>
            </a:r>
          </a:p>
          <a:p>
            <a:r>
              <a:rPr lang="en-US" dirty="0"/>
              <a:t>The brain then developed more sophisticated responses and these helped regulate and dampen down some of the primal amygdala responses. Since low </a:t>
            </a:r>
            <a:r>
              <a:rPr lang="en-US" dirty="0" err="1"/>
              <a:t>oestrogen</a:t>
            </a:r>
            <a:r>
              <a:rPr lang="en-US" dirty="0"/>
              <a:t> appears to affect some of these nerve pathways involving the amygdala some think it may explain why some emotional lability occurs through the menopause.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9742D-5773-4EFB-85A0-36939FC7B74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6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Interestingly if someone is pregnant people are happy to talk about this and make adjustments in the workplace. This should be the same for people suffering with the menopause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9742D-5773-4EFB-85A0-36939FC7B74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1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 descr="whm_pg1NE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6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4188D-6A2A-490F-9376-53CBD33403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695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2186C-26C9-4ADF-9C57-C0447DB461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310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F8573D-F11C-4D92-AEE4-FA6A5002CF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2653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48F782-5455-4D40-A61B-B4B9625585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63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6AF2293-5A10-4BCC-BAD3-174BF8E39BB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99E700-2517-497D-A506-41CAA6B3923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81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AF2293-5A10-4BCC-BAD3-174BF8E39BB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99E700-2517-497D-A506-41CAA6B39231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4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AF2293-5A10-4BCC-BAD3-174BF8E39BB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99E700-2517-497D-A506-41CAA6B3923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8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651B7-02D6-4ABF-BEFE-321D5C0AC2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590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36A7E-31D9-4FEF-85DB-F98647A450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975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D52AC-E0DC-4A49-868E-B328E757DB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65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DAB8-C1FA-4BD0-BD05-A56098AC55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648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9CE99-3F53-4CB2-A323-C71B6547F0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789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66E89-7B0A-45AC-8E7C-F4F1ACA0E0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585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EF0F4-ADF3-4B7B-A89C-C76582210C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43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2C5C7-88F8-4136-B7F1-99304DD979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834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whm_pg2NEW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anose="02020603050405020304" pitchFamily="18" charset="0"/>
              </a:defRPr>
            </a:lvl1pPr>
          </a:lstStyle>
          <a:p>
            <a:fld id="{E70ED36B-5C80-41CF-AED2-835943163E4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440460"/>
            <a:ext cx="7772400" cy="2057400"/>
          </a:xfrm>
        </p:spPr>
        <p:txBody>
          <a:bodyPr/>
          <a:lstStyle/>
          <a:p>
            <a:r>
              <a:rPr lang="en-GB" altLang="en-US" dirty="0" smtClean="0"/>
              <a:t>Menopause Coffee morning</a:t>
            </a:r>
            <a:br>
              <a:rPr lang="en-GB" altLang="en-US" dirty="0" smtClean="0"/>
            </a:br>
            <a:r>
              <a:rPr lang="en-GB" altLang="en-US" sz="3200" dirty="0" err="1" smtClean="0"/>
              <a:t>Dr.</a:t>
            </a:r>
            <a:r>
              <a:rPr lang="en-GB" altLang="en-US" sz="3200" dirty="0" smtClean="0"/>
              <a:t> Kanchana </a:t>
            </a:r>
            <a:r>
              <a:rPr lang="en-GB" altLang="en-US" sz="3200" dirty="0" smtClean="0"/>
              <a:t>Imrapur </a:t>
            </a: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200" dirty="0" err="1" smtClean="0"/>
              <a:t>Strensham</a:t>
            </a:r>
            <a:r>
              <a:rPr lang="en-GB" altLang="en-US" sz="3200" dirty="0" smtClean="0"/>
              <a:t> Road Surgery </a:t>
            </a:r>
            <a:endParaRPr lang="en-GB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3625" y="1062550"/>
            <a:ext cx="8628888" cy="30428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1400" dirty="0"/>
          </a:p>
        </p:txBody>
      </p:sp>
      <p:pic>
        <p:nvPicPr>
          <p:cNvPr id="2053" name="Picture 5" descr="women health,middle age and menopause concept. health care style. copy space.white plastic bo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9"/>
            <a:ext cx="8988426" cy="20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Managing Hot Flushes </a:t>
            </a:r>
            <a:endParaRPr lang="en-GB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95A046B-0D58-4222-9E4F-BA9A6AB075CF}"/>
              </a:ext>
            </a:extLst>
          </p:cNvPr>
          <p:cNvSpPr txBox="1">
            <a:spLocks/>
          </p:cNvSpPr>
          <p:nvPr/>
        </p:nvSpPr>
        <p:spPr>
          <a:xfrm>
            <a:off x="251520" y="1340768"/>
            <a:ext cx="4608512" cy="7040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Non Medication Options</a:t>
            </a:r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7635303-62E4-476C-927B-B6D5ACD9B7C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23528" y="1988840"/>
            <a:ext cx="4023360" cy="4320480"/>
          </a:xfrm>
          <a:prstGeom prst="rect">
            <a:avLst/>
          </a:prstGeom>
          <a:solidFill>
            <a:srgbClr val="F4B8FE"/>
          </a:solidFill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Regular low intensity exercise (but not late in evening)! Like Yoga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Layers of clothing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Weight loss (if needed)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Turn down central heating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Sleep in cooler rooms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Fans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Reduce stress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chill pillows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Avoid triggers: spicy food / caffeine / alcohol / smoking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F86A70-164E-4A3F-9E2B-1C40965AD3DC}"/>
              </a:ext>
            </a:extLst>
          </p:cNvPr>
          <p:cNvSpPr txBox="1">
            <a:spLocks/>
          </p:cNvSpPr>
          <p:nvPr/>
        </p:nvSpPr>
        <p:spPr>
          <a:xfrm>
            <a:off x="4716016" y="1340768"/>
            <a:ext cx="4023360" cy="7040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Medication Options 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8F6397-47A7-49C6-A697-3286E26637C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53276" y="1988840"/>
            <a:ext cx="4023360" cy="1207199"/>
          </a:xfrm>
          <a:prstGeom prst="rect">
            <a:avLst/>
          </a:prstGeom>
          <a:solidFill>
            <a:srgbClr val="F4B8FE"/>
          </a:solidFill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</a:pPr>
            <a:r>
              <a:rPr lang="en-US" dirty="0">
                <a:latin typeface="Bell MT" panose="02020503060305020303" pitchFamily="18" charset="0"/>
              </a:rPr>
              <a:t>HRT – 77% reduction in hot flushes and can directly improve quality of sleep</a:t>
            </a:r>
          </a:p>
          <a:p>
            <a:pPr>
              <a:buFont typeface="Arial" panose="020B0604020202020204" pitchFamily="34" charset="0"/>
            </a:pPr>
            <a:r>
              <a:rPr lang="en-US" dirty="0">
                <a:latin typeface="Bell MT" panose="02020503060305020303" pitchFamily="18" charset="0"/>
              </a:rPr>
              <a:t>SSRIs / SNRIs – non hormonal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9AD6F-C578-9744-B7E2-4C9AC420FAF2}"/>
              </a:ext>
            </a:extLst>
          </p:cNvPr>
          <p:cNvSpPr txBox="1"/>
          <p:nvPr/>
        </p:nvSpPr>
        <p:spPr>
          <a:xfrm>
            <a:off x="5436096" y="3308417"/>
            <a:ext cx="229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Alternative Therapies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F61E8-DD0B-E34A-8875-0EE9F0004D2A}"/>
              </a:ext>
            </a:extLst>
          </p:cNvPr>
          <p:cNvSpPr txBox="1"/>
          <p:nvPr/>
        </p:nvSpPr>
        <p:spPr>
          <a:xfrm>
            <a:off x="4726601" y="3677749"/>
            <a:ext cx="4023360" cy="3063619"/>
          </a:xfrm>
          <a:prstGeom prst="rect">
            <a:avLst/>
          </a:prstGeom>
          <a:solidFill>
            <a:srgbClr val="F4B8FE"/>
          </a:solidFill>
        </p:spPr>
        <p:txBody>
          <a:bodyPr>
            <a:normAutofit fontScale="92500" lnSpcReduction="20000"/>
          </a:bodyPr>
          <a:lstStyle>
            <a:lvl1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Bell MT" panose="02020503060305020303" pitchFamily="18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sz="2000" dirty="0"/>
              <a:t>Evidence that slightly better than placebo:</a:t>
            </a:r>
          </a:p>
          <a:p>
            <a:r>
              <a:rPr lang="en-US" sz="2000" dirty="0"/>
              <a:t>St Johns Wort</a:t>
            </a:r>
          </a:p>
          <a:p>
            <a:r>
              <a:rPr lang="en-US" sz="2000" dirty="0"/>
              <a:t>Isoflavones</a:t>
            </a:r>
          </a:p>
          <a:p>
            <a:r>
              <a:rPr lang="en-US" sz="2000" dirty="0"/>
              <a:t>Black Cohosh</a:t>
            </a:r>
          </a:p>
          <a:p>
            <a:r>
              <a:rPr lang="en-US" sz="2000" dirty="0"/>
              <a:t>Other options:</a:t>
            </a:r>
          </a:p>
          <a:p>
            <a:r>
              <a:rPr lang="en-US" sz="2000" dirty="0"/>
              <a:t>Foods high in </a:t>
            </a:r>
            <a:r>
              <a:rPr lang="en-US" sz="2000" dirty="0" err="1"/>
              <a:t>phyto-oestrogen</a:t>
            </a:r>
            <a:r>
              <a:rPr lang="en-US" sz="2000" dirty="0"/>
              <a:t> (soy)</a:t>
            </a:r>
          </a:p>
          <a:p>
            <a:r>
              <a:rPr lang="en-US" sz="2000" dirty="0"/>
              <a:t>Red clover</a:t>
            </a:r>
          </a:p>
          <a:p>
            <a:r>
              <a:rPr lang="en-US" sz="2000" dirty="0"/>
              <a:t>Evening primrose 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633993-6A5A-B840-AD14-B7A39E7319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2DAC-9C4B-BE4D-8E3D-FDEB4E7D5B1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5C208-B014-7542-9E48-B7AA67E2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034AA-BB69-E84D-BB0D-30320101081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4CA35-2276-8741-895E-448CD29E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6" y="344563"/>
            <a:ext cx="8496945" cy="701040"/>
          </a:xfrm>
        </p:spPr>
        <p:txBody>
          <a:bodyPr>
            <a:noAutofit/>
          </a:bodyPr>
          <a:lstStyle/>
          <a:p>
            <a:r>
              <a:rPr lang="en-US" sz="2800" dirty="0"/>
              <a:t>HRT &amp; Breast Cancer Risk – Putting things in perspective</a:t>
            </a:r>
          </a:p>
        </p:txBody>
      </p:sp>
      <p:pic>
        <p:nvPicPr>
          <p:cNvPr id="7" name="Picture 2" descr="HRT - Side Effects and Risks : Menopause Clinic">
            <a:extLst>
              <a:ext uri="{FF2B5EF4-FFF2-40B4-BE49-F238E27FC236}">
                <a16:creationId xmlns:a16="http://schemas.microsoft.com/office/drawing/2014/main" id="{CB325AAA-AF29-A245-BEBE-99464BA8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8496945" cy="52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6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8B6738E-220E-40D0-BD36-ACC886695E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1520" y="1914526"/>
            <a:ext cx="8496944" cy="7010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HRT is not suitable for everyone due to medical and personal reasons. </a:t>
            </a:r>
          </a:p>
          <a:p>
            <a:r>
              <a:rPr lang="en-US" dirty="0"/>
              <a:t>However, for those who can consider HRT it is worth knowing…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508F30-E5E3-459E-898E-F42080185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3608" y="2853692"/>
            <a:ext cx="6984776" cy="575308"/>
          </a:xfrm>
          <a:solidFill>
            <a:srgbClr val="FF8AD8"/>
          </a:solidFill>
        </p:spPr>
        <p:txBody>
          <a:bodyPr>
            <a:noAutofit/>
          </a:bodyPr>
          <a:lstStyle/>
          <a:p>
            <a:r>
              <a:rPr lang="en-US" sz="2000" dirty="0"/>
              <a:t>Women who take HRT live longer and healthier lives than those not on HRT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7F8239-99DA-FD4A-ADDC-5AB0610E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6480720" cy="91169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GENERAL OUTCOMES WITH HRT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441C7-BF83-E84F-8564-4AD26233E43D}"/>
              </a:ext>
            </a:extLst>
          </p:cNvPr>
          <p:cNvSpPr txBox="1"/>
          <p:nvPr/>
        </p:nvSpPr>
        <p:spPr>
          <a:xfrm>
            <a:off x="251520" y="3933056"/>
            <a:ext cx="4104456" cy="1200329"/>
          </a:xfrm>
          <a:prstGeom prst="rect">
            <a:avLst/>
          </a:prstGeom>
          <a:solidFill>
            <a:srgbClr val="73FE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Obesity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Sedentary lifestyle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Alcohol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Uncontrolled high </a:t>
            </a:r>
            <a:r>
              <a:rPr lang="en-US" sz="1600" dirty="0"/>
              <a:t>blood</a:t>
            </a:r>
            <a:r>
              <a:rPr lang="en-US" dirty="0"/>
              <a:t> pressure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FDBDB-7291-AF4F-AD80-BB48BFA32613}"/>
              </a:ext>
            </a:extLst>
          </p:cNvPr>
          <p:cNvSpPr txBox="1"/>
          <p:nvPr/>
        </p:nvSpPr>
        <p:spPr>
          <a:xfrm>
            <a:off x="4790826" y="3933056"/>
            <a:ext cx="4101653" cy="1077218"/>
          </a:xfrm>
          <a:prstGeom prst="rect">
            <a:avLst/>
          </a:prstGeom>
          <a:solidFill>
            <a:srgbClr val="73F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Cause a greater amount of mortality and disease in</a:t>
            </a:r>
          </a:p>
          <a:p>
            <a:pPr algn="ctr"/>
            <a:r>
              <a:rPr lang="en-US" sz="1600" dirty="0"/>
              <a:t>postmenopausal women when directly </a:t>
            </a:r>
          </a:p>
          <a:p>
            <a:pPr algn="ctr"/>
            <a:r>
              <a:rPr lang="en-US" sz="1600" dirty="0"/>
              <a:t>Compared to HRT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102AFA4-621C-AF40-BD61-CA565674B426}"/>
              </a:ext>
            </a:extLst>
          </p:cNvPr>
          <p:cNvSpPr/>
          <p:nvPr/>
        </p:nvSpPr>
        <p:spPr>
          <a:xfrm>
            <a:off x="3851920" y="4290904"/>
            <a:ext cx="9389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4B8A49EC-667C-A14B-8169-2EE1212D9A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7" y="2492896"/>
            <a:ext cx="4483929" cy="2912152"/>
          </a:xfrm>
        </p:spPr>
      </p:pic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974B709D-5E39-5C4E-8A09-70C9B9EF480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48" y="2616824"/>
            <a:ext cx="4246837" cy="266429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98D48-2A8D-9B49-BD22-687A2F186D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880187" y="5882640"/>
            <a:ext cx="4023360" cy="704088"/>
          </a:xfrm>
        </p:spPr>
        <p:txBody>
          <a:bodyPr/>
          <a:lstStyle/>
          <a:p>
            <a:r>
              <a:rPr lang="en-US" dirty="0"/>
              <a:t>Loss of enjoyment in sex</a:t>
            </a:r>
          </a:p>
          <a:p>
            <a:r>
              <a:rPr lang="en-US" dirty="0"/>
              <a:t>Loss of intimacy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3CD22C-CFC8-5140-A549-5737CBA8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6264696" cy="70104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Vaginal Dryness &amp; genitourinary Symptoms</a:t>
            </a:r>
          </a:p>
        </p:txBody>
      </p:sp>
    </p:spTree>
    <p:extLst>
      <p:ext uri="{BB962C8B-B14F-4D97-AF65-F5344CB8AC3E}">
        <p14:creationId xmlns:p14="http://schemas.microsoft.com/office/powerpoint/2010/main" val="141551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AE50193A-10CD-7B4B-A66D-1EB49C3401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97776"/>
            <a:ext cx="2530624" cy="2530624"/>
          </a:xfrm>
        </p:spPr>
      </p:pic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37B0D759-18EA-564A-AC59-4CAF6E5AC16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0" y="4790047"/>
            <a:ext cx="3579514" cy="169093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B47CA-1C98-2241-B5BA-D5327E9F4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0959" y="1546886"/>
            <a:ext cx="4023360" cy="704088"/>
          </a:xfrm>
        </p:spPr>
        <p:txBody>
          <a:bodyPr>
            <a:normAutofit/>
          </a:bodyPr>
          <a:lstStyle/>
          <a:p>
            <a:r>
              <a:rPr lang="en-US" sz="2800" dirty="0"/>
              <a:t>Topical </a:t>
            </a:r>
            <a:r>
              <a:rPr lang="en-US" sz="2800" dirty="0" err="1"/>
              <a:t>Oestrogen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BA912-CA66-914F-A76D-32CAD01A071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608004" y="1699641"/>
            <a:ext cx="4023360" cy="704088"/>
          </a:xfrm>
        </p:spPr>
        <p:txBody>
          <a:bodyPr>
            <a:normAutofit/>
          </a:bodyPr>
          <a:lstStyle/>
          <a:p>
            <a:r>
              <a:rPr lang="en-US" sz="2000" dirty="0"/>
              <a:t>Benefits…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9C90D7-D04A-5A43-B7F4-52F3B013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75360"/>
            <a:ext cx="8568952" cy="701040"/>
          </a:xfrm>
        </p:spPr>
        <p:txBody>
          <a:bodyPr>
            <a:normAutofit/>
          </a:bodyPr>
          <a:lstStyle/>
          <a:p>
            <a:r>
              <a:rPr lang="en-US" sz="2400" dirty="0" err="1"/>
              <a:t>Oestrogen</a:t>
            </a:r>
            <a:r>
              <a:rPr lang="en-US" sz="2400" dirty="0"/>
              <a:t> is missing – so </a:t>
            </a:r>
            <a:r>
              <a:rPr lang="en-US" sz="2400" dirty="0" err="1"/>
              <a:t>oestrogen</a:t>
            </a:r>
            <a:r>
              <a:rPr lang="en-US" sz="2400" dirty="0"/>
              <a:t> is needed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08BEB-20E2-0842-A59A-7521C902C18A}"/>
              </a:ext>
            </a:extLst>
          </p:cNvPr>
          <p:cNvSpPr txBox="1"/>
          <p:nvPr/>
        </p:nvSpPr>
        <p:spPr>
          <a:xfrm>
            <a:off x="4320094" y="2332750"/>
            <a:ext cx="4507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tissue moisture level and elasticity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itch / burning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Intercourse more comfortable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recurrent urine infection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Helps slightly with some forms of incontinence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3E0D6-F5B4-9C48-9048-B76C9553E665}"/>
              </a:ext>
            </a:extLst>
          </p:cNvPr>
          <p:cNvSpPr txBox="1"/>
          <p:nvPr/>
        </p:nvSpPr>
        <p:spPr>
          <a:xfrm>
            <a:off x="5508104" y="4293096"/>
            <a:ext cx="2074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Additional Points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6D92F-F6CC-4A43-99E0-90392FE5F0C9}"/>
              </a:ext>
            </a:extLst>
          </p:cNvPr>
          <p:cNvSpPr txBox="1"/>
          <p:nvPr/>
        </p:nvSpPr>
        <p:spPr>
          <a:xfrm>
            <a:off x="4320094" y="4707700"/>
            <a:ext cx="4800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Minimally absorbed into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progesterone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used lifelong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used if had a past history of breast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used alongside full HRT if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Pelvic Floor exercises also help!</a:t>
            </a:r>
          </a:p>
        </p:txBody>
      </p:sp>
    </p:spTree>
    <p:extLst>
      <p:ext uri="{BB962C8B-B14F-4D97-AF65-F5344CB8AC3E}">
        <p14:creationId xmlns:p14="http://schemas.microsoft.com/office/powerpoint/2010/main" val="10191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94D453-98EE-C947-B956-567F3CB9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60627"/>
            <a:ext cx="7831216" cy="921141"/>
          </a:xfrm>
        </p:spPr>
        <p:txBody>
          <a:bodyPr>
            <a:noAutofit/>
          </a:bodyPr>
          <a:lstStyle/>
          <a:p>
            <a:r>
              <a:rPr lang="en-US" sz="2800" dirty="0"/>
              <a:t>Menopause and our mood - Some experiences…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75E124-A7CD-7941-9C3C-22E72F46B5A3}"/>
              </a:ext>
            </a:extLst>
          </p:cNvPr>
          <p:cNvSpPr/>
          <p:nvPr/>
        </p:nvSpPr>
        <p:spPr>
          <a:xfrm>
            <a:off x="380044" y="1690004"/>
            <a:ext cx="60910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dirty="0">
                <a:ln/>
                <a:solidFill>
                  <a:schemeClr val="accent4"/>
                </a:solidFill>
              </a:rPr>
              <a:t>I swing from joy to irritation and anger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92F36-A2C5-2D48-9AA9-430863603DDE}"/>
              </a:ext>
            </a:extLst>
          </p:cNvPr>
          <p:cNvSpPr/>
          <p:nvPr/>
        </p:nvSpPr>
        <p:spPr>
          <a:xfrm>
            <a:off x="3972291" y="2227867"/>
            <a:ext cx="49211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Sudden overwhelming lows</a:t>
            </a:r>
            <a:endParaRPr lang="en-GB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14C0A-81A4-BC43-B34A-683E2869122B}"/>
              </a:ext>
            </a:extLst>
          </p:cNvPr>
          <p:cNvSpPr/>
          <p:nvPr/>
        </p:nvSpPr>
        <p:spPr>
          <a:xfrm>
            <a:off x="208868" y="2636912"/>
            <a:ext cx="3981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Uncontrollable crying</a:t>
            </a:r>
            <a:endParaRPr lang="en-GB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765A8-94F9-E24C-8B5D-3FF0CB5E2C23}"/>
              </a:ext>
            </a:extLst>
          </p:cNvPr>
          <p:cNvSpPr/>
          <p:nvPr/>
        </p:nvSpPr>
        <p:spPr>
          <a:xfrm>
            <a:off x="2771800" y="3187712"/>
            <a:ext cx="56709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Feeling invisible to </a:t>
            </a:r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society and to my husband</a:t>
            </a:r>
            <a:endParaRPr lang="en-GB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C4C76-281A-4D48-A041-70854B5D7E14}"/>
              </a:ext>
            </a:extLst>
          </p:cNvPr>
          <p:cNvSpPr/>
          <p:nvPr/>
        </p:nvSpPr>
        <p:spPr>
          <a:xfrm>
            <a:off x="208868" y="3738512"/>
            <a:ext cx="37067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Lonely and not understood</a:t>
            </a:r>
            <a:endParaRPr lang="en-GB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3ACD23-FFB1-DF4C-9713-270378C129B6}"/>
              </a:ext>
            </a:extLst>
          </p:cNvPr>
          <p:cNvSpPr/>
          <p:nvPr/>
        </p:nvSpPr>
        <p:spPr>
          <a:xfrm>
            <a:off x="2937344" y="4166202"/>
            <a:ext cx="56924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Frustrated with my family and with myself</a:t>
            </a:r>
            <a:endParaRPr lang="en-GB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303E-AACE-D147-9FCF-FEF75CE9090C}"/>
              </a:ext>
            </a:extLst>
          </p:cNvPr>
          <p:cNvSpPr/>
          <p:nvPr/>
        </p:nvSpPr>
        <p:spPr>
          <a:xfrm>
            <a:off x="405410" y="4636010"/>
            <a:ext cx="64726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dirty="0">
                <a:ln/>
                <a:solidFill>
                  <a:schemeClr val="accent4"/>
                </a:solidFill>
              </a:rPr>
              <a:t>Like I just don’t want to be alive anymore</a:t>
            </a:r>
            <a:endParaRPr lang="en-GB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E969EC-8F40-DA46-BEE4-700E8A944AA5}"/>
              </a:ext>
            </a:extLst>
          </p:cNvPr>
          <p:cNvSpPr/>
          <p:nvPr/>
        </p:nvSpPr>
        <p:spPr>
          <a:xfrm>
            <a:off x="4190087" y="5159230"/>
            <a:ext cx="41940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 emotional rollercoaster</a:t>
            </a:r>
            <a:endParaRPr lang="en-GB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7FCC6-DA30-6A41-80E0-B62382B8A5AD}"/>
              </a:ext>
            </a:extLst>
          </p:cNvPr>
          <p:cNvSpPr/>
          <p:nvPr/>
        </p:nvSpPr>
        <p:spPr>
          <a:xfrm>
            <a:off x="388379" y="5638041"/>
            <a:ext cx="60744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 feel like my world is spinning out of control</a:t>
            </a:r>
            <a:endParaRPr lang="en-GB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9D9E0-809D-AE4A-9165-999B29F07DF1}"/>
              </a:ext>
            </a:extLst>
          </p:cNvPr>
          <p:cNvSpPr/>
          <p:nvPr/>
        </p:nvSpPr>
        <p:spPr>
          <a:xfrm>
            <a:off x="644490" y="6226671"/>
            <a:ext cx="8065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ln/>
                <a:solidFill>
                  <a:schemeClr val="accent4"/>
                </a:solidFill>
              </a:rPr>
              <a:t>I feel low, anxious and tearful and I never used to be like this</a:t>
            </a:r>
          </a:p>
        </p:txBody>
      </p:sp>
    </p:spTree>
    <p:extLst>
      <p:ext uri="{BB962C8B-B14F-4D97-AF65-F5344CB8AC3E}">
        <p14:creationId xmlns:p14="http://schemas.microsoft.com/office/powerpoint/2010/main" val="334587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C57DC5-4415-1744-99AA-430E696981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29600" cy="22322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030A0"/>
                </a:solidFill>
              </a:rPr>
              <a:t>Well established association with the menopause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030A0"/>
                </a:solidFill>
              </a:rPr>
              <a:t>Decline in memory at onset menopause  - but rebounds later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030A0"/>
                </a:solidFill>
              </a:rPr>
              <a:t>Due to effects of low </a:t>
            </a:r>
            <a:r>
              <a:rPr lang="en-US" sz="1800" b="1" dirty="0" err="1">
                <a:solidFill>
                  <a:srgbClr val="7030A0"/>
                </a:solidFill>
              </a:rPr>
              <a:t>oestrogen</a:t>
            </a:r>
            <a:r>
              <a:rPr lang="en-US" sz="1800" b="1" dirty="0">
                <a:solidFill>
                  <a:srgbClr val="7030A0"/>
                </a:solidFill>
              </a:rPr>
              <a:t> on nerves in brain particularly in: amygdala / hippocampus / frontal brain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These are the areas associated with Mood and Memory!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B97F1-18A5-9548-B6B4-38FA7DB2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332656"/>
            <a:ext cx="8712968" cy="701040"/>
          </a:xfrm>
        </p:spPr>
        <p:txBody>
          <a:bodyPr>
            <a:normAutofit/>
          </a:bodyPr>
          <a:lstStyle/>
          <a:p>
            <a:r>
              <a:rPr lang="en-US" sz="2800" dirty="0"/>
              <a:t>Memory issues / Mood / anxiety / Irritability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BC00832-C1D3-4E42-8235-0C786DCD1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5798"/>
            <a:ext cx="4361776" cy="2746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3AA71A-C81F-F247-ACCB-84F9E83D90A4}"/>
              </a:ext>
            </a:extLst>
          </p:cNvPr>
          <p:cNvSpPr txBox="1"/>
          <p:nvPr/>
        </p:nvSpPr>
        <p:spPr>
          <a:xfrm>
            <a:off x="4499992" y="4078050"/>
            <a:ext cx="4462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Hijacking the Amygdala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Very old primitive part of human 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Fear  / aggression / anxiety – fight or flight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Brain evolved better control over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We learn to control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Low </a:t>
            </a:r>
            <a:r>
              <a:rPr lang="en-US" b="1" dirty="0" err="1"/>
              <a:t>oestrogen</a:t>
            </a:r>
            <a:r>
              <a:rPr lang="en-US" b="1" dirty="0"/>
              <a:t> = poorer emotional control</a:t>
            </a:r>
          </a:p>
        </p:txBody>
      </p:sp>
    </p:spTree>
    <p:extLst>
      <p:ext uri="{BB962C8B-B14F-4D97-AF65-F5344CB8AC3E}">
        <p14:creationId xmlns:p14="http://schemas.microsoft.com/office/powerpoint/2010/main" val="281216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56BB64-4B3C-7A4A-A08A-1E29BC7CCF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3528" y="1412777"/>
            <a:ext cx="8352928" cy="70104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Some cases of low mood / anxiety due to underlying depression so need to consider how we manage it carefully</a:t>
            </a:r>
          </a:p>
          <a:p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A906ED-A5E1-EC49-B9EA-06D09D0B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9" y="476672"/>
            <a:ext cx="6522643" cy="55702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Are my brain and emotions doomed?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65BF7-02CF-144E-AAF8-4923F508F1E8}"/>
              </a:ext>
            </a:extLst>
          </p:cNvPr>
          <p:cNvSpPr txBox="1"/>
          <p:nvPr/>
        </p:nvSpPr>
        <p:spPr>
          <a:xfrm>
            <a:off x="683569" y="2212712"/>
            <a:ext cx="3678784" cy="1938992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HRT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Improves memory in short and long 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Improves sense of brain fog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Improves mood / reduced anxiety / reduced irritability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DCA6F-4055-D748-919C-014944C97EB5}"/>
              </a:ext>
            </a:extLst>
          </p:cNvPr>
          <p:cNvSpPr txBox="1"/>
          <p:nvPr/>
        </p:nvSpPr>
        <p:spPr>
          <a:xfrm>
            <a:off x="4736978" y="2212712"/>
            <a:ext cx="386747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Psychological Therapies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Breathing exercises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Mindfulness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Talking Therapies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Counselling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E98E1-29FD-B849-9B1C-D1E87BF9DB46}"/>
              </a:ext>
            </a:extLst>
          </p:cNvPr>
          <p:cNvSpPr txBox="1"/>
          <p:nvPr/>
        </p:nvSpPr>
        <p:spPr>
          <a:xfrm>
            <a:off x="2267744" y="4653136"/>
            <a:ext cx="576064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Antidepressants / Anti-anxiety Medications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Helpful in some situations</a:t>
            </a:r>
          </a:p>
        </p:txBody>
      </p:sp>
    </p:spTree>
    <p:extLst>
      <p:ext uri="{BB962C8B-B14F-4D97-AF65-F5344CB8AC3E}">
        <p14:creationId xmlns:p14="http://schemas.microsoft.com/office/powerpoint/2010/main" val="3841428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030ED1-CE07-B14C-B9B1-B4661E23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92" y="388368"/>
            <a:ext cx="4114800" cy="70104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Low Libido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67518B-5E36-5942-8580-876E99BB4774}"/>
              </a:ext>
            </a:extLst>
          </p:cNvPr>
          <p:cNvSpPr/>
          <p:nvPr/>
        </p:nvSpPr>
        <p:spPr>
          <a:xfrm>
            <a:off x="3491880" y="3068960"/>
            <a:ext cx="2016224" cy="19945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Libido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0B01FCB-F41A-544C-8A3A-5286B7E9090D}"/>
              </a:ext>
            </a:extLst>
          </p:cNvPr>
          <p:cNvSpPr/>
          <p:nvPr/>
        </p:nvSpPr>
        <p:spPr>
          <a:xfrm>
            <a:off x="1061610" y="1868583"/>
            <a:ext cx="2358262" cy="1274440"/>
          </a:xfrm>
          <a:prstGeom prst="cloud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Vaginal Discomfort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733AA52-48B0-654E-BE99-D2927E42AFC4}"/>
              </a:ext>
            </a:extLst>
          </p:cNvPr>
          <p:cNvSpPr/>
          <p:nvPr/>
        </p:nvSpPr>
        <p:spPr>
          <a:xfrm>
            <a:off x="5112060" y="1724567"/>
            <a:ext cx="2556284" cy="1418456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Not feeling emotionally interested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A1DBC41-D0F8-AB4C-B51A-F4525D8CECBD}"/>
              </a:ext>
            </a:extLst>
          </p:cNvPr>
          <p:cNvSpPr/>
          <p:nvPr/>
        </p:nvSpPr>
        <p:spPr>
          <a:xfrm>
            <a:off x="683568" y="4149080"/>
            <a:ext cx="2016224" cy="127444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Feeling Low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41772CB-D307-4244-A8AD-49A91906528E}"/>
              </a:ext>
            </a:extLst>
          </p:cNvPr>
          <p:cNvSpPr/>
          <p:nvPr/>
        </p:nvSpPr>
        <p:spPr>
          <a:xfrm>
            <a:off x="2625516" y="5828001"/>
            <a:ext cx="1944216" cy="914400"/>
          </a:xfrm>
          <a:prstGeom prst="cloud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Feeling Tired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73F759F9-EF22-BF49-B5B5-9684078EA666}"/>
              </a:ext>
            </a:extLst>
          </p:cNvPr>
          <p:cNvSpPr/>
          <p:nvPr/>
        </p:nvSpPr>
        <p:spPr>
          <a:xfrm>
            <a:off x="6012160" y="3426336"/>
            <a:ext cx="2952328" cy="1370816"/>
          </a:xfrm>
          <a:prstGeom prst="cloud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Not feeling attractive / low self esteem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5D7E367B-338E-1640-A8F4-60D2E4DEAB3F}"/>
              </a:ext>
            </a:extLst>
          </p:cNvPr>
          <p:cNvSpPr/>
          <p:nvPr/>
        </p:nvSpPr>
        <p:spPr>
          <a:xfrm>
            <a:off x="5652120" y="5423520"/>
            <a:ext cx="2592288" cy="108012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Relationship Difficulties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4A1C05-AC68-F741-B819-15B04DAD1DD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915816" y="2708920"/>
            <a:ext cx="871333" cy="652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E45D77-B7B1-9A46-8C45-85A24ECACDB6}"/>
              </a:ext>
            </a:extLst>
          </p:cNvPr>
          <p:cNvCxnSpPr>
            <a:cxnSpLocks/>
            <a:endCxn id="5" idx="7"/>
          </p:cNvCxnSpPr>
          <p:nvPr/>
        </p:nvCxnSpPr>
        <p:spPr>
          <a:xfrm flipH="1">
            <a:off x="5212835" y="2924944"/>
            <a:ext cx="295269" cy="436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6FF03F-86A0-3C47-B823-91CF4D4141B2}"/>
              </a:ext>
            </a:extLst>
          </p:cNvPr>
          <p:cNvCxnSpPr>
            <a:cxnSpLocks/>
          </p:cNvCxnSpPr>
          <p:nvPr/>
        </p:nvCxnSpPr>
        <p:spPr>
          <a:xfrm flipV="1">
            <a:off x="2625516" y="4388203"/>
            <a:ext cx="866364" cy="14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474694-99AB-9D4D-B897-AD51CCBC3C69}"/>
              </a:ext>
            </a:extLst>
          </p:cNvPr>
          <p:cNvCxnSpPr>
            <a:cxnSpLocks/>
          </p:cNvCxnSpPr>
          <p:nvPr/>
        </p:nvCxnSpPr>
        <p:spPr>
          <a:xfrm flipV="1">
            <a:off x="3931166" y="5041260"/>
            <a:ext cx="216024" cy="83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7049F2F-34A5-F74F-BA3F-3827C98ED298}"/>
              </a:ext>
            </a:extLst>
          </p:cNvPr>
          <p:cNvCxnSpPr>
            <a:cxnSpLocks/>
          </p:cNvCxnSpPr>
          <p:nvPr/>
        </p:nvCxnSpPr>
        <p:spPr>
          <a:xfrm flipH="1" flipV="1">
            <a:off x="5212835" y="4797152"/>
            <a:ext cx="799325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9C0DC1-4595-1A4C-B4C3-0EC4975C5B99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503749" y="4111744"/>
            <a:ext cx="517122" cy="37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96CF7D4-2D3D-4627-974C-B531599FBA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1503392"/>
            <a:ext cx="4023360" cy="178159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/>
              <a:t>Vaginal Health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 err="1"/>
              <a:t>Moisturisers</a:t>
            </a:r>
            <a:r>
              <a:rPr lang="en-US" sz="1800" b="1" dirty="0"/>
              <a:t> +- </a:t>
            </a:r>
            <a:r>
              <a:rPr lang="en-US" sz="1800" b="1" dirty="0" err="1"/>
              <a:t>oestrogen</a:t>
            </a:r>
            <a:r>
              <a:rPr lang="en-US" sz="1800" b="1" dirty="0"/>
              <a:t> topically for healthy hydrated surfaces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/>
              <a:t>Lubricants for intimacy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E4687-A852-4174-93DC-54EEC7067A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5690" y="1503392"/>
            <a:ext cx="4023360" cy="2842633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Testosterone gels and patches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Can be very effective for low libido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Need blood test before starting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Potential side effects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Acne / hair growth / irritability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One study suggested small increased risk of breast cancer but other studies have not shown this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0E214-6655-0A42-9DAA-B0524227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32656"/>
            <a:ext cx="4114800" cy="701040"/>
          </a:xfrm>
        </p:spPr>
        <p:txBody>
          <a:bodyPr anchor="ctr">
            <a:normAutofit/>
          </a:bodyPr>
          <a:lstStyle/>
          <a:p>
            <a:r>
              <a:rPr lang="en-US"/>
              <a:t>Managing low libido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7FDA6D-86B1-844B-A890-5451B594AE13}"/>
              </a:ext>
            </a:extLst>
          </p:cNvPr>
          <p:cNvSpPr txBox="1"/>
          <p:nvPr/>
        </p:nvSpPr>
        <p:spPr>
          <a:xfrm>
            <a:off x="457201" y="3668917"/>
            <a:ext cx="4023360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Transdermal Patch </a:t>
            </a:r>
            <a:r>
              <a:rPr lang="en-US" b="1" dirty="0" err="1"/>
              <a:t>oestrogen</a:t>
            </a:r>
            <a:r>
              <a:rPr lang="en-US" b="1" dirty="0"/>
              <a:t>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02CFF-9227-6D4E-8CEA-B0723D0F55D8}"/>
              </a:ext>
            </a:extLst>
          </p:cNvPr>
          <p:cNvSpPr txBox="1"/>
          <p:nvPr/>
        </p:nvSpPr>
        <p:spPr>
          <a:xfrm>
            <a:off x="457202" y="4740240"/>
            <a:ext cx="4023360" cy="1785104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Tibolone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Improves libido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Helps flushes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Promotes bone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But not suitable &gt;60yrs / small increased risk endometrial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79430-8590-9044-BEE2-B7A1DD443FD8}"/>
              </a:ext>
            </a:extLst>
          </p:cNvPr>
          <p:cNvSpPr txBox="1"/>
          <p:nvPr/>
        </p:nvSpPr>
        <p:spPr>
          <a:xfrm>
            <a:off x="4715690" y="4739055"/>
            <a:ext cx="4023360" cy="1231106"/>
          </a:xfrm>
          <a:prstGeom prst="rect">
            <a:avLst/>
          </a:prstGeom>
          <a:solidFill>
            <a:srgbClr val="73F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Relationship counselling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Psychosexual counselling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Relate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995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Welcome</a:t>
            </a:r>
            <a:endParaRPr lang="en-GB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GB" sz="2000" b="1" u="sng" dirty="0">
                <a:solidFill>
                  <a:srgbClr val="7030A0"/>
                </a:solidFill>
              </a:rPr>
              <a:t>Session 1: </a:t>
            </a:r>
            <a:r>
              <a:rPr lang="en-GB" sz="2000" b="1" i="1" dirty="0">
                <a:solidFill>
                  <a:srgbClr val="7030A0"/>
                </a:solidFill>
              </a:rPr>
              <a:t>What is going on!?</a:t>
            </a:r>
            <a:endParaRPr lang="en-GB" sz="2000" b="1" u="sng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/>
              <a:t>What </a:t>
            </a:r>
            <a:r>
              <a:rPr lang="en-GB" sz="2000" b="1" dirty="0"/>
              <a:t>is the menopause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/>
              <a:t>Symptoms, Symptoms, Symptoms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/>
              <a:t>Vaginal and Brain Health</a:t>
            </a:r>
          </a:p>
          <a:p>
            <a:r>
              <a:rPr lang="en-GB" sz="2000" b="1" u="sng" dirty="0">
                <a:solidFill>
                  <a:srgbClr val="7030A0"/>
                </a:solidFill>
              </a:rPr>
              <a:t>Session 2: </a:t>
            </a:r>
            <a:r>
              <a:rPr lang="en-GB" sz="2000" b="1" i="1" dirty="0">
                <a:solidFill>
                  <a:srgbClr val="7030A0"/>
                </a:solidFill>
              </a:rPr>
              <a:t>What might help!?</a:t>
            </a:r>
            <a:endParaRPr lang="en-GB" sz="2000" b="1" u="sng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HRT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Testosterone Replacement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Alternative treatment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Sexual health &amp; Contraception</a:t>
            </a:r>
          </a:p>
          <a:p>
            <a:r>
              <a:rPr lang="en-GB" sz="2000" b="1" u="sng" dirty="0">
                <a:solidFill>
                  <a:srgbClr val="7030A0"/>
                </a:solidFill>
              </a:rPr>
              <a:t>Session 3: </a:t>
            </a:r>
            <a:r>
              <a:rPr lang="en-GB" sz="2000" b="1" i="1" dirty="0">
                <a:solidFill>
                  <a:srgbClr val="7030A0"/>
                </a:solidFill>
              </a:rPr>
              <a:t>Lifestyle and long term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Weight / Diet / 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Bone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Cardiovascular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When does the menopause end?</a:t>
            </a:r>
          </a:p>
        </p:txBody>
      </p:sp>
      <p:pic>
        <p:nvPicPr>
          <p:cNvPr id="3077" name="Picture 5" descr="women health,middle age and menopause concept. health care style. copy space.white plastic bo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19200"/>
            <a:ext cx="288032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FA99AA1-729D-468D-88CE-0E202F3311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2492896"/>
            <a:ext cx="4023360" cy="35360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700" b="1" dirty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</a:rPr>
              <a:t>Improving the hot flushes helps improve sleep and some forms of HRT promote restorative sleep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b="1" dirty="0"/>
              <a:t>Stress and anxiety management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b="1" dirty="0"/>
              <a:t>Good sleep hygiene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</a:rPr>
              <a:t>check out the </a:t>
            </a:r>
            <a:r>
              <a:rPr lang="en-US" sz="1700" b="1" dirty="0" err="1">
                <a:solidFill>
                  <a:schemeClr val="tx1"/>
                </a:solidFill>
              </a:rPr>
              <a:t>sleepio</a:t>
            </a:r>
            <a:r>
              <a:rPr lang="en-US" sz="1700" b="1" dirty="0">
                <a:solidFill>
                  <a:schemeClr val="tx1"/>
                </a:solidFill>
              </a:rPr>
              <a:t> app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b="1" dirty="0"/>
              <a:t>Regular exercise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b="1" dirty="0"/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3BA81EE-F913-3040-84AB-4188B13AC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24227"/>
            <a:ext cx="3190539" cy="4145049"/>
          </a:xfrm>
          <a:prstGeom prst="rect">
            <a:avLst/>
          </a:prstGeo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03A4FB4-9D3C-4ACA-820A-78A795A20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97368"/>
            <a:ext cx="4114800" cy="79552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3800" dirty="0"/>
              <a:t>Addressing the underlying issues of the menopause often helps sleep!</a:t>
            </a:r>
          </a:p>
          <a:p>
            <a:pPr algn="l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84EBE5-DCFD-AE44-8CAA-7B4F9D97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4824536" cy="701040"/>
          </a:xfrm>
        </p:spPr>
        <p:txBody>
          <a:bodyPr anchor="ctr">
            <a:normAutofit/>
          </a:bodyPr>
          <a:lstStyle/>
          <a:p>
            <a:r>
              <a:rPr lang="en-US" dirty="0"/>
              <a:t>Poor sleep and tiredness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89E54C-2528-8348-B093-0787078BE1B8}"/>
              </a:ext>
            </a:extLst>
          </p:cNvPr>
          <p:cNvSpPr txBox="1"/>
          <p:nvPr/>
        </p:nvSpPr>
        <p:spPr>
          <a:xfrm>
            <a:off x="475046" y="5068572"/>
            <a:ext cx="4096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Other important reasons for good sleep: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Cardiovascular Health</a:t>
            </a:r>
          </a:p>
        </p:txBody>
      </p:sp>
    </p:spTree>
    <p:extLst>
      <p:ext uri="{BB962C8B-B14F-4D97-AF65-F5344CB8AC3E}">
        <p14:creationId xmlns:p14="http://schemas.microsoft.com/office/powerpoint/2010/main" val="69669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A064-D4E3-F442-8634-581960CA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701040"/>
          </a:xfrm>
        </p:spPr>
        <p:txBody>
          <a:bodyPr>
            <a:normAutofit/>
          </a:bodyPr>
          <a:lstStyle/>
          <a:p>
            <a:r>
              <a:rPr lang="en-US" sz="2800" dirty="0"/>
              <a:t>Menopause causing workplace Inequality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31540A9-4AC4-1F4E-87FF-DC0F2D9D9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 r="33871"/>
          <a:stretch/>
        </p:blipFill>
        <p:spPr>
          <a:xfrm>
            <a:off x="251520" y="1033696"/>
            <a:ext cx="2952328" cy="5824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480A67-C1B7-C444-8297-B3FFBA58B0DE}"/>
              </a:ext>
            </a:extLst>
          </p:cNvPr>
          <p:cNvSpPr/>
          <p:nvPr/>
        </p:nvSpPr>
        <p:spPr>
          <a:xfrm>
            <a:off x="3347864" y="1556792"/>
            <a:ext cx="368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ln/>
                <a:solidFill>
                  <a:schemeClr val="accent4"/>
                </a:solidFill>
              </a:rPr>
              <a:t>“She’s Being Menopausal”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DC92B4-C332-704C-B97E-7B31E081E65C}"/>
              </a:ext>
            </a:extLst>
          </p:cNvPr>
          <p:cNvSpPr/>
          <p:nvPr/>
        </p:nvSpPr>
        <p:spPr>
          <a:xfrm>
            <a:off x="4829840" y="2071311"/>
            <a:ext cx="40585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“She’s having a moment”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D31FE7-F8A5-E844-AC52-DB6301C622F9}"/>
              </a:ext>
            </a:extLst>
          </p:cNvPr>
          <p:cNvSpPr/>
          <p:nvPr/>
        </p:nvSpPr>
        <p:spPr>
          <a:xfrm>
            <a:off x="3347864" y="2647386"/>
            <a:ext cx="215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“Hormonal”</a:t>
            </a:r>
            <a:endParaRPr lang="en-GB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AA7BEC-7231-9545-A3CC-C7550F91A71D}"/>
              </a:ext>
            </a:extLst>
          </p:cNvPr>
          <p:cNvSpPr txBox="1"/>
          <p:nvPr/>
        </p:nvSpPr>
        <p:spPr>
          <a:xfrm>
            <a:off x="3487787" y="3247807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Managers need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Talking to managers and occupational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Talking to your GP about all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Fans / windows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Uniform adjustments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Counselling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of us talking more about menopause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945C2-5151-2D44-9EC5-84DD27D87B80}"/>
              </a:ext>
            </a:extLst>
          </p:cNvPr>
          <p:cNvSpPr txBox="1"/>
          <p:nvPr/>
        </p:nvSpPr>
        <p:spPr>
          <a:xfrm>
            <a:off x="3635896" y="5429763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8AD8"/>
                </a:solidFill>
              </a:rPr>
              <a:t>2016 Well Woman Study: found that when women do understand the symptoms and ways to manage them, their lives (and work) can get back to normal quickly</a:t>
            </a:r>
          </a:p>
        </p:txBody>
      </p:sp>
    </p:spTree>
    <p:extLst>
      <p:ext uri="{BB962C8B-B14F-4D97-AF65-F5344CB8AC3E}">
        <p14:creationId xmlns:p14="http://schemas.microsoft.com/office/powerpoint/2010/main" val="4034863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E2B366-51B7-41A5-BFBC-3511A204E2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60320" y="3398238"/>
            <a:ext cx="4023360" cy="1697431"/>
          </a:xfrm>
        </p:spPr>
        <p:txBody>
          <a:bodyPr/>
          <a:lstStyle/>
          <a:p>
            <a:r>
              <a:rPr lang="en-GB" dirty="0"/>
              <a:t>“Fertility, which typically ends in a woman’s mid-40s, occupies less than half of her adult life. And then, if she’s lucky, she has 30 or 40 years in which to do something else”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195EE-8A1F-4049-A2F7-21294861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344816" cy="701040"/>
          </a:xfrm>
        </p:spPr>
        <p:txBody>
          <a:bodyPr anchor="ctr">
            <a:normAutofit/>
          </a:bodyPr>
          <a:lstStyle/>
          <a:p>
            <a:r>
              <a:rPr lang="en-US" dirty="0"/>
              <a:t>Life after menopause</a:t>
            </a:r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9DCE0FF9-C227-7540-8F99-DA2FD7C56F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" y="1700807"/>
            <a:ext cx="9076906" cy="1697431"/>
          </a:xfrm>
        </p:spPr>
      </p:pic>
    </p:spTree>
    <p:extLst>
      <p:ext uri="{BB962C8B-B14F-4D97-AF65-F5344CB8AC3E}">
        <p14:creationId xmlns:p14="http://schemas.microsoft.com/office/powerpoint/2010/main" val="1221876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886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Any Questions?</a:t>
            </a:r>
            <a:endParaRPr lang="en-GB" sz="4800" b="1" dirty="0"/>
          </a:p>
        </p:txBody>
      </p:sp>
      <p:pic>
        <p:nvPicPr>
          <p:cNvPr id="30722" name="Picture 2" descr="Menopause concep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92088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2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happening to my body!?</a:t>
            </a:r>
            <a:endParaRPr lang="en-GB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It’s all about Ovaries and Oestrogen</a:t>
            </a:r>
          </a:p>
        </p:txBody>
      </p:sp>
      <p:pic>
        <p:nvPicPr>
          <p:cNvPr id="10" name="Picture 5" descr="File:Age and female fertilit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848872" cy="469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Am I Menopausal?</a:t>
            </a:r>
            <a:endParaRPr lang="en-GB" altLang="en-US" dirty="0"/>
          </a:p>
        </p:txBody>
      </p:sp>
      <p:pic>
        <p:nvPicPr>
          <p:cNvPr id="27735" name="Picture 87" descr="Stages and symptoms of menopause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44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35280" cy="1066800"/>
          </a:xfrm>
        </p:spPr>
        <p:txBody>
          <a:bodyPr/>
          <a:lstStyle/>
          <a:p>
            <a:r>
              <a:rPr lang="en-GB" altLang="en-US" dirty="0" smtClean="0"/>
              <a:t>Will a blood test tell me if I’m Menopausal?</a:t>
            </a:r>
            <a:endParaRPr lang="en-GB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8024" y="1556792"/>
            <a:ext cx="4104456" cy="4724400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400" dirty="0">
                <a:cs typeface="Tahoma" pitchFamily="34" charset="0"/>
              </a:rPr>
              <a:t>Not usually that helpful </a:t>
            </a:r>
            <a:r>
              <a:rPr lang="en-US" sz="2400" dirty="0" smtClean="0">
                <a:cs typeface="Tahoma" pitchFamily="34" charset="0"/>
              </a:rPr>
              <a:t>unless: 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Tahoma" pitchFamily="34" charset="0"/>
              </a:rPr>
              <a:t>Under 45yrs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Tahoma" pitchFamily="34" charset="0"/>
              </a:rPr>
              <a:t>&gt;45yrs </a:t>
            </a:r>
            <a:r>
              <a:rPr lang="en-US" sz="2400" dirty="0">
                <a:cs typeface="Tahoma" pitchFamily="34" charset="0"/>
              </a:rPr>
              <a:t>with atypical </a:t>
            </a:r>
            <a:r>
              <a:rPr lang="en-US" sz="2400" dirty="0" smtClean="0">
                <a:cs typeface="Tahoma" pitchFamily="34" charset="0"/>
              </a:rPr>
              <a:t>symptoms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Tahoma" pitchFamily="34" charset="0"/>
              </a:rPr>
              <a:t>Women </a:t>
            </a:r>
            <a:r>
              <a:rPr lang="en-US" sz="2400" dirty="0">
                <a:cs typeface="Tahoma" pitchFamily="34" charset="0"/>
              </a:rPr>
              <a:t>who have had a hysterectomy but still have </a:t>
            </a:r>
            <a:r>
              <a:rPr lang="en-US" sz="2400" dirty="0" smtClean="0">
                <a:cs typeface="Tahoma" pitchFamily="34" charset="0"/>
              </a:rPr>
              <a:t>ovaries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Tahoma" pitchFamily="34" charset="0"/>
              </a:rPr>
              <a:t>Women </a:t>
            </a:r>
            <a:r>
              <a:rPr lang="en-US" sz="2400" dirty="0">
                <a:cs typeface="Tahoma" pitchFamily="34" charset="0"/>
              </a:rPr>
              <a:t>on HRT / hormone contraceptives 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FB2A098-6762-BE4C-B47C-F00CDF75F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7"/>
            <a:ext cx="4114799" cy="3369626"/>
          </a:xfrm>
          <a:prstGeom prst="rect">
            <a:avLst/>
          </a:prstGeom>
          <a:noFill/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65E4B4-971F-42D5-885A-6F466B864C1D}"/>
              </a:ext>
            </a:extLst>
          </p:cNvPr>
          <p:cNvSpPr txBox="1">
            <a:spLocks/>
          </p:cNvSpPr>
          <p:nvPr/>
        </p:nvSpPr>
        <p:spPr>
          <a:xfrm>
            <a:off x="457200" y="1782594"/>
            <a:ext cx="4023360" cy="7040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Fluctuating hormones…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Symptoms: </a:t>
            </a:r>
            <a:endParaRPr lang="en-GB" altLang="en-US" dirty="0"/>
          </a:p>
        </p:txBody>
      </p:sp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6709CC2E-6F9C-C246-A0BC-9BE501E1C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6" y="1268760"/>
            <a:ext cx="3678154" cy="551723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F4A79D3-2ECA-483A-836C-0DA3067ED91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1716"/>
          <a:stretch/>
        </p:blipFill>
        <p:spPr>
          <a:xfrm>
            <a:off x="3995936" y="1254267"/>
            <a:ext cx="5079220" cy="55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Symptoms: </a:t>
            </a:r>
            <a:endParaRPr lang="en-GB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20BE6-1637-6348-9BAA-58441874B61E}"/>
              </a:ext>
            </a:extLst>
          </p:cNvPr>
          <p:cNvSpPr txBox="1"/>
          <p:nvPr/>
        </p:nvSpPr>
        <p:spPr>
          <a:xfrm>
            <a:off x="179512" y="2204864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Cycle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Hot Flushes (75%)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Tiredness / poor sleep (68%)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Loss of Libido (65%)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Anxiety (62%)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Loss of memory / concentration / brain fog (53%)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Dry Vagina  / discomfort on intercourse (48%)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030A0"/>
              </a:solidFill>
              <a:latin typeface="Bell MT" panose="020205030603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6" descr="Menstruation period concept on pink background, top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4822156"/>
            <a:ext cx="4968552" cy="20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What are the Implications?</a:t>
            </a:r>
            <a:endParaRPr lang="en-GB" altLang="en-US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801CB30-150A-7F45-85EA-9C1C3BBB6BCB}"/>
              </a:ext>
            </a:extLst>
          </p:cNvPr>
          <p:cNvSpPr/>
          <p:nvPr/>
        </p:nvSpPr>
        <p:spPr>
          <a:xfrm>
            <a:off x="179512" y="1628800"/>
            <a:ext cx="3312368" cy="1202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Embarrassment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9F90CA-4844-B041-B748-77FE189ED736}"/>
              </a:ext>
            </a:extLst>
          </p:cNvPr>
          <p:cNvSpPr/>
          <p:nvPr/>
        </p:nvSpPr>
        <p:spPr>
          <a:xfrm>
            <a:off x="4812635" y="1645802"/>
            <a:ext cx="3163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4"/>
                </a:solidFill>
              </a:rPr>
              <a:t>Arguments</a:t>
            </a:r>
            <a:endParaRPr lang="en-GB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5F843-C3EC-054C-AEC8-5DF007DC9E63}"/>
              </a:ext>
            </a:extLst>
          </p:cNvPr>
          <p:cNvSpPr/>
          <p:nvPr/>
        </p:nvSpPr>
        <p:spPr>
          <a:xfrm>
            <a:off x="2987824" y="3114854"/>
            <a:ext cx="3744416" cy="58477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Loss of intimacy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297AAE08-15F4-7842-A7FC-7F76D722B032}"/>
              </a:ext>
            </a:extLst>
          </p:cNvPr>
          <p:cNvSpPr/>
          <p:nvPr/>
        </p:nvSpPr>
        <p:spPr>
          <a:xfrm>
            <a:off x="1513106" y="4092570"/>
            <a:ext cx="3634958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18304-78F8-D748-AA30-9CC290EECB9E}"/>
              </a:ext>
            </a:extLst>
          </p:cNvPr>
          <p:cNvSpPr txBox="1"/>
          <p:nvPr/>
        </p:nvSpPr>
        <p:spPr>
          <a:xfrm>
            <a:off x="1575442" y="4318937"/>
            <a:ext cx="311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 conscious at 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1D62F3-D1D3-4F4E-AEDA-BFA2B7B3256A}"/>
              </a:ext>
            </a:extLst>
          </p:cNvPr>
          <p:cNvSpPr/>
          <p:nvPr/>
        </p:nvSpPr>
        <p:spPr>
          <a:xfrm>
            <a:off x="485700" y="5599414"/>
            <a:ext cx="22958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3600" b="1" cap="none" spc="0" dirty="0">
                <a:ln/>
                <a:solidFill>
                  <a:schemeClr val="accent4"/>
                </a:solidFill>
                <a:effectLst/>
              </a:rPr>
              <a:t>Loneliness</a:t>
            </a:r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id="{685FDA21-CD11-4A4F-B06D-6283854055F4}"/>
              </a:ext>
            </a:extLst>
          </p:cNvPr>
          <p:cNvSpPr/>
          <p:nvPr/>
        </p:nvSpPr>
        <p:spPr>
          <a:xfrm>
            <a:off x="6394158" y="5301208"/>
            <a:ext cx="2426314" cy="9144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Divorce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931224" cy="1066800"/>
          </a:xfrm>
        </p:spPr>
        <p:txBody>
          <a:bodyPr/>
          <a:lstStyle/>
          <a:p>
            <a:r>
              <a:rPr lang="en-GB" altLang="en-US" dirty="0" smtClean="0"/>
              <a:t>Hot Flushes (Vasomotor Symptoms)</a:t>
            </a:r>
            <a:endParaRPr lang="en-GB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1379502"/>
            <a:ext cx="4176464" cy="4464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Hormone pulses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The problem for sleep: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Body temp falls in evening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Lower temps help body fall and stay sleep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Sleep is better when cooler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Body temp rises in morning in preparation for wakefulness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Hot flushes = poor sleep!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Duration: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Each last between 30 seconds &amp; 5 minutes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Frequency ranges from on occasion to up to 20 times per day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pic>
        <p:nvPicPr>
          <p:cNvPr id="12293" name="Picture 5" descr="https://i.pinimg.com/564x/f5/6b/27/f56b27c7a992a84dad8f0e48206e76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9502"/>
            <a:ext cx="3744416" cy="49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50EE5-E04E-DF4A-AD7F-F7C8B9275F6F}"/>
              </a:ext>
            </a:extLst>
          </p:cNvPr>
          <p:cNvSpPr txBox="1"/>
          <p:nvPr/>
        </p:nvSpPr>
        <p:spPr>
          <a:xfrm>
            <a:off x="4518248" y="5863433"/>
            <a:ext cx="4572000" cy="461665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Flushes last average of 7.5yrs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on product or service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Women's History Month presentation</Template>
  <TotalTime>102</TotalTime>
  <Words>1273</Words>
  <Application>Microsoft Office PowerPoint</Application>
  <PresentationFormat>On-screen Show (4:3)</PresentationFormat>
  <Paragraphs>208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Unicode MS</vt:lpstr>
      <vt:lpstr>Arial</vt:lpstr>
      <vt:lpstr>Bell MT</vt:lpstr>
      <vt:lpstr>Calibri</vt:lpstr>
      <vt:lpstr>Gill Sans MT</vt:lpstr>
      <vt:lpstr>Tahoma</vt:lpstr>
      <vt:lpstr>Times New Roman</vt:lpstr>
      <vt:lpstr>Tunga</vt:lpstr>
      <vt:lpstr>Presentation on product or service</vt:lpstr>
      <vt:lpstr>Menopause Coffee morning Dr. Kanchana Imrapur  Strensham Road Surgery </vt:lpstr>
      <vt:lpstr>Welcome</vt:lpstr>
      <vt:lpstr>What is happening to my body!?</vt:lpstr>
      <vt:lpstr>Am I Menopausal?</vt:lpstr>
      <vt:lpstr>Will a blood test tell me if I’m Menopausal?</vt:lpstr>
      <vt:lpstr>Symptoms: </vt:lpstr>
      <vt:lpstr>Symptoms: </vt:lpstr>
      <vt:lpstr>What are the Implications?</vt:lpstr>
      <vt:lpstr>Hot Flushes (Vasomotor Symptoms)</vt:lpstr>
      <vt:lpstr>Managing Hot Flushes </vt:lpstr>
      <vt:lpstr>HRT &amp; Breast Cancer Risk – Putting things in perspective</vt:lpstr>
      <vt:lpstr>GENERAL OUTCOMES WITH HRT</vt:lpstr>
      <vt:lpstr>Vaginal Dryness &amp; genitourinary Symptoms</vt:lpstr>
      <vt:lpstr>Oestrogen is missing – so oestrogen is needed</vt:lpstr>
      <vt:lpstr>Menopause and our mood - Some experiences…</vt:lpstr>
      <vt:lpstr>Memory issues / Mood / anxiety / Irritability</vt:lpstr>
      <vt:lpstr>Are my brain and emotions doomed?</vt:lpstr>
      <vt:lpstr>Low Libido</vt:lpstr>
      <vt:lpstr>Managing low libido</vt:lpstr>
      <vt:lpstr>Poor sleep and tiredness</vt:lpstr>
      <vt:lpstr>Menopause causing workplace Inequality</vt:lpstr>
      <vt:lpstr>Life after menopause</vt:lpstr>
      <vt:lpstr>PowerPoint Presentation</vt:lpstr>
    </vt:vector>
  </TitlesOfParts>
  <Manager/>
  <Company>BSOL CCG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Menopause Coffee morning Dr. Kanchana Imrapure  Strensham Road Surgery</dc:title>
  <dc:subject/>
  <dc:creator>ZENDAH, Hala (NHS BIRMINGHAM AND SOLIHULL ICB - 15E)</dc:creator>
  <cp:keywords/>
  <dc:description/>
  <cp:lastModifiedBy>Kanchana Imrapur</cp:lastModifiedBy>
  <cp:revision>8</cp:revision>
  <dcterms:created xsi:type="dcterms:W3CDTF">2023-09-04T09:23:31Z</dcterms:created>
  <dcterms:modified xsi:type="dcterms:W3CDTF">2023-09-05T08:23:07Z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TC101077641033</vt:lpwstr>
  </property>
</Properties>
</file>