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353D4B-F578-434C-9AF5-240C9DFFCF06}" v="147" dt="2022-11-21T14:36:48.4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4" d="100"/>
          <a:sy n="64" d="100"/>
        </p:scale>
        <p:origin x="74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STERS, Jack (NHS LANCASHIRE AND SOUTH CUMBRIA ICB - 02G)" userId="898ac42b-9060-4dd6-847d-09ab6e9d4351" providerId="ADAL" clId="{B2353D4B-F578-434C-9AF5-240C9DFFCF06}"/>
    <pc:docChg chg="modSld">
      <pc:chgData name="CHESTERS, Jack (NHS LANCASHIRE AND SOUTH CUMBRIA ICB - 02G)" userId="898ac42b-9060-4dd6-847d-09ab6e9d4351" providerId="ADAL" clId="{B2353D4B-F578-434C-9AF5-240C9DFFCF06}" dt="2022-11-21T14:36:48.484" v="146" actId="20577"/>
      <pc:docMkLst>
        <pc:docMk/>
      </pc:docMkLst>
      <pc:sldChg chg="modAnim">
        <pc:chgData name="CHESTERS, Jack (NHS LANCASHIRE AND SOUTH CUMBRIA ICB - 02G)" userId="898ac42b-9060-4dd6-847d-09ab6e9d4351" providerId="ADAL" clId="{B2353D4B-F578-434C-9AF5-240C9DFFCF06}" dt="2022-11-21T14:28:55.939" v="12"/>
        <pc:sldMkLst>
          <pc:docMk/>
          <pc:sldMk cId="3865802890" sldId="257"/>
        </pc:sldMkLst>
      </pc:sldChg>
      <pc:sldChg chg="modAnim">
        <pc:chgData name="CHESTERS, Jack (NHS LANCASHIRE AND SOUTH CUMBRIA ICB - 02G)" userId="898ac42b-9060-4dd6-847d-09ab6e9d4351" providerId="ADAL" clId="{B2353D4B-F578-434C-9AF5-240C9DFFCF06}" dt="2022-11-21T14:29:27.147" v="19"/>
        <pc:sldMkLst>
          <pc:docMk/>
          <pc:sldMk cId="3994378181" sldId="258"/>
        </pc:sldMkLst>
      </pc:sldChg>
      <pc:sldChg chg="modAnim">
        <pc:chgData name="CHESTERS, Jack (NHS LANCASHIRE AND SOUTH CUMBRIA ICB - 02G)" userId="898ac42b-9060-4dd6-847d-09ab6e9d4351" providerId="ADAL" clId="{B2353D4B-F578-434C-9AF5-240C9DFFCF06}" dt="2022-11-21T14:29:35.494" v="20"/>
        <pc:sldMkLst>
          <pc:docMk/>
          <pc:sldMk cId="2685379552" sldId="259"/>
        </pc:sldMkLst>
      </pc:sldChg>
      <pc:sldChg chg="modAnim">
        <pc:chgData name="CHESTERS, Jack (NHS LANCASHIRE AND SOUTH CUMBRIA ICB - 02G)" userId="898ac42b-9060-4dd6-847d-09ab6e9d4351" providerId="ADAL" clId="{B2353D4B-F578-434C-9AF5-240C9DFFCF06}" dt="2022-11-21T14:29:38.901" v="21"/>
        <pc:sldMkLst>
          <pc:docMk/>
          <pc:sldMk cId="3919179221" sldId="260"/>
        </pc:sldMkLst>
      </pc:sldChg>
      <pc:sldChg chg="modAnim">
        <pc:chgData name="CHESTERS, Jack (NHS LANCASHIRE AND SOUTH CUMBRIA ICB - 02G)" userId="898ac42b-9060-4dd6-847d-09ab6e9d4351" providerId="ADAL" clId="{B2353D4B-F578-434C-9AF5-240C9DFFCF06}" dt="2022-11-21T14:30:07.397" v="28"/>
        <pc:sldMkLst>
          <pc:docMk/>
          <pc:sldMk cId="3808501299" sldId="261"/>
        </pc:sldMkLst>
      </pc:sldChg>
      <pc:sldChg chg="modAnim">
        <pc:chgData name="CHESTERS, Jack (NHS LANCASHIRE AND SOUTH CUMBRIA ICB - 02G)" userId="898ac42b-9060-4dd6-847d-09ab6e9d4351" providerId="ADAL" clId="{B2353D4B-F578-434C-9AF5-240C9DFFCF06}" dt="2022-11-21T14:30:40.971" v="34"/>
        <pc:sldMkLst>
          <pc:docMk/>
          <pc:sldMk cId="1721837550" sldId="262"/>
        </pc:sldMkLst>
      </pc:sldChg>
      <pc:sldChg chg="modSp modAnim">
        <pc:chgData name="CHESTERS, Jack (NHS LANCASHIRE AND SOUTH CUMBRIA ICB - 02G)" userId="898ac42b-9060-4dd6-847d-09ab6e9d4351" providerId="ADAL" clId="{B2353D4B-F578-434C-9AF5-240C9DFFCF06}" dt="2022-11-21T14:36:48.484" v="146" actId="20577"/>
        <pc:sldMkLst>
          <pc:docMk/>
          <pc:sldMk cId="807255238" sldId="263"/>
        </pc:sldMkLst>
        <pc:spChg chg="mod">
          <ac:chgData name="CHESTERS, Jack (NHS LANCASHIRE AND SOUTH CUMBRIA ICB - 02G)" userId="898ac42b-9060-4dd6-847d-09ab6e9d4351" providerId="ADAL" clId="{B2353D4B-F578-434C-9AF5-240C9DFFCF06}" dt="2022-11-21T14:36:48.484" v="146" actId="20577"/>
          <ac:spMkLst>
            <pc:docMk/>
            <pc:sldMk cId="807255238" sldId="263"/>
            <ac:spMk id="3" creationId="{2BD024D9-2181-4448-B928-6799AC099A29}"/>
          </ac:spMkLst>
        </pc:spChg>
      </pc:sldChg>
      <pc:sldChg chg="modAnim">
        <pc:chgData name="CHESTERS, Jack (NHS LANCASHIRE AND SOUTH CUMBRIA ICB - 02G)" userId="898ac42b-9060-4dd6-847d-09ab6e9d4351" providerId="ADAL" clId="{B2353D4B-F578-434C-9AF5-240C9DFFCF06}" dt="2022-11-21T14:31:50.668" v="53"/>
        <pc:sldMkLst>
          <pc:docMk/>
          <pc:sldMk cId="3391681276" sldId="26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11/21/2022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11/21/2022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11/21/2022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11/21/2022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11/21/2022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11/21/2022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11/21/2022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11/21/2022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11/21/2022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11/21/2022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BE2AC-9B74-4587-937A-C63725995C0F}"/>
              </a:ext>
            </a:extLst>
          </p:cNvPr>
          <p:cNvSpPr>
            <a:spLocks noGrp="1"/>
          </p:cNvSpPr>
          <p:nvPr>
            <p:ph type="ctrTitle"/>
          </p:nvPr>
        </p:nvSpPr>
        <p:spPr/>
        <p:txBody>
          <a:bodyPr/>
          <a:lstStyle/>
          <a:p>
            <a:r>
              <a:rPr lang="en-GB" dirty="0"/>
              <a:t>Aughton surgery ppg meeting</a:t>
            </a:r>
          </a:p>
        </p:txBody>
      </p:sp>
      <p:sp>
        <p:nvSpPr>
          <p:cNvPr id="3" name="Subtitle 2">
            <a:extLst>
              <a:ext uri="{FF2B5EF4-FFF2-40B4-BE49-F238E27FC236}">
                <a16:creationId xmlns:a16="http://schemas.microsoft.com/office/drawing/2014/main" id="{9C768FB9-C6A8-458D-9C15-C98E6C07FC84}"/>
              </a:ext>
            </a:extLst>
          </p:cNvPr>
          <p:cNvSpPr>
            <a:spLocks noGrp="1"/>
          </p:cNvSpPr>
          <p:nvPr>
            <p:ph type="subTitle" idx="1"/>
          </p:nvPr>
        </p:nvSpPr>
        <p:spPr/>
        <p:txBody>
          <a:bodyPr/>
          <a:lstStyle/>
          <a:p>
            <a:r>
              <a:rPr lang="en-GB" dirty="0"/>
              <a:t>Thursday 24</a:t>
            </a:r>
            <a:r>
              <a:rPr lang="en-GB" baseline="30000" dirty="0"/>
              <a:t>th</a:t>
            </a:r>
            <a:r>
              <a:rPr lang="en-GB" dirty="0"/>
              <a:t> November 2022</a:t>
            </a:r>
          </a:p>
        </p:txBody>
      </p:sp>
    </p:spTree>
    <p:extLst>
      <p:ext uri="{BB962C8B-B14F-4D97-AF65-F5344CB8AC3E}">
        <p14:creationId xmlns:p14="http://schemas.microsoft.com/office/powerpoint/2010/main" val="4001076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BE2AC-9B74-4587-937A-C63725995C0F}"/>
              </a:ext>
            </a:extLst>
          </p:cNvPr>
          <p:cNvSpPr>
            <a:spLocks noGrp="1"/>
          </p:cNvSpPr>
          <p:nvPr>
            <p:ph type="ctrTitle"/>
          </p:nvPr>
        </p:nvSpPr>
        <p:spPr/>
        <p:txBody>
          <a:bodyPr/>
          <a:lstStyle/>
          <a:p>
            <a:r>
              <a:rPr lang="en-GB" dirty="0"/>
              <a:t>Thank you for attending</a:t>
            </a:r>
          </a:p>
        </p:txBody>
      </p:sp>
    </p:spTree>
    <p:extLst>
      <p:ext uri="{BB962C8B-B14F-4D97-AF65-F5344CB8AC3E}">
        <p14:creationId xmlns:p14="http://schemas.microsoft.com/office/powerpoint/2010/main" val="1004257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B45DF-3B30-41D8-AAEB-1A624B472108}"/>
              </a:ext>
            </a:extLst>
          </p:cNvPr>
          <p:cNvSpPr>
            <a:spLocks noGrp="1"/>
          </p:cNvSpPr>
          <p:nvPr>
            <p:ph type="title"/>
          </p:nvPr>
        </p:nvSpPr>
        <p:spPr>
          <a:xfrm>
            <a:off x="2231136" y="199378"/>
            <a:ext cx="7729728" cy="1188720"/>
          </a:xfrm>
        </p:spPr>
        <p:txBody>
          <a:bodyPr/>
          <a:lstStyle/>
          <a:p>
            <a:r>
              <a:rPr lang="en-GB" dirty="0"/>
              <a:t>Agenda</a:t>
            </a:r>
          </a:p>
        </p:txBody>
      </p:sp>
      <p:sp>
        <p:nvSpPr>
          <p:cNvPr id="3" name="Content Placeholder 2">
            <a:extLst>
              <a:ext uri="{FF2B5EF4-FFF2-40B4-BE49-F238E27FC236}">
                <a16:creationId xmlns:a16="http://schemas.microsoft.com/office/drawing/2014/main" id="{45CEDFAB-F5F6-49C8-AE2D-5CE4DBC70787}"/>
              </a:ext>
            </a:extLst>
          </p:cNvPr>
          <p:cNvSpPr>
            <a:spLocks noGrp="1"/>
          </p:cNvSpPr>
          <p:nvPr>
            <p:ph idx="1"/>
          </p:nvPr>
        </p:nvSpPr>
        <p:spPr>
          <a:xfrm>
            <a:off x="2231136" y="1574558"/>
            <a:ext cx="7729728" cy="5084063"/>
          </a:xfrm>
        </p:spPr>
        <p:txBody>
          <a:bodyPr>
            <a:normAutofit/>
          </a:bodyPr>
          <a:lstStyle/>
          <a:p>
            <a:r>
              <a:rPr lang="en-GB" dirty="0"/>
              <a:t>Welcome/Introductions</a:t>
            </a:r>
          </a:p>
          <a:p>
            <a:r>
              <a:rPr lang="en-GB" b="1" dirty="0"/>
              <a:t>Updates On:</a:t>
            </a:r>
          </a:p>
          <a:p>
            <a:r>
              <a:rPr lang="en-GB" dirty="0"/>
              <a:t>Current Challenges – Staffing, Demand, Expectations, Workload, Estates etc. </a:t>
            </a:r>
          </a:p>
          <a:p>
            <a:r>
              <a:rPr lang="en-GB" dirty="0"/>
              <a:t>New Telephone System</a:t>
            </a:r>
          </a:p>
          <a:p>
            <a:r>
              <a:rPr lang="en-GB" dirty="0"/>
              <a:t>Online Consultations</a:t>
            </a:r>
          </a:p>
          <a:p>
            <a:r>
              <a:rPr lang="en-GB" dirty="0"/>
              <a:t>Enhanced Access</a:t>
            </a:r>
          </a:p>
          <a:p>
            <a:r>
              <a:rPr lang="en-GB" b="1" dirty="0"/>
              <a:t>Discussions about:</a:t>
            </a:r>
          </a:p>
          <a:p>
            <a:r>
              <a:rPr lang="en-GB" dirty="0"/>
              <a:t>What topics would PPG like to be covered in future</a:t>
            </a:r>
          </a:p>
          <a:p>
            <a:r>
              <a:rPr lang="en-GB" dirty="0"/>
              <a:t>Current issues affecting patients </a:t>
            </a:r>
          </a:p>
          <a:p>
            <a:r>
              <a:rPr lang="en-GB" dirty="0"/>
              <a:t>Any ideas or suggestions for improvements </a:t>
            </a:r>
          </a:p>
          <a:p>
            <a:r>
              <a:rPr lang="en-GB" dirty="0"/>
              <a:t>Any other business</a:t>
            </a:r>
          </a:p>
          <a:p>
            <a:r>
              <a:rPr lang="en-GB" dirty="0"/>
              <a:t>Future meetings</a:t>
            </a:r>
          </a:p>
          <a:p>
            <a:endParaRPr lang="en-GB" dirty="0"/>
          </a:p>
        </p:txBody>
      </p:sp>
    </p:spTree>
    <p:extLst>
      <p:ext uri="{BB962C8B-B14F-4D97-AF65-F5344CB8AC3E}">
        <p14:creationId xmlns:p14="http://schemas.microsoft.com/office/powerpoint/2010/main" val="3865802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11309-42EA-4E17-98B6-9DAF8147ECD7}"/>
              </a:ext>
            </a:extLst>
          </p:cNvPr>
          <p:cNvSpPr>
            <a:spLocks noGrp="1"/>
          </p:cNvSpPr>
          <p:nvPr>
            <p:ph type="title"/>
          </p:nvPr>
        </p:nvSpPr>
        <p:spPr>
          <a:xfrm>
            <a:off x="2231136" y="239136"/>
            <a:ext cx="7729728" cy="1188720"/>
          </a:xfrm>
        </p:spPr>
        <p:txBody>
          <a:bodyPr/>
          <a:lstStyle/>
          <a:p>
            <a:r>
              <a:rPr lang="en-GB" dirty="0"/>
              <a:t>Current challenges</a:t>
            </a:r>
          </a:p>
        </p:txBody>
      </p:sp>
      <p:sp>
        <p:nvSpPr>
          <p:cNvPr id="3" name="Content Placeholder 2">
            <a:extLst>
              <a:ext uri="{FF2B5EF4-FFF2-40B4-BE49-F238E27FC236}">
                <a16:creationId xmlns:a16="http://schemas.microsoft.com/office/drawing/2014/main" id="{2DC1E9A6-89D0-47A4-8DFD-CB5CCB3BD718}"/>
              </a:ext>
            </a:extLst>
          </p:cNvPr>
          <p:cNvSpPr>
            <a:spLocks noGrp="1"/>
          </p:cNvSpPr>
          <p:nvPr>
            <p:ph idx="1"/>
          </p:nvPr>
        </p:nvSpPr>
        <p:spPr>
          <a:xfrm>
            <a:off x="322821" y="1654070"/>
            <a:ext cx="11713465" cy="5054843"/>
          </a:xfrm>
        </p:spPr>
        <p:txBody>
          <a:bodyPr/>
          <a:lstStyle/>
          <a:p>
            <a:r>
              <a:rPr lang="en-GB" dirty="0"/>
              <a:t>Lots of significant challenges in General Practice at the moment, all of which are happening at the same time which is leading to extensive problems that we are constantly trying to find solutions for</a:t>
            </a:r>
          </a:p>
          <a:p>
            <a:r>
              <a:rPr lang="en-GB" b="1" dirty="0"/>
              <a:t>Staffing</a:t>
            </a:r>
            <a:r>
              <a:rPr lang="en-GB" dirty="0"/>
              <a:t> – Explain problems we have had trying to recruit Practice Nurses, HCA and GP. </a:t>
            </a:r>
          </a:p>
          <a:p>
            <a:r>
              <a:rPr lang="en-GB" dirty="0"/>
              <a:t>Explain issues surrounding Reception/Admin staff recruitment and retention – Numerous staff retired, other staff left for better paying jobs/less pressured jobs because of verbal abuse.  At the same time, difficult to recruit; so has lead to staff shortages.</a:t>
            </a:r>
          </a:p>
          <a:p>
            <a:r>
              <a:rPr lang="en-GB" dirty="0"/>
              <a:t>All of the above affect patients – Less appointments, less chronic disease reviews being completed (Clinical) and less staff to answer phones and deal with administrative tasks such as referrals, queries and prescription requests (Admin).</a:t>
            </a:r>
          </a:p>
          <a:p>
            <a:r>
              <a:rPr lang="en-GB" b="1" dirty="0"/>
              <a:t>Demand – </a:t>
            </a:r>
            <a:r>
              <a:rPr lang="en-GB" dirty="0"/>
              <a:t>At the same time as dealing with staff shortages, we are dealing with an exponential increase in demand.</a:t>
            </a:r>
          </a:p>
          <a:p>
            <a:r>
              <a:rPr lang="en-GB" dirty="0"/>
              <a:t>Surgery is actually offering more access, more appointments and dealing with more patient encounters than ever before. See following slides for graphs. </a:t>
            </a:r>
          </a:p>
          <a:p>
            <a:endParaRPr lang="en-GB" dirty="0"/>
          </a:p>
        </p:txBody>
      </p:sp>
    </p:spTree>
    <p:extLst>
      <p:ext uri="{BB962C8B-B14F-4D97-AF65-F5344CB8AC3E}">
        <p14:creationId xmlns:p14="http://schemas.microsoft.com/office/powerpoint/2010/main" val="3994378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1CFCA685-C7A1-465A-8668-47F0E21164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3849" y="274320"/>
            <a:ext cx="8898826" cy="6309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5379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96D892C5-EC3A-494D-AE34-00AEE6B58E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352425"/>
            <a:ext cx="9753600" cy="6153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9179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11309-42EA-4E17-98B6-9DAF8147ECD7}"/>
              </a:ext>
            </a:extLst>
          </p:cNvPr>
          <p:cNvSpPr>
            <a:spLocks noGrp="1"/>
          </p:cNvSpPr>
          <p:nvPr>
            <p:ph type="title"/>
          </p:nvPr>
        </p:nvSpPr>
        <p:spPr>
          <a:xfrm>
            <a:off x="2231136" y="239136"/>
            <a:ext cx="7729728" cy="1188720"/>
          </a:xfrm>
        </p:spPr>
        <p:txBody>
          <a:bodyPr/>
          <a:lstStyle/>
          <a:p>
            <a:r>
              <a:rPr lang="en-GB" dirty="0"/>
              <a:t>Current challenges</a:t>
            </a:r>
          </a:p>
        </p:txBody>
      </p:sp>
      <p:sp>
        <p:nvSpPr>
          <p:cNvPr id="3" name="Content Placeholder 2">
            <a:extLst>
              <a:ext uri="{FF2B5EF4-FFF2-40B4-BE49-F238E27FC236}">
                <a16:creationId xmlns:a16="http://schemas.microsoft.com/office/drawing/2014/main" id="{2DC1E9A6-89D0-47A4-8DFD-CB5CCB3BD718}"/>
              </a:ext>
            </a:extLst>
          </p:cNvPr>
          <p:cNvSpPr>
            <a:spLocks noGrp="1"/>
          </p:cNvSpPr>
          <p:nvPr>
            <p:ph idx="1"/>
          </p:nvPr>
        </p:nvSpPr>
        <p:spPr>
          <a:xfrm>
            <a:off x="322821" y="1654070"/>
            <a:ext cx="11713465" cy="5054843"/>
          </a:xfrm>
        </p:spPr>
        <p:txBody>
          <a:bodyPr/>
          <a:lstStyle/>
          <a:p>
            <a:r>
              <a:rPr lang="en-GB" dirty="0"/>
              <a:t>Expectations – Another issue that goes hand in hand with demand is expectations. A number of patients are now expecting to be seen whenever they require. Large increase in number of calls at various points throughout the day demanding to be seen, and unwilling to attend walk-in centre. </a:t>
            </a:r>
          </a:p>
          <a:p>
            <a:r>
              <a:rPr lang="en-GB" dirty="0"/>
              <a:t>Cannot accommodate such demands when we are already full to capacity.</a:t>
            </a:r>
          </a:p>
          <a:p>
            <a:r>
              <a:rPr lang="en-GB" dirty="0"/>
              <a:t>Patients strongly indicated that they preferred a return to face-to-face consultations, we listened to this and the vast majority of our appointments are now F2F.  However, since returning to this method of consulting, we have seen an increase in the number of patients complaining about the amount of time they are kept in the waiting room (sometimes when it’s less than 15 minutes). </a:t>
            </a:r>
          </a:p>
          <a:p>
            <a:r>
              <a:rPr lang="en-GB" dirty="0"/>
              <a:t>Clinicians are trying to deal with multiple problems in one consultation which is causing them to run behind, but patients unwilling to make separate appointments for different issues. </a:t>
            </a:r>
          </a:p>
          <a:p>
            <a:r>
              <a:rPr lang="en-GB" dirty="0"/>
              <a:t>Private Work – Patients who ask us to complete private work such as forms and medicals, are complaining that the work is not being done quick enough but not understanding that we have to prioritise NHS work. </a:t>
            </a:r>
          </a:p>
          <a:p>
            <a:r>
              <a:rPr lang="en-GB" dirty="0"/>
              <a:t>We appreciate that to individual patients, their own issues and requests are important to them, and we try our best to accommodate when we can; however, we have over 6000 patients that we provide primary care services for and we have to ensure that there is sufficient access available. We also have to remember that our staff are only human! </a:t>
            </a:r>
          </a:p>
          <a:p>
            <a:pPr marL="0" indent="0">
              <a:buNone/>
            </a:pPr>
            <a:endParaRPr lang="en-GB" dirty="0"/>
          </a:p>
          <a:p>
            <a:endParaRPr lang="en-GB" dirty="0"/>
          </a:p>
        </p:txBody>
      </p:sp>
    </p:spTree>
    <p:extLst>
      <p:ext uri="{BB962C8B-B14F-4D97-AF65-F5344CB8AC3E}">
        <p14:creationId xmlns:p14="http://schemas.microsoft.com/office/powerpoint/2010/main" val="3808501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11309-42EA-4E17-98B6-9DAF8147ECD7}"/>
              </a:ext>
            </a:extLst>
          </p:cNvPr>
          <p:cNvSpPr>
            <a:spLocks noGrp="1"/>
          </p:cNvSpPr>
          <p:nvPr>
            <p:ph type="title"/>
          </p:nvPr>
        </p:nvSpPr>
        <p:spPr>
          <a:xfrm>
            <a:off x="2231136" y="239136"/>
            <a:ext cx="7729728" cy="1188720"/>
          </a:xfrm>
        </p:spPr>
        <p:txBody>
          <a:bodyPr/>
          <a:lstStyle/>
          <a:p>
            <a:r>
              <a:rPr lang="en-GB" dirty="0"/>
              <a:t>Current challenges</a:t>
            </a:r>
          </a:p>
        </p:txBody>
      </p:sp>
      <p:sp>
        <p:nvSpPr>
          <p:cNvPr id="3" name="Content Placeholder 2">
            <a:extLst>
              <a:ext uri="{FF2B5EF4-FFF2-40B4-BE49-F238E27FC236}">
                <a16:creationId xmlns:a16="http://schemas.microsoft.com/office/drawing/2014/main" id="{2DC1E9A6-89D0-47A4-8DFD-CB5CCB3BD718}"/>
              </a:ext>
            </a:extLst>
          </p:cNvPr>
          <p:cNvSpPr>
            <a:spLocks noGrp="1"/>
          </p:cNvSpPr>
          <p:nvPr>
            <p:ph idx="1"/>
          </p:nvPr>
        </p:nvSpPr>
        <p:spPr>
          <a:xfrm>
            <a:off x="322821" y="1654070"/>
            <a:ext cx="11713465" cy="5054843"/>
          </a:xfrm>
        </p:spPr>
        <p:txBody>
          <a:bodyPr/>
          <a:lstStyle/>
          <a:p>
            <a:r>
              <a:rPr lang="en-GB" b="1" dirty="0"/>
              <a:t>Workload</a:t>
            </a:r>
            <a:r>
              <a:rPr lang="en-GB" dirty="0"/>
              <a:t> – Clinicians work does not just involve seeing or speaking to patients. There are test results to action, hospital letters to read, prescriptions to issue, home visits to go on, meetings to attend, patient enquiries and online consultation requests to respond to. This list is not exhaustive! </a:t>
            </a:r>
          </a:p>
          <a:p>
            <a:r>
              <a:rPr lang="en-GB" dirty="0"/>
              <a:t>It is becoming difficult for us to actually take on any additional work without any additional staff to cover it, but we are constantly being given more to do by the government and NHSE. </a:t>
            </a:r>
          </a:p>
          <a:p>
            <a:r>
              <a:rPr lang="en-GB" b="1" dirty="0"/>
              <a:t>Estates – </a:t>
            </a:r>
            <a:r>
              <a:rPr lang="en-GB" dirty="0"/>
              <a:t>A lot of the additional work that we are being given involves the need for us to see patients for various reasons and reviews. At the moment, we struggle to fit any more appointments in than we already have, because we don’t have any room.</a:t>
            </a:r>
          </a:p>
          <a:p>
            <a:r>
              <a:rPr lang="en-GB" dirty="0"/>
              <a:t>More often than not, we have more clinicians in the building than we do rooms available. Therefore, GP’s are doing remote consultations from upstairs, Nurses working out of Hants Lane etc. – We are trying to find alternative ways of working, as well as trying to work with the ICB to extend our building</a:t>
            </a:r>
          </a:p>
          <a:p>
            <a:r>
              <a:rPr lang="en-GB" dirty="0"/>
              <a:t>Building work involves funding which is extremely difficult to get hold of. </a:t>
            </a:r>
          </a:p>
          <a:p>
            <a:r>
              <a:rPr lang="en-GB" dirty="0"/>
              <a:t>We are not using all of this as a chance to try and gain sympathy. We are simply trying to explain all of the different challenges that we are currently facing, and why sometimes it might feel as though we aren’t listening to patients but trust me, we are!</a:t>
            </a:r>
          </a:p>
          <a:p>
            <a:endParaRPr lang="en-GB" dirty="0"/>
          </a:p>
          <a:p>
            <a:endParaRPr lang="en-GB" dirty="0"/>
          </a:p>
        </p:txBody>
      </p:sp>
    </p:spTree>
    <p:extLst>
      <p:ext uri="{BB962C8B-B14F-4D97-AF65-F5344CB8AC3E}">
        <p14:creationId xmlns:p14="http://schemas.microsoft.com/office/powerpoint/2010/main" val="1721837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85591-CA17-4728-96CC-5AC82F423644}"/>
              </a:ext>
            </a:extLst>
          </p:cNvPr>
          <p:cNvSpPr>
            <a:spLocks noGrp="1"/>
          </p:cNvSpPr>
          <p:nvPr>
            <p:ph type="title"/>
          </p:nvPr>
        </p:nvSpPr>
        <p:spPr>
          <a:xfrm>
            <a:off x="2231136" y="268953"/>
            <a:ext cx="7729728" cy="1188720"/>
          </a:xfrm>
        </p:spPr>
        <p:txBody>
          <a:bodyPr/>
          <a:lstStyle/>
          <a:p>
            <a:r>
              <a:rPr lang="en-GB" dirty="0"/>
              <a:t>Practice updates</a:t>
            </a:r>
          </a:p>
        </p:txBody>
      </p:sp>
      <p:sp>
        <p:nvSpPr>
          <p:cNvPr id="3" name="Content Placeholder 2">
            <a:extLst>
              <a:ext uri="{FF2B5EF4-FFF2-40B4-BE49-F238E27FC236}">
                <a16:creationId xmlns:a16="http://schemas.microsoft.com/office/drawing/2014/main" id="{2BD024D9-2181-4448-B928-6799AC099A29}"/>
              </a:ext>
            </a:extLst>
          </p:cNvPr>
          <p:cNvSpPr>
            <a:spLocks noGrp="1"/>
          </p:cNvSpPr>
          <p:nvPr>
            <p:ph idx="1"/>
          </p:nvPr>
        </p:nvSpPr>
        <p:spPr>
          <a:xfrm>
            <a:off x="293006" y="1634192"/>
            <a:ext cx="11773098" cy="5084660"/>
          </a:xfrm>
        </p:spPr>
        <p:txBody>
          <a:bodyPr/>
          <a:lstStyle/>
          <a:p>
            <a:r>
              <a:rPr lang="en-GB" b="1" dirty="0"/>
              <a:t>New Telephone System </a:t>
            </a:r>
            <a:r>
              <a:rPr lang="en-GB" dirty="0"/>
              <a:t>– Cloud based, and much more user friendly.</a:t>
            </a:r>
          </a:p>
          <a:p>
            <a:r>
              <a:rPr lang="en-GB" dirty="0"/>
              <a:t>Allows us to edit in real time, add additional options and far more advanced functionality than our previous system. </a:t>
            </a:r>
          </a:p>
          <a:p>
            <a:r>
              <a:rPr lang="en-GB" dirty="0"/>
              <a:t>Incoming and Outgoing calls are recorded</a:t>
            </a:r>
          </a:p>
          <a:p>
            <a:r>
              <a:rPr lang="en-GB" dirty="0"/>
              <a:t>Queue call back function </a:t>
            </a:r>
          </a:p>
          <a:p>
            <a:r>
              <a:rPr lang="en-GB" b="1" dirty="0"/>
              <a:t>Online Consultations – </a:t>
            </a:r>
            <a:r>
              <a:rPr lang="en-GB" dirty="0"/>
              <a:t>Recently launched through AccuRx (our current provider for text messaging)</a:t>
            </a:r>
          </a:p>
          <a:p>
            <a:r>
              <a:rPr lang="en-GB" dirty="0"/>
              <a:t>Patients able to submit online consultations between 12pm and 6pm, Monday to Friday </a:t>
            </a:r>
          </a:p>
          <a:p>
            <a:r>
              <a:rPr lang="en-GB" dirty="0"/>
              <a:t>Useful for minor problems, and things that clinicians can look at pictures for (i.e. Rashes, infections etc.) </a:t>
            </a:r>
          </a:p>
          <a:p>
            <a:r>
              <a:rPr lang="en-GB" dirty="0"/>
              <a:t>GP’s will review within 2 working days and either advise a routine appointment, book a slot, or action based on information provided (i.e. prescription, referral etc.) and patient will be notified of the outcome. </a:t>
            </a:r>
          </a:p>
          <a:p>
            <a:r>
              <a:rPr lang="en-GB" b="1" dirty="0"/>
              <a:t>Enhanced Access – </a:t>
            </a:r>
            <a:r>
              <a:rPr lang="en-GB" dirty="0"/>
              <a:t>Now offering more appointments of an evening through the week, and all day on a Saturday </a:t>
            </a:r>
          </a:p>
          <a:p>
            <a:r>
              <a:rPr lang="en-GB" dirty="0"/>
              <a:t>Reception can book appointments with GP’s, ANP’s, Phlebotomists and Practice Nurses. </a:t>
            </a:r>
          </a:p>
          <a:p>
            <a:r>
              <a:rPr lang="en-GB" dirty="0"/>
              <a:t>Increased availability and capacity. </a:t>
            </a:r>
          </a:p>
        </p:txBody>
      </p:sp>
    </p:spTree>
    <p:extLst>
      <p:ext uri="{BB962C8B-B14F-4D97-AF65-F5344CB8AC3E}">
        <p14:creationId xmlns:p14="http://schemas.microsoft.com/office/powerpoint/2010/main" val="807255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85591-CA17-4728-96CC-5AC82F423644}"/>
              </a:ext>
            </a:extLst>
          </p:cNvPr>
          <p:cNvSpPr>
            <a:spLocks noGrp="1"/>
          </p:cNvSpPr>
          <p:nvPr>
            <p:ph type="title"/>
          </p:nvPr>
        </p:nvSpPr>
        <p:spPr>
          <a:xfrm>
            <a:off x="2231136" y="268953"/>
            <a:ext cx="7729728" cy="1188720"/>
          </a:xfrm>
        </p:spPr>
        <p:txBody>
          <a:bodyPr/>
          <a:lstStyle/>
          <a:p>
            <a:r>
              <a:rPr lang="en-GB" dirty="0"/>
              <a:t>DISCUSSIONS</a:t>
            </a:r>
          </a:p>
        </p:txBody>
      </p:sp>
      <p:sp>
        <p:nvSpPr>
          <p:cNvPr id="3" name="Content Placeholder 2">
            <a:extLst>
              <a:ext uri="{FF2B5EF4-FFF2-40B4-BE49-F238E27FC236}">
                <a16:creationId xmlns:a16="http://schemas.microsoft.com/office/drawing/2014/main" id="{2BD024D9-2181-4448-B928-6799AC099A29}"/>
              </a:ext>
            </a:extLst>
          </p:cNvPr>
          <p:cNvSpPr>
            <a:spLocks noGrp="1"/>
          </p:cNvSpPr>
          <p:nvPr>
            <p:ph idx="1"/>
          </p:nvPr>
        </p:nvSpPr>
        <p:spPr>
          <a:xfrm>
            <a:off x="293006" y="1634192"/>
            <a:ext cx="11773098" cy="5084660"/>
          </a:xfrm>
        </p:spPr>
        <p:txBody>
          <a:bodyPr/>
          <a:lstStyle/>
          <a:p>
            <a:r>
              <a:rPr lang="en-GB" dirty="0"/>
              <a:t>What topics would you like to see covered in future meetings?</a:t>
            </a:r>
          </a:p>
          <a:p>
            <a:r>
              <a:rPr lang="en-GB" dirty="0"/>
              <a:t>How often would you like to have meetings?</a:t>
            </a:r>
          </a:p>
          <a:p>
            <a:r>
              <a:rPr lang="en-GB" dirty="0"/>
              <a:t>Are you happy to attend F2F or would you prefer Online?</a:t>
            </a:r>
          </a:p>
          <a:p>
            <a:r>
              <a:rPr lang="en-GB" dirty="0"/>
              <a:t>Current issues affecting patients that we haven’t already covered?</a:t>
            </a:r>
          </a:p>
          <a:p>
            <a:r>
              <a:rPr lang="en-GB" dirty="0"/>
              <a:t>Ideas or suggestions for improvement within the practice?</a:t>
            </a:r>
          </a:p>
          <a:p>
            <a:r>
              <a:rPr lang="en-GB" dirty="0"/>
              <a:t>Any other business?</a:t>
            </a:r>
          </a:p>
          <a:p>
            <a:endParaRPr lang="en-GB" dirty="0"/>
          </a:p>
        </p:txBody>
      </p:sp>
    </p:spTree>
    <p:extLst>
      <p:ext uri="{BB962C8B-B14F-4D97-AF65-F5344CB8AC3E}">
        <p14:creationId xmlns:p14="http://schemas.microsoft.com/office/powerpoint/2010/main" val="3391681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TM10001115[[fn=Parcel]]</Template>
  <TotalTime>47</TotalTime>
  <Words>1036</Words>
  <Application>Microsoft Office PowerPoint</Application>
  <PresentationFormat>Widescreen</PresentationFormat>
  <Paragraphs>56</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Gill Sans MT</vt:lpstr>
      <vt:lpstr>Parcel</vt:lpstr>
      <vt:lpstr>Aughton surgery ppg meeting</vt:lpstr>
      <vt:lpstr>Agenda</vt:lpstr>
      <vt:lpstr>Current challenges</vt:lpstr>
      <vt:lpstr>PowerPoint Presentation</vt:lpstr>
      <vt:lpstr>PowerPoint Presentation</vt:lpstr>
      <vt:lpstr>Current challenges</vt:lpstr>
      <vt:lpstr>Current challenges</vt:lpstr>
      <vt:lpstr>Practice updates</vt:lpstr>
      <vt:lpstr>DISCUSSIONS</vt:lpstr>
      <vt:lpstr>Thank you for attending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Aughton surgery ppg meeting</dc:title>
  <dc:creator>CHESTERS, Jack (NHS LANCASHIRE AND SOUTH CUMBRIA ICB - 02G)</dc:creator>
  <cp:lastModifiedBy>CHESTERS, Jack (NHS LANCASHIRE AND SOUTH CUMBRIA ICB - 02G)</cp:lastModifiedBy>
  <cp:revision>1</cp:revision>
  <dcterms:created xsi:type="dcterms:W3CDTF">2022-11-21T13:49:23Z</dcterms:created>
  <dcterms:modified xsi:type="dcterms:W3CDTF">2022-11-21T14:36:54Z</dcterms:modified>
</cp:coreProperties>
</file>