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F3DAD-94A6-3ABA-E622-2338970F375A}" v="12" dt="2024-09-24T13:44:34.134"/>
    <p1510:client id="{BA3B49D7-7F2F-6D99-9969-59118C9D3F70}" v="20" dt="2024-09-26T07:21:56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42EBF-C2F7-4984-A913-2032E4610D32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F68E3-72BE-4142-8DC5-1B2B25C73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6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F68E3-72BE-4142-8DC5-1B2B25C735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9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0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2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0176" y="303214"/>
            <a:ext cx="2403475" cy="64531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9" y="303214"/>
            <a:ext cx="7062787" cy="64531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8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7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9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9726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4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6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9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1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1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4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4"/>
            <a:fld id="{F030003E-727F-124C-994D-D9F90D1C1F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44"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44"/>
            <a:fld id="{CF92D3E9-A5DF-C746-985B-A38C9C42A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4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6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45714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45714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1" algn="l" defTabSz="4571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1" algn="l" defTabSz="4571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1" algn="l" defTabSz="4571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hyperlink" Target="mailto:Emily.hatley@nhs.net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danni.brett@nhs.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zenge_blue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55" y="372333"/>
            <a:ext cx="932630" cy="397675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2108197" y="145684"/>
            <a:ext cx="5363595" cy="53578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0155" tIns="40078" rIns="80155" bIns="4007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088">
              <a:lnSpc>
                <a:spcPct val="115000"/>
              </a:lnSpc>
              <a:spcAft>
                <a:spcPts val="877"/>
              </a:spcAft>
            </a:pPr>
            <a:r>
              <a:rPr lang="en-GB" sz="2500" b="1" dirty="0">
                <a:solidFill>
                  <a:srgbClr val="2266B0"/>
                </a:solidFill>
                <a:latin typeface="Arial"/>
                <a:ea typeface="Calibri"/>
                <a:cs typeface="Times New Roman"/>
              </a:rPr>
              <a:t>Leeds Mental Wellbeing Service</a:t>
            </a:r>
            <a:endParaRPr lang="en-GB" sz="2500" dirty="0">
              <a:solidFill>
                <a:srgbClr val="2266B0"/>
              </a:solidFill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2166765" y="624365"/>
            <a:ext cx="5748034" cy="46953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0155" tIns="40078" rIns="80155" bIns="4007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088">
              <a:lnSpc>
                <a:spcPct val="115000"/>
              </a:lnSpc>
              <a:spcAft>
                <a:spcPts val="877"/>
              </a:spcAft>
            </a:pPr>
            <a:r>
              <a:rPr lang="en-GB" sz="21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Calibri"/>
                <a:cs typeface="Times New Roman"/>
              </a:rPr>
              <a:t>Primary Care Mental Health: </a:t>
            </a:r>
            <a:r>
              <a:rPr lang="en-GB" sz="2100" b="1" dirty="0">
                <a:solidFill>
                  <a:srgbClr val="2BB0EB"/>
                </a:solidFill>
                <a:latin typeface="Arial"/>
                <a:ea typeface="Calibri"/>
                <a:cs typeface="Times New Roman"/>
              </a:rPr>
              <a:t>BHR PCN</a:t>
            </a:r>
            <a:endParaRPr lang="en-GB" sz="2100" dirty="0">
              <a:solidFill>
                <a:srgbClr val="2BB0EB"/>
              </a:solidFill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6496500" y="1752547"/>
            <a:ext cx="1786643" cy="39866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0155" tIns="40078" rIns="80155" bIns="4007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088">
              <a:lnSpc>
                <a:spcPct val="115000"/>
              </a:lnSpc>
              <a:spcAft>
                <a:spcPts val="877"/>
              </a:spcAft>
            </a:pPr>
            <a:r>
              <a:rPr lang="en-GB" b="1" dirty="0">
                <a:solidFill>
                  <a:srgbClr val="0C5DAE"/>
                </a:solidFill>
                <a:latin typeface="Arial"/>
                <a:ea typeface="Calibri"/>
                <a:cs typeface="Times New Roman"/>
              </a:rPr>
              <a:t>Contact us:</a:t>
            </a:r>
            <a:endParaRPr lang="en-GB" dirty="0">
              <a:solidFill>
                <a:srgbClr val="0C5DAE"/>
              </a:solidFill>
              <a:ea typeface="Calibri"/>
              <a:cs typeface="Times New Roman"/>
            </a:endParaRPr>
          </a:p>
        </p:txBody>
      </p:sp>
      <p:sp>
        <p:nvSpPr>
          <p:cNvPr id="20" name="Text Box 2"/>
          <p:cNvSpPr txBox="1"/>
          <p:nvPr/>
        </p:nvSpPr>
        <p:spPr>
          <a:xfrm>
            <a:off x="190329" y="3312405"/>
            <a:ext cx="1975783" cy="64696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0155" tIns="40078" rIns="80155" bIns="4007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088">
              <a:spcAft>
                <a:spcPts val="263"/>
              </a:spcAft>
            </a:pPr>
            <a:r>
              <a:rPr lang="en-GB" sz="1400" b="1" dirty="0">
                <a:solidFill>
                  <a:srgbClr val="0C5DAE"/>
                </a:solidFill>
                <a:latin typeface="Arial"/>
                <a:ea typeface="Calibri"/>
                <a:cs typeface="Times New Roman"/>
              </a:rPr>
              <a:t>Anne Metcalf         </a:t>
            </a:r>
            <a:endParaRPr lang="en-US" sz="1400" b="1" dirty="0">
              <a:solidFill>
                <a:prstClr val="black"/>
              </a:solidFill>
            </a:endParaRPr>
          </a:p>
          <a:p>
            <a:pPr algn="ctr" defTabSz="457088">
              <a:spcAft>
                <a:spcPts val="877"/>
              </a:spcAft>
            </a:pPr>
            <a:r>
              <a:rPr lang="en-US" sz="1300" b="1" dirty="0">
                <a:solidFill>
                  <a:srgbClr val="2BB0EB"/>
                </a:solidFill>
                <a:latin typeface="Arial"/>
                <a:ea typeface="Calibri"/>
                <a:cs typeface="Times New Roman"/>
              </a:rPr>
              <a:t>Mental Health Specialists</a:t>
            </a:r>
            <a:endParaRPr lang="en-GB" sz="1300" b="1" dirty="0">
              <a:solidFill>
                <a:srgbClr val="2BB0EB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1" name="Text Box 2"/>
          <p:cNvSpPr txBox="1"/>
          <p:nvPr/>
        </p:nvSpPr>
        <p:spPr>
          <a:xfrm>
            <a:off x="2597856" y="2149038"/>
            <a:ext cx="3122391" cy="160429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0155" tIns="40078" rIns="80155" bIns="4007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088">
              <a:spcAft>
                <a:spcPts val="263"/>
              </a:spcAft>
            </a:pPr>
            <a:r>
              <a:rPr lang="en-GB" sz="1400" b="1" dirty="0">
                <a:solidFill>
                  <a:srgbClr val="0C5DAE"/>
                </a:solidFill>
                <a:latin typeface="Arial"/>
                <a:ea typeface="Calibri"/>
                <a:cs typeface="Times New Roman"/>
              </a:rPr>
              <a:t>     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defTabSz="457088">
              <a:spcAft>
                <a:spcPts val="263"/>
              </a:spcAft>
            </a:pPr>
            <a:endParaRPr lang="en-GB" sz="1400" b="1" dirty="0">
              <a:solidFill>
                <a:srgbClr val="0C5DAE"/>
              </a:solidFill>
              <a:latin typeface="Arial"/>
              <a:ea typeface="Calibri"/>
              <a:cs typeface="Times New Roman"/>
            </a:endParaRPr>
          </a:p>
          <a:p>
            <a:pPr algn="ctr" defTabSz="457088">
              <a:spcAft>
                <a:spcPts val="263"/>
              </a:spcAft>
            </a:pPr>
            <a:endParaRPr lang="en-US" sz="1300" b="1" dirty="0">
              <a:solidFill>
                <a:srgbClr val="2BB0EB"/>
              </a:solidFill>
              <a:latin typeface="Arial"/>
              <a:cs typeface="Times New Roman"/>
            </a:endParaRPr>
          </a:p>
          <a:p>
            <a:pPr algn="ctr" defTabSz="457088">
              <a:spcAft>
                <a:spcPts val="263"/>
              </a:spcAft>
            </a:pPr>
            <a:endParaRPr lang="en-US" sz="1300" b="1" dirty="0">
              <a:solidFill>
                <a:srgbClr val="2BB0EB"/>
              </a:solidFill>
              <a:latin typeface="Arial"/>
              <a:ea typeface="Calibri"/>
              <a:cs typeface="Times New Roman"/>
            </a:endParaRPr>
          </a:p>
          <a:p>
            <a:pPr algn="ctr" defTabSz="457088">
              <a:spcAft>
                <a:spcPts val="263"/>
              </a:spcAft>
            </a:pPr>
            <a:r>
              <a:rPr lang="en-US" sz="1300" b="1" dirty="0">
                <a:solidFill>
                  <a:srgbClr val="2BB0EB"/>
                </a:solidFill>
                <a:latin typeface="Arial"/>
                <a:ea typeface="Calibri"/>
                <a:cs typeface="Times New Roman"/>
              </a:rPr>
              <a:t>Mental Health Support </a:t>
            </a:r>
            <a:endParaRPr lang="en-US">
              <a:cs typeface="Calibri"/>
            </a:endParaRPr>
          </a:p>
          <a:p>
            <a:pPr algn="ctr" defTabSz="457088"/>
            <a:r>
              <a:rPr lang="en-US" sz="1300" b="1" dirty="0">
                <a:solidFill>
                  <a:srgbClr val="2BB0EB"/>
                </a:solidFill>
                <a:latin typeface="Arial"/>
                <a:ea typeface="Calibri"/>
                <a:cs typeface="Times New Roman"/>
              </a:rPr>
              <a:t>Workers</a:t>
            </a:r>
            <a:endParaRPr lang="en-GB" sz="1300" b="1" dirty="0">
              <a:solidFill>
                <a:srgbClr val="2BB0EB"/>
              </a:solidFill>
              <a:latin typeface="Arial"/>
              <a:ea typeface="Calibri"/>
              <a:cs typeface="Times New Roman"/>
            </a:endParaRPr>
          </a:p>
          <a:p>
            <a:pPr algn="ctr" defTabSz="457088"/>
            <a:r>
              <a:rPr lang="en-GB" sz="1400" b="1" dirty="0" err="1">
                <a:solidFill>
                  <a:srgbClr val="0C5DAE"/>
                </a:solidFill>
                <a:latin typeface="Arial"/>
                <a:ea typeface="Calibri"/>
                <a:cs typeface="Times New Roman"/>
              </a:rPr>
              <a:t>Leshai</a:t>
            </a:r>
            <a:r>
              <a:rPr lang="en-GB" sz="1400" b="1" dirty="0">
                <a:solidFill>
                  <a:srgbClr val="0C5DAE"/>
                </a:solidFill>
                <a:latin typeface="Arial"/>
                <a:ea typeface="Calibri"/>
                <a:cs typeface="Times New Roman"/>
              </a:rPr>
              <a:t> Ottley       Steph Nichols</a:t>
            </a:r>
            <a:endParaRPr lang="en-GB" sz="1400" dirty="0">
              <a:solidFill>
                <a:srgbClr val="0C5DA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2"/>
          <p:cNvSpPr txBox="1"/>
          <p:nvPr/>
        </p:nvSpPr>
        <p:spPr>
          <a:xfrm>
            <a:off x="178888" y="5940341"/>
            <a:ext cx="5966631" cy="34033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0155" tIns="40078" rIns="80155" bIns="4007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088">
              <a:lnSpc>
                <a:spcPct val="115000"/>
              </a:lnSpc>
              <a:spcAft>
                <a:spcPts val="877"/>
              </a:spcAft>
            </a:pPr>
            <a:r>
              <a:rPr lang="en-GB" sz="1400" b="1" dirty="0">
                <a:solidFill>
                  <a:srgbClr val="0C5DAE"/>
                </a:solidFill>
                <a:latin typeface="Arial"/>
                <a:ea typeface="Calibri"/>
                <a:cs typeface="Times New Roman"/>
              </a:rPr>
              <a:t>Anthony Rouse                      Joe </a:t>
            </a:r>
            <a:r>
              <a:rPr lang="en-GB" sz="1400" b="1" dirty="0" err="1">
                <a:solidFill>
                  <a:srgbClr val="0C5DAE"/>
                </a:solidFill>
                <a:latin typeface="Arial"/>
                <a:ea typeface="Calibri"/>
                <a:cs typeface="Times New Roman"/>
              </a:rPr>
              <a:t>Kolbohm</a:t>
            </a:r>
            <a:r>
              <a:rPr lang="en-GB" sz="1400" b="1" dirty="0">
                <a:solidFill>
                  <a:srgbClr val="0C5DAE"/>
                </a:solidFill>
                <a:latin typeface="Arial"/>
                <a:ea typeface="Calibri"/>
                <a:cs typeface="Times New Roman"/>
              </a:rPr>
              <a:t>             Natasha Champion</a:t>
            </a:r>
            <a:endParaRPr lang="en-GB" sz="1400" b="1" dirty="0">
              <a:solidFill>
                <a:srgbClr val="0C5DAE"/>
              </a:solidFill>
              <a:ea typeface="Calibri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0638" y="6383138"/>
            <a:ext cx="4416000" cy="280994"/>
          </a:xfrm>
          <a:prstGeom prst="rect">
            <a:avLst/>
          </a:prstGeom>
        </p:spPr>
        <p:txBody>
          <a:bodyPr wrap="square" lIns="80155" tIns="40078" rIns="80155" bIns="40078">
            <a:spAutoFit/>
          </a:bodyPr>
          <a:lstStyle/>
          <a:p>
            <a:pPr algn="ctr" defTabSz="457088"/>
            <a:r>
              <a:rPr lang="en-US" sz="1300" b="1" dirty="0">
                <a:solidFill>
                  <a:srgbClr val="2BB0EB"/>
                </a:solidFill>
                <a:latin typeface="Arial"/>
                <a:ea typeface="Calibri"/>
                <a:cs typeface="Times New Roman"/>
              </a:rPr>
              <a:t>     Mental Health Practitioners</a:t>
            </a:r>
            <a:endParaRPr lang="en-US" sz="1300" b="1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55748" y="1714652"/>
            <a:ext cx="2660012" cy="4962352"/>
          </a:xfrm>
          <a:prstGeom prst="roundRect">
            <a:avLst>
              <a:gd name="adj" fmla="val 5127"/>
            </a:avLst>
          </a:prstGeom>
          <a:noFill/>
          <a:ln w="19050">
            <a:solidFill>
              <a:srgbClr val="0C5DAE">
                <a:alpha val="6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57088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 rot="10800000">
            <a:off x="3714" y="1"/>
            <a:ext cx="1988185" cy="1258078"/>
            <a:chOff x="8364601" y="6175469"/>
            <a:chExt cx="2324037" cy="1387381"/>
          </a:xfrm>
        </p:grpSpPr>
        <p:sp>
          <p:nvSpPr>
            <p:cNvPr id="29" name="Rectangle 28"/>
            <p:cNvSpPr/>
            <p:nvPr/>
          </p:nvSpPr>
          <p:spPr>
            <a:xfrm>
              <a:off x="9585796" y="6175469"/>
              <a:ext cx="518507" cy="518507"/>
            </a:xfrm>
            <a:prstGeom prst="rect">
              <a:avLst/>
            </a:prstGeom>
            <a:solidFill>
              <a:srgbClr val="EB53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88"/>
              <a:endParaRPr lang="en-US">
                <a:solidFill>
                  <a:srgbClr val="EB533C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61171" y="6499485"/>
              <a:ext cx="623710" cy="623710"/>
            </a:xfrm>
            <a:prstGeom prst="rect">
              <a:avLst/>
            </a:prstGeom>
            <a:solidFill>
              <a:srgbClr val="59B2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88"/>
              <a:endParaRPr lang="en-US">
                <a:solidFill>
                  <a:srgbClr val="F9A82C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37128" y="6811340"/>
              <a:ext cx="751510" cy="751510"/>
            </a:xfrm>
            <a:prstGeom prst="rect">
              <a:avLst/>
            </a:prstGeom>
            <a:solidFill>
              <a:srgbClr val="2BB0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88"/>
              <a:endParaRPr lang="en-US">
                <a:solidFill>
                  <a:srgbClr val="F9A82C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364601" y="6690907"/>
              <a:ext cx="382845" cy="382845"/>
            </a:xfrm>
            <a:prstGeom prst="rect">
              <a:avLst/>
            </a:prstGeom>
            <a:solidFill>
              <a:srgbClr val="0C5C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88"/>
              <a:endParaRPr lang="en-US">
                <a:solidFill>
                  <a:srgbClr val="F9A82C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938869" y="6900893"/>
              <a:ext cx="444604" cy="444604"/>
            </a:xfrm>
            <a:prstGeom prst="rect">
              <a:avLst/>
            </a:prstGeom>
            <a:solidFill>
              <a:srgbClr val="F9A8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88"/>
              <a:endParaRPr lang="en-US" dirty="0">
                <a:solidFill>
                  <a:srgbClr val="F9A82C"/>
                </a:solidFill>
              </a:endParaRPr>
            </a:p>
          </p:txBody>
        </p:sp>
      </p:grpSp>
      <p:sp>
        <p:nvSpPr>
          <p:cNvPr id="35" name="Text Box 2"/>
          <p:cNvSpPr txBox="1"/>
          <p:nvPr/>
        </p:nvSpPr>
        <p:spPr>
          <a:xfrm>
            <a:off x="6364016" y="2244754"/>
            <a:ext cx="2650338" cy="442109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0155" tIns="40078" rIns="80155" bIns="4007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088"/>
            <a:r>
              <a:rPr lang="is-IS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Anne: 07870 992750 </a:t>
            </a:r>
          </a:p>
          <a:p>
            <a:pPr defTabSz="457088"/>
            <a:endParaRPr lang="en-GB" sz="1600" b="1" i="0" dirty="0">
              <a:solidFill>
                <a:schemeClr val="accent5">
                  <a:lumMod val="50000"/>
                </a:schemeClr>
              </a:solidFill>
              <a:effectLst/>
              <a:latin typeface="Calibri"/>
              <a:cs typeface="Arial"/>
            </a:endParaRPr>
          </a:p>
          <a:p>
            <a:pPr defTabSz="457088"/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Anthony</a:t>
            </a:r>
            <a:r>
              <a:rPr lang="cs-CZ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: 07881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cs-CZ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463516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 </a:t>
            </a:r>
            <a:endParaRPr lang="en-GB">
              <a:solidFill>
                <a:schemeClr val="accent5">
                  <a:lumMod val="50000"/>
                </a:schemeClr>
              </a:solidFill>
              <a:ea typeface="Calibri"/>
              <a:cs typeface="Calibri"/>
            </a:endParaRPr>
          </a:p>
          <a:p>
            <a:pPr defTabSz="457088">
              <a:spcAft>
                <a:spcPts val="877"/>
              </a:spcAft>
            </a:pP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Joe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: 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  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07712 324192</a:t>
            </a:r>
            <a:endParaRPr lang="pl-PL" sz="1600" b="1">
              <a:solidFill>
                <a:schemeClr val="accent5">
                  <a:lumMod val="50000"/>
                </a:schemeClr>
              </a:solidFill>
              <a:latin typeface="Calibri"/>
              <a:cs typeface="Arial" panose="020B0604020202020204" pitchFamily="34" charset="0"/>
            </a:endParaRPr>
          </a:p>
          <a:p>
            <a:pPr defTabSz="457088">
              <a:spcAft>
                <a:spcPts val="877"/>
              </a:spcAft>
            </a:pPr>
            <a:r>
              <a:rPr lang="pl-PL" sz="1600" b="1" err="1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Natasha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: 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07484 910912</a:t>
            </a:r>
          </a:p>
          <a:p>
            <a:pPr defTabSz="457088">
              <a:spcAft>
                <a:spcPts val="877"/>
              </a:spcAft>
            </a:pP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Arial"/>
              </a:rPr>
              <a:t>Stephanie: 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07484910917</a:t>
            </a:r>
          </a:p>
          <a:p>
            <a:pPr defTabSz="457088">
              <a:spcAft>
                <a:spcPts val="877"/>
              </a:spcAft>
            </a:pPr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Leshai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- 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07484910923</a:t>
            </a:r>
            <a:endParaRPr lang="pl-PL" sz="1600" b="1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  <a:p>
            <a:pPr defTabSz="457088"/>
            <a:endParaRPr lang="en-GB" sz="1400" dirty="0">
              <a:solidFill>
                <a:srgbClr val="0C5DAE"/>
              </a:solidFill>
              <a:latin typeface="Arial"/>
              <a:cs typeface="Arial"/>
            </a:endParaRPr>
          </a:p>
          <a:p>
            <a:pPr defTabSz="457088"/>
            <a:r>
              <a:rPr lang="en-GB" sz="1400" b="1" dirty="0">
                <a:solidFill>
                  <a:srgbClr val="00B0F0"/>
                </a:solidFill>
                <a:latin typeface="Arial"/>
                <a:cs typeface="Arial"/>
              </a:rPr>
              <a:t>_________________</a:t>
            </a:r>
          </a:p>
          <a:p>
            <a:pPr defTabSz="457088"/>
            <a:endParaRPr lang="en-GB" sz="1400" b="1" dirty="0">
              <a:solidFill>
                <a:srgbClr val="00B0F0"/>
              </a:solidFill>
              <a:latin typeface="Arial"/>
              <a:cs typeface="Arial"/>
            </a:endParaRPr>
          </a:p>
          <a:p>
            <a:pPr defTabSz="457088"/>
            <a:r>
              <a:rPr lang="en-GB" sz="1400" b="1" dirty="0">
                <a:solidFill>
                  <a:srgbClr val="00B0F0"/>
                </a:solidFill>
                <a:latin typeface="Arial"/>
                <a:cs typeface="Arial"/>
              </a:rPr>
              <a:t>Manager</a:t>
            </a:r>
            <a:r>
              <a:rPr lang="en-GB" sz="1400" dirty="0">
                <a:solidFill>
                  <a:srgbClr val="0C5DAE"/>
                </a:solidFill>
                <a:latin typeface="Arial"/>
                <a:cs typeface="Arial"/>
              </a:rPr>
              <a:t>:  </a:t>
            </a:r>
          </a:p>
          <a:p>
            <a:pPr defTabSz="457088"/>
            <a:r>
              <a:rPr lang="en-GB" sz="1400" dirty="0">
                <a:solidFill>
                  <a:srgbClr val="0C5DAE"/>
                </a:solidFill>
                <a:latin typeface="Arial"/>
                <a:cs typeface="Arial"/>
              </a:rPr>
              <a:t>Danni Brett :</a:t>
            </a:r>
            <a:r>
              <a:rPr lang="en-GB" sz="1100" dirty="0">
                <a:solidFill>
                  <a:srgbClr val="1F497D"/>
                </a:solidFill>
                <a:latin typeface="Segoe UI"/>
                <a:cs typeface="Segoe UI"/>
              </a:rPr>
              <a:t>07484910930</a:t>
            </a:r>
            <a:endParaRPr lang="en-GB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457088"/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  <a:hlinkClick r:id="rId4"/>
              </a:rPr>
              <a:t>danni.brett@nhs.net</a:t>
            </a:r>
            <a:endParaRPr lang="en-GB" sz="14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 defTabSz="457088"/>
            <a:endParaRPr lang="en-GB" sz="14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  <a:p>
            <a:pPr defTabSz="457088"/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  <a:t>Clinical Team Manager</a:t>
            </a:r>
          </a:p>
          <a:p>
            <a:pPr defTabSz="457088"/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Emily Hatley </a:t>
            </a:r>
          </a:p>
          <a:p>
            <a:pPr defTabSz="457088"/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Emily.hatley@nhs.net</a:t>
            </a:r>
            <a:r>
              <a:rPr lang="en-GB" sz="14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  </a:t>
            </a:r>
          </a:p>
          <a:p>
            <a:pPr defTabSz="457088"/>
            <a:endParaRPr lang="en-GB" sz="14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defTabSz="457088"/>
            <a:endParaRPr lang="en-GB" sz="1400" dirty="0">
              <a:solidFill>
                <a:srgbClr val="FF0000"/>
              </a:solidFill>
              <a:latin typeface="Arial"/>
              <a:ea typeface="Calibri"/>
              <a:cs typeface="Arial"/>
            </a:endParaRPr>
          </a:p>
          <a:p>
            <a:pPr defTabSz="457088"/>
            <a:endParaRPr lang="en-GB" sz="1400" dirty="0">
              <a:solidFill>
                <a:srgbClr val="FF0000"/>
              </a:solidFill>
              <a:latin typeface="Arial"/>
              <a:ea typeface="Calibri"/>
              <a:cs typeface="Arial"/>
            </a:endParaRPr>
          </a:p>
          <a:p>
            <a:pPr defTabSz="457088"/>
            <a:r>
              <a:rPr lang="en-GB" sz="1400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Updated – Feb 2024</a:t>
            </a:r>
          </a:p>
          <a:p>
            <a:pPr defTabSz="457088"/>
            <a:endParaRPr lang="en-GB" sz="1400" dirty="0">
              <a:solidFill>
                <a:prstClr val="black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7B8154B-A4EB-49FF-8380-0A41226A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4" y="4028116"/>
            <a:ext cx="1304721" cy="17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with long hair and beard&#10;&#10;Description automatically generated">
            <a:extLst>
              <a:ext uri="{FF2B5EF4-FFF2-40B4-BE49-F238E27FC236}">
                <a16:creationId xmlns:a16="http://schemas.microsoft.com/office/drawing/2014/main" id="{F14F7E3B-B0B9-0217-0E20-05628C3D12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95" y="4099138"/>
            <a:ext cx="1304721" cy="1739628"/>
          </a:xfrm>
          <a:prstGeom prst="rect">
            <a:avLst/>
          </a:prstGeom>
        </p:spPr>
      </p:pic>
      <p:pic>
        <p:nvPicPr>
          <p:cNvPr id="11" name="Picture 10" descr="A person with nose ring and nose piercing smiling&#10;&#10;Description automatically generated">
            <a:extLst>
              <a:ext uri="{FF2B5EF4-FFF2-40B4-BE49-F238E27FC236}">
                <a16:creationId xmlns:a16="http://schemas.microsoft.com/office/drawing/2014/main" id="{ED9DD69A-A254-4D06-2541-5756FA56A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389781" y="4181337"/>
            <a:ext cx="1888435" cy="1432893"/>
          </a:xfrm>
          <a:prstGeom prst="rect">
            <a:avLst/>
          </a:prstGeom>
        </p:spPr>
      </p:pic>
      <p:pic>
        <p:nvPicPr>
          <p:cNvPr id="2" name="Picture 1" descr="A person smiling for a selfie&#10;&#10;Description automatically generated">
            <a:extLst>
              <a:ext uri="{FF2B5EF4-FFF2-40B4-BE49-F238E27FC236}">
                <a16:creationId xmlns:a16="http://schemas.microsoft.com/office/drawing/2014/main" id="{892BEDC8-BBD3-BE8E-7815-6C7A0A036A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163" y="1479824"/>
            <a:ext cx="1432891" cy="1822175"/>
          </a:xfrm>
          <a:prstGeom prst="rect">
            <a:avLst/>
          </a:prstGeom>
        </p:spPr>
      </p:pic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E5FC813F-9A94-70E5-D4C2-012B5BD6C0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180480" y="1549111"/>
            <a:ext cx="1699945" cy="1373220"/>
          </a:xfrm>
          <a:prstGeom prst="rect">
            <a:avLst/>
          </a:prstGeom>
        </p:spPr>
      </p:pic>
      <p:pic>
        <p:nvPicPr>
          <p:cNvPr id="8" name="Picture 7" descr="A person with curly hair and makeup&#10;&#10;Description automatically generated">
            <a:extLst>
              <a:ext uri="{FF2B5EF4-FFF2-40B4-BE49-F238E27FC236}">
                <a16:creationId xmlns:a16="http://schemas.microsoft.com/office/drawing/2014/main" id="{139BD1A5-B43D-97D0-8293-9071C3947A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538770" y="1393831"/>
            <a:ext cx="1364823" cy="17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075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9ECB41CC0A1B43866B77219C429C9D" ma:contentTypeVersion="18" ma:contentTypeDescription="Create a new document." ma:contentTypeScope="" ma:versionID="b10e2bc9648cfd2966e5e4c44571016a">
  <xsd:schema xmlns:xsd="http://www.w3.org/2001/XMLSchema" xmlns:xs="http://www.w3.org/2001/XMLSchema" xmlns:p="http://schemas.microsoft.com/office/2006/metadata/properties" xmlns:ns1="http://schemas.microsoft.com/sharepoint/v3" xmlns:ns2="a22204b8-c5a7-48a7-bab7-f6e0a9062196" xmlns:ns3="7b348775-aabf-4a70-9040-47913b1615c3" targetNamespace="http://schemas.microsoft.com/office/2006/metadata/properties" ma:root="true" ma:fieldsID="32d09215bdafbdf93583402e2ad28f11" ns1:_="" ns2:_="" ns3:_="">
    <xsd:import namespace="http://schemas.microsoft.com/sharepoint/v3"/>
    <xsd:import namespace="a22204b8-c5a7-48a7-bab7-f6e0a9062196"/>
    <xsd:import namespace="7b348775-aabf-4a70-9040-47913b161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204b8-c5a7-48a7-bab7-f6e0a9062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48775-aabf-4a70-9040-47913b161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f2493d-1a62-455f-896d-715ede0889c6}" ma:internalName="TaxCatchAll" ma:showField="CatchAllData" ma:web="7b348775-aabf-4a70-9040-47913b161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2204b8-c5a7-48a7-bab7-f6e0a9062196">
      <Terms xmlns="http://schemas.microsoft.com/office/infopath/2007/PartnerControls"/>
    </lcf76f155ced4ddcb4097134ff3c332f>
    <TaxCatchAll xmlns="7b348775-aabf-4a70-9040-47913b1615c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D1E0D-E4CA-4856-9CA1-CBF57AD5DF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22204b8-c5a7-48a7-bab7-f6e0a9062196"/>
    <ds:schemaRef ds:uri="7b348775-aabf-4a70-9040-47913b161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6271D8-85C5-4715-8998-D7BF91E4F069}">
  <ds:schemaRefs>
    <ds:schemaRef ds:uri="http://schemas.microsoft.com/office/2006/metadata/properties"/>
    <ds:schemaRef ds:uri="http://schemas.microsoft.com/office/infopath/2007/PartnerControls"/>
    <ds:schemaRef ds:uri="a22204b8-c5a7-48a7-bab7-f6e0a9062196"/>
    <ds:schemaRef ds:uri="7b348775-aabf-4a70-9040-47913b1615c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46906A4-C022-43E1-8B25-A5A437866F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13843</TotalTime>
  <Words>95</Words>
  <Application>Microsoft Office PowerPoint</Application>
  <PresentationFormat>On-screen Show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UI</vt:lpstr>
      <vt:lpstr>1_Office Theme</vt:lpstr>
      <vt:lpstr>PowerPoint Presentation</vt:lpstr>
    </vt:vector>
  </TitlesOfParts>
  <Company>NHS Leeds CCG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Letima</dc:creator>
  <cp:lastModifiedBy>DODGSON, Lisa-Marie (BELLBROOKE SURGERY)</cp:lastModifiedBy>
  <cp:revision>118</cp:revision>
  <dcterms:created xsi:type="dcterms:W3CDTF">2020-07-27T17:38:48Z</dcterms:created>
  <dcterms:modified xsi:type="dcterms:W3CDTF">2024-10-15T11:31:27Z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0x010100759ECB41CC0A1B43866B77219C429C9D</vt:lpwstr>
  </property>
  <property fmtid="{D5CDD505-2E9C-101B-9397-08002B2CF9AE}" pid="3" name="MediaServiceImageTags">
    <vt:lpwstr/>
  </property>
</Properties>
</file>