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013" r:id="rId3"/>
    <p:sldId id="268" r:id="rId4"/>
    <p:sldId id="276" r:id="rId5"/>
    <p:sldId id="1015" r:id="rId6"/>
    <p:sldId id="1016" r:id="rId7"/>
    <p:sldId id="101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4718-B169-709C-6F3C-911FAEBDD2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26A766-7750-5470-D277-A9A6EEFF3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3FD839-F7A0-006F-6591-832D9B1DAD09}"/>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5" name="Footer Placeholder 4">
            <a:extLst>
              <a:ext uri="{FF2B5EF4-FFF2-40B4-BE49-F238E27FC236}">
                <a16:creationId xmlns:a16="http://schemas.microsoft.com/office/drawing/2014/main" id="{478A65BF-CD84-58CD-0477-01F22E69F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0D074-D00E-0609-A39B-330DB340205C}"/>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406804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D737-D99C-120B-026F-8CB89E2AFE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C673DC-2AF5-A12C-4F03-BA8BDCDD93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703224-EF8D-26A6-FDD0-8D4D63317B21}"/>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5" name="Footer Placeholder 4">
            <a:extLst>
              <a:ext uri="{FF2B5EF4-FFF2-40B4-BE49-F238E27FC236}">
                <a16:creationId xmlns:a16="http://schemas.microsoft.com/office/drawing/2014/main" id="{9C6B1253-55BA-6CB5-B8D9-B5D862F67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A39A70-0901-05E8-E67E-76DC33ECCD37}"/>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345908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4F51C-EF73-950B-3748-CBB3194819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D4AC15-73B6-BC3E-0A7F-32843A43E4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B93E99-D358-365F-E886-2D11846A2C0D}"/>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5" name="Footer Placeholder 4">
            <a:extLst>
              <a:ext uri="{FF2B5EF4-FFF2-40B4-BE49-F238E27FC236}">
                <a16:creationId xmlns:a16="http://schemas.microsoft.com/office/drawing/2014/main" id="{98458D88-4387-202C-2765-A0FE7B6C2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292390-5CFF-E108-4116-0871440CAD8C}"/>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393951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A39E-4C19-A6B1-2D6A-C8151554BC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F7BAE1-890E-AC10-7D5D-C10575049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473CB-3177-7A8F-2B99-49A1C34A1247}"/>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5" name="Footer Placeholder 4">
            <a:extLst>
              <a:ext uri="{FF2B5EF4-FFF2-40B4-BE49-F238E27FC236}">
                <a16:creationId xmlns:a16="http://schemas.microsoft.com/office/drawing/2014/main" id="{1BCEE250-1239-C296-F610-BF5C5CEB5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D5B899-6C3D-F080-43F1-8E911A2440F5}"/>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355123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EDB9-61BF-7B0E-830D-008370A4C9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15E774-2DCB-8264-C67A-782F8B4B2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6E492-0AC8-D540-B86F-7360DCE17CCE}"/>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5" name="Footer Placeholder 4">
            <a:extLst>
              <a:ext uri="{FF2B5EF4-FFF2-40B4-BE49-F238E27FC236}">
                <a16:creationId xmlns:a16="http://schemas.microsoft.com/office/drawing/2014/main" id="{577E7C1B-8E5A-7A07-1E70-FAC9A4C243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B1EA1-BB6F-4B8C-7168-F782366BB5CE}"/>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73677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CBC2-B66D-F64A-4334-CC65BFE29D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832641-DEBB-BF4C-9FE0-7D2DA3DC93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DEC551-AF9F-6E57-EE32-B20A05AE45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199947-D6A4-3AFB-8E84-04B5456771C2}"/>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6" name="Footer Placeholder 5">
            <a:extLst>
              <a:ext uri="{FF2B5EF4-FFF2-40B4-BE49-F238E27FC236}">
                <a16:creationId xmlns:a16="http://schemas.microsoft.com/office/drawing/2014/main" id="{F0249DE7-2C19-B85D-2448-77A0E17217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CA01F2-3330-C187-866B-45EA79AD0A38}"/>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47238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64EE-58A5-A4C7-E06E-75B1CF21D7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50CE79-E11B-F6AA-E223-049AEF368C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C6843-FB89-2C2D-9143-5D118CDFB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840C1C-980F-3FFA-09BD-704F43912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C72D1-D441-9CBE-F673-C7B86B286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1E587B-CCF6-DB6B-F8D7-020AC9F4FAF6}"/>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8" name="Footer Placeholder 7">
            <a:extLst>
              <a:ext uri="{FF2B5EF4-FFF2-40B4-BE49-F238E27FC236}">
                <a16:creationId xmlns:a16="http://schemas.microsoft.com/office/drawing/2014/main" id="{5CB93E3B-D6CA-A0B9-B4F7-634F79BB01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96BC5E-AAC4-5BC2-34A0-85131824B0B5}"/>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328828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D559-9812-5EA4-0507-E8E6DA238B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EC136C-3645-CD62-676E-1AC8EFE7E271}"/>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4" name="Footer Placeholder 3">
            <a:extLst>
              <a:ext uri="{FF2B5EF4-FFF2-40B4-BE49-F238E27FC236}">
                <a16:creationId xmlns:a16="http://schemas.microsoft.com/office/drawing/2014/main" id="{BB0758B5-AEE6-7EDB-42D9-8FBB2743F7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959912-8308-7489-8C15-1F9A2BB21675}"/>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188543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45532-FCE1-AB19-D479-434E46C05733}"/>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3" name="Footer Placeholder 2">
            <a:extLst>
              <a:ext uri="{FF2B5EF4-FFF2-40B4-BE49-F238E27FC236}">
                <a16:creationId xmlns:a16="http://schemas.microsoft.com/office/drawing/2014/main" id="{05D79B2F-890D-CD0A-16C4-9622EC6583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4DA451-99EC-B4E4-FF37-FB0AF11FAC65}"/>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34795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F98F-0B4A-A875-B425-63D4F15C7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91A388-845B-1C2D-E25E-E5779EB82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F49A05-8730-3549-FE62-867F4CEE9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C0CF4-5871-B7D8-B966-1F0C8C0521A8}"/>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6" name="Footer Placeholder 5">
            <a:extLst>
              <a:ext uri="{FF2B5EF4-FFF2-40B4-BE49-F238E27FC236}">
                <a16:creationId xmlns:a16="http://schemas.microsoft.com/office/drawing/2014/main" id="{1C1486E5-AED8-7195-96EB-799812B744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61D58A-C18F-8E7A-DC41-64D18F27C0D1}"/>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419606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5005-87A7-F7A3-DC93-E0158F3DE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3B7C-EE1E-3FD8-F277-8CA99AA8F8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E3B8EB-12BF-0D91-60BC-35B421363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F8C1D-5B43-27D9-EF4A-C1E5C75A3774}"/>
              </a:ext>
            </a:extLst>
          </p:cNvPr>
          <p:cNvSpPr>
            <a:spLocks noGrp="1"/>
          </p:cNvSpPr>
          <p:nvPr>
            <p:ph type="dt" sz="half" idx="10"/>
          </p:nvPr>
        </p:nvSpPr>
        <p:spPr/>
        <p:txBody>
          <a:bodyPr/>
          <a:lstStyle/>
          <a:p>
            <a:fld id="{24AFE74F-A598-40B3-823D-D557D5449EB5}" type="datetimeFigureOut">
              <a:rPr lang="en-GB" smtClean="0"/>
              <a:t>10/10/2023</a:t>
            </a:fld>
            <a:endParaRPr lang="en-GB"/>
          </a:p>
        </p:txBody>
      </p:sp>
      <p:sp>
        <p:nvSpPr>
          <p:cNvPr id="6" name="Footer Placeholder 5">
            <a:extLst>
              <a:ext uri="{FF2B5EF4-FFF2-40B4-BE49-F238E27FC236}">
                <a16:creationId xmlns:a16="http://schemas.microsoft.com/office/drawing/2014/main" id="{27842782-9A15-7C20-F5FD-4F19FB7D12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A704D8-E1C2-2071-6A0E-AC76F68A4AEB}"/>
              </a:ext>
            </a:extLst>
          </p:cNvPr>
          <p:cNvSpPr>
            <a:spLocks noGrp="1"/>
          </p:cNvSpPr>
          <p:nvPr>
            <p:ph type="sldNum" sz="quarter" idx="12"/>
          </p:nvPr>
        </p:nvSpPr>
        <p:spPr/>
        <p:txBody>
          <a:bodyPr/>
          <a:lstStyle/>
          <a:p>
            <a:fld id="{E27CA628-E965-4C98-9D42-AC8BCAE88002}" type="slidenum">
              <a:rPr lang="en-GB" smtClean="0"/>
              <a:t>‹#›</a:t>
            </a:fld>
            <a:endParaRPr lang="en-GB"/>
          </a:p>
        </p:txBody>
      </p:sp>
    </p:spTree>
    <p:extLst>
      <p:ext uri="{BB962C8B-B14F-4D97-AF65-F5344CB8AC3E}">
        <p14:creationId xmlns:p14="http://schemas.microsoft.com/office/powerpoint/2010/main" val="297647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571EF-702E-F673-D96D-3D4FEA6C3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F0599-DBD4-468E-CF7D-6F2866451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50D28A-7C07-39D3-175C-A552CFEC4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FE74F-A598-40B3-823D-D557D5449EB5}" type="datetimeFigureOut">
              <a:rPr lang="en-GB" smtClean="0"/>
              <a:t>10/10/2023</a:t>
            </a:fld>
            <a:endParaRPr lang="en-GB"/>
          </a:p>
        </p:txBody>
      </p:sp>
      <p:sp>
        <p:nvSpPr>
          <p:cNvPr id="5" name="Footer Placeholder 4">
            <a:extLst>
              <a:ext uri="{FF2B5EF4-FFF2-40B4-BE49-F238E27FC236}">
                <a16:creationId xmlns:a16="http://schemas.microsoft.com/office/drawing/2014/main" id="{9117BBE9-FB99-3C39-A3EE-6EAF524C3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1589FE-CE2B-13CF-61A7-AFFB53792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CA628-E965-4C98-9D42-AC8BCAE88002}" type="slidenum">
              <a:rPr lang="en-GB" smtClean="0"/>
              <a:t>‹#›</a:t>
            </a:fld>
            <a:endParaRPr lang="en-GB"/>
          </a:p>
        </p:txBody>
      </p:sp>
    </p:spTree>
    <p:extLst>
      <p:ext uri="{BB962C8B-B14F-4D97-AF65-F5344CB8AC3E}">
        <p14:creationId xmlns:p14="http://schemas.microsoft.com/office/powerpoint/2010/main" val="2600363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xperthealth.org.uk/programmes/#diabetes" TargetMode="External"/><Relationship Id="rId2" Type="http://schemas.openxmlformats.org/officeDocument/2006/relationships/hyperlink" Target="https://hrch.jotform.com/212144434416043" TargetMode="External"/><Relationship Id="rId1" Type="http://schemas.openxmlformats.org/officeDocument/2006/relationships/slideLayout" Target="../slideLayouts/slideLayout7.xml"/><Relationship Id="rId6" Type="http://schemas.openxmlformats.org/officeDocument/2006/relationships/hyperlink" Target="https://www.england.nhs.uk/digital-weight-management/" TargetMode="External"/><Relationship Id="rId5" Type="http://schemas.openxmlformats.org/officeDocument/2006/relationships/hyperlink" Target="https://www.youtube.com/watch?v=ylhO6WmmW7M" TargetMode="External"/><Relationship Id="rId4" Type="http://schemas.openxmlformats.org/officeDocument/2006/relationships/hyperlink" Target="https://www.xperthealth.org.uk/programmes/#insuli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ealthyhounslow.co.uk/service/weight-management/?_gl=1*vbfg6l*_ga*MTg4ODQzNjkyMi4xNjgxOTgzMzUw*_ga_88K3H7W9PK*MTY5MjcxMzU3MC4xLjEuMTY5MjcxNTQyOS4wLjAuMA..*_ga_8YDPNQBJSG*MTY5MjcxMzU3MC4zLjEuMTY5MjcxNTQyOS4wLjAuMA..&amp;_ga=2.195574127.291864711.1692713571-1888436922.1681983350" TargetMode="External"/><Relationship Id="rId2" Type="http://schemas.openxmlformats.org/officeDocument/2006/relationships/hyperlink" Target="https://healthyhounslow.co.uk/service/health-and-wellbeing-coaching/?_ga=2.110097862.291864711.1692713571-1888436922.1681983350&amp;_gl=1*egk13k*_ga*MTg4ODQzNjkyMi4xNjgxOTgzMzUw*_ga_88K3H7W9PK*MTY5MjcxMzU3MC4xLjEuMTY5MjcxNTQ1MS4wLjAuMA..*_ga_8YDPNQBJSG*MTY5MjcxMzU3MC4zLjEuMTY5MjcxNTQ1MS4wLjAuMA.." TargetMode="External"/><Relationship Id="rId1" Type="http://schemas.openxmlformats.org/officeDocument/2006/relationships/slideLayout" Target="../slideLayouts/slideLayout7.xml"/><Relationship Id="rId5" Type="http://schemas.openxmlformats.org/officeDocument/2006/relationships/hyperlink" Target="https://healthyhounslow.co.uk/"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healthyhounslow.co.uk/service/physical-activity/?_ga=2.94892511.291864711.1692713571-1888436922.1681983350&amp;_gl=1*lu8noq*_ga*MTg4ODQzNjkyMi4xNjgxOTgzMzUw*_ga_88K3H7W9PK*MTY5MjcxMzU3MC4xLjEuMTY5MjcxNTA1Mi4wLjAuMA..*_ga_8YDPNQBJSG*MTY5MjcxMzU3MC4zLjEuMTY5MjcxNTA1Mi4wLjAuMA.." TargetMode="External"/><Relationship Id="rId2" Type="http://schemas.openxmlformats.org/officeDocument/2006/relationships/hyperlink" Target="https://healthyhounslow.co.uk/service/health-check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england.nhs.uk/diabetes/treatment-care/diabetes-remission/#:~:text=How%20it%20works,normal%20meals%20with%20these%20product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ashfordstpeters.nhs.uk/swms" TargetMode="External"/><Relationship Id="rId3" Type="http://schemas.openxmlformats.org/officeDocument/2006/relationships/hyperlink" Target="https://www.nhs.uk/conditions/high-blood-pressure-hypertension/" TargetMode="External"/><Relationship Id="rId7" Type="http://schemas.openxmlformats.org/officeDocument/2006/relationships/hyperlink" Target="https://www.imperial.nhs.uk/our-services/surgery/bariatric-surgery/refer-to-this-service" TargetMode="External"/><Relationship Id="rId2" Type="http://schemas.openxmlformats.org/officeDocument/2006/relationships/hyperlink" Target="https://www.nhs.uk/conditions/type-2-diabetes/" TargetMode="External"/><Relationship Id="rId1" Type="http://schemas.openxmlformats.org/officeDocument/2006/relationships/slideLayout" Target="../slideLayouts/slideLayout7.xml"/><Relationship Id="rId6" Type="http://schemas.openxmlformats.org/officeDocument/2006/relationships/hyperlink" Target="https://www.nhs.uk/live-well/exercise/" TargetMode="External"/><Relationship Id="rId5" Type="http://schemas.openxmlformats.org/officeDocument/2006/relationships/hyperlink" Target="https://www.nhs.uk/live-well/eat-well/how-to-eat-a-balanced-diet/" TargetMode="External"/><Relationship Id="rId4" Type="http://schemas.openxmlformats.org/officeDocument/2006/relationships/hyperlink" Target="https://www.nhs.uk/better-health/lose-weight/" TargetMode="External"/><Relationship Id="rId9" Type="http://schemas.openxmlformats.org/officeDocument/2006/relationships/hyperlink" Target="https://www.nhs.uk/conditions/weight-loss-surger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knowdiabetes.org.uk/learning-zone/find-a-programme/weight-loss-programmes/low-carb-program/" TargetMode="External"/><Relationship Id="rId3" Type="http://schemas.openxmlformats.org/officeDocument/2006/relationships/image" Target="../media/image5.png"/><Relationship Id="rId7" Type="http://schemas.openxmlformats.org/officeDocument/2006/relationships/hyperlink" Target="https://elearning.knowdiabetes.org.uk/courses/my-type-2-diabetes/" TargetMode="External"/><Relationship Id="rId2" Type="http://schemas.openxmlformats.org/officeDocument/2006/relationships/hyperlink" Target="https://www.knowdiabetes.org.uk/"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s://www.roczen.com/" TargetMode="External"/><Relationship Id="rId4" Type="http://schemas.openxmlformats.org/officeDocument/2006/relationships/image" Target="../media/image6.png"/><Relationship Id="rId9" Type="http://schemas.openxmlformats.org/officeDocument/2006/relationships/hyperlink" Target="https://www.secondnature.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BD788408-0CDE-9623-C718-759852FC8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004" y="0"/>
            <a:ext cx="4692891" cy="1536779"/>
          </a:xfrm>
          <a:prstGeom prst="rect">
            <a:avLst/>
          </a:prstGeom>
        </p:spPr>
      </p:pic>
      <p:pic>
        <p:nvPicPr>
          <p:cNvPr id="6" name="Picture 5">
            <a:extLst>
              <a:ext uri="{FF2B5EF4-FFF2-40B4-BE49-F238E27FC236}">
                <a16:creationId xmlns:a16="http://schemas.microsoft.com/office/drawing/2014/main" id="{2CA47402-F62E-12F2-C207-C0ADCEC34980}"/>
              </a:ext>
            </a:extLst>
          </p:cNvPr>
          <p:cNvPicPr>
            <a:picLocks noChangeAspect="1"/>
          </p:cNvPicPr>
          <p:nvPr/>
        </p:nvPicPr>
        <p:blipFill>
          <a:blip r:embed="rId3"/>
          <a:stretch>
            <a:fillRect/>
          </a:stretch>
        </p:blipFill>
        <p:spPr>
          <a:xfrm>
            <a:off x="0" y="0"/>
            <a:ext cx="9492295" cy="3164098"/>
          </a:xfrm>
          <a:prstGeom prst="rect">
            <a:avLst/>
          </a:prstGeom>
        </p:spPr>
      </p:pic>
      <p:pic>
        <p:nvPicPr>
          <p:cNvPr id="7" name="Picture 6">
            <a:extLst>
              <a:ext uri="{FF2B5EF4-FFF2-40B4-BE49-F238E27FC236}">
                <a16:creationId xmlns:a16="http://schemas.microsoft.com/office/drawing/2014/main" id="{CC3A49AD-89E3-F040-E4AA-BF6F8881870F}"/>
              </a:ext>
            </a:extLst>
          </p:cNvPr>
          <p:cNvPicPr>
            <a:picLocks noChangeAspect="1"/>
          </p:cNvPicPr>
          <p:nvPr/>
        </p:nvPicPr>
        <p:blipFill>
          <a:blip r:embed="rId4"/>
          <a:stretch>
            <a:fillRect/>
          </a:stretch>
        </p:blipFill>
        <p:spPr>
          <a:xfrm>
            <a:off x="277391" y="3429000"/>
            <a:ext cx="8937511" cy="1591194"/>
          </a:xfrm>
          <a:prstGeom prst="rect">
            <a:avLst/>
          </a:prstGeom>
        </p:spPr>
      </p:pic>
    </p:spTree>
    <p:extLst>
      <p:ext uri="{BB962C8B-B14F-4D97-AF65-F5344CB8AC3E}">
        <p14:creationId xmlns:p14="http://schemas.microsoft.com/office/powerpoint/2010/main" val="392821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A68559C-CDC4-F8F6-81E2-DACF9132F706}"/>
              </a:ext>
            </a:extLst>
          </p:cNvPr>
          <p:cNvGraphicFramePr>
            <a:graphicFrameLocks noGrp="1"/>
          </p:cNvGraphicFramePr>
          <p:nvPr/>
        </p:nvGraphicFramePr>
        <p:xfrm>
          <a:off x="71436" y="52631"/>
          <a:ext cx="12030076" cy="3711472"/>
        </p:xfrm>
        <a:graphic>
          <a:graphicData uri="http://schemas.openxmlformats.org/drawingml/2006/table">
            <a:tbl>
              <a:tblPr firstRow="1" firstCol="1" bandRow="1">
                <a:tableStyleId>{5C22544A-7EE6-4342-B048-85BDC9FD1C3A}</a:tableStyleId>
              </a:tblPr>
              <a:tblGrid>
                <a:gridCol w="1391158">
                  <a:extLst>
                    <a:ext uri="{9D8B030D-6E8A-4147-A177-3AD203B41FA5}">
                      <a16:colId xmlns:a16="http://schemas.microsoft.com/office/drawing/2014/main" val="4192154358"/>
                    </a:ext>
                  </a:extLst>
                </a:gridCol>
                <a:gridCol w="4935378">
                  <a:extLst>
                    <a:ext uri="{9D8B030D-6E8A-4147-A177-3AD203B41FA5}">
                      <a16:colId xmlns:a16="http://schemas.microsoft.com/office/drawing/2014/main" val="127269204"/>
                    </a:ext>
                  </a:extLst>
                </a:gridCol>
                <a:gridCol w="2794556">
                  <a:extLst>
                    <a:ext uri="{9D8B030D-6E8A-4147-A177-3AD203B41FA5}">
                      <a16:colId xmlns:a16="http://schemas.microsoft.com/office/drawing/2014/main" val="2204784734"/>
                    </a:ext>
                  </a:extLst>
                </a:gridCol>
                <a:gridCol w="2908984">
                  <a:extLst>
                    <a:ext uri="{9D8B030D-6E8A-4147-A177-3AD203B41FA5}">
                      <a16:colId xmlns:a16="http://schemas.microsoft.com/office/drawing/2014/main" val="3089184834"/>
                    </a:ext>
                  </a:extLst>
                </a:gridCol>
              </a:tblGrid>
              <a:tr h="297712">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Programme</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it?</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gn="ctr">
                        <a:lnSpc>
                          <a:spcPct val="107000"/>
                        </a:lnSpc>
                        <a:spcAft>
                          <a:spcPts val="800"/>
                        </a:spcAft>
                      </a:pPr>
                      <a:r>
                        <a:rPr lang="en-GB" sz="1400" u="sng" dirty="0">
                          <a:solidFill>
                            <a:srgbClr val="FFFF00"/>
                          </a:solidFill>
                          <a:effectLst/>
                        </a:rPr>
                        <a:t>Who can join?</a:t>
                      </a: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 I sign up?</a:t>
                      </a:r>
                    </a:p>
                  </a:txBody>
                  <a:tcPr marL="9999" marR="9999" marT="0" marB="0"/>
                </a:tc>
                <a:extLst>
                  <a:ext uri="{0D108BD9-81ED-4DB2-BD59-A6C34878D82A}">
                    <a16:rowId xmlns:a16="http://schemas.microsoft.com/office/drawing/2014/main" val="3739167636"/>
                  </a:ext>
                </a:extLst>
              </a:tr>
              <a:tr h="541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X-PERT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Type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Diabetes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Programme </a:t>
                      </a:r>
                      <a:endParaRPr lang="en-GB" sz="1100" b="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X-PERT Diabetes programme will increase your knowledge, skills and understanding of your condition and help you to make lifestyle choices to manage your blood glucose levels more effectively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Learn all about diabetes and help manage diabetes in your own way. Reduce weight, reduce blood glucose levels and reduce 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Offered:</a:t>
                      </a:r>
                      <a:r>
                        <a:rPr lang="en-GB" sz="1400" b="0" u="none"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X5 (2hr) weekly </a:t>
                      </a:r>
                      <a:r>
                        <a:rPr lang="en-GB" sz="1400" i="0" dirty="0">
                          <a:effectLst/>
                          <a:latin typeface="Calibri" panose="020F0502020204030204" pitchFamily="34" charset="0"/>
                          <a:ea typeface="Calibri" panose="020F0502020204030204" pitchFamily="34" charset="0"/>
                          <a:cs typeface="Times New Roman" panose="02020603050405020304" pitchFamily="18" charset="0"/>
                        </a:rPr>
                        <a:t>online</a:t>
                      </a:r>
                      <a:r>
                        <a:rPr lang="en-GB" sz="1400" dirty="0">
                          <a:effectLst/>
                          <a:latin typeface="Calibri" panose="020F0502020204030204" pitchFamily="34" charset="0"/>
                          <a:ea typeface="Calibri" panose="020F0502020204030204" pitchFamily="34" charset="0"/>
                          <a:cs typeface="Times New Roman" panose="02020603050405020304" pitchFamily="18" charset="0"/>
                        </a:rPr>
                        <a:t> group sessions or X5-6 (3hr) weekly face to face group sessions (at Heart of Hounslow or Feltham Health Centre).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Language</a:t>
                      </a:r>
                      <a:r>
                        <a:rPr lang="en-GB" sz="1400" dirty="0">
                          <a:effectLst/>
                          <a:latin typeface="Calibri" panose="020F0502020204030204" pitchFamily="34" charset="0"/>
                          <a:ea typeface="Calibri" panose="020F0502020204030204" pitchFamily="34" charset="0"/>
                          <a:cs typeface="Times New Roman" panose="02020603050405020304" pitchFamily="18" charset="0"/>
                        </a:rPr>
                        <a:t>: English (online and face to face) and Hindi/ Punjabi face to face </a:t>
                      </a:r>
                    </a:p>
                  </a:txBody>
                  <a:tcPr marL="9999" marR="9999" marT="0" marB="0"/>
                </a:tc>
                <a:tc>
                  <a:txBody>
                    <a:bodyPr/>
                    <a:lstStyle/>
                    <a:p>
                      <a:pPr marL="171450" indent="-171450">
                        <a:lnSpc>
                          <a:spcPct val="107000"/>
                        </a:lnSpc>
                        <a:spcAft>
                          <a:spcPts val="800"/>
                        </a:spcAft>
                        <a:buFont typeface="Arial" panose="020B0604020202020204" pitchFamily="34" charset="0"/>
                        <a:buChar cha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Type 2 diabetes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dirty="0">
                          <a:effectLst/>
                        </a:rPr>
                        <a:t>18 years + </a:t>
                      </a:r>
                      <a:endParaRPr lang="en-GB" sz="1400" dirty="0">
                        <a:effectLst/>
                      </a:endParaRP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400" u="sng" dirty="0">
                        <a:solidFill>
                          <a:srgbClr val="FFFF00"/>
                        </a:solidFill>
                        <a:effectLst/>
                      </a:endParaRPr>
                    </a:p>
                  </a:txBody>
                  <a:tcPr marL="9999" marR="9999" marT="0" marB="0"/>
                </a:tc>
                <a:tc>
                  <a:txBody>
                    <a:bodyPr/>
                    <a:lstStyle/>
                    <a:p>
                      <a:r>
                        <a:rPr lang="en-GB" sz="1400" b="1" u="sng" dirty="0">
                          <a:latin typeface="+mn-lt"/>
                        </a:rPr>
                        <a:t>Self referral:</a:t>
                      </a:r>
                    </a:p>
                    <a:p>
                      <a:r>
                        <a:rPr lang="en-GB" sz="1400" u="sng" kern="1200" dirty="0">
                          <a:solidFill>
                            <a:schemeClr val="dk1"/>
                          </a:solidFill>
                          <a:effectLst/>
                          <a:latin typeface="+mn-lt"/>
                          <a:ea typeface="+mn-ea"/>
                          <a:cs typeface="+mn-cs"/>
                          <a:hlinkClick r:id="rId2"/>
                        </a:rPr>
                        <a:t>https://hrch.jotform.com/212144434416043</a:t>
                      </a:r>
                      <a:endParaRPr lang="en-GB"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tx1"/>
                          </a:solidFill>
                          <a:effectLst/>
                        </a:rPr>
                        <a:t>Ask your healthcare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sng" kern="1200" dirty="0">
                          <a:solidFill>
                            <a:schemeClr val="dk1"/>
                          </a:solidFill>
                          <a:effectLst/>
                          <a:latin typeface="+mn-lt"/>
                          <a:ea typeface="+mn-ea"/>
                          <a:cs typeface="+mn-cs"/>
                        </a:rPr>
                        <a:t>For further information visit the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hlinkClick r:id="rId3"/>
                        </a:rPr>
                        <a:t>Group Education Programmes (xperthealth.org.uk)</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hlinkClick r:id="rId4"/>
                        </a:rPr>
                        <a:t>Group Education Programmes (xperthealth.org.uk)</a:t>
                      </a:r>
                      <a:endParaRPr lang="en-GB" sz="1400" b="1" i="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hlinkClick r:id="rId5"/>
                        </a:rPr>
                        <a:t>Adele's Story </a:t>
                      </a:r>
                      <a:endPar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65832391"/>
                  </a:ext>
                </a:extLst>
              </a:tr>
            </a:tbl>
          </a:graphicData>
        </a:graphic>
      </p:graphicFrame>
      <p:graphicFrame>
        <p:nvGraphicFramePr>
          <p:cNvPr id="4" name="Table 3">
            <a:extLst>
              <a:ext uri="{FF2B5EF4-FFF2-40B4-BE49-F238E27FC236}">
                <a16:creationId xmlns:a16="http://schemas.microsoft.com/office/drawing/2014/main" id="{10BC6A09-C646-AA3D-CBB0-1EEDAEEFFCE1}"/>
              </a:ext>
            </a:extLst>
          </p:cNvPr>
          <p:cNvGraphicFramePr>
            <a:graphicFrameLocks noGrp="1"/>
          </p:cNvGraphicFramePr>
          <p:nvPr/>
        </p:nvGraphicFramePr>
        <p:xfrm>
          <a:off x="71436" y="3955707"/>
          <a:ext cx="12049127" cy="2849662"/>
        </p:xfrm>
        <a:graphic>
          <a:graphicData uri="http://schemas.openxmlformats.org/drawingml/2006/table">
            <a:tbl>
              <a:tblPr firstRow="1" firstCol="1" bandRow="1">
                <a:tableStyleId>{5C22544A-7EE6-4342-B048-85BDC9FD1C3A}</a:tableStyleId>
              </a:tblPr>
              <a:tblGrid>
                <a:gridCol w="1363961">
                  <a:extLst>
                    <a:ext uri="{9D8B030D-6E8A-4147-A177-3AD203B41FA5}">
                      <a16:colId xmlns:a16="http://schemas.microsoft.com/office/drawing/2014/main" val="3139126751"/>
                    </a:ext>
                  </a:extLst>
                </a:gridCol>
                <a:gridCol w="5013570">
                  <a:extLst>
                    <a:ext uri="{9D8B030D-6E8A-4147-A177-3AD203B41FA5}">
                      <a16:colId xmlns:a16="http://schemas.microsoft.com/office/drawing/2014/main" val="3587112759"/>
                    </a:ext>
                  </a:extLst>
                </a:gridCol>
                <a:gridCol w="2922168">
                  <a:extLst>
                    <a:ext uri="{9D8B030D-6E8A-4147-A177-3AD203B41FA5}">
                      <a16:colId xmlns:a16="http://schemas.microsoft.com/office/drawing/2014/main" val="3543580165"/>
                    </a:ext>
                  </a:extLst>
                </a:gridCol>
                <a:gridCol w="2749428">
                  <a:extLst>
                    <a:ext uri="{9D8B030D-6E8A-4147-A177-3AD203B41FA5}">
                      <a16:colId xmlns:a16="http://schemas.microsoft.com/office/drawing/2014/main" val="648519060"/>
                    </a:ext>
                  </a:extLst>
                </a:gridCol>
              </a:tblGrid>
              <a:tr h="297316">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Programme</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it?</a:t>
                      </a:r>
                    </a:p>
                  </a:txBody>
                  <a:tcPr marL="9999" marR="9999" marT="0" marB="0"/>
                </a:tc>
                <a:tc>
                  <a:txBody>
                    <a:bodyPr/>
                    <a:lstStyle/>
                    <a:p>
                      <a:pPr algn="ctr">
                        <a:lnSpc>
                          <a:spcPct val="107000"/>
                        </a:lnSpc>
                        <a:spcAft>
                          <a:spcPts val="800"/>
                        </a:spcAft>
                      </a:pPr>
                      <a:r>
                        <a:rPr lang="en-GB" sz="1400" u="sng" dirty="0">
                          <a:solidFill>
                            <a:srgbClr val="FFFF00"/>
                          </a:solidFill>
                          <a:effectLst/>
                        </a:rPr>
                        <a:t>Who can join?</a:t>
                      </a: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 I sign up?</a:t>
                      </a:r>
                    </a:p>
                  </a:txBody>
                  <a:tcPr marL="9999" marR="9999" marT="0" marB="0"/>
                </a:tc>
                <a:extLst>
                  <a:ext uri="{0D108BD9-81ED-4DB2-BD59-A6C34878D82A}">
                    <a16:rowId xmlns:a16="http://schemas.microsoft.com/office/drawing/2014/main" val="121284130"/>
                  </a:ext>
                </a:extLst>
              </a:tr>
              <a:tr h="2552346">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NHS Digital Weight Management Programme</a:t>
                      </a:r>
                    </a:p>
                    <a:p>
                      <a:pPr algn="ctr">
                        <a:lnSpc>
                          <a:spcPct val="107000"/>
                        </a:lnSpc>
                        <a:spcAft>
                          <a:spcPts val="800"/>
                        </a:spcAft>
                      </a:pP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Weight loss programme delivered through a free-to-download app with 1-2-1 calls along the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App contains education on weight loss, recipes, meal plans, blogs and forum to connect with other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Offered:</a:t>
                      </a:r>
                      <a:r>
                        <a:rPr lang="en-GB" sz="1400" b="0" u="none" dirty="0">
                          <a:effectLst/>
                          <a:latin typeface="Calibri" panose="020F0502020204030204" pitchFamily="34" charset="0"/>
                          <a:ea typeface="Calibri" panose="020F0502020204030204" pitchFamily="34" charset="0"/>
                          <a:cs typeface="Times New Roman" panose="02020603050405020304" pitchFamily="18" charset="0"/>
                        </a:rPr>
                        <a:t> X12 weekly online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Languages:</a:t>
                      </a:r>
                      <a:r>
                        <a:rPr lang="en-GB" sz="1400" b="0" dirty="0">
                          <a:effectLst/>
                          <a:latin typeface="Calibri" panose="020F0502020204030204" pitchFamily="34" charset="0"/>
                          <a:ea typeface="Calibri" panose="020F0502020204030204" pitchFamily="34" charset="0"/>
                          <a:cs typeface="Times New Roman" panose="02020603050405020304" pitchFamily="18" charset="0"/>
                        </a:rPr>
                        <a:t> Multiple languages available</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BMI over 30kg/m</a:t>
                      </a:r>
                      <a:r>
                        <a:rPr lang="en-GB" sz="14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dirty="0">
                          <a:effectLst/>
                          <a:latin typeface="Calibri" panose="020F0502020204030204" pitchFamily="34" charset="0"/>
                          <a:ea typeface="Calibri" panose="020F0502020204030204" pitchFamily="34" charset="0"/>
                          <a:cs typeface="Times New Roman" panose="02020603050405020304" pitchFamily="18" charset="0"/>
                        </a:rPr>
                        <a:t> AND hypertension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27.5kg/m</a:t>
                      </a:r>
                      <a:r>
                        <a:rPr lang="en-GB" sz="14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dirty="0">
                          <a:effectLst/>
                          <a:latin typeface="Calibri" panose="020F0502020204030204" pitchFamily="34" charset="0"/>
                          <a:ea typeface="Calibri" panose="020F0502020204030204" pitchFamily="34" charset="0"/>
                          <a:cs typeface="Times New Roman" panose="02020603050405020304" pitchFamily="18" charset="0"/>
                        </a:rPr>
                        <a:t> for people from (</a:t>
                      </a:r>
                      <a:r>
                        <a:rPr lang="en-GB" sz="1400" b="0" i="0" kern="1200" dirty="0">
                          <a:solidFill>
                            <a:schemeClr val="dk1"/>
                          </a:solidFill>
                          <a:effectLst/>
                          <a:latin typeface="+mn-lt"/>
                          <a:ea typeface="+mn-ea"/>
                          <a:cs typeface="+mn-cs"/>
                        </a:rPr>
                        <a:t>South Asian, Chinese, other Asian, Middle Eastern,  Black African or African-Caribbean origin) </a:t>
                      </a:r>
                      <a:r>
                        <a:rPr lang="en-GB" sz="1400" b="0" i="0" kern="1200" dirty="0">
                          <a:solidFill>
                            <a:schemeClr val="dk1"/>
                          </a:solidFill>
                          <a:effectLst/>
                          <a:latin typeface="Calibri" panose="020F0502020204030204" pitchFamily="34" charset="0"/>
                          <a:ea typeface="+mn-ea"/>
                          <a:cs typeface="Times New Roman" panose="02020603050405020304" pitchFamily="18"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 hypertension</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dirty="0">
                          <a:effectLst/>
                          <a:ea typeface="Calibri" panose="020F0502020204030204" pitchFamily="34" charset="0"/>
                          <a:cs typeface="Arial" panose="020B0604020202020204" pitchFamily="34" charset="0"/>
                        </a:rPr>
                        <a:t>Type 2 diabetes and BMI over 30kg/m</a:t>
                      </a:r>
                      <a:r>
                        <a:rPr lang="en-GB" sz="1400" baseline="30000" dirty="0">
                          <a:effectLst/>
                          <a:ea typeface="Calibri" panose="020F0502020204030204" pitchFamily="34" charset="0"/>
                          <a:cs typeface="Arial" panose="020B0604020202020204" pitchFamily="34" charset="0"/>
                        </a:rPr>
                        <a:t>2</a:t>
                      </a:r>
                      <a:r>
                        <a:rPr lang="en-GB" sz="1400" dirty="0">
                          <a:effectLst/>
                          <a:ea typeface="Calibri" panose="020F0502020204030204" pitchFamily="34" charset="0"/>
                          <a:cs typeface="Arial" panose="020B0604020202020204" pitchFamily="34" charset="0"/>
                        </a:rPr>
                        <a:t> or 27.5 kg/m</a:t>
                      </a:r>
                      <a:r>
                        <a:rPr lang="en-GB" sz="1400" baseline="30000" dirty="0">
                          <a:effectLst/>
                          <a:ea typeface="Calibri" panose="020F0502020204030204" pitchFamily="34" charset="0"/>
                          <a:cs typeface="Arial" panose="020B0604020202020204" pitchFamily="34" charset="0"/>
                        </a:rPr>
                        <a:t>2</a:t>
                      </a:r>
                      <a:r>
                        <a:rPr lang="en-GB" sz="1400" dirty="0">
                          <a:effectLst/>
                          <a:ea typeface="Calibri" panose="020F0502020204030204" pitchFamily="34" charset="0"/>
                          <a:cs typeface="Arial" panose="020B0604020202020204" pitchFamily="34"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r>
                        <a:rPr lang="en-GB" sz="1400" b="0" i="0" kern="1200" dirty="0">
                          <a:solidFill>
                            <a:schemeClr val="dk1"/>
                          </a:solidFill>
                          <a:effectLst/>
                          <a:latin typeface="+mn-lt"/>
                          <a:ea typeface="+mn-ea"/>
                          <a:cs typeface="+mn-cs"/>
                        </a:rPr>
                        <a:t>South Asian, Chinese, other Asian, Middle Eastern,  Black African or African-Caribbean origin)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tx1"/>
                          </a:solidFill>
                          <a:effectLst/>
                        </a:rPr>
                        <a:t>Ask your healthcare team </a:t>
                      </a:r>
                      <a:endParaRPr lang="en-GB" sz="1400" b="1" u="sng"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endParaRPr lang="en-GB" sz="1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sng" kern="1200" dirty="0">
                          <a:solidFill>
                            <a:schemeClr val="dk1"/>
                          </a:solidFill>
                          <a:effectLst/>
                          <a:latin typeface="+mn-lt"/>
                          <a:ea typeface="+mn-ea"/>
                          <a:cs typeface="+mn-cs"/>
                        </a:rPr>
                        <a:t>For further information visit the website:</a:t>
                      </a:r>
                    </a:p>
                    <a:p>
                      <a:pPr algn="l">
                        <a:lnSpc>
                          <a:spcPct val="100000"/>
                        </a:lnSpc>
                        <a:spcAft>
                          <a:spcPts val="0"/>
                        </a:spcAft>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400" dirty="0">
                          <a:hlinkClick r:id="rId6"/>
                        </a:rPr>
                        <a:t>NHS England » The NHS Digital Weight Management Programme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2344791064"/>
                  </a:ext>
                </a:extLst>
              </a:tr>
            </a:tbl>
          </a:graphicData>
        </a:graphic>
      </p:graphicFrame>
    </p:spTree>
    <p:extLst>
      <p:ext uri="{BB962C8B-B14F-4D97-AF65-F5344CB8AC3E}">
        <p14:creationId xmlns:p14="http://schemas.microsoft.com/office/powerpoint/2010/main" val="167003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C5EF03-AE2F-17CE-40E5-BE22EBA161D8}"/>
              </a:ext>
            </a:extLst>
          </p:cNvPr>
          <p:cNvGraphicFramePr>
            <a:graphicFrameLocks noGrp="1"/>
          </p:cNvGraphicFramePr>
          <p:nvPr/>
        </p:nvGraphicFramePr>
        <p:xfrm>
          <a:off x="58723" y="615665"/>
          <a:ext cx="12063370" cy="4058857"/>
        </p:xfrm>
        <a:graphic>
          <a:graphicData uri="http://schemas.openxmlformats.org/drawingml/2006/table">
            <a:tbl>
              <a:tblPr firstRow="1" firstCol="1" bandRow="1">
                <a:tableStyleId>{5C22544A-7EE6-4342-B048-85BDC9FD1C3A}</a:tableStyleId>
              </a:tblPr>
              <a:tblGrid>
                <a:gridCol w="1603451">
                  <a:extLst>
                    <a:ext uri="{9D8B030D-6E8A-4147-A177-3AD203B41FA5}">
                      <a16:colId xmlns:a16="http://schemas.microsoft.com/office/drawing/2014/main" val="2966124352"/>
                    </a:ext>
                  </a:extLst>
                </a:gridCol>
                <a:gridCol w="4974856">
                  <a:extLst>
                    <a:ext uri="{9D8B030D-6E8A-4147-A177-3AD203B41FA5}">
                      <a16:colId xmlns:a16="http://schemas.microsoft.com/office/drawing/2014/main" val="1341223268"/>
                    </a:ext>
                  </a:extLst>
                </a:gridCol>
                <a:gridCol w="2817928">
                  <a:extLst>
                    <a:ext uri="{9D8B030D-6E8A-4147-A177-3AD203B41FA5}">
                      <a16:colId xmlns:a16="http://schemas.microsoft.com/office/drawing/2014/main" val="1459762465"/>
                    </a:ext>
                  </a:extLst>
                </a:gridCol>
                <a:gridCol w="2667135">
                  <a:extLst>
                    <a:ext uri="{9D8B030D-6E8A-4147-A177-3AD203B41FA5}">
                      <a16:colId xmlns:a16="http://schemas.microsoft.com/office/drawing/2014/main" val="3490845026"/>
                    </a:ext>
                  </a:extLst>
                </a:gridCol>
              </a:tblGrid>
              <a:tr h="154977">
                <a:tc>
                  <a:txBody>
                    <a:bodyPr/>
                    <a:lstStyle/>
                    <a:p>
                      <a:pPr algn="ctr">
                        <a:lnSpc>
                          <a:spcPct val="107000"/>
                        </a:lnSpc>
                        <a:spcAft>
                          <a:spcPts val="800"/>
                        </a:spcAft>
                      </a:pPr>
                      <a:r>
                        <a:rPr lang="en-GB" sz="1400" b="1" u="sng" dirty="0">
                          <a:solidFill>
                            <a:srgbClr val="FFFF00"/>
                          </a:solidFill>
                          <a:effectLst/>
                        </a:rPr>
                        <a:t>Healthy Hounslow</a:t>
                      </a:r>
                    </a:p>
                    <a:p>
                      <a:pPr algn="ctr">
                        <a:lnSpc>
                          <a:spcPct val="107000"/>
                        </a:lnSpc>
                        <a:spcAft>
                          <a:spcPts val="800"/>
                        </a:spcAft>
                      </a:pPr>
                      <a:r>
                        <a:rPr lang="en-GB" sz="1400" b="1" u="sng" dirty="0">
                          <a:solidFill>
                            <a:srgbClr val="FFFF00"/>
                          </a:solidFill>
                          <a:effectLst/>
                        </a:rPr>
                        <a:t> </a:t>
                      </a:r>
                    </a:p>
                  </a:txBody>
                  <a:tcPr marL="9999" marR="9999" marT="0" marB="0"/>
                </a:tc>
                <a:tc>
                  <a:txBody>
                    <a:bodyPr/>
                    <a:lstStyle/>
                    <a:p>
                      <a:pPr algn="ctr">
                        <a:lnSpc>
                          <a:spcPct val="107000"/>
                        </a:lnSpc>
                        <a:spcAft>
                          <a:spcPts val="800"/>
                        </a:spcAft>
                      </a:pPr>
                      <a:r>
                        <a:rPr lang="en-GB" sz="1400" b="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it?</a:t>
                      </a:r>
                    </a:p>
                  </a:txBody>
                  <a:tcPr marL="9999" marR="9999" marT="0" marB="0"/>
                </a:tc>
                <a:tc>
                  <a:txBody>
                    <a:bodyPr/>
                    <a:lstStyle/>
                    <a:p>
                      <a:pPr algn="ctr">
                        <a:lnSpc>
                          <a:spcPct val="107000"/>
                        </a:lnSpc>
                        <a:spcAft>
                          <a:spcPts val="800"/>
                        </a:spcAft>
                      </a:pPr>
                      <a:r>
                        <a:rPr lang="en-GB" sz="1400" b="1" u="sng" dirty="0">
                          <a:solidFill>
                            <a:srgbClr val="FFFF00"/>
                          </a:solidFill>
                          <a:effectLst/>
                        </a:rPr>
                        <a:t>Who can join?</a:t>
                      </a:r>
                    </a:p>
                  </a:txBody>
                  <a:tcPr marL="9999" marR="9999" marT="0" marB="0"/>
                </a:tc>
                <a:tc>
                  <a:txBody>
                    <a:bodyPr/>
                    <a:lstStyle/>
                    <a:p>
                      <a:pPr algn="ctr">
                        <a:lnSpc>
                          <a:spcPct val="107000"/>
                        </a:lnSpc>
                        <a:spcAft>
                          <a:spcPts val="800"/>
                        </a:spcAft>
                      </a:pPr>
                      <a:r>
                        <a:rPr lang="en-GB" sz="1400" b="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 I sign up?</a:t>
                      </a:r>
                    </a:p>
                  </a:txBody>
                  <a:tcPr marL="9999" marR="9999" marT="0" marB="0"/>
                </a:tc>
                <a:extLst>
                  <a:ext uri="{0D108BD9-81ED-4DB2-BD59-A6C34878D82A}">
                    <a16:rowId xmlns:a16="http://schemas.microsoft.com/office/drawing/2014/main" val="286748429"/>
                  </a:ext>
                </a:extLst>
              </a:tr>
              <a:tr h="867323">
                <a:tc>
                  <a:txBody>
                    <a:bodyPr/>
                    <a:lstStyle/>
                    <a:p>
                      <a:pPr>
                        <a:lnSpc>
                          <a:spcPct val="107000"/>
                        </a:lnSpc>
                        <a:spcAft>
                          <a:spcPts val="800"/>
                        </a:spcAft>
                      </a:pPr>
                      <a:endParaRPr lang="en-GB" sz="1400" b="0" u="none" dirty="0">
                        <a:solidFill>
                          <a:srgbClr val="FFFF00"/>
                        </a:solidFill>
                        <a:effectLst/>
                      </a:endParaRPr>
                    </a:p>
                    <a:p>
                      <a:pPr>
                        <a:lnSpc>
                          <a:spcPct val="107000"/>
                        </a:lnSpc>
                        <a:spcAft>
                          <a:spcPts val="800"/>
                        </a:spcAft>
                      </a:pPr>
                      <a:r>
                        <a:rPr lang="en-GB" sz="1400" b="1" u="sng" dirty="0" err="1">
                          <a:solidFill>
                            <a:srgbClr val="FFFF00"/>
                          </a:solidFill>
                          <a:effectLst/>
                        </a:rPr>
                        <a:t>MoreLife</a:t>
                      </a:r>
                      <a:r>
                        <a:rPr lang="en-GB" sz="1400" b="1" u="sng" dirty="0">
                          <a:solidFill>
                            <a:srgbClr val="FFFF00"/>
                          </a:solidFill>
                          <a:effectLst/>
                        </a:rPr>
                        <a:t> Health &amp; Wellbeing coaching service</a:t>
                      </a:r>
                    </a:p>
                    <a:p>
                      <a:pPr>
                        <a:lnSpc>
                          <a:spcPct val="107000"/>
                        </a:lnSpc>
                        <a:spcAft>
                          <a:spcPts val="800"/>
                        </a:spcAft>
                      </a:pPr>
                      <a:r>
                        <a:rPr lang="en-GB" sz="1400" b="0" u="none" dirty="0">
                          <a:solidFill>
                            <a:srgbClr val="FFFF00"/>
                          </a:solidFill>
                          <a:effectLst/>
                        </a:rPr>
                        <a:t> </a:t>
                      </a:r>
                      <a:endParaRPr lang="en-GB" sz="1400" b="0" u="none"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u="none" dirty="0">
                          <a:effectLst/>
                        </a:rPr>
                        <a:t>A coaching service to help motivate you to self manage and sustain healthy lifestyle changes through improving diet, physical activity levels, reducing weight or achieving  a healthy body mass index, help with reducing alcohol consumption, quitting smoking &amp; / or tobacco use, improving wellbeing and improving sleep.  </a:t>
                      </a:r>
                      <a:endParaRPr lang="en-GB" sz="1200" b="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u="none" dirty="0">
                          <a:effectLst/>
                        </a:rPr>
                        <a:t> Offered: X10 sessions  1-2-1 support </a:t>
                      </a:r>
                    </a:p>
                  </a:txBody>
                  <a:tcPr marL="9999" marR="9999" marT="0" marB="0"/>
                </a:tc>
                <a:tc>
                  <a:txBody>
                    <a:bodyPr/>
                    <a:lstStyle/>
                    <a:p>
                      <a:pPr marL="171450" indent="-171450" algn="l">
                        <a:buFont typeface="Arial" panose="020B0604020202020204" pitchFamily="34" charset="0"/>
                        <a:buChar char="•"/>
                      </a:pPr>
                      <a:r>
                        <a:rPr lang="en-GB" sz="1200" b="0" u="none" dirty="0">
                          <a:effectLst/>
                        </a:rPr>
                        <a:t>BMI of 25 - 30kg/m² </a:t>
                      </a:r>
                    </a:p>
                    <a:p>
                      <a:pPr algn="l"/>
                      <a:endParaRPr lang="en-GB" sz="1200" b="0" u="none" dirty="0">
                        <a:effectLst/>
                      </a:endParaRPr>
                    </a:p>
                    <a:p>
                      <a:pPr marL="171450" indent="-171450" algn="l">
                        <a:buFont typeface="Arial" panose="020B0604020202020204" pitchFamily="34" charset="0"/>
                        <a:buChar char="•"/>
                      </a:pPr>
                      <a:r>
                        <a:rPr lang="en-GB" sz="1200" b="0" u="none" dirty="0">
                          <a:effectLst/>
                        </a:rPr>
                        <a:t>BMI 23 - 27.5 kg/m² in people of </a:t>
                      </a:r>
                      <a:r>
                        <a:rPr lang="en-GB" sz="1200" b="0" i="0" u="none" kern="1200" dirty="0">
                          <a:solidFill>
                            <a:schemeClr val="dk1"/>
                          </a:solidFill>
                          <a:effectLst/>
                          <a:latin typeface="+mn-lt"/>
                          <a:ea typeface="+mn-ea"/>
                          <a:cs typeface="+mn-cs"/>
                        </a:rPr>
                        <a:t>South Asian, Chinese, other Asian, Middle Eastern, Black African or African-Caribbean origin)</a:t>
                      </a:r>
                      <a:endParaRPr lang="en-GB" sz="1200" b="0" u="none" dirty="0"/>
                    </a:p>
                    <a:p>
                      <a:pPr>
                        <a:lnSpc>
                          <a:spcPct val="107000"/>
                        </a:lnSpc>
                        <a:spcAft>
                          <a:spcPts val="800"/>
                        </a:spcAft>
                      </a:pPr>
                      <a:r>
                        <a:rPr lang="en-GB" sz="1200" b="0" u="none" strike="noStrike" dirty="0">
                          <a:effectLst/>
                        </a:rPr>
                        <a:t> </a:t>
                      </a:r>
                      <a:endParaRPr lang="en-GB" sz="1200" b="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nSpc>
                          <a:spcPct val="107000"/>
                        </a:lnSpc>
                        <a:spcAft>
                          <a:spcPts val="800"/>
                        </a:spcAft>
                      </a:pPr>
                      <a:r>
                        <a:rPr lang="en-GB" sz="1200" b="1" i="0" u="sng" kern="1200" dirty="0">
                          <a:solidFill>
                            <a:schemeClr val="dk1"/>
                          </a:solidFill>
                          <a:effectLst/>
                          <a:latin typeface="+mn-lt"/>
                          <a:ea typeface="+mn-ea"/>
                          <a:cs typeface="+mn-cs"/>
                        </a:rPr>
                        <a:t>Call: 0204 559 8200</a:t>
                      </a:r>
                    </a:p>
                    <a:p>
                      <a:pPr>
                        <a:lnSpc>
                          <a:spcPct val="107000"/>
                        </a:lnSpc>
                        <a:spcAft>
                          <a:spcPts val="800"/>
                        </a:spcAft>
                      </a:pPr>
                      <a:r>
                        <a:rPr lang="en-GB" sz="1200" b="1" i="0" u="sng" kern="1200" dirty="0">
                          <a:solidFill>
                            <a:schemeClr val="dk1"/>
                          </a:solidFill>
                          <a:effectLst/>
                          <a:latin typeface="+mn-lt"/>
                          <a:ea typeface="+mn-ea"/>
                          <a:cs typeface="+mn-cs"/>
                        </a:rPr>
                        <a:t>For further information visit the website: </a:t>
                      </a:r>
                      <a:endParaRPr lang="en-GB" sz="1200" b="1" u="sng" dirty="0">
                        <a:effectLst/>
                        <a:latin typeface="+mn-lt"/>
                      </a:endParaRPr>
                    </a:p>
                    <a:p>
                      <a:pPr>
                        <a:lnSpc>
                          <a:spcPct val="107000"/>
                        </a:lnSpc>
                        <a:spcAft>
                          <a:spcPts val="800"/>
                        </a:spcAft>
                      </a:pPr>
                      <a:r>
                        <a:rPr lang="en-GB" sz="1200" b="0" u="none" dirty="0">
                          <a:hlinkClick r:id="rId2"/>
                        </a:rPr>
                        <a:t>Health and Wellbeing Coaching – Healthy Hounslow</a:t>
                      </a:r>
                      <a:endParaRPr lang="en-GB" sz="1200" b="0" u="none" dirty="0">
                        <a:effectLst/>
                        <a:latin typeface="+mn-lt"/>
                      </a:endParaRPr>
                    </a:p>
                    <a:p>
                      <a:pPr>
                        <a:lnSpc>
                          <a:spcPct val="107000"/>
                        </a:lnSpc>
                        <a:spcAft>
                          <a:spcPts val="800"/>
                        </a:spcAft>
                      </a:pPr>
                      <a:endParaRPr lang="en-GB" sz="1200" b="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2557472949"/>
                  </a:ext>
                </a:extLst>
              </a:tr>
              <a:tr h="1751766">
                <a:tc>
                  <a:txBody>
                    <a:bodyPr/>
                    <a:lstStyle/>
                    <a:p>
                      <a:pPr>
                        <a:lnSpc>
                          <a:spcPct val="107000"/>
                        </a:lnSpc>
                        <a:spcAft>
                          <a:spcPts val="800"/>
                        </a:spcAft>
                      </a:pPr>
                      <a:endParaRPr lang="en-GB" sz="1400" b="0" u="none" dirty="0">
                        <a:solidFill>
                          <a:srgbClr val="FFFF00"/>
                        </a:solidFill>
                        <a:effectLst/>
                      </a:endParaRPr>
                    </a:p>
                    <a:p>
                      <a:pPr>
                        <a:lnSpc>
                          <a:spcPct val="107000"/>
                        </a:lnSpc>
                        <a:spcAft>
                          <a:spcPts val="800"/>
                        </a:spcAft>
                      </a:pPr>
                      <a:endParaRPr lang="en-GB" sz="1400" b="1" u="sng" dirty="0">
                        <a:solidFill>
                          <a:srgbClr val="FFFF00"/>
                        </a:solidFill>
                        <a:effectLst/>
                      </a:endParaRPr>
                    </a:p>
                    <a:p>
                      <a:pPr>
                        <a:lnSpc>
                          <a:spcPct val="107000"/>
                        </a:lnSpc>
                        <a:spcAft>
                          <a:spcPts val="800"/>
                        </a:spcAft>
                      </a:pPr>
                      <a:r>
                        <a:rPr lang="en-GB" sz="1400" b="1" u="sng" dirty="0" err="1">
                          <a:solidFill>
                            <a:srgbClr val="FFFF00"/>
                          </a:solidFill>
                          <a:effectLst/>
                        </a:rPr>
                        <a:t>Beezee</a:t>
                      </a:r>
                      <a:r>
                        <a:rPr lang="en-GB" sz="1400" b="1" u="sng" dirty="0">
                          <a:solidFill>
                            <a:srgbClr val="FFFF00"/>
                          </a:solidFill>
                          <a:effectLst/>
                        </a:rPr>
                        <a:t> bodies adult weight management</a:t>
                      </a:r>
                    </a:p>
                    <a:p>
                      <a:pPr>
                        <a:lnSpc>
                          <a:spcPct val="107000"/>
                        </a:lnSpc>
                        <a:spcAft>
                          <a:spcPts val="800"/>
                        </a:spcAft>
                      </a:pPr>
                      <a:r>
                        <a:rPr lang="en-GB" sz="1400" b="0" u="none" strike="noStrike" dirty="0">
                          <a:solidFill>
                            <a:srgbClr val="FFFF00"/>
                          </a:solidFill>
                          <a:effectLst/>
                        </a:rPr>
                        <a:t> </a:t>
                      </a:r>
                      <a:endParaRPr lang="en-GB" sz="1400" b="0" u="none" dirty="0">
                        <a:solidFill>
                          <a:srgbClr val="FFFF00"/>
                        </a:solidFill>
                        <a:effectLst/>
                      </a:endParaRPr>
                    </a:p>
                  </a:txBody>
                  <a:tcPr marL="9999" marR="9999" marT="0" marB="0"/>
                </a:tc>
                <a:tc>
                  <a:txBody>
                    <a:bodyPr/>
                    <a:lstStyle/>
                    <a:p>
                      <a:pPr>
                        <a:lnSpc>
                          <a:spcPct val="107000"/>
                        </a:lnSpc>
                        <a:spcAft>
                          <a:spcPts val="800"/>
                        </a:spcAft>
                      </a:pPr>
                      <a:r>
                        <a:rPr lang="en-GB" sz="1200" b="0" u="none" dirty="0">
                          <a:effectLst/>
                        </a:rPr>
                        <a:t>Adult weight management programme where you can learn about nutrition and lifestyle to make healthier lifestyle changes to lose weight and maintain a healthier weight.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u="none" dirty="0">
                          <a:effectLst/>
                        </a:rPr>
                        <a:t>Healthy living topics include portion sizes, decoding food labels, keeping active and snacking/drinking.</a:t>
                      </a:r>
                      <a:endParaRPr lang="en-GB" sz="1200" b="0" u="none" dirty="0">
                        <a:effectLst/>
                      </a:endParaRPr>
                    </a:p>
                    <a:p>
                      <a:pPr>
                        <a:lnSpc>
                          <a:spcPct val="107000"/>
                        </a:lnSpc>
                        <a:spcAft>
                          <a:spcPts val="800"/>
                        </a:spcAft>
                      </a:pPr>
                      <a:r>
                        <a:rPr lang="en-US" sz="1200" b="0" u="none" dirty="0">
                          <a:effectLst/>
                        </a:rPr>
                        <a:t>Physical activity sessions are also part of the </a:t>
                      </a:r>
                      <a:r>
                        <a:rPr lang="en-US" sz="1200" b="0" u="none" dirty="0" err="1">
                          <a:effectLst/>
                        </a:rPr>
                        <a:t>programme</a:t>
                      </a:r>
                      <a:r>
                        <a:rPr lang="en-US" sz="1200" b="0" u="none" dirty="0">
                          <a:effectLst/>
                        </a:rPr>
                        <a:t> and provided by </a:t>
                      </a:r>
                      <a:r>
                        <a:rPr lang="en-US" sz="1200" b="0" u="none" dirty="0" err="1">
                          <a:effectLst/>
                        </a:rPr>
                        <a:t>Lampton</a:t>
                      </a:r>
                      <a:r>
                        <a:rPr lang="en-US" sz="1200" b="0" u="none" dirty="0">
                          <a:effectLst/>
                        </a:rPr>
                        <a:t> Leisure. </a:t>
                      </a:r>
                      <a:endParaRPr lang="en-GB" sz="1200" b="0" u="none" dirty="0">
                        <a:effectLst/>
                      </a:endParaRPr>
                    </a:p>
                    <a:p>
                      <a:pPr>
                        <a:lnSpc>
                          <a:spcPct val="107000"/>
                        </a:lnSpc>
                        <a:spcAft>
                          <a:spcPts val="800"/>
                        </a:spcAft>
                      </a:pPr>
                      <a:r>
                        <a:rPr lang="en-GB" sz="1200" b="1" u="sng" dirty="0">
                          <a:effectLst/>
                        </a:rPr>
                        <a:t>Offered:</a:t>
                      </a:r>
                      <a:r>
                        <a:rPr lang="en-GB" sz="1200" b="0" u="none" dirty="0">
                          <a:effectLst/>
                        </a:rPr>
                        <a:t> X12 weekly sessions online or face to face</a:t>
                      </a:r>
                    </a:p>
                    <a:p>
                      <a:pPr>
                        <a:lnSpc>
                          <a:spcPct val="107000"/>
                        </a:lnSpc>
                        <a:spcAft>
                          <a:spcPts val="800"/>
                        </a:spcAft>
                      </a:pPr>
                      <a:r>
                        <a:rPr lang="en-US" sz="1200" b="0" u="none" dirty="0">
                          <a:effectLst/>
                        </a:rPr>
                        <a:t>1-2-1 support throughout the course with nutritionists </a:t>
                      </a:r>
                      <a:endParaRPr lang="en-GB" sz="1200" b="0" u="none" dirty="0">
                        <a:effectLst/>
                      </a:endParaRPr>
                    </a:p>
                  </a:txBody>
                  <a:tcPr marL="9999" marR="9999" marT="0" marB="0"/>
                </a:tc>
                <a:tc>
                  <a:txBody>
                    <a:bodyPr/>
                    <a:lstStyle/>
                    <a:p>
                      <a:pPr marL="171450" indent="-171450" algn="l">
                        <a:buFont typeface="Arial" panose="020B0604020202020204" pitchFamily="34" charset="0"/>
                        <a:buChar char="•"/>
                      </a:pPr>
                      <a:endParaRPr lang="en-GB" sz="1200" b="0" u="none" kern="1200" dirty="0">
                        <a:solidFill>
                          <a:schemeClr val="dk1"/>
                        </a:solidFill>
                        <a:effectLst/>
                        <a:latin typeface="+mn-lt"/>
                        <a:ea typeface="+mn-ea"/>
                        <a:cs typeface="+mn-cs"/>
                      </a:endParaRPr>
                    </a:p>
                    <a:p>
                      <a:pPr marL="171450" indent="-171450" algn="l">
                        <a:buFont typeface="Arial" panose="020B0604020202020204" pitchFamily="34" charset="0"/>
                        <a:buChar char="•"/>
                      </a:pPr>
                      <a:r>
                        <a:rPr lang="en-GB" sz="1200" b="0" u="none" kern="1200" dirty="0">
                          <a:solidFill>
                            <a:schemeClr val="dk1"/>
                          </a:solidFill>
                          <a:effectLst/>
                          <a:latin typeface="+mn-lt"/>
                          <a:ea typeface="+mn-ea"/>
                          <a:cs typeface="+mn-cs"/>
                        </a:rPr>
                        <a:t>BMI ≥30kg/m</a:t>
                      </a:r>
                      <a:r>
                        <a:rPr lang="en-GB" sz="1200" b="0" u="none" kern="1200" baseline="30000" dirty="0">
                          <a:solidFill>
                            <a:schemeClr val="dk1"/>
                          </a:solidFill>
                          <a:effectLst/>
                          <a:latin typeface="+mn-lt"/>
                          <a:ea typeface="+mn-ea"/>
                          <a:cs typeface="+mn-cs"/>
                        </a:rPr>
                        <a:t>2</a:t>
                      </a:r>
                      <a:r>
                        <a:rPr lang="en-GB" sz="1200" b="0" u="none" kern="1200" dirty="0">
                          <a:solidFill>
                            <a:schemeClr val="dk1"/>
                          </a:solidFill>
                          <a:effectLst/>
                          <a:latin typeface="+mn-lt"/>
                          <a:ea typeface="+mn-ea"/>
                          <a:cs typeface="+mn-cs"/>
                        </a:rPr>
                        <a:t> </a:t>
                      </a:r>
                    </a:p>
                    <a:p>
                      <a:pPr marL="171450" indent="-171450" algn="l">
                        <a:buFont typeface="Arial" panose="020B0604020202020204" pitchFamily="34" charset="0"/>
                        <a:buChar char="•"/>
                      </a:pPr>
                      <a:endParaRPr lang="en-GB" sz="1200" b="0" u="none" kern="1200" dirty="0">
                        <a:solidFill>
                          <a:schemeClr val="dk1"/>
                        </a:solidFill>
                        <a:effectLst/>
                        <a:latin typeface="+mn-lt"/>
                        <a:ea typeface="+mn-ea"/>
                        <a:cs typeface="+mn-cs"/>
                      </a:endParaRPr>
                    </a:p>
                    <a:p>
                      <a:pPr marL="171450" indent="-171450" algn="l">
                        <a:buFont typeface="Arial" panose="020B0604020202020204" pitchFamily="34" charset="0"/>
                        <a:buChar char="•"/>
                      </a:pPr>
                      <a:r>
                        <a:rPr lang="en-GB" sz="1200" b="0" u="none" kern="1200" dirty="0">
                          <a:solidFill>
                            <a:schemeClr val="dk1"/>
                          </a:solidFill>
                          <a:effectLst/>
                          <a:latin typeface="+mn-lt"/>
                          <a:ea typeface="+mn-ea"/>
                          <a:cs typeface="+mn-cs"/>
                        </a:rPr>
                        <a:t>BMI </a:t>
                      </a:r>
                      <a:r>
                        <a:rPr lang="en-GB" sz="1200" b="0" u="none" dirty="0">
                          <a:effectLst/>
                        </a:rPr>
                        <a:t>27.5 kg/m² in people of </a:t>
                      </a:r>
                      <a:r>
                        <a:rPr lang="en-GB" sz="1200" b="0" i="0" u="none" kern="1200" dirty="0">
                          <a:solidFill>
                            <a:schemeClr val="dk1"/>
                          </a:solidFill>
                          <a:effectLst/>
                          <a:latin typeface="+mn-lt"/>
                          <a:ea typeface="+mn-ea"/>
                          <a:cs typeface="+mn-cs"/>
                        </a:rPr>
                        <a:t>South Asian, Chinese, other Asian, Middle Eastern,  Black African or African-Caribbean origin)</a:t>
                      </a:r>
                      <a:endParaRPr lang="en-GB" sz="1200" b="0" u="none" dirty="0"/>
                    </a:p>
                    <a:p>
                      <a:pPr marL="0" indent="0">
                        <a:lnSpc>
                          <a:spcPct val="107000"/>
                        </a:lnSpc>
                        <a:spcAft>
                          <a:spcPts val="800"/>
                        </a:spcAft>
                        <a:buFont typeface="Arial" panose="020B0604020202020204" pitchFamily="34" charset="0"/>
                        <a:buNone/>
                      </a:pPr>
                      <a:endParaRPr lang="en-GB" sz="1200" b="0" u="none"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200" b="0" u="none" dirty="0">
                          <a:effectLst/>
                        </a:rPr>
                        <a:t>18 years + </a:t>
                      </a:r>
                      <a:endParaRPr lang="en-GB" sz="1200" b="0" u="none" dirty="0">
                        <a:effectLst/>
                      </a:endParaRPr>
                    </a:p>
                    <a:p>
                      <a:pPr>
                        <a:lnSpc>
                          <a:spcPct val="107000"/>
                        </a:lnSpc>
                        <a:spcAft>
                          <a:spcPts val="800"/>
                        </a:spcAft>
                      </a:pPr>
                      <a:endParaRPr lang="en-GB" sz="1200" b="0" u="none" dirty="0">
                        <a:effectLst/>
                      </a:endParaRPr>
                    </a:p>
                    <a:p>
                      <a:pPr>
                        <a:lnSpc>
                          <a:spcPct val="107000"/>
                        </a:lnSpc>
                        <a:spcAft>
                          <a:spcPts val="800"/>
                        </a:spcAft>
                      </a:pPr>
                      <a:r>
                        <a:rPr lang="en-GB" sz="1200" b="0" u="none" dirty="0">
                          <a:effectLst/>
                        </a:rPr>
                        <a:t> </a:t>
                      </a:r>
                      <a:endParaRPr lang="en-GB" sz="1200" b="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nSpc>
                          <a:spcPct val="107000"/>
                        </a:lnSpc>
                        <a:spcAft>
                          <a:spcPts val="800"/>
                        </a:spcAft>
                      </a:pPr>
                      <a:endParaRPr lang="en-GB" sz="1200" b="1" i="0" u="sng" kern="1200" dirty="0">
                        <a:solidFill>
                          <a:schemeClr val="dk1"/>
                        </a:solidFill>
                        <a:effectLst/>
                        <a:latin typeface="+mn-lt"/>
                        <a:ea typeface="+mn-ea"/>
                        <a:cs typeface="+mn-cs"/>
                      </a:endParaRPr>
                    </a:p>
                    <a:p>
                      <a:pPr>
                        <a:lnSpc>
                          <a:spcPct val="107000"/>
                        </a:lnSpc>
                        <a:spcAft>
                          <a:spcPts val="800"/>
                        </a:spcAft>
                      </a:pPr>
                      <a:r>
                        <a:rPr lang="en-GB" sz="1200" b="1" i="0" u="sng" kern="1200" dirty="0">
                          <a:solidFill>
                            <a:schemeClr val="dk1"/>
                          </a:solidFill>
                          <a:effectLst/>
                          <a:latin typeface="+mn-lt"/>
                          <a:ea typeface="+mn-ea"/>
                          <a:cs typeface="+mn-cs"/>
                        </a:rPr>
                        <a:t>Call: 0204 559 8200</a:t>
                      </a:r>
                    </a:p>
                    <a:p>
                      <a:pPr>
                        <a:lnSpc>
                          <a:spcPct val="107000"/>
                        </a:lnSpc>
                        <a:spcAft>
                          <a:spcPts val="800"/>
                        </a:spcAft>
                      </a:pPr>
                      <a:r>
                        <a:rPr lang="en-GB" sz="1200" b="1" i="0" u="sng" kern="1200" dirty="0">
                          <a:solidFill>
                            <a:schemeClr val="dk1"/>
                          </a:solidFill>
                          <a:effectLst/>
                          <a:latin typeface="+mn-lt"/>
                          <a:ea typeface="+mn-ea"/>
                          <a:cs typeface="+mn-cs"/>
                        </a:rPr>
                        <a:t>For further information visit the website: </a:t>
                      </a:r>
                    </a:p>
                    <a:p>
                      <a:pPr>
                        <a:lnSpc>
                          <a:spcPct val="107000"/>
                        </a:lnSpc>
                        <a:spcAft>
                          <a:spcPts val="800"/>
                        </a:spcAft>
                      </a:pPr>
                      <a:r>
                        <a:rPr lang="en-GB" sz="1200" b="0" u="none" dirty="0">
                          <a:hlinkClick r:id="rId3"/>
                        </a:rPr>
                        <a:t>Weight Management – Healthy Hounslow</a:t>
                      </a:r>
                      <a:endParaRPr lang="en-GB" sz="1200" b="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300373388"/>
                  </a:ext>
                </a:extLst>
              </a:tr>
            </a:tbl>
          </a:graphicData>
        </a:graphic>
      </p:graphicFrame>
      <p:pic>
        <p:nvPicPr>
          <p:cNvPr id="6" name="Picture 5">
            <a:extLst>
              <a:ext uri="{FF2B5EF4-FFF2-40B4-BE49-F238E27FC236}">
                <a16:creationId xmlns:a16="http://schemas.microsoft.com/office/drawing/2014/main" id="{C6933BE1-A72A-2FF5-8476-5C53D41F5759}"/>
              </a:ext>
            </a:extLst>
          </p:cNvPr>
          <p:cNvPicPr>
            <a:picLocks noChangeAspect="1"/>
          </p:cNvPicPr>
          <p:nvPr/>
        </p:nvPicPr>
        <p:blipFill>
          <a:blip r:embed="rId4"/>
          <a:stretch>
            <a:fillRect/>
          </a:stretch>
        </p:blipFill>
        <p:spPr>
          <a:xfrm>
            <a:off x="58723" y="0"/>
            <a:ext cx="1628774" cy="632920"/>
          </a:xfrm>
          <a:prstGeom prst="rect">
            <a:avLst/>
          </a:prstGeom>
        </p:spPr>
      </p:pic>
      <p:sp>
        <p:nvSpPr>
          <p:cNvPr id="3" name="TextBox 2">
            <a:extLst>
              <a:ext uri="{FF2B5EF4-FFF2-40B4-BE49-F238E27FC236}">
                <a16:creationId xmlns:a16="http://schemas.microsoft.com/office/drawing/2014/main" id="{F18D8C2E-B63D-22B9-F568-894ED35E2763}"/>
              </a:ext>
            </a:extLst>
          </p:cNvPr>
          <p:cNvSpPr txBox="1"/>
          <p:nvPr/>
        </p:nvSpPr>
        <p:spPr>
          <a:xfrm>
            <a:off x="58723" y="12142"/>
            <a:ext cx="12052184" cy="584775"/>
          </a:xfrm>
          <a:prstGeom prst="rect">
            <a:avLst/>
          </a:prstGeom>
          <a:noFill/>
          <a:ln>
            <a:solidFill>
              <a:schemeClr val="tx1"/>
            </a:solidFill>
          </a:ln>
        </p:spPr>
        <p:txBody>
          <a:bodyPr wrap="square" rtlCol="0">
            <a:spAutoFit/>
          </a:bodyPr>
          <a:lstStyle/>
          <a:p>
            <a:r>
              <a:rPr lang="en-GB" sz="1600" b="1" i="0" dirty="0">
                <a:effectLst/>
              </a:rPr>
              <a:t>	               A comprehensive health service dedicated to improving the wellbeing of residents in the London borough of Hounslow.</a:t>
            </a:r>
          </a:p>
          <a:p>
            <a:endParaRPr lang="en-GB" sz="1600" dirty="0"/>
          </a:p>
        </p:txBody>
      </p:sp>
      <p:graphicFrame>
        <p:nvGraphicFramePr>
          <p:cNvPr id="4" name="Table 3">
            <a:extLst>
              <a:ext uri="{FF2B5EF4-FFF2-40B4-BE49-F238E27FC236}">
                <a16:creationId xmlns:a16="http://schemas.microsoft.com/office/drawing/2014/main" id="{BEA78818-9076-99B1-CD5A-9F945C3859D4}"/>
              </a:ext>
            </a:extLst>
          </p:cNvPr>
          <p:cNvGraphicFramePr>
            <a:graphicFrameLocks noGrp="1"/>
          </p:cNvGraphicFramePr>
          <p:nvPr/>
        </p:nvGraphicFramePr>
        <p:xfrm>
          <a:off x="69909" y="4640444"/>
          <a:ext cx="12052184" cy="2214182"/>
        </p:xfrm>
        <a:graphic>
          <a:graphicData uri="http://schemas.openxmlformats.org/drawingml/2006/table">
            <a:tbl>
              <a:tblPr firstRow="1" firstCol="1" bandRow="1">
                <a:tableStyleId>{5C22544A-7EE6-4342-B048-85BDC9FD1C3A}</a:tableStyleId>
              </a:tblPr>
              <a:tblGrid>
                <a:gridCol w="1572694">
                  <a:extLst>
                    <a:ext uri="{9D8B030D-6E8A-4147-A177-3AD203B41FA5}">
                      <a16:colId xmlns:a16="http://schemas.microsoft.com/office/drawing/2014/main" val="2751353574"/>
                    </a:ext>
                  </a:extLst>
                </a:gridCol>
                <a:gridCol w="7002664">
                  <a:extLst>
                    <a:ext uri="{9D8B030D-6E8A-4147-A177-3AD203B41FA5}">
                      <a16:colId xmlns:a16="http://schemas.microsoft.com/office/drawing/2014/main" val="2882981162"/>
                    </a:ext>
                  </a:extLst>
                </a:gridCol>
                <a:gridCol w="3476826">
                  <a:extLst>
                    <a:ext uri="{9D8B030D-6E8A-4147-A177-3AD203B41FA5}">
                      <a16:colId xmlns:a16="http://schemas.microsoft.com/office/drawing/2014/main" val="1498950983"/>
                    </a:ext>
                  </a:extLst>
                </a:gridCol>
              </a:tblGrid>
              <a:tr h="335593">
                <a:tc>
                  <a:txBody>
                    <a:bodyPr/>
                    <a:lstStyle/>
                    <a:p>
                      <a:pPr algn="ctr">
                        <a:lnSpc>
                          <a:spcPct val="107000"/>
                        </a:lnSpc>
                        <a:spcAft>
                          <a:spcPts val="800"/>
                        </a:spcAft>
                      </a:pPr>
                      <a:r>
                        <a:rPr lang="en-GB" sz="1400" u="sng" dirty="0">
                          <a:solidFill>
                            <a:srgbClr val="FFFF00"/>
                          </a:solidFill>
                          <a:effectLst/>
                        </a:rPr>
                        <a:t>Healthy Hounslow</a:t>
                      </a:r>
                    </a:p>
                    <a:p>
                      <a:pPr algn="ctr">
                        <a:lnSpc>
                          <a:spcPct val="107000"/>
                        </a:lnSpc>
                        <a:spcAft>
                          <a:spcPts val="800"/>
                        </a:spcAft>
                      </a:pPr>
                      <a:endParaRPr lang="en-GB" sz="1400" u="sng" dirty="0">
                        <a:solidFill>
                          <a:srgbClr val="FFFF00"/>
                        </a:solidFill>
                        <a:effectLst/>
                      </a:endParaRP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it?</a:t>
                      </a: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 I sign up?</a:t>
                      </a:r>
                    </a:p>
                  </a:txBody>
                  <a:tcPr marL="9999" marR="9999" marT="0" marB="0"/>
                </a:tc>
                <a:extLst>
                  <a:ext uri="{0D108BD9-81ED-4DB2-BD59-A6C34878D82A}">
                    <a16:rowId xmlns:a16="http://schemas.microsoft.com/office/drawing/2014/main" val="3612979847"/>
                  </a:ext>
                </a:extLst>
              </a:tr>
              <a:tr h="1265867">
                <a:tc>
                  <a:txBody>
                    <a:bodyPr/>
                    <a:lstStyle/>
                    <a:p>
                      <a:pPr>
                        <a:lnSpc>
                          <a:spcPct val="107000"/>
                        </a:lnSpc>
                        <a:spcAft>
                          <a:spcPts val="800"/>
                        </a:spcAft>
                      </a:pPr>
                      <a:endParaRPr lang="en-GB" sz="1400" u="sng" dirty="0">
                        <a:solidFill>
                          <a:srgbClr val="FFFF00"/>
                        </a:solidFill>
                        <a:effectLst/>
                      </a:endParaRPr>
                    </a:p>
                    <a:p>
                      <a:pPr>
                        <a:lnSpc>
                          <a:spcPct val="107000"/>
                        </a:lnSpc>
                        <a:spcAft>
                          <a:spcPts val="800"/>
                        </a:spcAft>
                      </a:pPr>
                      <a:endParaRPr lang="en-GB" sz="1400" u="sng" dirty="0">
                        <a:solidFill>
                          <a:srgbClr val="FFFF00"/>
                        </a:solidFill>
                        <a:effectLst/>
                      </a:endParaRPr>
                    </a:p>
                    <a:p>
                      <a:pPr>
                        <a:lnSpc>
                          <a:spcPct val="107000"/>
                        </a:lnSpc>
                        <a:spcAft>
                          <a:spcPts val="800"/>
                        </a:spcAft>
                      </a:pPr>
                      <a:r>
                        <a:rPr lang="en-GB" sz="1400" u="sng" dirty="0">
                          <a:solidFill>
                            <a:srgbClr val="FFFF00"/>
                          </a:solidFill>
                          <a:effectLst/>
                        </a:rPr>
                        <a:t>Cook &amp; Eat sessions</a:t>
                      </a:r>
                    </a:p>
                    <a:p>
                      <a:pPr>
                        <a:lnSpc>
                          <a:spcPct val="107000"/>
                        </a:lnSpc>
                        <a:spcAft>
                          <a:spcPts val="800"/>
                        </a:spcAft>
                      </a:pPr>
                      <a:r>
                        <a:rPr lang="en-GB" sz="1400" b="0" dirty="0">
                          <a:solidFill>
                            <a:srgbClr val="FFFF00"/>
                          </a:solidFill>
                          <a:effectLst/>
                        </a:rPr>
                        <a:t> </a:t>
                      </a:r>
                      <a:endParaRPr lang="en-GB" sz="1400" b="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nSpc>
                          <a:spcPct val="107000"/>
                        </a:lnSpc>
                        <a:spcAft>
                          <a:spcPts val="800"/>
                        </a:spcAft>
                      </a:pPr>
                      <a:r>
                        <a:rPr lang="en-GB" sz="1200" b="1" u="sng" dirty="0">
                          <a:solidFill>
                            <a:schemeClr val="tx1"/>
                          </a:solidFill>
                          <a:effectLst/>
                        </a:rPr>
                        <a:t>Sessions where you can learn about: </a:t>
                      </a:r>
                    </a:p>
                    <a:p>
                      <a:pPr marL="0" indent="0">
                        <a:lnSpc>
                          <a:spcPct val="107000"/>
                        </a:lnSpc>
                        <a:spcAft>
                          <a:spcPts val="800"/>
                        </a:spcAft>
                        <a:buFont typeface="Arial" panose="020B0604020202020204" pitchFamily="34" charset="0"/>
                        <a:buNone/>
                      </a:pPr>
                      <a:r>
                        <a:rPr lang="en-GB" sz="1200" dirty="0">
                          <a:solidFill>
                            <a:schemeClr val="tx1"/>
                          </a:solidFill>
                          <a:effectLst/>
                        </a:rPr>
                        <a:t>- Basic food hygiene               - Preparing and cooking value for money recipes            - Eating the prepared recipes together              - Support and education on healthy cooking                              - Reducing food waste, healthy and sustainable diet</a:t>
                      </a:r>
                    </a:p>
                    <a:p>
                      <a:pPr>
                        <a:lnSpc>
                          <a:spcPct val="107000"/>
                        </a:lnSpc>
                        <a:spcAft>
                          <a:spcPts val="800"/>
                        </a:spcAft>
                      </a:pPr>
                      <a:r>
                        <a:rPr lang="en-GB" sz="1200" dirty="0">
                          <a:solidFill>
                            <a:schemeClr val="tx1"/>
                          </a:solidFill>
                          <a:effectLst/>
                        </a:rPr>
                        <a:t>- Cooking on a budget                                                                    - Non-cook recipes for those without cooking facilities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u="sng" dirty="0">
                          <a:solidFill>
                            <a:schemeClr val="tx1"/>
                          </a:solidFill>
                          <a:effectLst/>
                        </a:rPr>
                        <a:t>Offered: </a:t>
                      </a:r>
                      <a:r>
                        <a:rPr lang="en-GB" sz="1200" dirty="0">
                          <a:solidFill>
                            <a:schemeClr val="tx1"/>
                          </a:solidFill>
                          <a:effectLst/>
                        </a:rPr>
                        <a:t>X4 weekly sessions online or face to face</a:t>
                      </a:r>
                    </a:p>
                  </a:txBody>
                  <a:tcPr marL="9999" marR="9999" marT="0" marB="0"/>
                </a:tc>
                <a:tc>
                  <a:txBody>
                    <a:bodyPr/>
                    <a:lstStyle/>
                    <a:p>
                      <a:pPr>
                        <a:lnSpc>
                          <a:spcPct val="107000"/>
                        </a:lnSpc>
                        <a:spcAft>
                          <a:spcPts val="800"/>
                        </a:spcAft>
                      </a:pPr>
                      <a:endParaRPr lang="en-GB" sz="1200" b="1" i="0" u="sng" kern="1200" dirty="0">
                        <a:solidFill>
                          <a:schemeClr val="dk1"/>
                        </a:solidFill>
                        <a:effectLst/>
                        <a:latin typeface="+mn-lt"/>
                        <a:ea typeface="+mn-ea"/>
                        <a:cs typeface="+mn-cs"/>
                      </a:endParaRPr>
                    </a:p>
                    <a:p>
                      <a:pPr>
                        <a:lnSpc>
                          <a:spcPct val="107000"/>
                        </a:lnSpc>
                        <a:spcAft>
                          <a:spcPts val="800"/>
                        </a:spcAft>
                      </a:pPr>
                      <a:r>
                        <a:rPr lang="en-GB" sz="1200" b="1" i="0" u="sng" kern="1200" dirty="0">
                          <a:solidFill>
                            <a:schemeClr val="dk1"/>
                          </a:solidFill>
                          <a:effectLst/>
                          <a:latin typeface="+mn-lt"/>
                          <a:ea typeface="+mn-ea"/>
                          <a:cs typeface="+mn-cs"/>
                        </a:rPr>
                        <a:t>Call: 0204 559 8200</a:t>
                      </a:r>
                    </a:p>
                    <a:p>
                      <a:pPr>
                        <a:lnSpc>
                          <a:spcPct val="107000"/>
                        </a:lnSpc>
                        <a:spcAft>
                          <a:spcPts val="800"/>
                        </a:spcAft>
                      </a:pPr>
                      <a:r>
                        <a:rPr lang="en-GB" sz="1200" b="1" i="0" u="sng" kern="1200" dirty="0">
                          <a:solidFill>
                            <a:schemeClr val="dk1"/>
                          </a:solidFill>
                          <a:effectLst/>
                          <a:latin typeface="+mn-lt"/>
                          <a:ea typeface="+mn-ea"/>
                          <a:cs typeface="+mn-cs"/>
                        </a:rPr>
                        <a:t>For further information visit the website: </a:t>
                      </a:r>
                    </a:p>
                    <a:p>
                      <a:pPr>
                        <a:lnSpc>
                          <a:spcPct val="107000"/>
                        </a:lnSpc>
                        <a:spcAft>
                          <a:spcPts val="800"/>
                        </a:spcAft>
                      </a:pPr>
                      <a:r>
                        <a:rPr lang="en-GB" sz="1200" dirty="0">
                          <a:hlinkClick r:id="rId5"/>
                        </a:rPr>
                        <a:t>Healthy Hounslow – Helping Hounslow live healthier lives</a:t>
                      </a:r>
                      <a:endParaRPr lang="en-GB" sz="1200" b="0" dirty="0">
                        <a:effectLst/>
                        <a:latin typeface="+mn-lt"/>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1006029426"/>
                  </a:ext>
                </a:extLst>
              </a:tr>
            </a:tbl>
          </a:graphicData>
        </a:graphic>
      </p:graphicFrame>
    </p:spTree>
    <p:extLst>
      <p:ext uri="{BB962C8B-B14F-4D97-AF65-F5344CB8AC3E}">
        <p14:creationId xmlns:p14="http://schemas.microsoft.com/office/powerpoint/2010/main" val="428402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F8B9388-F5E2-4466-AD1B-F654BD76A14E}"/>
              </a:ext>
            </a:extLst>
          </p:cNvPr>
          <p:cNvGraphicFramePr>
            <a:graphicFrameLocks noGrp="1"/>
          </p:cNvGraphicFramePr>
          <p:nvPr/>
        </p:nvGraphicFramePr>
        <p:xfrm>
          <a:off x="-1" y="0"/>
          <a:ext cx="12192001" cy="6879337"/>
        </p:xfrm>
        <a:graphic>
          <a:graphicData uri="http://schemas.openxmlformats.org/drawingml/2006/table">
            <a:tbl>
              <a:tblPr firstRow="1" firstCol="1" bandRow="1">
                <a:tableStyleId>{5C22544A-7EE6-4342-B048-85BDC9FD1C3A}</a:tableStyleId>
              </a:tblPr>
              <a:tblGrid>
                <a:gridCol w="1386768">
                  <a:extLst>
                    <a:ext uri="{9D8B030D-6E8A-4147-A177-3AD203B41FA5}">
                      <a16:colId xmlns:a16="http://schemas.microsoft.com/office/drawing/2014/main" val="1398148290"/>
                    </a:ext>
                  </a:extLst>
                </a:gridCol>
                <a:gridCol w="3842503">
                  <a:extLst>
                    <a:ext uri="{9D8B030D-6E8A-4147-A177-3AD203B41FA5}">
                      <a16:colId xmlns:a16="http://schemas.microsoft.com/office/drawing/2014/main" val="1636194879"/>
                    </a:ext>
                  </a:extLst>
                </a:gridCol>
                <a:gridCol w="4764961">
                  <a:extLst>
                    <a:ext uri="{9D8B030D-6E8A-4147-A177-3AD203B41FA5}">
                      <a16:colId xmlns:a16="http://schemas.microsoft.com/office/drawing/2014/main" val="3046685821"/>
                    </a:ext>
                  </a:extLst>
                </a:gridCol>
                <a:gridCol w="2197769">
                  <a:extLst>
                    <a:ext uri="{9D8B030D-6E8A-4147-A177-3AD203B41FA5}">
                      <a16:colId xmlns:a16="http://schemas.microsoft.com/office/drawing/2014/main" val="3151494591"/>
                    </a:ext>
                  </a:extLst>
                </a:gridCol>
              </a:tblGrid>
              <a:tr h="535745">
                <a:tc>
                  <a:txBody>
                    <a:bodyPr/>
                    <a:lstStyle/>
                    <a:p>
                      <a:pPr algn="ctr">
                        <a:lnSpc>
                          <a:spcPct val="107000"/>
                        </a:lnSpc>
                        <a:spcAft>
                          <a:spcPts val="800"/>
                        </a:spcAft>
                      </a:pPr>
                      <a:r>
                        <a:rPr lang="en-GB" sz="1400" u="sng" dirty="0">
                          <a:solidFill>
                            <a:srgbClr val="FFFF00"/>
                          </a:solidFill>
                          <a:effectLst/>
                        </a:rPr>
                        <a:t>Healthy Hounslow</a:t>
                      </a: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it?</a:t>
                      </a:r>
                    </a:p>
                    <a:p>
                      <a:pPr algn="ctr">
                        <a:lnSpc>
                          <a:spcPct val="107000"/>
                        </a:lnSpc>
                        <a:spcAft>
                          <a:spcPts val="800"/>
                        </a:spcAft>
                      </a:pPr>
                      <a:endPar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gn="ctr">
                        <a:lnSpc>
                          <a:spcPct val="107000"/>
                        </a:lnSpc>
                        <a:spcAft>
                          <a:spcPts val="800"/>
                        </a:spcAft>
                      </a:pPr>
                      <a:r>
                        <a:rPr lang="en-GB" sz="1400" u="sng" dirty="0">
                          <a:solidFill>
                            <a:srgbClr val="FFFF00"/>
                          </a:solidFill>
                          <a:effectLst/>
                        </a:rPr>
                        <a:t>Who can join / what is offered?</a:t>
                      </a: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 I sign up?</a:t>
                      </a:r>
                    </a:p>
                  </a:txBody>
                  <a:tcPr marL="9999" marR="9999" marT="0" marB="0"/>
                </a:tc>
                <a:extLst>
                  <a:ext uri="{0D108BD9-81ED-4DB2-BD59-A6C34878D82A}">
                    <a16:rowId xmlns:a16="http://schemas.microsoft.com/office/drawing/2014/main" val="2206977702"/>
                  </a:ext>
                </a:extLst>
              </a:tr>
              <a:tr h="2295119">
                <a:tc>
                  <a:txBody>
                    <a:bodyPr/>
                    <a:lstStyle/>
                    <a:p>
                      <a:pPr>
                        <a:lnSpc>
                          <a:spcPct val="107000"/>
                        </a:lnSpc>
                        <a:spcAft>
                          <a:spcPts val="800"/>
                        </a:spcAft>
                      </a:pPr>
                      <a:endParaRPr lang="en-GB" sz="1400" u="sng" dirty="0">
                        <a:solidFill>
                          <a:srgbClr val="FFFF00"/>
                        </a:solidFill>
                        <a:effectLst/>
                      </a:endParaRPr>
                    </a:p>
                    <a:p>
                      <a:pPr>
                        <a:lnSpc>
                          <a:spcPct val="107000"/>
                        </a:lnSpc>
                        <a:spcAft>
                          <a:spcPts val="800"/>
                        </a:spcAft>
                      </a:pPr>
                      <a:endParaRPr lang="en-GB" sz="1400" u="sng" dirty="0">
                        <a:solidFill>
                          <a:srgbClr val="FFFF00"/>
                        </a:solidFill>
                        <a:effectLst/>
                      </a:endParaRPr>
                    </a:p>
                    <a:p>
                      <a:pPr>
                        <a:lnSpc>
                          <a:spcPct val="107000"/>
                        </a:lnSpc>
                        <a:spcAft>
                          <a:spcPts val="800"/>
                        </a:spcAft>
                      </a:pPr>
                      <a:endParaRPr lang="en-GB" sz="1400" u="sng" dirty="0">
                        <a:solidFill>
                          <a:srgbClr val="FFFF00"/>
                        </a:solidFill>
                        <a:effectLst/>
                      </a:endParaRPr>
                    </a:p>
                    <a:p>
                      <a:pPr algn="ctr">
                        <a:lnSpc>
                          <a:spcPct val="107000"/>
                        </a:lnSpc>
                        <a:spcAft>
                          <a:spcPts val="800"/>
                        </a:spcAft>
                      </a:pPr>
                      <a:r>
                        <a:rPr lang="en-GB" sz="1400" u="sng" dirty="0">
                          <a:solidFill>
                            <a:srgbClr val="FFFF00"/>
                          </a:solidFill>
                          <a:effectLst/>
                        </a:rPr>
                        <a:t>NHS Health checks</a:t>
                      </a:r>
                    </a:p>
                    <a:p>
                      <a:pPr algn="ctr">
                        <a:lnSpc>
                          <a:spcPct val="107000"/>
                        </a:lnSpc>
                        <a:spcAft>
                          <a:spcPts val="800"/>
                        </a:spcAft>
                      </a:pPr>
                      <a:r>
                        <a:rPr lang="en-GB" sz="1400" u="sng" dirty="0">
                          <a:solidFill>
                            <a:srgbClr val="FFFF00"/>
                          </a:solidFill>
                          <a:effectLst/>
                        </a:rPr>
                        <a:t>CVD health &amp; wellbeing coaches</a:t>
                      </a:r>
                    </a:p>
                    <a:p>
                      <a:pPr>
                        <a:lnSpc>
                          <a:spcPct val="107000"/>
                        </a:lnSpc>
                        <a:spcAft>
                          <a:spcPts val="800"/>
                        </a:spcAft>
                      </a:pPr>
                      <a:endParaRPr lang="en-GB" sz="11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nSpc>
                          <a:spcPct val="107000"/>
                        </a:lnSpc>
                        <a:spcAft>
                          <a:spcPts val="800"/>
                        </a:spcAft>
                      </a:pPr>
                      <a:r>
                        <a:rPr lang="en-GB" sz="1100" b="0" i="0" kern="1200" dirty="0">
                          <a:solidFill>
                            <a:schemeClr val="dk1"/>
                          </a:solidFill>
                          <a:effectLst/>
                          <a:latin typeface="+mn-lt"/>
                          <a:ea typeface="+mn-ea"/>
                          <a:cs typeface="+mn-cs"/>
                        </a:rPr>
                        <a:t>Can tell you whether you are at higher risk of getting certain health problems such as diabetes, heart disease or stroke.</a:t>
                      </a:r>
                    </a:p>
                    <a:p>
                      <a:pPr>
                        <a:lnSpc>
                          <a:spcPct val="107000"/>
                        </a:lnSpc>
                        <a:spcAft>
                          <a:spcPts val="800"/>
                        </a:spcAft>
                      </a:pPr>
                      <a:endParaRPr lang="en-GB" sz="1100" b="0" i="0" kern="1200" dirty="0">
                        <a:solidFill>
                          <a:schemeClr val="dk1"/>
                        </a:solidFill>
                        <a:effectLst/>
                        <a:latin typeface="+mn-lt"/>
                        <a:ea typeface="+mn-ea"/>
                        <a:cs typeface="+mn-cs"/>
                      </a:endParaRPr>
                    </a:p>
                    <a:p>
                      <a:pPr>
                        <a:lnSpc>
                          <a:spcPct val="107000"/>
                        </a:lnSpc>
                        <a:spcAft>
                          <a:spcPts val="800"/>
                        </a:spcAft>
                      </a:pPr>
                      <a:r>
                        <a:rPr lang="en-GB" sz="1100" b="0" i="0" kern="1200" dirty="0">
                          <a:solidFill>
                            <a:schemeClr val="dk1"/>
                          </a:solidFill>
                          <a:effectLst/>
                          <a:latin typeface="+mn-lt"/>
                          <a:ea typeface="+mn-ea"/>
                          <a:cs typeface="+mn-cs"/>
                        </a:rPr>
                        <a:t>Healthcare professionals will operate out of a converted ambulance and travel to different locations, events and communities across Hounslow. To engage with you – on the high street, in the community centre, place of work or place of worship. Trained to talk about risk factors for CVD, take your blood pressure, deliver NHS Health Checks, and refer eligible clients to health coaching and lifestyle interventions – encouraging you to move more, eat well, stop smoking, drink less, sleep well and stress less.</a:t>
                      </a:r>
                    </a:p>
                  </a:txBody>
                  <a:tcPr marL="9999" marR="9999" marT="0" marB="0"/>
                </a:tc>
                <a:tc>
                  <a:txBody>
                    <a:bodyPr/>
                    <a:lstStyle/>
                    <a:p>
                      <a:pPr marL="171450" indent="-171450" fontAlgn="base">
                        <a:buFont typeface="Arial" panose="020B0604020202020204" pitchFamily="34" charset="0"/>
                        <a:buChar char="•"/>
                      </a:pPr>
                      <a:r>
                        <a:rPr lang="en-GB" sz="1100" b="1" i="0" kern="1200" dirty="0">
                          <a:solidFill>
                            <a:schemeClr val="dk1"/>
                          </a:solidFill>
                          <a:effectLst/>
                          <a:latin typeface="+mn-lt"/>
                          <a:ea typeface="+mn-ea"/>
                          <a:cs typeface="+mn-cs"/>
                        </a:rPr>
                        <a:t>NHS Health Checks:</a:t>
                      </a:r>
                      <a:r>
                        <a:rPr lang="en-GB" sz="1100" b="0" i="0" kern="1200" dirty="0">
                          <a:solidFill>
                            <a:schemeClr val="dk1"/>
                          </a:solidFill>
                          <a:effectLst/>
                          <a:latin typeface="+mn-lt"/>
                          <a:ea typeface="+mn-ea"/>
                          <a:cs typeface="+mn-cs"/>
                        </a:rPr>
                        <a:t> Eligible residents are aged 25 to 50 years old and have not had an NHS Health Check in the last 5 years. They should also live, work, study and/or be registered with a Hounslow GP. Residents who have certain pre-existing conditions are also excluded. You can find more information on NHS Health Checks here.</a:t>
                      </a:r>
                    </a:p>
                    <a:p>
                      <a:pPr marL="171450" indent="-171450" fontAlgn="base">
                        <a:buFont typeface="Arial" panose="020B0604020202020204" pitchFamily="34" charset="0"/>
                        <a:buChar char="•"/>
                      </a:pPr>
                      <a:endParaRPr lang="en-GB" sz="1100" b="0" i="0" kern="1200" dirty="0">
                        <a:solidFill>
                          <a:schemeClr val="dk1"/>
                        </a:solidFill>
                        <a:effectLst/>
                        <a:latin typeface="+mn-lt"/>
                        <a:ea typeface="+mn-ea"/>
                        <a:cs typeface="+mn-cs"/>
                      </a:endParaRPr>
                    </a:p>
                    <a:p>
                      <a:pPr marL="171450" indent="-171450" fontAlgn="base">
                        <a:buFont typeface="Arial" panose="020B0604020202020204" pitchFamily="34" charset="0"/>
                        <a:buChar char="•"/>
                      </a:pPr>
                      <a:r>
                        <a:rPr lang="en-GB" sz="1100" b="1" i="0" kern="1200" dirty="0">
                          <a:solidFill>
                            <a:schemeClr val="dk1"/>
                          </a:solidFill>
                          <a:effectLst/>
                          <a:latin typeface="+mn-lt"/>
                          <a:ea typeface="+mn-ea"/>
                          <a:cs typeface="+mn-cs"/>
                        </a:rPr>
                        <a:t>CVD Health Coaching:</a:t>
                      </a:r>
                      <a:r>
                        <a:rPr lang="en-GB" sz="1100" b="0" i="0" kern="1200" dirty="0">
                          <a:solidFill>
                            <a:schemeClr val="dk1"/>
                          </a:solidFill>
                          <a:effectLst/>
                          <a:latin typeface="+mn-lt"/>
                          <a:ea typeface="+mn-ea"/>
                          <a:cs typeface="+mn-cs"/>
                        </a:rPr>
                        <a:t> Eligible residents are those at greater risk of cardiovascular disease, please speak to a member of our team to see if we can refer you</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nSpc>
                          <a:spcPct val="107000"/>
                        </a:lnSpc>
                        <a:spcAft>
                          <a:spcPts val="800"/>
                        </a:spcAft>
                      </a:pPr>
                      <a:r>
                        <a:rPr lang="en-GB" sz="1100" b="1" i="0" u="sng" kern="1200" dirty="0">
                          <a:solidFill>
                            <a:schemeClr val="dk1"/>
                          </a:solidFill>
                          <a:effectLst/>
                          <a:latin typeface="+mn-lt"/>
                          <a:ea typeface="+mn-ea"/>
                          <a:cs typeface="+mn-cs"/>
                        </a:rPr>
                        <a:t>Call: 0204 559 8200</a:t>
                      </a:r>
                    </a:p>
                    <a:p>
                      <a:pPr>
                        <a:lnSpc>
                          <a:spcPct val="107000"/>
                        </a:lnSpc>
                        <a:spcAft>
                          <a:spcPts val="800"/>
                        </a:spcAft>
                      </a:pPr>
                      <a:r>
                        <a:rPr lang="en-GB" sz="1100" b="1" i="0" u="sng" kern="1200" dirty="0">
                          <a:solidFill>
                            <a:schemeClr val="dk1"/>
                          </a:solidFill>
                          <a:effectLst/>
                          <a:latin typeface="+mn-lt"/>
                          <a:ea typeface="+mn-ea"/>
                          <a:cs typeface="+mn-cs"/>
                        </a:rPr>
                        <a:t>For further information visit the website to find out dates of NHS Health checks: </a:t>
                      </a:r>
                    </a:p>
                    <a:p>
                      <a:pPr>
                        <a:lnSpc>
                          <a:spcPct val="107000"/>
                        </a:lnSpc>
                        <a:spcAft>
                          <a:spcPts val="800"/>
                        </a:spcAft>
                      </a:pPr>
                      <a:r>
                        <a:rPr lang="en-GB" sz="1100" dirty="0">
                          <a:hlinkClick r:id="rId2"/>
                        </a:rPr>
                        <a:t>Health Checks – Healthy Hounslow</a:t>
                      </a:r>
                      <a:endParaRPr lang="en-GB" sz="1100" dirty="0"/>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4131046794"/>
                  </a:ext>
                </a:extLst>
              </a:tr>
              <a:tr h="3893787">
                <a:tc>
                  <a:txBody>
                    <a:bodyPr/>
                    <a:lstStyle/>
                    <a:p>
                      <a:pPr>
                        <a:lnSpc>
                          <a:spcPct val="107000"/>
                        </a:lnSpc>
                        <a:spcAft>
                          <a:spcPts val="800"/>
                        </a:spcAft>
                      </a:pPr>
                      <a:endParaRPr lang="en-GB" sz="1400" u="sng" dirty="0">
                        <a:solidFill>
                          <a:srgbClr val="FFFF00"/>
                        </a:solidFill>
                        <a:effectLst/>
                      </a:endParaRPr>
                    </a:p>
                    <a:p>
                      <a:pPr>
                        <a:lnSpc>
                          <a:spcPct val="107000"/>
                        </a:lnSpc>
                        <a:spcAft>
                          <a:spcPts val="800"/>
                        </a:spcAft>
                      </a:pPr>
                      <a:endParaRPr lang="en-GB" sz="1400" u="sng" dirty="0">
                        <a:solidFill>
                          <a:srgbClr val="FFFF00"/>
                        </a:solidFill>
                        <a:effectLst/>
                      </a:endParaRPr>
                    </a:p>
                    <a:p>
                      <a:pPr>
                        <a:lnSpc>
                          <a:spcPct val="107000"/>
                        </a:lnSpc>
                        <a:spcAft>
                          <a:spcPts val="800"/>
                        </a:spcAft>
                      </a:pPr>
                      <a:endParaRPr lang="en-GB" sz="1400" u="sng" dirty="0">
                        <a:solidFill>
                          <a:srgbClr val="FFFF00"/>
                        </a:solidFill>
                        <a:effectLst/>
                      </a:endParaRPr>
                    </a:p>
                    <a:p>
                      <a:pPr>
                        <a:lnSpc>
                          <a:spcPct val="107000"/>
                        </a:lnSpc>
                        <a:spcAft>
                          <a:spcPts val="800"/>
                        </a:spcAft>
                      </a:pPr>
                      <a:endParaRPr lang="en-GB" sz="1400" u="sng" dirty="0">
                        <a:solidFill>
                          <a:srgbClr val="FFFF00"/>
                        </a:solidFill>
                        <a:effectLst/>
                      </a:endParaRPr>
                    </a:p>
                    <a:p>
                      <a:pPr>
                        <a:lnSpc>
                          <a:spcPct val="107000"/>
                        </a:lnSpc>
                        <a:spcAft>
                          <a:spcPts val="800"/>
                        </a:spcAft>
                      </a:pPr>
                      <a:endParaRPr lang="en-GB" sz="1400" u="sng" dirty="0">
                        <a:solidFill>
                          <a:srgbClr val="FFFF00"/>
                        </a:solidFill>
                        <a:effectLst/>
                      </a:endParaRPr>
                    </a:p>
                    <a:p>
                      <a:pPr algn="ctr">
                        <a:lnSpc>
                          <a:spcPct val="107000"/>
                        </a:lnSpc>
                        <a:spcAft>
                          <a:spcPts val="800"/>
                        </a:spcAft>
                      </a:pPr>
                      <a:r>
                        <a:rPr lang="en-GB" sz="1400" u="sng" dirty="0">
                          <a:solidFill>
                            <a:srgbClr val="FFFF00"/>
                          </a:solidFill>
                          <a:effectLst/>
                        </a:rPr>
                        <a:t>Physical activity</a:t>
                      </a:r>
                    </a:p>
                    <a:p>
                      <a:pPr>
                        <a:lnSpc>
                          <a:spcPct val="107000"/>
                        </a:lnSpc>
                        <a:spcAft>
                          <a:spcPts val="800"/>
                        </a:spcAft>
                      </a:pPr>
                      <a:endParaRPr lang="en-GB" sz="1400" u="sng" dirty="0">
                        <a:solidFill>
                          <a:srgbClr val="FFFF00"/>
                        </a:solidFill>
                        <a:effectLst/>
                      </a:endParaRPr>
                    </a:p>
                    <a:p>
                      <a:pPr>
                        <a:lnSpc>
                          <a:spcPct val="107000"/>
                        </a:lnSpc>
                        <a:spcAft>
                          <a:spcPts val="800"/>
                        </a:spcAft>
                      </a:pPr>
                      <a:r>
                        <a:rPr lang="en-GB" sz="1400" u="sng" dirty="0">
                          <a:solidFill>
                            <a:srgbClr val="FFFF00"/>
                          </a:solidFill>
                          <a:effectLst/>
                        </a:rPr>
                        <a:t> </a:t>
                      </a:r>
                      <a:endParaRPr lang="en-GB" sz="1400" dirty="0">
                        <a:solidFill>
                          <a:srgbClr val="FFFF00"/>
                        </a:solidFill>
                        <a:effectLst/>
                      </a:endParaRPr>
                    </a:p>
                    <a:p>
                      <a:pPr>
                        <a:lnSpc>
                          <a:spcPct val="107000"/>
                        </a:lnSpc>
                        <a:spcAft>
                          <a:spcPts val="800"/>
                        </a:spcAft>
                      </a:pPr>
                      <a:r>
                        <a:rPr lang="en-GB" sz="1400" u="none" strike="noStrike" dirty="0">
                          <a:solidFill>
                            <a:srgbClr val="FFFF00"/>
                          </a:solidFill>
                          <a:effectLst/>
                        </a:rPr>
                        <a:t> </a:t>
                      </a:r>
                      <a:endParaRPr lang="en-GB" sz="1400" dirty="0">
                        <a:solidFill>
                          <a:srgbClr val="FFFF00"/>
                        </a:solidFill>
                        <a:effectLst/>
                      </a:endParaRPr>
                    </a:p>
                    <a:p>
                      <a:pPr>
                        <a:lnSpc>
                          <a:spcPct val="107000"/>
                        </a:lnSpc>
                        <a:spcAft>
                          <a:spcPts val="800"/>
                        </a:spcAft>
                      </a:pPr>
                      <a:r>
                        <a:rPr lang="en-GB" sz="1100" dirty="0">
                          <a:solidFill>
                            <a:srgbClr val="FFFF00"/>
                          </a:solidFill>
                          <a:effectLst/>
                        </a:rPr>
                        <a:t> </a:t>
                      </a:r>
                    </a:p>
                    <a:p>
                      <a:pPr>
                        <a:lnSpc>
                          <a:spcPct val="107000"/>
                        </a:lnSpc>
                        <a:spcAft>
                          <a:spcPts val="800"/>
                        </a:spcAft>
                      </a:pPr>
                      <a:endParaRPr lang="en-GB" sz="1100" b="1" u="sng" dirty="0">
                        <a:solidFill>
                          <a:srgbClr val="FFFF00"/>
                        </a:solidFill>
                        <a:effectLst/>
                      </a:endParaRPr>
                    </a:p>
                    <a:p>
                      <a:pPr>
                        <a:lnSpc>
                          <a:spcPct val="107000"/>
                        </a:lnSpc>
                        <a:spcAft>
                          <a:spcPts val="800"/>
                        </a:spcAft>
                      </a:pPr>
                      <a:endParaRPr lang="en-GB" sz="1100" b="1" u="sng" dirty="0">
                        <a:solidFill>
                          <a:srgbClr val="FFFF00"/>
                        </a:solidFill>
                        <a:effectLst/>
                      </a:endParaRPr>
                    </a:p>
                    <a:p>
                      <a:pPr>
                        <a:lnSpc>
                          <a:spcPct val="107000"/>
                        </a:lnSpc>
                        <a:spcAft>
                          <a:spcPts val="800"/>
                        </a:spcAft>
                      </a:pPr>
                      <a:endParaRPr lang="en-GB" sz="1100" b="1" u="sng" dirty="0">
                        <a:solidFill>
                          <a:srgbClr val="FFFF00"/>
                        </a:solidFill>
                        <a:effectLst/>
                      </a:endParaRPr>
                    </a:p>
                  </a:txBody>
                  <a:tcPr marL="9999" marR="9999" marT="0" marB="0"/>
                </a:tc>
                <a:tc>
                  <a:txBody>
                    <a:bodyPr/>
                    <a:lstStyle/>
                    <a:p>
                      <a:pPr>
                        <a:lnSpc>
                          <a:spcPct val="107000"/>
                        </a:lnSpc>
                        <a:spcAft>
                          <a:spcPts val="800"/>
                        </a:spcAft>
                      </a:pPr>
                      <a:endParaRPr lang="en-GB" sz="1100" dirty="0">
                        <a:effectLst/>
                      </a:endParaRPr>
                    </a:p>
                    <a:p>
                      <a:pPr>
                        <a:lnSpc>
                          <a:spcPct val="107000"/>
                        </a:lnSpc>
                        <a:spcAft>
                          <a:spcPts val="800"/>
                        </a:spcAft>
                      </a:pPr>
                      <a:r>
                        <a:rPr lang="en-GB" sz="1100" dirty="0">
                          <a:effectLst/>
                        </a:rPr>
                        <a:t>Service provided by </a:t>
                      </a:r>
                      <a:r>
                        <a:rPr lang="en-GB" sz="1100" dirty="0" err="1">
                          <a:effectLst/>
                        </a:rPr>
                        <a:t>Lampton</a:t>
                      </a:r>
                      <a:r>
                        <a:rPr lang="en-GB" sz="1100" dirty="0">
                          <a:effectLst/>
                        </a:rPr>
                        <a:t> leisure </a:t>
                      </a:r>
                      <a:r>
                        <a:rPr lang="en-GB" sz="1100" b="0" i="0" kern="1200" dirty="0">
                          <a:solidFill>
                            <a:schemeClr val="dk1"/>
                          </a:solidFill>
                          <a:effectLst/>
                          <a:latin typeface="+mn-lt"/>
                          <a:ea typeface="+mn-ea"/>
                          <a:cs typeface="+mn-cs"/>
                        </a:rPr>
                        <a:t>delivering high-quality sport and community programmes for Hounslow residents aiming to  reduce barriers to participating in physical activity and contributing to the overall health &amp; wellbeing of Hounslow.</a:t>
                      </a:r>
                    </a:p>
                    <a:p>
                      <a:r>
                        <a:rPr lang="en-GB" sz="1100" b="0" i="0" kern="1200" dirty="0">
                          <a:solidFill>
                            <a:schemeClr val="dk1"/>
                          </a:solidFill>
                          <a:effectLst/>
                          <a:latin typeface="+mn-lt"/>
                          <a:ea typeface="+mn-ea"/>
                          <a:cs typeface="+mn-cs"/>
                        </a:rPr>
                        <a:t>Keeping active can really benefit your physical and mental health, however you choose to do it. Across the borough, our sport, physical activity and health partners are providing a great range of activities both locally and online.</a:t>
                      </a:r>
                    </a:p>
                    <a:p>
                      <a:pPr>
                        <a:lnSpc>
                          <a:spcPct val="107000"/>
                        </a:lnSpc>
                        <a:spcAft>
                          <a:spcPts val="800"/>
                        </a:spcAft>
                      </a:pPr>
                      <a:endParaRPr lang="en-GB" sz="1100" dirty="0">
                        <a:effectLst/>
                      </a:endParaRPr>
                    </a:p>
                    <a:p>
                      <a:pPr>
                        <a:lnSpc>
                          <a:spcPct val="107000"/>
                        </a:lnSpc>
                        <a:spcAft>
                          <a:spcPts val="800"/>
                        </a:spcAft>
                      </a:pPr>
                      <a:endParaRPr lang="en-GB" sz="1100" dirty="0">
                        <a:effectLst/>
                      </a:endParaRPr>
                    </a:p>
                    <a:p>
                      <a:pPr>
                        <a:lnSpc>
                          <a:spcPct val="107000"/>
                        </a:lnSpc>
                        <a:spcAft>
                          <a:spcPts val="800"/>
                        </a:spcAft>
                      </a:pPr>
                      <a:endParaRPr lang="en-GB" sz="1100" dirty="0">
                        <a:effectLst/>
                      </a:endParaRPr>
                    </a:p>
                    <a:p>
                      <a:pPr>
                        <a:lnSpc>
                          <a:spcPct val="107000"/>
                        </a:lnSpc>
                        <a:spcAft>
                          <a:spcPts val="800"/>
                        </a:spcAft>
                      </a:pPr>
                      <a:endParaRPr lang="en-GB" sz="1100" dirty="0">
                        <a:effectLst/>
                      </a:endParaRPr>
                    </a:p>
                  </a:txBody>
                  <a:tcPr marL="9999" marR="9999" marT="0" marB="0"/>
                </a:tc>
                <a:tc>
                  <a:txBody>
                    <a:bodyPr/>
                    <a:lstStyle/>
                    <a:p>
                      <a:pPr>
                        <a:lnSpc>
                          <a:spcPct val="107000"/>
                        </a:lnSpc>
                        <a:spcAft>
                          <a:spcPts val="800"/>
                        </a:spcAft>
                      </a:pPr>
                      <a:endParaRPr lang="en-GB" sz="1100" b="0" i="0" kern="1200" dirty="0">
                        <a:solidFill>
                          <a:schemeClr val="dk1"/>
                        </a:solidFill>
                        <a:effectLst/>
                        <a:latin typeface="+mn-lt"/>
                        <a:ea typeface="+mn-ea"/>
                        <a:cs typeface="+mn-cs"/>
                      </a:endParaRPr>
                    </a:p>
                    <a:p>
                      <a:pPr marL="171450" indent="-171450">
                        <a:lnSpc>
                          <a:spcPct val="107000"/>
                        </a:lnSpc>
                        <a:spcAft>
                          <a:spcPts val="800"/>
                        </a:spcAft>
                        <a:buFont typeface="Arial" panose="020B0604020202020204" pitchFamily="34" charset="0"/>
                        <a:buChar char="•"/>
                      </a:pPr>
                      <a:r>
                        <a:rPr lang="en-GB" sz="1100" b="0" i="0" kern="1200" dirty="0">
                          <a:solidFill>
                            <a:schemeClr val="dk1"/>
                          </a:solidFill>
                          <a:effectLst/>
                          <a:latin typeface="+mn-lt"/>
                          <a:ea typeface="+mn-ea"/>
                          <a:cs typeface="+mn-cs"/>
                        </a:rPr>
                        <a:t>Anyone</a:t>
                      </a:r>
                    </a:p>
                    <a:p>
                      <a:pPr fontAlgn="base"/>
                      <a:r>
                        <a:rPr lang="en-GB" sz="1100" b="1" i="0" u="sng" kern="1200" dirty="0">
                          <a:solidFill>
                            <a:schemeClr val="dk1"/>
                          </a:solidFill>
                          <a:effectLst/>
                          <a:latin typeface="+mn-lt"/>
                          <a:ea typeface="+mn-ea"/>
                          <a:cs typeface="+mn-cs"/>
                        </a:rPr>
                        <a:t>Offered:</a:t>
                      </a:r>
                    </a:p>
                    <a:p>
                      <a:pPr fontAlgn="base"/>
                      <a:r>
                        <a:rPr lang="en-GB" sz="1100" b="0" i="0" kern="1200" dirty="0">
                          <a:solidFill>
                            <a:schemeClr val="dk1"/>
                          </a:solidFill>
                          <a:effectLst/>
                          <a:latin typeface="+mn-lt"/>
                          <a:ea typeface="+mn-ea"/>
                          <a:cs typeface="+mn-cs"/>
                        </a:rPr>
                        <a:t>Disability swimming</a:t>
                      </a:r>
                    </a:p>
                    <a:p>
                      <a:pPr fontAlgn="base"/>
                      <a:r>
                        <a:rPr lang="en-GB" sz="1100" b="0" i="0" kern="1200" dirty="0">
                          <a:solidFill>
                            <a:schemeClr val="dk1"/>
                          </a:solidFill>
                          <a:effectLst/>
                          <a:latin typeface="+mn-lt"/>
                          <a:ea typeface="+mn-ea"/>
                          <a:cs typeface="+mn-cs"/>
                        </a:rPr>
                        <a:t>Junior Gym</a:t>
                      </a:r>
                    </a:p>
                    <a:p>
                      <a:pPr fontAlgn="base"/>
                      <a:r>
                        <a:rPr lang="en-GB" sz="1100" b="0" i="0" kern="1200" dirty="0">
                          <a:solidFill>
                            <a:schemeClr val="dk1"/>
                          </a:solidFill>
                          <a:effectLst/>
                          <a:latin typeface="+mn-lt"/>
                          <a:ea typeface="+mn-ea"/>
                          <a:cs typeface="+mn-cs"/>
                        </a:rPr>
                        <a:t>50+ Parent and Toddler sessions</a:t>
                      </a:r>
                    </a:p>
                    <a:p>
                      <a:pPr fontAlgn="base"/>
                      <a:r>
                        <a:rPr lang="en-GB" sz="1100" b="0" i="0" kern="1200" dirty="0">
                          <a:solidFill>
                            <a:schemeClr val="dk1"/>
                          </a:solidFill>
                          <a:effectLst/>
                          <a:latin typeface="+mn-lt"/>
                          <a:ea typeface="+mn-ea"/>
                          <a:cs typeface="+mn-cs"/>
                        </a:rPr>
                        <a:t>Women-only General Swim</a:t>
                      </a:r>
                    </a:p>
                    <a:p>
                      <a:pPr fontAlgn="base"/>
                      <a:r>
                        <a:rPr lang="en-GB" sz="1100" b="0" i="0" kern="1200" dirty="0">
                          <a:solidFill>
                            <a:schemeClr val="dk1"/>
                          </a:solidFill>
                          <a:effectLst/>
                          <a:latin typeface="+mn-lt"/>
                          <a:ea typeface="+mn-ea"/>
                          <a:cs typeface="+mn-cs"/>
                        </a:rPr>
                        <a:t>Aqua Women-only Classes</a:t>
                      </a:r>
                    </a:p>
                    <a:p>
                      <a:pPr fontAlgn="base"/>
                      <a:r>
                        <a:rPr lang="en-GB" sz="1100" b="0" i="0" kern="1200" dirty="0">
                          <a:solidFill>
                            <a:schemeClr val="dk1"/>
                          </a:solidFill>
                          <a:effectLst/>
                          <a:latin typeface="+mn-lt"/>
                          <a:ea typeface="+mn-ea"/>
                          <a:cs typeface="+mn-cs"/>
                        </a:rPr>
                        <a:t>Mixed Basketball Sessions (13+)</a:t>
                      </a:r>
                    </a:p>
                    <a:p>
                      <a:pPr fontAlgn="base"/>
                      <a:r>
                        <a:rPr lang="en-GB" sz="1100" b="0" i="0" kern="1200" dirty="0">
                          <a:solidFill>
                            <a:schemeClr val="dk1"/>
                          </a:solidFill>
                          <a:effectLst/>
                          <a:latin typeface="+mn-lt"/>
                          <a:ea typeface="+mn-ea"/>
                          <a:cs typeface="+mn-cs"/>
                        </a:rPr>
                        <a:t>Under 18’s Basketball Sessions</a:t>
                      </a:r>
                    </a:p>
                    <a:p>
                      <a:pPr fontAlgn="base"/>
                      <a:r>
                        <a:rPr lang="en-GB" sz="1100" b="0" i="0" kern="1200" dirty="0">
                          <a:solidFill>
                            <a:schemeClr val="dk1"/>
                          </a:solidFill>
                          <a:effectLst/>
                          <a:latin typeface="+mn-lt"/>
                          <a:ea typeface="+mn-ea"/>
                          <a:cs typeface="+mn-cs"/>
                        </a:rPr>
                        <a:t>50+ Aerobics classes</a:t>
                      </a:r>
                    </a:p>
                    <a:p>
                      <a:pPr fontAlgn="base"/>
                      <a:r>
                        <a:rPr lang="en-GB" sz="1100" b="0" i="0" kern="1200" dirty="0">
                          <a:solidFill>
                            <a:schemeClr val="dk1"/>
                          </a:solidFill>
                          <a:effectLst/>
                          <a:latin typeface="+mn-lt"/>
                          <a:ea typeface="+mn-ea"/>
                          <a:cs typeface="+mn-cs"/>
                        </a:rPr>
                        <a:t>Women-only Sessions</a:t>
                      </a:r>
                    </a:p>
                    <a:p>
                      <a:pPr fontAlgn="base"/>
                      <a:r>
                        <a:rPr lang="en-GB" sz="1100" b="0" i="0" kern="1200" dirty="0">
                          <a:solidFill>
                            <a:schemeClr val="dk1"/>
                          </a:solidFill>
                          <a:effectLst/>
                          <a:latin typeface="+mn-lt"/>
                          <a:ea typeface="+mn-ea"/>
                          <a:cs typeface="+mn-cs"/>
                        </a:rPr>
                        <a:t>Family Swimming</a:t>
                      </a:r>
                    </a:p>
                    <a:p>
                      <a:pPr fontAlgn="base"/>
                      <a:r>
                        <a:rPr lang="en-GB" sz="1100" b="0" i="0" kern="1200" dirty="0">
                          <a:solidFill>
                            <a:schemeClr val="dk1"/>
                          </a:solidFill>
                          <a:effectLst/>
                          <a:latin typeface="+mn-lt"/>
                          <a:ea typeface="+mn-ea"/>
                          <a:cs typeface="+mn-cs"/>
                        </a:rPr>
                        <a:t>Bollywood Dance Classes</a:t>
                      </a:r>
                    </a:p>
                    <a:p>
                      <a:pPr fontAlgn="base"/>
                      <a:r>
                        <a:rPr lang="en-GB" sz="1100" b="0" i="0" kern="1200" dirty="0">
                          <a:solidFill>
                            <a:schemeClr val="dk1"/>
                          </a:solidFill>
                          <a:effectLst/>
                          <a:latin typeface="+mn-lt"/>
                          <a:ea typeface="+mn-ea"/>
                          <a:cs typeface="+mn-cs"/>
                        </a:rPr>
                        <a:t>Aqua Classes</a:t>
                      </a:r>
                    </a:p>
                    <a:p>
                      <a:pPr fontAlgn="base"/>
                      <a:r>
                        <a:rPr lang="en-GB" sz="1100" b="0" i="0" kern="1200" dirty="0">
                          <a:solidFill>
                            <a:schemeClr val="dk1"/>
                          </a:solidFill>
                          <a:effectLst/>
                          <a:latin typeface="+mn-lt"/>
                          <a:ea typeface="+mn-ea"/>
                          <a:cs typeface="+mn-cs"/>
                        </a:rPr>
                        <a:t>Bhangra Dance Classes</a:t>
                      </a:r>
                    </a:p>
                    <a:p>
                      <a:pPr fontAlgn="base"/>
                      <a:r>
                        <a:rPr lang="en-GB" sz="1100" b="0" i="0" kern="1200" dirty="0">
                          <a:solidFill>
                            <a:schemeClr val="dk1"/>
                          </a:solidFill>
                          <a:effectLst/>
                          <a:latin typeface="+mn-lt"/>
                          <a:ea typeface="+mn-ea"/>
                          <a:cs typeface="+mn-cs"/>
                        </a:rPr>
                        <a:t>Family Circuit Training</a:t>
                      </a:r>
                    </a:p>
                    <a:p>
                      <a:pPr fontAlgn="base"/>
                      <a:r>
                        <a:rPr lang="en-GB" sz="1100" b="0" i="0" kern="1200" dirty="0">
                          <a:solidFill>
                            <a:schemeClr val="dk1"/>
                          </a:solidFill>
                          <a:effectLst/>
                          <a:latin typeface="+mn-lt"/>
                          <a:ea typeface="+mn-ea"/>
                          <a:cs typeface="+mn-cs"/>
                        </a:rPr>
                        <a:t>Gentle Exercise Programmes</a:t>
                      </a:r>
                    </a:p>
                    <a:p>
                      <a:pPr fontAlgn="base"/>
                      <a:r>
                        <a:rPr lang="en-GB" sz="1100" b="0" i="0" kern="1200" dirty="0">
                          <a:solidFill>
                            <a:schemeClr val="dk1"/>
                          </a:solidFill>
                          <a:effectLst/>
                          <a:latin typeface="+mn-lt"/>
                          <a:ea typeface="+mn-ea"/>
                          <a:cs typeface="+mn-cs"/>
                        </a:rPr>
                        <a:t>Women’s Basketball Sessions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Women only sessions available too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100" dirty="0">
                          <a:effectLst/>
                          <a:latin typeface="Calibri" panose="020F0502020204030204" pitchFamily="34" charset="0"/>
                          <a:ea typeface="Calibri" panose="020F0502020204030204" pitchFamily="34" charset="0"/>
                          <a:cs typeface="Times New Roman" panose="02020603050405020304" pitchFamily="18" charset="0"/>
                        </a:rPr>
                        <a:t>..e. swimming </a:t>
                      </a:r>
                      <a:r>
                        <a:rPr lang="en-GB" sz="1100" dirty="0">
                          <a:effectLst/>
                          <a:latin typeface="+mn-lt"/>
                          <a:ea typeface="Calibri" panose="020F0502020204030204" pitchFamily="34" charset="0"/>
                          <a:cs typeface="Times New Roman" panose="02020603050405020304" pitchFamily="18" charset="0"/>
                        </a:rPr>
                        <a:t>(</a:t>
                      </a:r>
                      <a:r>
                        <a:rPr lang="en-GB" sz="1100" kern="1200" dirty="0">
                          <a:solidFill>
                            <a:schemeClr val="dk1"/>
                          </a:solidFill>
                          <a:effectLst/>
                          <a:latin typeface="+mn-lt"/>
                          <a:ea typeface="+mn-ea"/>
                          <a:cs typeface="+mn-cs"/>
                        </a:rPr>
                        <a:t>Brentford, Hanworth, Heston and Chiswick)</a:t>
                      </a:r>
                    </a:p>
                  </a:txBody>
                  <a:tcPr marL="9999" marR="9999" marT="0" marB="0"/>
                </a:tc>
                <a:tc>
                  <a:txBody>
                    <a:bodyPr/>
                    <a:lstStyle/>
                    <a:p>
                      <a:pPr>
                        <a:lnSpc>
                          <a:spcPct val="107000"/>
                        </a:lnSpc>
                        <a:spcAft>
                          <a:spcPts val="800"/>
                        </a:spcAft>
                      </a:pPr>
                      <a:endParaRPr lang="en-GB" sz="1100" b="1" i="0" u="sng" kern="1200" dirty="0">
                        <a:solidFill>
                          <a:schemeClr val="dk1"/>
                        </a:solidFill>
                        <a:effectLst/>
                        <a:latin typeface="+mn-lt"/>
                        <a:ea typeface="+mn-ea"/>
                        <a:cs typeface="+mn-cs"/>
                      </a:endParaRPr>
                    </a:p>
                    <a:p>
                      <a:pPr>
                        <a:lnSpc>
                          <a:spcPct val="107000"/>
                        </a:lnSpc>
                        <a:spcAft>
                          <a:spcPts val="800"/>
                        </a:spcAft>
                      </a:pPr>
                      <a:r>
                        <a:rPr lang="en-GB" sz="1100" b="1" i="0" u="sng" kern="1200" dirty="0">
                          <a:solidFill>
                            <a:schemeClr val="dk1"/>
                          </a:solidFill>
                          <a:effectLst/>
                          <a:latin typeface="+mn-lt"/>
                          <a:ea typeface="+mn-ea"/>
                          <a:cs typeface="+mn-cs"/>
                        </a:rPr>
                        <a:t>Call: 0204 559 8200</a:t>
                      </a:r>
                    </a:p>
                    <a:p>
                      <a:pPr>
                        <a:lnSpc>
                          <a:spcPct val="107000"/>
                        </a:lnSpc>
                        <a:spcAft>
                          <a:spcPts val="800"/>
                        </a:spcAft>
                      </a:pPr>
                      <a:r>
                        <a:rPr lang="en-GB" sz="1100" b="1" i="0" u="sng" kern="1200" dirty="0">
                          <a:solidFill>
                            <a:schemeClr val="dk1"/>
                          </a:solidFill>
                          <a:effectLst/>
                          <a:latin typeface="+mn-lt"/>
                          <a:ea typeface="+mn-ea"/>
                          <a:cs typeface="+mn-cs"/>
                        </a:rPr>
                        <a:t>For further information visit the website: </a:t>
                      </a:r>
                    </a:p>
                    <a:p>
                      <a:pPr>
                        <a:lnSpc>
                          <a:spcPct val="107000"/>
                        </a:lnSpc>
                        <a:spcAft>
                          <a:spcPts val="800"/>
                        </a:spcAft>
                      </a:pPr>
                      <a:r>
                        <a:rPr lang="en-GB" sz="1100" dirty="0">
                          <a:hlinkClick r:id="rId3"/>
                        </a:rPr>
                        <a:t>Physical Activity – Healthy Hounslow</a:t>
                      </a:r>
                      <a:endParaRPr lang="en-GB" sz="1100" dirty="0"/>
                    </a:p>
                    <a:p>
                      <a:pPr>
                        <a:lnSpc>
                          <a:spcPct val="107000"/>
                        </a:lnSpc>
                        <a:spcAft>
                          <a:spcPts val="800"/>
                        </a:spcAft>
                      </a:pPr>
                      <a:endParaRPr lang="en-GB" sz="1100" b="1" u="sng" dirty="0">
                        <a:effectLst/>
                      </a:endParaRPr>
                    </a:p>
                    <a:p>
                      <a:pPr>
                        <a:lnSpc>
                          <a:spcPct val="107000"/>
                        </a:lnSpc>
                        <a:spcAft>
                          <a:spcPts val="800"/>
                        </a:spcAft>
                      </a:pPr>
                      <a:endParaRPr lang="en-GB" sz="1100" b="1" u="sng" dirty="0">
                        <a:effectLst/>
                      </a:endParaRPr>
                    </a:p>
                    <a:p>
                      <a:pPr>
                        <a:lnSpc>
                          <a:spcPct val="107000"/>
                        </a:lnSpc>
                        <a:spcAft>
                          <a:spcPts val="800"/>
                        </a:spcAft>
                      </a:pPr>
                      <a:endParaRPr lang="en-GB" sz="1100" b="1" u="sng" dirty="0">
                        <a:effectLst/>
                      </a:endParaRPr>
                    </a:p>
                    <a:p>
                      <a:pPr>
                        <a:lnSpc>
                          <a:spcPct val="107000"/>
                        </a:lnSpc>
                        <a:spcAft>
                          <a:spcPts val="800"/>
                        </a:spcAft>
                      </a:pPr>
                      <a:endParaRPr lang="en-GB" sz="1100" b="1" u="sng" dirty="0">
                        <a:effectLst/>
                      </a:endParaRPr>
                    </a:p>
                    <a:p>
                      <a:pPr>
                        <a:lnSpc>
                          <a:spcPct val="107000"/>
                        </a:lnSpc>
                        <a:spcAft>
                          <a:spcPts val="800"/>
                        </a:spcAft>
                      </a:pPr>
                      <a:endParaRPr lang="en-GB" sz="1100" b="1" u="sng" dirty="0">
                        <a:effectLst/>
                      </a:endParaRPr>
                    </a:p>
                    <a:p>
                      <a:pPr>
                        <a:lnSpc>
                          <a:spcPct val="107000"/>
                        </a:lnSpc>
                        <a:spcAft>
                          <a:spcPts val="800"/>
                        </a:spcAft>
                      </a:pPr>
                      <a:endParaRPr lang="en-GB" sz="1100" b="1" u="sng" dirty="0">
                        <a:effectLst/>
                      </a:endParaRPr>
                    </a:p>
                    <a:p>
                      <a:pPr>
                        <a:lnSpc>
                          <a:spcPct val="107000"/>
                        </a:lnSpc>
                        <a:spcAft>
                          <a:spcPts val="800"/>
                        </a:spcAft>
                      </a:pPr>
                      <a:endParaRPr lang="en-GB" sz="1100" b="1" u="sng" dirty="0">
                        <a:effectLst/>
                      </a:endParaRPr>
                    </a:p>
                  </a:txBody>
                  <a:tcPr marL="9999" marR="9999" marT="0" marB="0"/>
                </a:tc>
                <a:extLst>
                  <a:ext uri="{0D108BD9-81ED-4DB2-BD59-A6C34878D82A}">
                    <a16:rowId xmlns:a16="http://schemas.microsoft.com/office/drawing/2014/main" val="3211911880"/>
                  </a:ext>
                </a:extLst>
              </a:tr>
            </a:tbl>
          </a:graphicData>
        </a:graphic>
      </p:graphicFrame>
    </p:spTree>
    <p:extLst>
      <p:ext uri="{BB962C8B-B14F-4D97-AF65-F5344CB8AC3E}">
        <p14:creationId xmlns:p14="http://schemas.microsoft.com/office/powerpoint/2010/main" val="186432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C246114-E405-67FB-5B26-F3D132A29560}"/>
              </a:ext>
            </a:extLst>
          </p:cNvPr>
          <p:cNvGraphicFramePr>
            <a:graphicFrameLocks noGrp="1"/>
          </p:cNvGraphicFramePr>
          <p:nvPr/>
        </p:nvGraphicFramePr>
        <p:xfrm>
          <a:off x="47624" y="92064"/>
          <a:ext cx="12087227" cy="3693224"/>
        </p:xfrm>
        <a:graphic>
          <a:graphicData uri="http://schemas.openxmlformats.org/drawingml/2006/table">
            <a:tbl>
              <a:tblPr firstRow="1" firstCol="1" bandRow="1">
                <a:tableStyleId>{5C22544A-7EE6-4342-B048-85BDC9FD1C3A}</a:tableStyleId>
              </a:tblPr>
              <a:tblGrid>
                <a:gridCol w="1374852">
                  <a:extLst>
                    <a:ext uri="{9D8B030D-6E8A-4147-A177-3AD203B41FA5}">
                      <a16:colId xmlns:a16="http://schemas.microsoft.com/office/drawing/2014/main" val="767638246"/>
                    </a:ext>
                  </a:extLst>
                </a:gridCol>
                <a:gridCol w="3809482">
                  <a:extLst>
                    <a:ext uri="{9D8B030D-6E8A-4147-A177-3AD203B41FA5}">
                      <a16:colId xmlns:a16="http://schemas.microsoft.com/office/drawing/2014/main" val="1363505490"/>
                    </a:ext>
                  </a:extLst>
                </a:gridCol>
                <a:gridCol w="3408483">
                  <a:extLst>
                    <a:ext uri="{9D8B030D-6E8A-4147-A177-3AD203B41FA5}">
                      <a16:colId xmlns:a16="http://schemas.microsoft.com/office/drawing/2014/main" val="2211486517"/>
                    </a:ext>
                  </a:extLst>
                </a:gridCol>
                <a:gridCol w="3494410">
                  <a:extLst>
                    <a:ext uri="{9D8B030D-6E8A-4147-A177-3AD203B41FA5}">
                      <a16:colId xmlns:a16="http://schemas.microsoft.com/office/drawing/2014/main" val="3485562411"/>
                    </a:ext>
                  </a:extLst>
                </a:gridCol>
              </a:tblGrid>
              <a:tr h="529595">
                <a:tc>
                  <a:txBody>
                    <a:bodyPr/>
                    <a:lstStyle/>
                    <a:p>
                      <a:pPr algn="ctr">
                        <a:lnSpc>
                          <a:spcPct val="107000"/>
                        </a:lnSpc>
                        <a:spcAft>
                          <a:spcPts val="800"/>
                        </a:spcAft>
                      </a:pPr>
                      <a:r>
                        <a:rPr lang="en-GB" sz="1400" u="sng" dirty="0">
                          <a:solidFill>
                            <a:srgbClr val="FFFF00"/>
                          </a:solidFill>
                          <a:effectLst/>
                        </a:rPr>
                        <a:t>Healthy Hounslow </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it?</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gn="ctr">
                        <a:lnSpc>
                          <a:spcPct val="107000"/>
                        </a:lnSpc>
                        <a:spcAft>
                          <a:spcPts val="800"/>
                        </a:spcAft>
                      </a:pPr>
                      <a:r>
                        <a:rPr lang="en-GB" sz="1400" u="sng" dirty="0">
                          <a:solidFill>
                            <a:srgbClr val="FFFF00"/>
                          </a:solidFill>
                          <a:effectLst/>
                        </a:rPr>
                        <a:t>Who can join?</a:t>
                      </a:r>
                    </a:p>
                    <a:p>
                      <a:pPr algn="ctr">
                        <a:lnSpc>
                          <a:spcPct val="107000"/>
                        </a:lnSpc>
                        <a:spcAft>
                          <a:spcPts val="800"/>
                        </a:spcAft>
                      </a:pPr>
                      <a:endParaRPr lang="en-GB" sz="1400" u="sng" dirty="0">
                        <a:solidFill>
                          <a:srgbClr val="FFFF00"/>
                        </a:solidFill>
                        <a:effectLst/>
                      </a:endParaRP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 I sign up?</a:t>
                      </a:r>
                    </a:p>
                  </a:txBody>
                  <a:tcPr marL="9999" marR="9999" marT="0" marB="0"/>
                </a:tc>
                <a:extLst>
                  <a:ext uri="{0D108BD9-81ED-4DB2-BD59-A6C34878D82A}">
                    <a16:rowId xmlns:a16="http://schemas.microsoft.com/office/drawing/2014/main" val="1777520439"/>
                  </a:ext>
                </a:extLst>
              </a:tr>
              <a:tr h="3128102">
                <a:tc>
                  <a:txBody>
                    <a:bodyPr/>
                    <a:lstStyle/>
                    <a:p>
                      <a:pPr>
                        <a:lnSpc>
                          <a:spcPct val="107000"/>
                        </a:lnSpc>
                        <a:spcAft>
                          <a:spcPts val="800"/>
                        </a:spcAft>
                      </a:pPr>
                      <a:endParaRPr lang="en-GB" sz="1400" b="1" u="sng" dirty="0">
                        <a:solidFill>
                          <a:srgbClr val="FFFF00"/>
                        </a:solidFill>
                        <a:effectLst/>
                      </a:endParaRPr>
                    </a:p>
                    <a:p>
                      <a:pPr>
                        <a:lnSpc>
                          <a:spcPct val="107000"/>
                        </a:lnSpc>
                        <a:spcAft>
                          <a:spcPts val="800"/>
                        </a:spcAft>
                      </a:pPr>
                      <a:endParaRPr lang="en-GB" sz="1400" b="1" u="sng" dirty="0">
                        <a:solidFill>
                          <a:srgbClr val="FFFF00"/>
                        </a:solidFill>
                        <a:effectLst/>
                      </a:endParaRPr>
                    </a:p>
                    <a:p>
                      <a:pPr algn="ctr">
                        <a:lnSpc>
                          <a:spcPct val="107000"/>
                        </a:lnSpc>
                        <a:spcAft>
                          <a:spcPts val="800"/>
                        </a:spcAft>
                      </a:pPr>
                      <a:r>
                        <a:rPr lang="en-GB" sz="1400" b="1" u="sng" dirty="0">
                          <a:solidFill>
                            <a:srgbClr val="FFFF00"/>
                          </a:solidFill>
                          <a:effectLst/>
                        </a:rPr>
                        <a:t>Exercise on referral </a:t>
                      </a:r>
                    </a:p>
                    <a:p>
                      <a:pPr algn="ctr">
                        <a:lnSpc>
                          <a:spcPct val="107000"/>
                        </a:lnSpc>
                        <a:spcAft>
                          <a:spcPts val="800"/>
                        </a:spcAft>
                      </a:pPr>
                      <a:r>
                        <a:rPr lang="en-GB" sz="1400" dirty="0">
                          <a:solidFill>
                            <a:srgbClr val="FFFF00"/>
                          </a:solidFill>
                          <a:effectLst/>
                        </a:rPr>
                        <a:t>(Provided by </a:t>
                      </a:r>
                      <a:r>
                        <a:rPr lang="en-GB" sz="1400" dirty="0" err="1">
                          <a:solidFill>
                            <a:srgbClr val="FFFF00"/>
                          </a:solidFill>
                          <a:effectLst/>
                        </a:rPr>
                        <a:t>Lampton</a:t>
                      </a:r>
                      <a:r>
                        <a:rPr lang="en-GB" sz="1400" dirty="0">
                          <a:solidFill>
                            <a:srgbClr val="FFFF00"/>
                          </a:solidFill>
                          <a:effectLst/>
                        </a:rPr>
                        <a:t> leisure)</a:t>
                      </a:r>
                    </a:p>
                    <a:p>
                      <a:pPr>
                        <a:lnSpc>
                          <a:spcPct val="107000"/>
                        </a:lnSpc>
                        <a:spcAft>
                          <a:spcPts val="800"/>
                        </a:spcAft>
                      </a:pPr>
                      <a:endParaRPr lang="en-GB"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nSpc>
                          <a:spcPct val="107000"/>
                        </a:lnSpc>
                        <a:spcAft>
                          <a:spcPts val="800"/>
                        </a:spcAft>
                      </a:pPr>
                      <a:r>
                        <a:rPr lang="en-GB" sz="1200" dirty="0">
                          <a:effectLst/>
                        </a:rPr>
                        <a:t>Service provided by </a:t>
                      </a:r>
                      <a:r>
                        <a:rPr lang="en-GB" sz="1200" dirty="0" err="1">
                          <a:effectLst/>
                        </a:rPr>
                        <a:t>Lampton</a:t>
                      </a:r>
                      <a:r>
                        <a:rPr lang="en-GB" sz="1200" dirty="0">
                          <a:effectLst/>
                        </a:rPr>
                        <a:t> leisure to support people with long-term health conditions.</a:t>
                      </a:r>
                    </a:p>
                    <a:p>
                      <a:pPr>
                        <a:lnSpc>
                          <a:spcPct val="107000"/>
                        </a:lnSpc>
                        <a:spcAft>
                          <a:spcPts val="800"/>
                        </a:spcAft>
                      </a:pPr>
                      <a:r>
                        <a:rPr lang="en-GB" sz="1200" dirty="0">
                          <a:effectLst/>
                        </a:rPr>
                        <a:t>Those who would benefit from moving more often,</a:t>
                      </a:r>
                    </a:p>
                    <a:p>
                      <a:pPr>
                        <a:lnSpc>
                          <a:spcPct val="107000"/>
                        </a:lnSpc>
                        <a:spcAft>
                          <a:spcPts val="800"/>
                        </a:spcAft>
                      </a:pPr>
                      <a:r>
                        <a:rPr lang="en-GB" sz="1200" dirty="0">
                          <a:effectLst/>
                        </a:rPr>
                        <a:t>To build physical activity into their lives. </a:t>
                      </a:r>
                    </a:p>
                    <a:p>
                      <a:pPr>
                        <a:lnSpc>
                          <a:spcPct val="107000"/>
                        </a:lnSpc>
                        <a:spcAft>
                          <a:spcPts val="800"/>
                        </a:spcAft>
                      </a:pPr>
                      <a:r>
                        <a:rPr lang="en-GB" sz="1200" dirty="0">
                          <a:effectLst/>
                        </a:rPr>
                        <a:t>Guidance, confidence and motivation you need to exercise safely from the comfort of your own home or in your local community.</a:t>
                      </a:r>
                    </a:p>
                    <a:p>
                      <a:pPr>
                        <a:lnSpc>
                          <a:spcPct val="107000"/>
                        </a:lnSpc>
                        <a:spcAft>
                          <a:spcPts val="800"/>
                        </a:spcAft>
                      </a:pPr>
                      <a:endParaRPr lang="en-GB" sz="1200" dirty="0">
                        <a:effectLst/>
                      </a:endParaRPr>
                    </a:p>
                    <a:p>
                      <a:pPr>
                        <a:lnSpc>
                          <a:spcPct val="107000"/>
                        </a:lnSpc>
                        <a:spcAft>
                          <a:spcPts val="800"/>
                        </a:spcAft>
                      </a:pPr>
                      <a:endParaRPr lang="en-GB" sz="1200" dirty="0">
                        <a:effectLst/>
                      </a:endParaRPr>
                    </a:p>
                    <a:p>
                      <a:pPr>
                        <a:lnSpc>
                          <a:spcPct val="107000"/>
                        </a:lnSpc>
                        <a:spcAft>
                          <a:spcPts val="800"/>
                        </a:spcAft>
                      </a:pPr>
                      <a:r>
                        <a:rPr lang="en-GB" sz="1200" b="1" u="sng" dirty="0">
                          <a:effectLst/>
                        </a:rPr>
                        <a:t>Offered:</a:t>
                      </a:r>
                      <a:r>
                        <a:rPr lang="en-GB" sz="1200" b="0" u="none" dirty="0">
                          <a:effectLst/>
                        </a:rPr>
                        <a:t> </a:t>
                      </a:r>
                      <a:r>
                        <a:rPr lang="en-GB" sz="1200" dirty="0">
                          <a:effectLst/>
                        </a:rPr>
                        <a:t>First 12 weeks of supervised sessions receive a discounted membership rewards card to attend sessions in the leisure centres for a further 12 weeks. Cost of £3.55/session</a:t>
                      </a:r>
                    </a:p>
                  </a:txBody>
                  <a:tcPr marL="9999" marR="9999" marT="0" marB="0"/>
                </a:tc>
                <a:tc>
                  <a:txBody>
                    <a:bodyPr/>
                    <a:lstStyle/>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Be over the age of 18</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Have an inactive lifestyle</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Present one or more of the following conditions:</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Mild to moderate depression</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Obesity (BMI &gt; 30</a:t>
                      </a:r>
                      <a:r>
                        <a:rPr lang="en-GB" sz="1200" dirty="0">
                          <a:effectLst/>
                          <a:latin typeface="Calibri" panose="020F0502020204030204" pitchFamily="34" charset="0"/>
                          <a:ea typeface="Calibri" panose="020F0502020204030204" pitchFamily="34" charset="0"/>
                          <a:cs typeface="Times New Roman" panose="02020603050405020304" pitchFamily="18" charset="0"/>
                        </a:rPr>
                        <a:t>kg/m</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0" kern="1200" dirty="0">
                          <a:solidFill>
                            <a:schemeClr val="dk1"/>
                          </a:solidFill>
                          <a:effectLst/>
                          <a:latin typeface="+mn-lt"/>
                          <a:ea typeface="+mn-ea"/>
                          <a:cs typeface="+mn-cs"/>
                        </a:rPr>
                        <a:t> or &gt; 27.5</a:t>
                      </a:r>
                      <a:r>
                        <a:rPr lang="en-GB" sz="1200" dirty="0">
                          <a:effectLst/>
                          <a:latin typeface="Calibri" panose="020F0502020204030204" pitchFamily="34" charset="0"/>
                          <a:ea typeface="Calibri" panose="020F0502020204030204" pitchFamily="34" charset="0"/>
                          <a:cs typeface="Times New Roman" panose="02020603050405020304" pitchFamily="18" charset="0"/>
                        </a:rPr>
                        <a:t>kg/m</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0" kern="1200" dirty="0">
                          <a:solidFill>
                            <a:schemeClr val="dk1"/>
                          </a:solidFill>
                          <a:effectLst/>
                          <a:latin typeface="+mn-lt"/>
                          <a:ea typeface="+mn-ea"/>
                          <a:cs typeface="+mn-cs"/>
                        </a:rPr>
                        <a:t>for Asian populations)</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Hypertension</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Diabetes (Type 1 and Type 2)</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Osteoporosis</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Arthritis</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Cardiovascular disease (CVD) or high risk of CVD</a:t>
                      </a: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Neurological condition</a:t>
                      </a:r>
                    </a:p>
                    <a:p>
                      <a:pPr>
                        <a:lnSpc>
                          <a:spcPct val="107000"/>
                        </a:lnSpc>
                        <a:spcAft>
                          <a:spcPts val="800"/>
                        </a:spcAft>
                      </a:pPr>
                      <a:endParaRPr lang="en-GB" sz="1200" u="sng" dirty="0">
                        <a:solidFill>
                          <a:srgbClr val="FFFF00"/>
                        </a:solidFill>
                        <a:effectLst/>
                      </a:endParaRPr>
                    </a:p>
                  </a:txBody>
                  <a:tcPr marL="9999" marR="999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chemeClr val="tx1"/>
                          </a:solidFill>
                          <a:effectLst/>
                        </a:rPr>
                        <a:t>Ask your healthcare team </a:t>
                      </a:r>
                      <a:endParaRPr lang="en-GB" sz="1200" b="1" u="sng"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992120818"/>
                  </a:ext>
                </a:extLst>
              </a:tr>
            </a:tbl>
          </a:graphicData>
        </a:graphic>
      </p:graphicFrame>
      <p:graphicFrame>
        <p:nvGraphicFramePr>
          <p:cNvPr id="2" name="Table 1">
            <a:extLst>
              <a:ext uri="{FF2B5EF4-FFF2-40B4-BE49-F238E27FC236}">
                <a16:creationId xmlns:a16="http://schemas.microsoft.com/office/drawing/2014/main" id="{6F3B7439-B498-FDF6-98C6-EEE7710AB3B8}"/>
              </a:ext>
            </a:extLst>
          </p:cNvPr>
          <p:cNvGraphicFramePr>
            <a:graphicFrameLocks noGrp="1"/>
          </p:cNvGraphicFramePr>
          <p:nvPr/>
        </p:nvGraphicFramePr>
        <p:xfrm>
          <a:off x="85725" y="3860096"/>
          <a:ext cx="12049126" cy="2934105"/>
        </p:xfrm>
        <a:graphic>
          <a:graphicData uri="http://schemas.openxmlformats.org/drawingml/2006/table">
            <a:tbl>
              <a:tblPr firstRow="1" firstCol="1" bandRow="1">
                <a:tableStyleId>{5C22544A-7EE6-4342-B048-85BDC9FD1C3A}</a:tableStyleId>
              </a:tblPr>
              <a:tblGrid>
                <a:gridCol w="1370518">
                  <a:extLst>
                    <a:ext uri="{9D8B030D-6E8A-4147-A177-3AD203B41FA5}">
                      <a16:colId xmlns:a16="http://schemas.microsoft.com/office/drawing/2014/main" val="3748664593"/>
                    </a:ext>
                  </a:extLst>
                </a:gridCol>
                <a:gridCol w="4955273">
                  <a:extLst>
                    <a:ext uri="{9D8B030D-6E8A-4147-A177-3AD203B41FA5}">
                      <a16:colId xmlns:a16="http://schemas.microsoft.com/office/drawing/2014/main" val="3573095457"/>
                    </a:ext>
                  </a:extLst>
                </a:gridCol>
                <a:gridCol w="2816133">
                  <a:extLst>
                    <a:ext uri="{9D8B030D-6E8A-4147-A177-3AD203B41FA5}">
                      <a16:colId xmlns:a16="http://schemas.microsoft.com/office/drawing/2014/main" val="2586260854"/>
                    </a:ext>
                  </a:extLst>
                </a:gridCol>
                <a:gridCol w="2907202">
                  <a:extLst>
                    <a:ext uri="{9D8B030D-6E8A-4147-A177-3AD203B41FA5}">
                      <a16:colId xmlns:a16="http://schemas.microsoft.com/office/drawing/2014/main" val="4037628633"/>
                    </a:ext>
                  </a:extLst>
                </a:gridCol>
              </a:tblGrid>
              <a:tr h="480988">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Programme</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it?</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gn="ctr">
                        <a:lnSpc>
                          <a:spcPct val="107000"/>
                        </a:lnSpc>
                        <a:spcAft>
                          <a:spcPts val="800"/>
                        </a:spcAft>
                      </a:pPr>
                      <a:r>
                        <a:rPr lang="en-GB" sz="1400" u="sng" dirty="0">
                          <a:solidFill>
                            <a:srgbClr val="FFFF00"/>
                          </a:solidFill>
                          <a:effectLst/>
                        </a:rPr>
                        <a:t>Who can join ?</a:t>
                      </a:r>
                    </a:p>
                    <a:p>
                      <a:pPr algn="ctr">
                        <a:lnSpc>
                          <a:spcPct val="107000"/>
                        </a:lnSpc>
                        <a:spcAft>
                          <a:spcPts val="800"/>
                        </a:spcAft>
                      </a:pPr>
                      <a:endParaRPr lang="en-GB" sz="1400" u="sng" dirty="0">
                        <a:solidFill>
                          <a:srgbClr val="FFFF00"/>
                        </a:solidFill>
                        <a:effectLst/>
                      </a:endParaRP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 I sign up?</a:t>
                      </a:r>
                    </a:p>
                  </a:txBody>
                  <a:tcPr marL="9999" marR="9999" marT="0" marB="0"/>
                </a:tc>
                <a:extLst>
                  <a:ext uri="{0D108BD9-81ED-4DB2-BD59-A6C34878D82A}">
                    <a16:rowId xmlns:a16="http://schemas.microsoft.com/office/drawing/2014/main" val="910751100"/>
                  </a:ext>
                </a:extLst>
              </a:tr>
              <a:tr h="2386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kern="1200" dirty="0">
                        <a:solidFill>
                          <a:srgbClr val="FFFF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kern="1200" dirty="0">
                        <a:solidFill>
                          <a:srgbClr val="FFFF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kern="1200" dirty="0">
                        <a:solidFill>
                          <a:srgbClr val="FFFF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sng" kern="1200" dirty="0">
                          <a:solidFill>
                            <a:srgbClr val="FFFF00"/>
                          </a:solidFill>
                          <a:effectLst/>
                          <a:latin typeface="+mn-lt"/>
                          <a:ea typeface="+mn-ea"/>
                          <a:cs typeface="+mn-cs"/>
                        </a:rPr>
                        <a:t>The NHS Type 2 Diabetes Path to Remission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kern="1200" dirty="0">
                        <a:solidFill>
                          <a:srgbClr val="FFFF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dirty="0">
                          <a:solidFill>
                            <a:srgbClr val="FFFF00"/>
                          </a:solidFill>
                          <a:effectLst/>
                          <a:latin typeface="+mn-lt"/>
                          <a:ea typeface="+mn-ea"/>
                          <a:cs typeface="+mn-cs"/>
                        </a:rPr>
                        <a:t>(Available 2024)</a:t>
                      </a:r>
                      <a:endParaRPr lang="en-GB" sz="1400" b="0" dirty="0">
                        <a:solidFill>
                          <a:srgbClr val="FFFF00"/>
                        </a:solidFill>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New programme which provides a low calorie, total diet replacement treatment for people who are living with type 2 diabetes and obesity or overweight: the NHS Type 2 Diabetes Path to Remission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Offered:</a:t>
                      </a:r>
                      <a:r>
                        <a:rPr lang="en-GB" sz="1200" b="0" u="none"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0" kern="1200" dirty="0">
                          <a:solidFill>
                            <a:schemeClr val="dk1"/>
                          </a:solidFill>
                          <a:effectLst/>
                          <a:latin typeface="Calibri" panose="020F0502020204030204" pitchFamily="34" charset="0"/>
                          <a:ea typeface="+mn-ea"/>
                          <a:cs typeface="Times New Roman" panose="02020603050405020304" pitchFamily="18" charset="0"/>
                        </a:rPr>
                        <a:t>L</a:t>
                      </a:r>
                      <a:r>
                        <a:rPr lang="en-GB" sz="1200" b="0" i="0" kern="1200" dirty="0">
                          <a:solidFill>
                            <a:schemeClr val="dk1"/>
                          </a:solidFill>
                          <a:effectLst/>
                          <a:latin typeface="+mn-lt"/>
                          <a:ea typeface="+mn-ea"/>
                          <a:cs typeface="+mn-cs"/>
                        </a:rPr>
                        <a:t>ow calorie, total diet replacement products including soups and shakes consisting of 800 - 900kcals/day for 12 weeks. Replace all normal meals with these products.</a:t>
                      </a:r>
                    </a:p>
                    <a:p>
                      <a:pPr fontAlgn="base"/>
                      <a:r>
                        <a:rPr lang="en-GB" sz="1200" b="0" i="0" kern="1200" dirty="0">
                          <a:solidFill>
                            <a:schemeClr val="dk1"/>
                          </a:solidFill>
                          <a:effectLst/>
                          <a:latin typeface="+mn-lt"/>
                          <a:ea typeface="+mn-ea"/>
                          <a:cs typeface="+mn-cs"/>
                        </a:rPr>
                        <a:t>Support and monitoring for 12 months including help to re-introduce food after the initial 12-week period. </a:t>
                      </a: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Language</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Multiple languages available</a:t>
                      </a:r>
                    </a:p>
                    <a:p>
                      <a:pPr algn="ctr">
                        <a:lnSpc>
                          <a:spcPct val="107000"/>
                        </a:lnSpc>
                        <a:spcAft>
                          <a:spcPts val="800"/>
                        </a:spcAft>
                      </a:pPr>
                      <a:endParaRPr lang="en-GB"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18 – 65 years</a:t>
                      </a:r>
                    </a:p>
                    <a:p>
                      <a:pPr marL="171450" indent="-171450" fontAlgn="base">
                        <a:buFont typeface="Arial" panose="020B0604020202020204" pitchFamily="34" charset="0"/>
                        <a:buChar char="•"/>
                      </a:pPr>
                      <a:endParaRPr lang="en-GB" sz="1200" b="0" i="0" kern="1200" dirty="0">
                        <a:solidFill>
                          <a:schemeClr val="dk1"/>
                        </a:solidFill>
                        <a:effectLst/>
                        <a:latin typeface="+mn-lt"/>
                        <a:ea typeface="+mn-ea"/>
                        <a:cs typeface="+mn-cs"/>
                      </a:endParaRP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Type 2 diabetes diagnosed within the last 6 years</a:t>
                      </a:r>
                    </a:p>
                    <a:p>
                      <a:pPr marL="171450" indent="-171450" fontAlgn="base">
                        <a:buFont typeface="Arial" panose="020B0604020202020204" pitchFamily="34" charset="0"/>
                        <a:buChar char="•"/>
                      </a:pPr>
                      <a:endParaRPr lang="en-GB" sz="1200" b="0" i="0" kern="1200" dirty="0">
                        <a:solidFill>
                          <a:schemeClr val="dk1"/>
                        </a:solidFill>
                        <a:effectLst/>
                        <a:latin typeface="+mn-lt"/>
                        <a:ea typeface="+mn-ea"/>
                        <a:cs typeface="+mn-cs"/>
                      </a:endParaRP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BMI over 27 kg/m2 (White or other) </a:t>
                      </a:r>
                    </a:p>
                    <a:p>
                      <a:pPr marL="171450" indent="-171450" fontAlgn="base">
                        <a:buFont typeface="Arial" panose="020B0604020202020204" pitchFamily="34" charset="0"/>
                        <a:buChar char="•"/>
                      </a:pPr>
                      <a:endParaRPr lang="en-GB" sz="1200" b="0" i="0" kern="1200" dirty="0">
                        <a:solidFill>
                          <a:schemeClr val="dk1"/>
                        </a:solidFill>
                        <a:effectLst/>
                        <a:latin typeface="+mn-lt"/>
                        <a:ea typeface="+mn-ea"/>
                        <a:cs typeface="+mn-cs"/>
                      </a:endParaRPr>
                    </a:p>
                    <a:p>
                      <a:pPr marL="171450" indent="-171450" fontAlgn="base">
                        <a:buFont typeface="Arial" panose="020B0604020202020204" pitchFamily="34" charset="0"/>
                        <a:buChar char="•"/>
                      </a:pPr>
                      <a:endParaRPr lang="en-GB" sz="1200" b="0" i="0" kern="1200" dirty="0">
                        <a:solidFill>
                          <a:schemeClr val="dk1"/>
                        </a:solidFill>
                        <a:effectLst/>
                        <a:latin typeface="+mn-lt"/>
                        <a:ea typeface="+mn-ea"/>
                        <a:cs typeface="+mn-cs"/>
                      </a:endParaRPr>
                    </a:p>
                    <a:p>
                      <a:pPr marL="171450" indent="-171450" fontAlgn="base">
                        <a:buFont typeface="Arial" panose="020B0604020202020204" pitchFamily="34" charset="0"/>
                        <a:buChar char="•"/>
                      </a:pPr>
                      <a:endParaRPr lang="en-GB" sz="1200" b="0" i="0" kern="1200" dirty="0">
                        <a:solidFill>
                          <a:schemeClr val="dk1"/>
                        </a:solidFill>
                        <a:effectLst/>
                        <a:latin typeface="+mn-lt"/>
                        <a:ea typeface="+mn-ea"/>
                        <a:cs typeface="+mn-cs"/>
                      </a:endParaRPr>
                    </a:p>
                    <a:p>
                      <a:pPr marL="171450" indent="-171450" fontAlgn="base">
                        <a:buFont typeface="Arial" panose="020B0604020202020204" pitchFamily="34" charset="0"/>
                        <a:buChar char="•"/>
                      </a:pPr>
                      <a:r>
                        <a:rPr lang="en-GB" sz="1200" b="0" i="0" kern="1200" dirty="0">
                          <a:solidFill>
                            <a:schemeClr val="dk1"/>
                          </a:solidFill>
                          <a:effectLst/>
                          <a:latin typeface="+mn-lt"/>
                          <a:ea typeface="+mn-ea"/>
                          <a:cs typeface="+mn-cs"/>
                        </a:rPr>
                        <a:t>BMI over 25 kg/m2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i="0" kern="1200" dirty="0">
                          <a:solidFill>
                            <a:schemeClr val="dk1"/>
                          </a:solidFill>
                          <a:effectLst/>
                          <a:latin typeface="+mn-lt"/>
                          <a:ea typeface="+mn-ea"/>
                          <a:cs typeface="+mn-cs"/>
                        </a:rPr>
                        <a:t>South Asian, Chinese, other Asian, Middle Eastern,  African or African-Caribbean origin) </a:t>
                      </a:r>
                    </a:p>
                    <a:p>
                      <a:pPr algn="ctr">
                        <a:lnSpc>
                          <a:spcPct val="107000"/>
                        </a:lnSpc>
                        <a:spcAft>
                          <a:spcPts val="800"/>
                        </a:spcAft>
                      </a:pPr>
                      <a:endParaRPr lang="en-GB" sz="1200" u="sng" dirty="0">
                        <a:solidFill>
                          <a:srgbClr val="FFFF00"/>
                        </a:solidFill>
                        <a:effectLst/>
                      </a:endParaRPr>
                    </a:p>
                  </a:txBody>
                  <a:tcPr marL="9999" marR="999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from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further information visit the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200" dirty="0">
                          <a:hlinkClick r:id="rId2"/>
                        </a:rPr>
                        <a:t>NHS England » NHS Type 2 Diabetes Path to Remission Programme to treat obesity and type 2 diabetes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2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2863306828"/>
                  </a:ext>
                </a:extLst>
              </a:tr>
            </a:tbl>
          </a:graphicData>
        </a:graphic>
      </p:graphicFrame>
    </p:spTree>
    <p:extLst>
      <p:ext uri="{BB962C8B-B14F-4D97-AF65-F5344CB8AC3E}">
        <p14:creationId xmlns:p14="http://schemas.microsoft.com/office/powerpoint/2010/main" val="271245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F9F2629-A53D-463D-CE6A-71A5A00869C6}"/>
              </a:ext>
            </a:extLst>
          </p:cNvPr>
          <p:cNvGraphicFramePr>
            <a:graphicFrameLocks noGrp="1"/>
          </p:cNvGraphicFramePr>
          <p:nvPr/>
        </p:nvGraphicFramePr>
        <p:xfrm>
          <a:off x="71437" y="75714"/>
          <a:ext cx="12049126" cy="6706572"/>
        </p:xfrm>
        <a:graphic>
          <a:graphicData uri="http://schemas.openxmlformats.org/drawingml/2006/table">
            <a:tbl>
              <a:tblPr firstRow="1" firstCol="1" bandRow="1">
                <a:tableStyleId>{5C22544A-7EE6-4342-B048-85BDC9FD1C3A}</a:tableStyleId>
              </a:tblPr>
              <a:tblGrid>
                <a:gridCol w="1370518">
                  <a:extLst>
                    <a:ext uri="{9D8B030D-6E8A-4147-A177-3AD203B41FA5}">
                      <a16:colId xmlns:a16="http://schemas.microsoft.com/office/drawing/2014/main" val="312841583"/>
                    </a:ext>
                  </a:extLst>
                </a:gridCol>
                <a:gridCol w="4125408">
                  <a:extLst>
                    <a:ext uri="{9D8B030D-6E8A-4147-A177-3AD203B41FA5}">
                      <a16:colId xmlns:a16="http://schemas.microsoft.com/office/drawing/2014/main" val="1600742596"/>
                    </a:ext>
                  </a:extLst>
                </a:gridCol>
                <a:gridCol w="3724275">
                  <a:extLst>
                    <a:ext uri="{9D8B030D-6E8A-4147-A177-3AD203B41FA5}">
                      <a16:colId xmlns:a16="http://schemas.microsoft.com/office/drawing/2014/main" val="523141559"/>
                    </a:ext>
                  </a:extLst>
                </a:gridCol>
                <a:gridCol w="2828925">
                  <a:extLst>
                    <a:ext uri="{9D8B030D-6E8A-4147-A177-3AD203B41FA5}">
                      <a16:colId xmlns:a16="http://schemas.microsoft.com/office/drawing/2014/main" val="865648258"/>
                    </a:ext>
                  </a:extLst>
                </a:gridCol>
              </a:tblGrid>
              <a:tr h="537572">
                <a:tc>
                  <a:txBody>
                    <a:bodyPr/>
                    <a:lstStyle/>
                    <a:p>
                      <a:pPr algn="ctr">
                        <a:lnSpc>
                          <a:spcPct val="107000"/>
                        </a:lnSpc>
                        <a:spcAft>
                          <a:spcPts val="800"/>
                        </a:spcAft>
                      </a:pPr>
                      <a:r>
                        <a:rPr lang="en-GB" sz="1400" u="sng">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Programme</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it?</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pPr algn="ctr">
                        <a:lnSpc>
                          <a:spcPct val="107000"/>
                        </a:lnSpc>
                        <a:spcAft>
                          <a:spcPts val="800"/>
                        </a:spcAft>
                      </a:pPr>
                      <a:r>
                        <a:rPr lang="en-GB" sz="1400" u="sng" dirty="0">
                          <a:solidFill>
                            <a:srgbClr val="FFFF00"/>
                          </a:solidFill>
                          <a:effectLst/>
                        </a:rPr>
                        <a:t>Who can join?</a:t>
                      </a:r>
                    </a:p>
                    <a:p>
                      <a:pPr algn="ctr">
                        <a:lnSpc>
                          <a:spcPct val="107000"/>
                        </a:lnSpc>
                        <a:spcAft>
                          <a:spcPts val="800"/>
                        </a:spcAft>
                      </a:pPr>
                      <a:endParaRPr lang="en-GB" sz="1400" u="sng" dirty="0">
                        <a:solidFill>
                          <a:srgbClr val="FFFF00"/>
                        </a:solidFill>
                        <a:effectLst/>
                      </a:endParaRPr>
                    </a:p>
                  </a:txBody>
                  <a:tcPr marL="9999" marR="9999" marT="0" marB="0"/>
                </a:tc>
                <a:tc>
                  <a:txBody>
                    <a:bodyPr/>
                    <a:lstStyle/>
                    <a:p>
                      <a:pPr algn="ctr">
                        <a:lnSpc>
                          <a:spcPct val="107000"/>
                        </a:lnSpc>
                        <a:spcAft>
                          <a:spcPts val="800"/>
                        </a:spcAft>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 I sign up?</a:t>
                      </a:r>
                    </a:p>
                  </a:txBody>
                  <a:tcPr marL="9999" marR="9999" marT="0" marB="0"/>
                </a:tc>
                <a:extLst>
                  <a:ext uri="{0D108BD9-81ED-4DB2-BD59-A6C34878D82A}">
                    <a16:rowId xmlns:a16="http://schemas.microsoft.com/office/drawing/2014/main" val="2030276274"/>
                  </a:ext>
                </a:extLst>
              </a:tr>
              <a:tr h="615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Specialist weight management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Tier 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(non surgical)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rPr>
                        <a:t>+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Specialist bariatric surgery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Tier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(surgical)</a:t>
                      </a:r>
                    </a:p>
                    <a:p>
                      <a:pPr algn="ctr">
                        <a:lnSpc>
                          <a:spcPct val="107000"/>
                        </a:lnSpc>
                        <a:spcAft>
                          <a:spcPts val="800"/>
                        </a:spcAft>
                      </a:pP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tc>
                  <a:txBody>
                    <a:bodyPr/>
                    <a:lstStyle/>
                    <a:p>
                      <a:r>
                        <a:rPr lang="en-GB" sz="1100" dirty="0">
                          <a:solidFill>
                            <a:schemeClr val="tx1"/>
                          </a:solidFill>
                          <a:effectLst/>
                        </a:rPr>
                        <a:t>Specialist weight management service is a service provided by a multi-disciplinary team (MDT) comprised of </a:t>
                      </a:r>
                      <a:r>
                        <a:rPr lang="en-GB" sz="1100" kern="1200" dirty="0">
                          <a:solidFill>
                            <a:schemeClr val="dk1"/>
                          </a:solidFill>
                          <a:effectLst/>
                          <a:latin typeface="+mn-lt"/>
                          <a:ea typeface="+mn-ea"/>
                          <a:cs typeface="+mn-cs"/>
                        </a:rPr>
                        <a:t>consultant bariatric surgeons; </a:t>
                      </a:r>
                      <a:r>
                        <a:rPr lang="en-GB" sz="1100" b="0" kern="1200" dirty="0">
                          <a:solidFill>
                            <a:schemeClr val="dk1"/>
                          </a:solidFill>
                          <a:effectLst/>
                          <a:latin typeface="+mn-lt"/>
                          <a:ea typeface="+mn-ea"/>
                          <a:cs typeface="+mn-cs"/>
                        </a:rPr>
                        <a:t>consultant endocrinologist; consultant psychiatrist</a:t>
                      </a:r>
                      <a:r>
                        <a:rPr lang="en-GB" sz="1100" b="1" kern="1200" dirty="0">
                          <a:solidFill>
                            <a:schemeClr val="dk1"/>
                          </a:solidFill>
                          <a:effectLst/>
                          <a:latin typeface="+mn-lt"/>
                          <a:ea typeface="+mn-ea"/>
                          <a:cs typeface="+mn-cs"/>
                        </a:rPr>
                        <a:t>; </a:t>
                      </a:r>
                      <a:r>
                        <a:rPr lang="en-GB" sz="1100" b="0" kern="1200" dirty="0">
                          <a:solidFill>
                            <a:schemeClr val="dk1"/>
                          </a:solidFill>
                          <a:effectLst/>
                          <a:latin typeface="+mn-lt"/>
                          <a:ea typeface="+mn-ea"/>
                          <a:cs typeface="+mn-cs"/>
                        </a:rPr>
                        <a:t>clinical psychologists</a:t>
                      </a:r>
                      <a:r>
                        <a:rPr lang="en-GB" sz="1100" b="1" kern="1200" dirty="0">
                          <a:solidFill>
                            <a:schemeClr val="dk1"/>
                          </a:solidFill>
                          <a:effectLst/>
                          <a:latin typeface="+mn-lt"/>
                          <a:ea typeface="+mn-ea"/>
                          <a:cs typeface="+mn-cs"/>
                        </a:rPr>
                        <a:t>; c</a:t>
                      </a:r>
                      <a:r>
                        <a:rPr lang="en-GB" sz="1100" b="0" kern="1200" dirty="0">
                          <a:solidFill>
                            <a:schemeClr val="dk1"/>
                          </a:solidFill>
                          <a:effectLst/>
                          <a:latin typeface="+mn-lt"/>
                          <a:ea typeface="+mn-ea"/>
                          <a:cs typeface="+mn-cs"/>
                        </a:rPr>
                        <a:t>linical nurse specialists &amp; specialist weight management dietitians.</a:t>
                      </a:r>
                      <a:endParaRPr lang="en-GB" sz="1100" b="1" kern="1200" dirty="0">
                        <a:solidFill>
                          <a:schemeClr val="dk1"/>
                        </a:solidFill>
                        <a:effectLst/>
                        <a:latin typeface="+mn-lt"/>
                        <a:ea typeface="+mn-ea"/>
                        <a:cs typeface="+mn-cs"/>
                      </a:endParaRPr>
                    </a:p>
                    <a:p>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solidFill>
                            <a:schemeClr val="tx1"/>
                          </a:solidFill>
                          <a:effectLst/>
                        </a:rPr>
                        <a:t>Tier 3 specialist weight management service:</a:t>
                      </a:r>
                      <a:r>
                        <a:rPr lang="en-GB" sz="1100" b="1" u="none"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dirty="0">
                          <a:solidFill>
                            <a:schemeClr val="tx1"/>
                          </a:solidFill>
                          <a:effectLst/>
                        </a:rPr>
                        <a:t>The MDT provide t</a:t>
                      </a:r>
                      <a:r>
                        <a:rPr lang="en-GB" sz="1100" b="0" i="0" kern="1200" dirty="0">
                          <a:solidFill>
                            <a:schemeClr val="dk1"/>
                          </a:solidFill>
                          <a:effectLst/>
                          <a:latin typeface="+mn-lt"/>
                          <a:ea typeface="+mn-ea"/>
                          <a:cs typeface="+mn-cs"/>
                        </a:rPr>
                        <a:t>ier 3 weight management services offering weight management support for people who live with obesity. </a:t>
                      </a:r>
                      <a:r>
                        <a:rPr lang="en-GB" sz="1100" kern="1200" dirty="0">
                          <a:solidFill>
                            <a:schemeClr val="dk1"/>
                          </a:solidFill>
                          <a:effectLst/>
                          <a:latin typeface="+mn-lt"/>
                          <a:ea typeface="+mn-ea"/>
                          <a:cs typeface="+mn-cs"/>
                        </a:rPr>
                        <a:t>On completion, the Tier 3 specialist weight management service will provide recommendations for each individual regarding future weight management including appropriateness of referral for bariatric surgical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solidFill>
                            <a:schemeClr val="tx1"/>
                          </a:solidFill>
                          <a:effectLst/>
                        </a:rPr>
                        <a:t>Offered</a:t>
                      </a:r>
                      <a:r>
                        <a:rPr lang="en-GB" sz="1100" b="0" u="none" dirty="0">
                          <a:solidFill>
                            <a:schemeClr val="tx1"/>
                          </a:solidFill>
                          <a:effectLst/>
                        </a:rPr>
                        <a:t>: specialist weight management programme (</a:t>
                      </a:r>
                      <a:r>
                        <a:rPr lang="en-GB" sz="1100" dirty="0">
                          <a:solidFill>
                            <a:schemeClr val="tx1"/>
                          </a:solidFill>
                          <a:effectLst/>
                        </a:rPr>
                        <a:t>1hr online group x 8 weekly)  </a:t>
                      </a:r>
                      <a:endParaRPr lang="en-GB" sz="1100" dirty="0">
                        <a:solidFill>
                          <a:schemeClr val="tx1"/>
                        </a:solidFill>
                        <a:effectLst/>
                        <a:latin typeface="Calibri" panose="020F0502020204030204" pitchFamily="34" charset="0"/>
                        <a:cs typeface="Times New Roman" panose="02020603050405020304" pitchFamily="18" charset="0"/>
                      </a:endParaRPr>
                    </a:p>
                    <a:p>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Language</a:t>
                      </a:r>
                      <a:r>
                        <a:rPr lang="en-GB" sz="1100" dirty="0">
                          <a:effectLst/>
                          <a:latin typeface="Calibri" panose="020F0502020204030204" pitchFamily="34" charset="0"/>
                          <a:ea typeface="Calibri" panose="020F0502020204030204" pitchFamily="34" charset="0"/>
                          <a:cs typeface="Times New Roman" panose="02020603050405020304" pitchFamily="18" charset="0"/>
                        </a:rPr>
                        <a:t>: Interpreters available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sng" dirty="0">
                        <a:effectLst/>
                        <a:ea typeface="Times New Roman" panose="02020603050405020304" pitchFamily="18" charset="0"/>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effectLst/>
                          <a:ea typeface="Times New Roman" panose="02020603050405020304" pitchFamily="18" charset="0"/>
                          <a:cs typeface="Symbol" panose="05050102010706020507" pitchFamily="18" charset="2"/>
                        </a:rPr>
                        <a:t>Tier 4 bariatric surgery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sng" dirty="0">
                        <a:effectLst/>
                        <a:ea typeface="Times New Roman" panose="02020603050405020304" pitchFamily="18" charset="0"/>
                        <a:cs typeface="Symbol" panose="05050102010706020507" pitchFamily="18" charset="2"/>
                      </a:endParaRPr>
                    </a:p>
                    <a:p>
                      <a:r>
                        <a:rPr lang="en-GB" sz="1100" b="0" i="0" kern="1200" dirty="0">
                          <a:solidFill>
                            <a:schemeClr val="dk1"/>
                          </a:solidFill>
                          <a:effectLst/>
                          <a:latin typeface="+mn-lt"/>
                          <a:ea typeface="+mn-ea"/>
                          <a:cs typeface="+mn-cs"/>
                        </a:rPr>
                        <a:t>Called bariatric surgery or weight loss surgery or metabolic surgery, is sometimes used as a treatment provided by the above MDT professionals to people who are very obese.</a:t>
                      </a:r>
                    </a:p>
                    <a:p>
                      <a:r>
                        <a:rPr lang="en-GB" sz="1100" b="0" i="0" kern="1200" dirty="0">
                          <a:solidFill>
                            <a:schemeClr val="dk1"/>
                          </a:solidFill>
                          <a:effectLst/>
                          <a:latin typeface="+mn-lt"/>
                          <a:ea typeface="+mn-ea"/>
                          <a:cs typeface="+mn-cs"/>
                        </a:rPr>
                        <a:t>It can lead to significant weight loss and help improve many obesity-related conditions, such as </a:t>
                      </a:r>
                      <a:r>
                        <a:rPr lang="en-GB" sz="1100" b="0" i="0" kern="1200" dirty="0">
                          <a:solidFill>
                            <a:schemeClr val="dk1"/>
                          </a:solidFill>
                          <a:effectLst/>
                          <a:latin typeface="+mn-lt"/>
                          <a:ea typeface="+mn-ea"/>
                          <a:cs typeface="+mn-cs"/>
                          <a:hlinkClick r:id="rId2"/>
                        </a:rPr>
                        <a:t>type 2 diabetes</a:t>
                      </a:r>
                      <a:r>
                        <a:rPr lang="en-GB" sz="1100" b="0" i="0" kern="1200" dirty="0">
                          <a:solidFill>
                            <a:schemeClr val="dk1"/>
                          </a:solidFill>
                          <a:effectLst/>
                          <a:latin typeface="+mn-lt"/>
                          <a:ea typeface="+mn-ea"/>
                          <a:cs typeface="+mn-cs"/>
                        </a:rPr>
                        <a:t> or </a:t>
                      </a:r>
                      <a:r>
                        <a:rPr lang="en-GB" sz="1100" b="0" i="0" kern="1200" dirty="0">
                          <a:solidFill>
                            <a:schemeClr val="dk1"/>
                          </a:solidFill>
                          <a:effectLst/>
                          <a:latin typeface="+mn-lt"/>
                          <a:ea typeface="+mn-ea"/>
                          <a:cs typeface="+mn-cs"/>
                          <a:hlinkClick r:id="rId3"/>
                        </a:rPr>
                        <a:t>high blood pressure</a:t>
                      </a:r>
                      <a:r>
                        <a:rPr lang="en-GB" sz="1100" b="0" i="0" kern="1200" dirty="0">
                          <a:solidFill>
                            <a:schemeClr val="dk1"/>
                          </a:solidFill>
                          <a:effectLst/>
                          <a:latin typeface="+mn-lt"/>
                          <a:ea typeface="+mn-ea"/>
                          <a:cs typeface="+mn-cs"/>
                        </a:rPr>
                        <a:t>.</a:t>
                      </a:r>
                    </a:p>
                    <a:p>
                      <a:r>
                        <a:rPr lang="en-GB" sz="1100" b="0" i="0" kern="1200" dirty="0">
                          <a:solidFill>
                            <a:schemeClr val="dk1"/>
                          </a:solidFill>
                          <a:effectLst/>
                          <a:latin typeface="+mn-lt"/>
                          <a:ea typeface="+mn-ea"/>
                          <a:cs typeface="+mn-cs"/>
                        </a:rPr>
                        <a:t>But it's a major operation and in most cases should only be considered after trying to </a:t>
                      </a:r>
                      <a:r>
                        <a:rPr lang="en-GB" sz="1100" b="0" i="0" kern="1200" dirty="0">
                          <a:solidFill>
                            <a:schemeClr val="dk1"/>
                          </a:solidFill>
                          <a:effectLst/>
                          <a:latin typeface="+mn-lt"/>
                          <a:ea typeface="+mn-ea"/>
                          <a:cs typeface="+mn-cs"/>
                          <a:hlinkClick r:id="rId4"/>
                        </a:rPr>
                        <a:t>lose weight</a:t>
                      </a:r>
                      <a:r>
                        <a:rPr lang="en-GB" sz="1100" b="0" i="0" kern="1200" dirty="0">
                          <a:solidFill>
                            <a:schemeClr val="dk1"/>
                          </a:solidFill>
                          <a:effectLst/>
                          <a:latin typeface="+mn-lt"/>
                          <a:ea typeface="+mn-ea"/>
                          <a:cs typeface="+mn-cs"/>
                        </a:rPr>
                        <a:t> through a </a:t>
                      </a:r>
                      <a:r>
                        <a:rPr lang="en-GB" sz="1100" b="0" i="0" kern="1200" dirty="0">
                          <a:solidFill>
                            <a:schemeClr val="dk1"/>
                          </a:solidFill>
                          <a:effectLst/>
                          <a:latin typeface="+mn-lt"/>
                          <a:ea typeface="+mn-ea"/>
                          <a:cs typeface="+mn-cs"/>
                          <a:hlinkClick r:id="rId5"/>
                        </a:rPr>
                        <a:t>healthy diet</a:t>
                      </a:r>
                      <a:r>
                        <a:rPr lang="en-GB" sz="1100" b="0" i="0" kern="1200" dirty="0">
                          <a:solidFill>
                            <a:schemeClr val="dk1"/>
                          </a:solidFill>
                          <a:effectLst/>
                          <a:latin typeface="+mn-lt"/>
                          <a:ea typeface="+mn-ea"/>
                          <a:cs typeface="+mn-cs"/>
                        </a:rPr>
                        <a:t> and </a:t>
                      </a:r>
                      <a:r>
                        <a:rPr lang="en-GB" sz="1100" b="0" i="0" kern="1200" dirty="0">
                          <a:solidFill>
                            <a:schemeClr val="dk1"/>
                          </a:solidFill>
                          <a:effectLst/>
                          <a:latin typeface="+mn-lt"/>
                          <a:ea typeface="+mn-ea"/>
                          <a:cs typeface="+mn-cs"/>
                          <a:hlinkClick r:id="rId6"/>
                        </a:rPr>
                        <a:t>exercise</a:t>
                      </a:r>
                      <a:r>
                        <a:rPr lang="en-GB" sz="1100" b="0" i="0"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sng" dirty="0">
                        <a:effectLst/>
                        <a:ea typeface="Times New Roman" panose="02020603050405020304" pitchFamily="18" charset="0"/>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ffectLst/>
                        <a:ea typeface="Times New Roman" panose="02020603050405020304" pitchFamily="18" charset="0"/>
                        <a:cs typeface="Symbol" panose="05050102010706020507" pitchFamily="18" charset="2"/>
                      </a:endParaRPr>
                    </a:p>
                  </a:txBody>
                  <a:tcPr marL="9999" marR="9999"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BMI over 35kg/m</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100" dirty="0">
                          <a:effectLst/>
                          <a:latin typeface="Calibri" panose="020F0502020204030204" pitchFamily="34" charset="0"/>
                          <a:ea typeface="Calibri" panose="020F0502020204030204" pitchFamily="34" charset="0"/>
                          <a:cs typeface="Times New Roman" panose="02020603050405020304" pitchFamily="18" charset="0"/>
                        </a:rPr>
                        <a:t> + co-morbidities e.g. type 2 diabetes / hypertension/ sleep apnoea/ infertility/PCOS/ poor mobility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BMI over 40kg/m</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BMI over 32.5kg/m</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100" dirty="0">
                          <a:effectLst/>
                          <a:latin typeface="Calibri" panose="020F0502020204030204" pitchFamily="34" charset="0"/>
                          <a:ea typeface="Calibri" panose="020F0502020204030204" pitchFamily="34" charset="0"/>
                          <a:cs typeface="Times New Roman" panose="02020603050405020304" pitchFamily="18" charset="0"/>
                        </a:rPr>
                        <a:t> (Black, Asian, minority ethnic backgrounds) + co-morbidities e.g. type 2 diabetes / hypertension/ sleep apnoea/ infertility/PCOS/ poor mobility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BMI over 37.5kg/m</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n-GB" sz="1100" dirty="0">
                          <a:effectLst/>
                          <a:latin typeface="Calibri" panose="020F0502020204030204" pitchFamily="34" charset="0"/>
                          <a:ea typeface="Calibri" panose="020F0502020204030204" pitchFamily="34" charset="0"/>
                          <a:cs typeface="Times New Roman" panose="02020603050405020304" pitchFamily="18" charset="0"/>
                        </a:rPr>
                        <a:t>(Black, Asian, minority ethnic backgrounds)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 Exclusion criteria does apply</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100" baseline="300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1100" b="0" i="0" kern="1200" dirty="0">
                          <a:solidFill>
                            <a:schemeClr val="dk1"/>
                          </a:solidFill>
                          <a:effectLst/>
                          <a:latin typeface="+mn-lt"/>
                          <a:ea typeface="+mn-ea"/>
                          <a:cs typeface="+mn-cs"/>
                        </a:rPr>
                        <a:t>An expedited assessment for bariatric surgery at Imperial weight management service </a:t>
                      </a:r>
                      <a:r>
                        <a:rPr lang="en-GB" sz="1100" b="1" i="0" u="sng" kern="1200" dirty="0">
                          <a:solidFill>
                            <a:schemeClr val="dk1"/>
                          </a:solidFill>
                          <a:effectLst/>
                          <a:latin typeface="+mn-lt"/>
                          <a:ea typeface="+mn-ea"/>
                          <a:cs typeface="+mn-cs"/>
                        </a:rPr>
                        <a:t>only</a:t>
                      </a:r>
                      <a:r>
                        <a:rPr lang="en-GB" sz="1100" b="0" i="0" kern="1200" dirty="0">
                          <a:solidFill>
                            <a:schemeClr val="dk1"/>
                          </a:solidFill>
                          <a:effectLst/>
                          <a:latin typeface="+mn-lt"/>
                          <a:ea typeface="+mn-ea"/>
                          <a:cs typeface="+mn-cs"/>
                        </a:rPr>
                        <a:t> will be offered to people with: </a:t>
                      </a:r>
                    </a:p>
                    <a:p>
                      <a:pPr marL="171450" indent="-171450" algn="l">
                        <a:lnSpc>
                          <a:spcPct val="107000"/>
                        </a:lnSpc>
                        <a:spcAft>
                          <a:spcPts val="800"/>
                        </a:spcAft>
                        <a:buFont typeface="Arial" panose="020B0604020202020204" pitchFamily="34" charset="0"/>
                        <a:buChar char="•"/>
                      </a:pPr>
                      <a:r>
                        <a:rPr lang="en-GB" sz="1100" b="0" i="0" kern="1200" dirty="0">
                          <a:solidFill>
                            <a:schemeClr val="dk1"/>
                          </a:solidFill>
                          <a:effectLst/>
                          <a:latin typeface="+mn-lt"/>
                          <a:ea typeface="+mn-ea"/>
                          <a:cs typeface="+mn-cs"/>
                        </a:rPr>
                        <a:t>BMI of 35 or over who have recent-onset type 2 diabetes as long as they are also receiving or will receive assessment in our Tier 3 service. </a:t>
                      </a:r>
                    </a:p>
                    <a:p>
                      <a:pPr marL="171450" indent="-171450" algn="l">
                        <a:lnSpc>
                          <a:spcPct val="107000"/>
                        </a:lnSpc>
                        <a:spcAft>
                          <a:spcPts val="800"/>
                        </a:spcAft>
                        <a:buFont typeface="Arial" panose="020B0604020202020204" pitchFamily="34" charset="0"/>
                        <a:buChar char="•"/>
                      </a:pPr>
                      <a:r>
                        <a:rPr lang="en-GB" sz="1100" b="0" i="0" kern="1200" dirty="0">
                          <a:solidFill>
                            <a:schemeClr val="dk1"/>
                          </a:solidFill>
                          <a:effectLst/>
                          <a:latin typeface="+mn-lt"/>
                          <a:ea typeface="+mn-ea"/>
                          <a:cs typeface="+mn-cs"/>
                        </a:rPr>
                        <a:t>People of Asian family origin with a BMI of 30–34.9 who have recent-onset type 2 diabetes</a:t>
                      </a:r>
                    </a:p>
                    <a:p>
                      <a:pPr marL="171450" indent="-171450" algn="l">
                        <a:lnSpc>
                          <a:spcPct val="107000"/>
                        </a:lnSpc>
                        <a:spcAft>
                          <a:spcPts val="800"/>
                        </a:spcAft>
                        <a:buFont typeface="Arial" panose="020B0604020202020204" pitchFamily="34" charset="0"/>
                        <a:buChar char="•"/>
                      </a:pPr>
                      <a:r>
                        <a:rPr lang="en-GB" sz="1100" b="0" i="0" kern="1200" dirty="0">
                          <a:solidFill>
                            <a:schemeClr val="dk1"/>
                          </a:solidFill>
                          <a:effectLst/>
                          <a:latin typeface="+mn-lt"/>
                          <a:ea typeface="+mn-ea"/>
                          <a:cs typeface="+mn-cs"/>
                        </a:rPr>
                        <a:t>BMI &gt;50 </a:t>
                      </a:r>
                    </a:p>
                    <a:p>
                      <a:pPr marL="171450" indent="-171450" algn="l">
                        <a:lnSpc>
                          <a:spcPct val="107000"/>
                        </a:lnSpc>
                        <a:spcAft>
                          <a:spcPts val="800"/>
                        </a:spcAft>
                        <a:buFont typeface="Arial" panose="020B0604020202020204" pitchFamily="34" charset="0"/>
                        <a:buChar char="•"/>
                      </a:pPr>
                      <a:endParaRPr lang="en-GB" sz="1100" u="sng" dirty="0">
                        <a:solidFill>
                          <a:srgbClr val="FFFF00"/>
                        </a:solidFill>
                        <a:effectLst/>
                        <a:latin typeface="+mn-lt"/>
                      </a:endParaRPr>
                    </a:p>
                  </a:txBody>
                  <a:tcPr marL="9999" marR="999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solidFill>
                            <a:schemeClr val="tx1"/>
                          </a:solidFill>
                          <a:effectLst/>
                        </a:rPr>
                        <a:t>Ask your </a:t>
                      </a:r>
                      <a:r>
                        <a:rPr lang="en-GB" sz="1100" b="1" u="sng" dirty="0" err="1">
                          <a:solidFill>
                            <a:schemeClr val="tx1"/>
                          </a:solidFill>
                          <a:effectLst/>
                        </a:rPr>
                        <a:t>Gp</a:t>
                      </a:r>
                      <a:r>
                        <a:rPr lang="en-GB" sz="1100" b="1" u="sng" dirty="0">
                          <a:solidFill>
                            <a:schemeClr val="tx1"/>
                          </a:solidFill>
                          <a:effectLst/>
                        </a:rPr>
                        <a:t> to refer you 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You </a:t>
                      </a:r>
                      <a:r>
                        <a:rPr lang="en-GB" sz="1100" b="0" dirty="0">
                          <a:solidFill>
                            <a:schemeClr val="tx1"/>
                          </a:solidFill>
                          <a:effectLst/>
                          <a:latin typeface="Calibri" panose="020F0502020204030204" pitchFamily="34" charset="0"/>
                          <a:cs typeface="Times New Roman" panose="02020603050405020304" pitchFamily="18" charset="0"/>
                        </a:rPr>
                        <a:t>c</a:t>
                      </a:r>
                      <a:r>
                        <a:rPr lang="en-GB" sz="1100" b="0" dirty="0">
                          <a:effectLst/>
                          <a:latin typeface="Calibri" panose="020F0502020204030204" pitchFamily="34" charset="0"/>
                          <a:ea typeface="Calibri" panose="020F0502020204030204" pitchFamily="34" charset="0"/>
                          <a:cs typeface="Times New Roman" panose="02020603050405020304" pitchFamily="18" charset="0"/>
                        </a:rPr>
                        <a:t>an be referred to Hounslow community dietitians for bariatric assessment and </a:t>
                      </a:r>
                      <a:r>
                        <a:rPr lang="en-GB" sz="1100" dirty="0">
                          <a:effectLst/>
                          <a:ea typeface="Times New Roman" panose="02020603050405020304" pitchFamily="18" charset="0"/>
                          <a:cs typeface="Symbol" panose="05050102010706020507" pitchFamily="18" charset="2"/>
                        </a:rPr>
                        <a:t>if not suitable you can be seen online or 121 by the Hounslow community dietitians. </a:t>
                      </a:r>
                    </a:p>
                    <a:p>
                      <a:pPr algn="l">
                        <a:lnSpc>
                          <a:spcPct val="100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sng" kern="1200" dirty="0">
                          <a:solidFill>
                            <a:schemeClr val="dk1"/>
                          </a:solidFill>
                          <a:effectLst/>
                          <a:latin typeface="+mn-lt"/>
                          <a:ea typeface="+mn-ea"/>
                          <a:cs typeface="+mn-cs"/>
                        </a:rPr>
                        <a:t>For further information visit the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hlinkClick r:id="" action="ppaction://noaction"/>
                        </a:rPr>
                        <a:t>Imperial College Healthcare NHS Trust | Patient information</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ffectLst/>
                        <a:hlinkClick r:id="rId7">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hlinkClick r:id="rId8"/>
                        </a:rPr>
                        <a:t>Weight Management Service (ashfordstpeters.nhs.uk)</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hlinkClick r:id="rId9"/>
                        </a:rPr>
                        <a:t>Weight loss surgery - NHS (www.nhs.uk)</a:t>
                      </a:r>
                      <a:endParaRPr lang="en-GB" sz="11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999" marR="9999" marT="0" marB="0"/>
                </a:tc>
                <a:extLst>
                  <a:ext uri="{0D108BD9-81ED-4DB2-BD59-A6C34878D82A}">
                    <a16:rowId xmlns:a16="http://schemas.microsoft.com/office/drawing/2014/main" val="1724891802"/>
                  </a:ext>
                </a:extLst>
              </a:tr>
            </a:tbl>
          </a:graphicData>
        </a:graphic>
      </p:graphicFrame>
    </p:spTree>
    <p:extLst>
      <p:ext uri="{BB962C8B-B14F-4D97-AF65-F5344CB8AC3E}">
        <p14:creationId xmlns:p14="http://schemas.microsoft.com/office/powerpoint/2010/main" val="174759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F52F1F-782F-B24B-1592-6440440D921C}"/>
              </a:ext>
            </a:extLst>
          </p:cNvPr>
          <p:cNvSpPr txBox="1"/>
          <p:nvPr/>
        </p:nvSpPr>
        <p:spPr>
          <a:xfrm>
            <a:off x="45741" y="140149"/>
            <a:ext cx="12100517" cy="307777"/>
          </a:xfrm>
          <a:prstGeom prst="rect">
            <a:avLst/>
          </a:prstGeom>
          <a:noFill/>
          <a:ln>
            <a:solidFill>
              <a:schemeClr val="tx1"/>
            </a:solidFill>
          </a:ln>
        </p:spPr>
        <p:txBody>
          <a:bodyPr wrap="square" rtlCol="0">
            <a:spAutoFit/>
          </a:bodyPr>
          <a:lstStyle/>
          <a:p>
            <a:r>
              <a:rPr lang="en-GB" sz="1400" dirty="0"/>
              <a:t>For more information on other programmes that you might be interested in please visit the Know Diabetes website  </a:t>
            </a:r>
            <a:r>
              <a:rPr lang="en-GB" sz="1400" dirty="0">
                <a:hlinkClick r:id="rId2"/>
              </a:rPr>
              <a:t>Diabetes in North West London | Know Diabetes</a:t>
            </a:r>
            <a:r>
              <a:rPr lang="en-GB" sz="1400" dirty="0"/>
              <a:t> </a:t>
            </a:r>
          </a:p>
        </p:txBody>
      </p:sp>
      <p:sp>
        <p:nvSpPr>
          <p:cNvPr id="6" name="TextBox 5">
            <a:extLst>
              <a:ext uri="{FF2B5EF4-FFF2-40B4-BE49-F238E27FC236}">
                <a16:creationId xmlns:a16="http://schemas.microsoft.com/office/drawing/2014/main" id="{03A11B11-5CB9-0701-038B-3F34B00AADBA}"/>
              </a:ext>
            </a:extLst>
          </p:cNvPr>
          <p:cNvSpPr txBox="1"/>
          <p:nvPr/>
        </p:nvSpPr>
        <p:spPr>
          <a:xfrm>
            <a:off x="71010" y="4133776"/>
            <a:ext cx="2007367" cy="312650"/>
          </a:xfrm>
          <a:prstGeom prst="rect">
            <a:avLst/>
          </a:prstGeom>
          <a:noFill/>
          <a:ln>
            <a:solidFill>
              <a:schemeClr val="tx1"/>
            </a:solidFill>
          </a:ln>
        </p:spPr>
        <p:txBody>
          <a:bodyPr wrap="square" rtlCol="0">
            <a:spAutoFit/>
          </a:bodyPr>
          <a:lstStyle/>
          <a:p>
            <a:pPr>
              <a:lnSpc>
                <a:spcPct val="107000"/>
              </a:lnSpc>
              <a:spcAft>
                <a:spcPts val="800"/>
              </a:spcAft>
            </a:pPr>
            <a:r>
              <a:rPr lang="en-GB" sz="1400" b="1" u="sng" dirty="0"/>
              <a:t>Other useful resources:</a:t>
            </a:r>
          </a:p>
        </p:txBody>
      </p:sp>
      <p:pic>
        <p:nvPicPr>
          <p:cNvPr id="7" name="Picture 2" descr="Type 1 Diabetes - Carbs &amp; Cals">
            <a:extLst>
              <a:ext uri="{FF2B5EF4-FFF2-40B4-BE49-F238E27FC236}">
                <a16:creationId xmlns:a16="http://schemas.microsoft.com/office/drawing/2014/main" id="{CD7D7228-F55B-B21F-299A-E96BC33C8E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010" y="4494861"/>
            <a:ext cx="1823555" cy="2309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C1D150-A57B-1A64-E141-BD73951D33E0}"/>
              </a:ext>
            </a:extLst>
          </p:cNvPr>
          <p:cNvPicPr>
            <a:picLocks noChangeAspect="1"/>
          </p:cNvPicPr>
          <p:nvPr/>
        </p:nvPicPr>
        <p:blipFill>
          <a:blip r:embed="rId4"/>
          <a:stretch>
            <a:fillRect/>
          </a:stretch>
        </p:blipFill>
        <p:spPr>
          <a:xfrm>
            <a:off x="2605377" y="4494861"/>
            <a:ext cx="1536608" cy="2299034"/>
          </a:xfrm>
          <a:prstGeom prst="rect">
            <a:avLst/>
          </a:prstGeom>
        </p:spPr>
      </p:pic>
      <p:pic>
        <p:nvPicPr>
          <p:cNvPr id="10" name="Picture 9">
            <a:extLst>
              <a:ext uri="{FF2B5EF4-FFF2-40B4-BE49-F238E27FC236}">
                <a16:creationId xmlns:a16="http://schemas.microsoft.com/office/drawing/2014/main" id="{2C7B6A52-2BBD-0202-9E74-0D20E88C915D}"/>
              </a:ext>
            </a:extLst>
          </p:cNvPr>
          <p:cNvPicPr>
            <a:picLocks noChangeAspect="1"/>
          </p:cNvPicPr>
          <p:nvPr/>
        </p:nvPicPr>
        <p:blipFill>
          <a:blip r:embed="rId5"/>
          <a:stretch>
            <a:fillRect/>
          </a:stretch>
        </p:blipFill>
        <p:spPr>
          <a:xfrm>
            <a:off x="4920149" y="4446426"/>
            <a:ext cx="1536608" cy="2325850"/>
          </a:xfrm>
          <a:prstGeom prst="rect">
            <a:avLst/>
          </a:prstGeom>
        </p:spPr>
      </p:pic>
      <p:pic>
        <p:nvPicPr>
          <p:cNvPr id="11" name="Picture 2">
            <a:extLst>
              <a:ext uri="{FF2B5EF4-FFF2-40B4-BE49-F238E27FC236}">
                <a16:creationId xmlns:a16="http://schemas.microsoft.com/office/drawing/2014/main" id="{31945298-4052-48B4-ECA1-53AEEC886F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167569" y="4446426"/>
            <a:ext cx="1429590" cy="22990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8">
            <a:extLst>
              <a:ext uri="{FF2B5EF4-FFF2-40B4-BE49-F238E27FC236}">
                <a16:creationId xmlns:a16="http://schemas.microsoft.com/office/drawing/2014/main" id="{651150D2-BB50-243F-6AF2-FEA00D4DF054}"/>
              </a:ext>
            </a:extLst>
          </p:cNvPr>
          <p:cNvGraphicFramePr>
            <a:graphicFrameLocks noGrp="1"/>
          </p:cNvGraphicFramePr>
          <p:nvPr/>
        </p:nvGraphicFramePr>
        <p:xfrm>
          <a:off x="58145" y="557017"/>
          <a:ext cx="6037855" cy="3528323"/>
        </p:xfrm>
        <a:graphic>
          <a:graphicData uri="http://schemas.openxmlformats.org/drawingml/2006/table">
            <a:tbl>
              <a:tblPr firstRow="1" bandRow="1">
                <a:tableStyleId>{5C22544A-7EE6-4342-B048-85BDC9FD1C3A}</a:tableStyleId>
              </a:tblPr>
              <a:tblGrid>
                <a:gridCol w="6037855">
                  <a:extLst>
                    <a:ext uri="{9D8B030D-6E8A-4147-A177-3AD203B41FA5}">
                      <a16:colId xmlns:a16="http://schemas.microsoft.com/office/drawing/2014/main" val="2055783656"/>
                    </a:ext>
                  </a:extLst>
                </a:gridCol>
              </a:tblGrid>
              <a:tr h="591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rgbClr val="FFFF00"/>
                          </a:solidFill>
                        </a:rPr>
                        <a:t>Other free Type 2 diabetes programmes:</a:t>
                      </a:r>
                    </a:p>
                  </a:txBody>
                  <a:tcPr/>
                </a:tc>
                <a:extLst>
                  <a:ext uri="{0D108BD9-81ED-4DB2-BD59-A6C34878D82A}">
                    <a16:rowId xmlns:a16="http://schemas.microsoft.com/office/drawing/2014/main" val="3604320636"/>
                  </a:ext>
                </a:extLst>
              </a:tr>
              <a:tr h="2936627">
                <a:tc>
                  <a:txBody>
                    <a:bodyPr/>
                    <a:lstStyle/>
                    <a:p>
                      <a:r>
                        <a:rPr lang="en-GB" sz="1400" b="1" u="sng" dirty="0">
                          <a:solidFill>
                            <a:schemeClr val="tx1"/>
                          </a:solidFill>
                        </a:rPr>
                        <a:t>My Type 2 diabetes</a:t>
                      </a:r>
                    </a:p>
                    <a:p>
                      <a:endParaRPr lang="en-GB" sz="1400" b="0" u="sng" dirty="0">
                        <a:solidFill>
                          <a:schemeClr val="tx1"/>
                        </a:solidFill>
                      </a:endParaRPr>
                    </a:p>
                    <a:p>
                      <a:r>
                        <a:rPr lang="en-GB" sz="1400" b="0" dirty="0">
                          <a:solidFill>
                            <a:schemeClr val="tx1"/>
                          </a:solidFill>
                          <a:effectLst/>
                          <a:ea typeface="Times New Roman" panose="02020603050405020304" pitchFamily="18" charset="0"/>
                          <a:cs typeface="Times New Roman" panose="02020603050405020304" pitchFamily="18" charset="0"/>
                        </a:rPr>
                        <a:t>This online course aims to give you the information you need about what type 2 diabetes is, what it might mean for your health and what you can do to manage it. The topic list (to the right) will give you an idea of all the information covered in this course.</a:t>
                      </a:r>
                    </a:p>
                    <a:p>
                      <a:endParaRPr lang="en-GB" sz="1400" dirty="0">
                        <a:solidFill>
                          <a:schemeClr val="tx1"/>
                        </a:solidFill>
                        <a:effectLst/>
                        <a:ea typeface="Times New Roman" panose="02020603050405020304" pitchFamily="18" charset="0"/>
                        <a:cs typeface="Times New Roman" panose="02020603050405020304" pitchFamily="18" charset="0"/>
                      </a:endParaRPr>
                    </a:p>
                    <a:p>
                      <a:r>
                        <a:rPr lang="en-GB" sz="1400" u="sng" dirty="0">
                          <a:solidFill>
                            <a:schemeClr val="tx1"/>
                          </a:solidFill>
                          <a:effectLst/>
                          <a:ea typeface="Times New Roman" panose="02020603050405020304" pitchFamily="18" charset="0"/>
                          <a:cs typeface="Times New Roman" panose="02020603050405020304" pitchFamily="18" charset="0"/>
                        </a:rPr>
                        <a:t>To access and for more information visit:</a:t>
                      </a:r>
                      <a:r>
                        <a:rPr lang="en-GB" sz="1400" b="0" u="none" dirty="0">
                          <a:solidFill>
                            <a:schemeClr val="tx1"/>
                          </a:solidFill>
                          <a:effectLst/>
                          <a:ea typeface="Times New Roman" panose="02020603050405020304" pitchFamily="18" charset="0"/>
                          <a:cs typeface="Times New Roman" panose="02020603050405020304" pitchFamily="18" charset="0"/>
                        </a:rPr>
                        <a:t> </a:t>
                      </a:r>
                    </a:p>
                    <a:p>
                      <a:endParaRPr lang="en-GB" sz="1400" b="0" u="none" dirty="0">
                        <a:solidFill>
                          <a:schemeClr val="tx1"/>
                        </a:solidFill>
                        <a:effectLst/>
                        <a:ea typeface="Times New Roman" panose="02020603050405020304" pitchFamily="18" charset="0"/>
                        <a:cs typeface="Times New Roman" panose="02020603050405020304" pitchFamily="18" charset="0"/>
                      </a:endParaRPr>
                    </a:p>
                    <a:p>
                      <a:r>
                        <a:rPr lang="en-GB" sz="1400" dirty="0">
                          <a:solidFill>
                            <a:schemeClr val="tx1"/>
                          </a:solidFill>
                          <a:hlinkClick r:id="rId7">
                            <a:extLst>
                              <a:ext uri="{A12FA001-AC4F-418D-AE19-62706E023703}">
                                <ahyp:hlinkClr xmlns:ahyp="http://schemas.microsoft.com/office/drawing/2018/hyperlinkcolor" val="tx"/>
                              </a:ext>
                            </a:extLst>
                          </a:hlinkClick>
                        </a:rPr>
                        <a:t>My Type 2 Diabetes | Know Diabetes eLearning</a:t>
                      </a:r>
                      <a:endParaRPr lang="en-GB" sz="1400" u="sng" dirty="0">
                        <a:solidFill>
                          <a:schemeClr val="tx1"/>
                        </a:solidFill>
                        <a:effectLs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9436613"/>
                  </a:ext>
                </a:extLst>
              </a:tr>
            </a:tbl>
          </a:graphicData>
        </a:graphic>
      </p:graphicFrame>
      <p:graphicFrame>
        <p:nvGraphicFramePr>
          <p:cNvPr id="2" name="Table 3">
            <a:extLst>
              <a:ext uri="{FF2B5EF4-FFF2-40B4-BE49-F238E27FC236}">
                <a16:creationId xmlns:a16="http://schemas.microsoft.com/office/drawing/2014/main" id="{F985D3D8-57B9-74E1-65A8-D7E24762294D}"/>
              </a:ext>
            </a:extLst>
          </p:cNvPr>
          <p:cNvGraphicFramePr>
            <a:graphicFrameLocks noGrp="1"/>
          </p:cNvGraphicFramePr>
          <p:nvPr/>
        </p:nvGraphicFramePr>
        <p:xfrm>
          <a:off x="6356349" y="572535"/>
          <a:ext cx="5777505" cy="3512806"/>
        </p:xfrm>
        <a:graphic>
          <a:graphicData uri="http://schemas.openxmlformats.org/drawingml/2006/table">
            <a:tbl>
              <a:tblPr firstRow="1" bandRow="1">
                <a:tableStyleId>{5C22544A-7EE6-4342-B048-85BDC9FD1C3A}</a:tableStyleId>
              </a:tblPr>
              <a:tblGrid>
                <a:gridCol w="5777505">
                  <a:extLst>
                    <a:ext uri="{9D8B030D-6E8A-4147-A177-3AD203B41FA5}">
                      <a16:colId xmlns:a16="http://schemas.microsoft.com/office/drawing/2014/main" val="3004094862"/>
                    </a:ext>
                  </a:extLst>
                </a:gridCol>
              </a:tblGrid>
              <a:tr h="627334">
                <a:tc>
                  <a:txBody>
                    <a:bodyPr/>
                    <a:lstStyle/>
                    <a:p>
                      <a:pPr>
                        <a:lnSpc>
                          <a:spcPct val="107000"/>
                        </a:lnSpc>
                        <a:spcAft>
                          <a:spcPts val="800"/>
                        </a:spcAft>
                      </a:pPr>
                      <a:r>
                        <a:rPr lang="en-GB" sz="1400" b="1" u="sng" dirty="0">
                          <a:solidFill>
                            <a:srgbClr val="FFFF00"/>
                          </a:solidFill>
                          <a:latin typeface="Lato" panose="020F0502020204030203" pitchFamily="34" charset="0"/>
                          <a:ea typeface="Calibri" panose="020F0502020204030204" pitchFamily="34" charset="0"/>
                          <a:cs typeface="Times New Roman" panose="02020603050405020304" pitchFamily="18" charset="0"/>
                        </a:rPr>
                        <a:t>Not free type 2 diabetes  programmes: </a:t>
                      </a:r>
                    </a:p>
                    <a:p>
                      <a:endParaRPr lang="en-GB" sz="1400" dirty="0"/>
                    </a:p>
                  </a:txBody>
                  <a:tcPr/>
                </a:tc>
                <a:extLst>
                  <a:ext uri="{0D108BD9-81ED-4DB2-BD59-A6C34878D82A}">
                    <a16:rowId xmlns:a16="http://schemas.microsoft.com/office/drawing/2014/main" val="2548799421"/>
                  </a:ext>
                </a:extLst>
              </a:tr>
              <a:tr h="2878123">
                <a:tc>
                  <a:txBody>
                    <a:bodyPr/>
                    <a:lstStyle/>
                    <a:p>
                      <a:pPr>
                        <a:lnSpc>
                          <a:spcPct val="107000"/>
                        </a:lnSpc>
                        <a:spcAft>
                          <a:spcPts val="800"/>
                        </a:spcAft>
                      </a:pPr>
                      <a:r>
                        <a:rPr lang="en-GB" sz="1400" b="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Low Carb Program</a:t>
                      </a:r>
                      <a:r>
                        <a:rPr lang="en-GB"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400" b="0" dirty="0">
                          <a:solidFill>
                            <a:schemeClr val="tx1"/>
                          </a:solidFill>
                          <a:hlinkClick r:id="rId8">
                            <a:extLst>
                              <a:ext uri="{A12FA001-AC4F-418D-AE19-62706E023703}">
                                <ahyp:hlinkClr xmlns:ahyp="http://schemas.microsoft.com/office/drawing/2018/hyperlinkcolor" val="tx"/>
                              </a:ext>
                            </a:extLst>
                          </a:hlinkClick>
                        </a:rPr>
                        <a:t>Low Carb Program | Know Diabetes</a:t>
                      </a:r>
                      <a:r>
                        <a:rPr lang="en-GB" sz="1400" b="0" dirty="0">
                          <a:solidFill>
                            <a:schemeClr val="tx1"/>
                          </a:solidFill>
                        </a:rPr>
                        <a:t> (Cost per month £14.99)</a:t>
                      </a:r>
                    </a:p>
                    <a:p>
                      <a:pPr>
                        <a:lnSpc>
                          <a:spcPct val="107000"/>
                        </a:lnSpc>
                        <a:spcAft>
                          <a:spcPts val="800"/>
                        </a:spcAft>
                      </a:pPr>
                      <a:endParaRPr lang="en-GB" sz="1400" b="0" dirty="0">
                        <a:solidFill>
                          <a:schemeClr val="tx1"/>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0" dirty="0">
                          <a:solidFill>
                            <a:schemeClr val="tx1"/>
                          </a:solidFill>
                          <a:hlinkClick r:id="rId9">
                            <a:extLst>
                              <a:ext uri="{A12FA001-AC4F-418D-AE19-62706E023703}">
                                <ahyp:hlinkClr xmlns:ahyp="http://schemas.microsoft.com/office/drawing/2018/hyperlinkcolor" val="tx"/>
                              </a:ext>
                            </a:extLst>
                          </a:hlinkClick>
                        </a:rPr>
                        <a:t>Second Nature - Make losing weight feel easier</a:t>
                      </a:r>
                      <a:r>
                        <a:rPr lang="en-GB" sz="1400" b="0" dirty="0">
                          <a:solidFill>
                            <a:schemeClr val="tx1"/>
                          </a:solidFill>
                        </a:rPr>
                        <a:t> (Cost per week £40, also 2 week free trial)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400" b="0" dirty="0">
                        <a:solidFill>
                          <a:schemeClr val="tx1"/>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0" dirty="0" err="1">
                          <a:solidFill>
                            <a:schemeClr val="tx1"/>
                          </a:solidFill>
                          <a:hlinkClick r:id="rId10">
                            <a:extLst>
                              <a:ext uri="{A12FA001-AC4F-418D-AE19-62706E023703}">
                                <ahyp:hlinkClr xmlns:ahyp="http://schemas.microsoft.com/office/drawing/2018/hyperlinkcolor" val="tx"/>
                              </a:ext>
                            </a:extLst>
                          </a:hlinkClick>
                        </a:rPr>
                        <a:t>Roczen</a:t>
                      </a:r>
                      <a:r>
                        <a:rPr lang="en-GB" sz="1400" b="0" dirty="0">
                          <a:solidFill>
                            <a:schemeClr val="tx1"/>
                          </a:solidFill>
                          <a:hlinkClick r:id="rId10">
                            <a:extLst>
                              <a:ext uri="{A12FA001-AC4F-418D-AE19-62706E023703}">
                                <ahyp:hlinkClr xmlns:ahyp="http://schemas.microsoft.com/office/drawing/2018/hyperlinkcolor" val="tx"/>
                              </a:ext>
                            </a:extLst>
                          </a:hlinkClick>
                        </a:rPr>
                        <a:t> Health</a:t>
                      </a:r>
                      <a:r>
                        <a:rPr lang="en-GB" sz="1400" b="0" dirty="0">
                          <a:solidFill>
                            <a:schemeClr val="tx1"/>
                          </a:solidFill>
                        </a:rPr>
                        <a:t> (Cost per month £30)</a:t>
                      </a:r>
                    </a:p>
                    <a:p>
                      <a:endParaRPr lang="en-GB" sz="1400" dirty="0"/>
                    </a:p>
                  </a:txBody>
                  <a:tcPr/>
                </a:tc>
                <a:extLst>
                  <a:ext uri="{0D108BD9-81ED-4DB2-BD59-A6C34878D82A}">
                    <a16:rowId xmlns:a16="http://schemas.microsoft.com/office/drawing/2014/main" val="2263578301"/>
                  </a:ext>
                </a:extLst>
              </a:tr>
            </a:tbl>
          </a:graphicData>
        </a:graphic>
      </p:graphicFrame>
    </p:spTree>
    <p:extLst>
      <p:ext uri="{BB962C8B-B14F-4D97-AF65-F5344CB8AC3E}">
        <p14:creationId xmlns:p14="http://schemas.microsoft.com/office/powerpoint/2010/main" val="3121546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2146</Words>
  <Application>Microsoft Office PowerPoint</Application>
  <PresentationFormat>Widescreen</PresentationFormat>
  <Paragraphs>311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HRCH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SIDHU, Mandy (HOUNSLOW AND RICHMOND COMMUNITY HEALTHCARE NHS TRUST)</dc:creator>
  <cp:lastModifiedBy>SIDHU, Mandy (HOUNSLOW AND RICHMOND COMMUNITY HEALTHCARE NHS TRUST)</cp:lastModifiedBy>
  <cp:revision>1</cp:revision>
  <dcterms:created xsi:type="dcterms:W3CDTF">2023-10-10T11:31:24Z</dcterms:created>
  <dcterms:modified xsi:type="dcterms:W3CDTF">2023-10-10T11:33:08Z</dcterms:modified>
</cp:coreProperties>
</file>