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8" r:id="rId3"/>
    <p:sldId id="276" r:id="rId4"/>
    <p:sldId id="1013" r:id="rId5"/>
    <p:sldId id="270" r:id="rId6"/>
    <p:sldId id="1014" r:id="rId7"/>
    <p:sldId id="1015" r:id="rId8"/>
    <p:sldId id="101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0D700-7530-4B92-93C4-FB62FB41E751}" type="datetimeFigureOut">
              <a:rPr lang="en-GB" smtClean="0"/>
              <a:t>10/10/2023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60A7C-43C5-4984-8FEE-319B847966B8}" type="slidenum">
              <a:rPr lang="en-GB" smtClean="0"/>
              <a:t>‹#›</a:t>
            </a:fld>
            <a:endParaRPr lang="en-GB"/>
          </a:p>
        </p:txBody>
      </p:sp>
    </p:spTree>
    <p:extLst>
      <p:ext uri="{BB962C8B-B14F-4D97-AF65-F5344CB8AC3E}">
        <p14:creationId xmlns:p14="http://schemas.microsoft.com/office/powerpoint/2010/main" val="1049802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BE0262E-782F-43AF-A644-65959DBC15A0}" type="slidenum">
              <a:rPr lang="en-GB" smtClean="0"/>
              <a:t>5</a:t>
            </a:fld>
            <a:endParaRPr lang="en-GB"/>
          </a:p>
        </p:txBody>
      </p:sp>
    </p:spTree>
    <p:extLst>
      <p:ext uri="{BB962C8B-B14F-4D97-AF65-F5344CB8AC3E}">
        <p14:creationId xmlns:p14="http://schemas.microsoft.com/office/powerpoint/2010/main" val="922995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E605F-E088-C936-18FB-124FF77759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49DD8A-D132-6758-508B-9DC834CD2D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17E3E7-F09F-AB48-BA79-27864A330D36}"/>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5" name="Footer Placeholder 4">
            <a:extLst>
              <a:ext uri="{FF2B5EF4-FFF2-40B4-BE49-F238E27FC236}">
                <a16:creationId xmlns:a16="http://schemas.microsoft.com/office/drawing/2014/main" id="{6B6037B8-36BB-FF92-A3BD-C462E09964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7898CB-4F12-5BC1-3F22-C8EE608F3365}"/>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3810202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26EF0-7807-18FE-9E4B-012D6C521D0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566C41-A8AC-B017-3821-BAA25E358D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F68C31-F0CC-A7A1-7598-89F34A96303F}"/>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5" name="Footer Placeholder 4">
            <a:extLst>
              <a:ext uri="{FF2B5EF4-FFF2-40B4-BE49-F238E27FC236}">
                <a16:creationId xmlns:a16="http://schemas.microsoft.com/office/drawing/2014/main" id="{33CFD4DA-46CA-250E-C72D-C57325487D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5BE092-37BC-245A-D9AD-719BF352DAEA}"/>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2633384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F77DFC-DD39-8624-9721-405B50E981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EEEE03-756B-86A5-70FF-008C4CF4B3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F1D1A5-B0B9-12D9-30DA-00CC57D222D0}"/>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5" name="Footer Placeholder 4">
            <a:extLst>
              <a:ext uri="{FF2B5EF4-FFF2-40B4-BE49-F238E27FC236}">
                <a16:creationId xmlns:a16="http://schemas.microsoft.com/office/drawing/2014/main" id="{D04A9D3A-7F07-2B41-9AF1-36CB36DFC5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B581BE-4F47-65A6-B3C0-11C312F5C043}"/>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3649141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BE47E-BF76-D436-4CA7-69518222A0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D0CF8B-B0F1-05C8-4D74-BEEDC3DE5C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418BDA-BCF1-EE4C-598A-F67E1710B35E}"/>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5" name="Footer Placeholder 4">
            <a:extLst>
              <a:ext uri="{FF2B5EF4-FFF2-40B4-BE49-F238E27FC236}">
                <a16:creationId xmlns:a16="http://schemas.microsoft.com/office/drawing/2014/main" id="{1ED264B7-F12A-9328-8ED2-E700234418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C78C4A-E3F1-0736-67A6-235256067530}"/>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425896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5711C-DBB3-4C73-CE8A-8E36ED0A2C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6E4C30-4540-3280-DBB7-74123ECC39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4AE7B0-EA62-9ECC-C661-A4A2E5D8CCE1}"/>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5" name="Footer Placeholder 4">
            <a:extLst>
              <a:ext uri="{FF2B5EF4-FFF2-40B4-BE49-F238E27FC236}">
                <a16:creationId xmlns:a16="http://schemas.microsoft.com/office/drawing/2014/main" id="{AF42C87A-A8F5-8DDF-448E-2B2A9D203E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E5228D-3C52-CA1D-E707-78CE280DB4A1}"/>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3437385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CC671-795A-3633-D1BC-22AC4D459C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D56B03-5159-A66A-5828-C9B40EA05C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26F4DAE-64A0-7FE4-E6A7-06BD2995AA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C4D743A-3FDD-D44F-F64F-A0FEEE5C5D11}"/>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6" name="Footer Placeholder 5">
            <a:extLst>
              <a:ext uri="{FF2B5EF4-FFF2-40B4-BE49-F238E27FC236}">
                <a16:creationId xmlns:a16="http://schemas.microsoft.com/office/drawing/2014/main" id="{1317DA88-6576-19E1-FD46-A7DBCF3AC7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DE23B0-31BF-1F14-D837-50E2D354612C}"/>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402797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15892-5F88-0795-3AD3-697CFCABA2B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9B9C82-B21C-444C-A444-229DF839E2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92ED94-1539-9854-EBD1-81E807D3EC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79455A7-3FD7-53F9-D83C-65E732E71B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678C1A-5F78-BC59-35B5-D69D2B91EC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DF93792-C258-8058-FF71-B623ECB48636}"/>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8" name="Footer Placeholder 7">
            <a:extLst>
              <a:ext uri="{FF2B5EF4-FFF2-40B4-BE49-F238E27FC236}">
                <a16:creationId xmlns:a16="http://schemas.microsoft.com/office/drawing/2014/main" id="{560B2217-25AA-978F-234C-AA1A0A65A0B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ECC02D-3B35-1A62-57AA-C5513B930EBA}"/>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1377237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E561F-67D7-BE37-1BA1-E7A3441CD95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4A9569-83CF-D04E-89AF-61270522C092}"/>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4" name="Footer Placeholder 3">
            <a:extLst>
              <a:ext uri="{FF2B5EF4-FFF2-40B4-BE49-F238E27FC236}">
                <a16:creationId xmlns:a16="http://schemas.microsoft.com/office/drawing/2014/main" id="{AE85FFA8-36C2-C2E9-38B3-0E5DF1B6B09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FA7856-658E-2D0B-FB4B-68F8720884E5}"/>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3434721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1B3D0-49F6-8E9C-3BD7-95B7FC300229}"/>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3" name="Footer Placeholder 2">
            <a:extLst>
              <a:ext uri="{FF2B5EF4-FFF2-40B4-BE49-F238E27FC236}">
                <a16:creationId xmlns:a16="http://schemas.microsoft.com/office/drawing/2014/main" id="{AA369EEC-4E13-021F-5BEB-2CAE9E3229A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2BD27A7-900E-D639-9E7E-15518A9AB1F0}"/>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1778238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1D662-6442-82E8-4A4D-36580B4FA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020C67C-EDA2-8027-FE17-BFF9E99F24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48ADFE9-3D9E-F043-066B-D5A74AB86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2CF6F8-C416-F419-DA14-EE45034AADC1}"/>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6" name="Footer Placeholder 5">
            <a:extLst>
              <a:ext uri="{FF2B5EF4-FFF2-40B4-BE49-F238E27FC236}">
                <a16:creationId xmlns:a16="http://schemas.microsoft.com/office/drawing/2014/main" id="{A131B457-120F-D389-C195-3530D59978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48D3DC-EFDA-5813-E2AF-ECB335395BFA}"/>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2936610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1052A-2178-8557-95AF-B6733AC52D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08FCEEE-E71C-DC8E-A016-EB301DEABB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995AF87-1808-DFF0-E7D2-C182EB1063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768693-4A68-FB8C-97ED-15D14DC854DA}"/>
              </a:ext>
            </a:extLst>
          </p:cNvPr>
          <p:cNvSpPr>
            <a:spLocks noGrp="1"/>
          </p:cNvSpPr>
          <p:nvPr>
            <p:ph type="dt" sz="half" idx="10"/>
          </p:nvPr>
        </p:nvSpPr>
        <p:spPr/>
        <p:txBody>
          <a:bodyPr/>
          <a:lstStyle/>
          <a:p>
            <a:fld id="{42BF50D5-1825-4243-95B2-FE2C9D2B9955}" type="datetimeFigureOut">
              <a:rPr lang="en-GB" smtClean="0"/>
              <a:t>10/10/2023</a:t>
            </a:fld>
            <a:endParaRPr lang="en-GB"/>
          </a:p>
        </p:txBody>
      </p:sp>
      <p:sp>
        <p:nvSpPr>
          <p:cNvPr id="6" name="Footer Placeholder 5">
            <a:extLst>
              <a:ext uri="{FF2B5EF4-FFF2-40B4-BE49-F238E27FC236}">
                <a16:creationId xmlns:a16="http://schemas.microsoft.com/office/drawing/2014/main" id="{38636C17-49CD-7EC6-9FAB-CEBD6DCF5C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776BFB-08CD-AA49-FAB6-CAF17AE8FB78}"/>
              </a:ext>
            </a:extLst>
          </p:cNvPr>
          <p:cNvSpPr>
            <a:spLocks noGrp="1"/>
          </p:cNvSpPr>
          <p:nvPr>
            <p:ph type="sldNum" sz="quarter" idx="12"/>
          </p:nvPr>
        </p:nvSpPr>
        <p:spPr/>
        <p:txBody>
          <a:bodyPr/>
          <a:lstStyle/>
          <a:p>
            <a:fld id="{0BD8E0AF-1A7C-42C8-AAA9-6C17042A9F31}" type="slidenum">
              <a:rPr lang="en-GB" smtClean="0"/>
              <a:t>‹#›</a:t>
            </a:fld>
            <a:endParaRPr lang="en-GB"/>
          </a:p>
        </p:txBody>
      </p:sp>
    </p:spTree>
    <p:extLst>
      <p:ext uri="{BB962C8B-B14F-4D97-AF65-F5344CB8AC3E}">
        <p14:creationId xmlns:p14="http://schemas.microsoft.com/office/powerpoint/2010/main" val="1887061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FAC17D-F140-7456-E0B9-3D3A0903F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CC04A1-D49B-0D70-6328-3CD33B6E66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CE9596-F320-3C3D-53F5-8BA6C13005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F50D5-1825-4243-95B2-FE2C9D2B9955}" type="datetimeFigureOut">
              <a:rPr lang="en-GB" smtClean="0"/>
              <a:t>10/10/2023</a:t>
            </a:fld>
            <a:endParaRPr lang="en-GB"/>
          </a:p>
        </p:txBody>
      </p:sp>
      <p:sp>
        <p:nvSpPr>
          <p:cNvPr id="5" name="Footer Placeholder 4">
            <a:extLst>
              <a:ext uri="{FF2B5EF4-FFF2-40B4-BE49-F238E27FC236}">
                <a16:creationId xmlns:a16="http://schemas.microsoft.com/office/drawing/2014/main" id="{74178364-2631-B25F-7923-83307FF814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73BAC8D-080F-0CCA-C53F-4D028C3001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8E0AF-1A7C-42C8-AAA9-6C17042A9F31}" type="slidenum">
              <a:rPr lang="en-GB" smtClean="0"/>
              <a:t>‹#›</a:t>
            </a:fld>
            <a:endParaRPr lang="en-GB"/>
          </a:p>
        </p:txBody>
      </p:sp>
    </p:spTree>
    <p:extLst>
      <p:ext uri="{BB962C8B-B14F-4D97-AF65-F5344CB8AC3E}">
        <p14:creationId xmlns:p14="http://schemas.microsoft.com/office/powerpoint/2010/main" val="2647024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healthyhounslow.co.uk/service/weight-management/?_gl=1*vbfg6l*_ga*MTg4ODQzNjkyMi4xNjgxOTgzMzUw*_ga_88K3H7W9PK*MTY5MjcxMzU3MC4xLjEuMTY5MjcxNTQyOS4wLjAuMA..*_ga_8YDPNQBJSG*MTY5MjcxMzU3MC4zLjEuMTY5MjcxNTQyOS4wLjAuMA..&amp;_ga=2.195574127.291864711.1692713571-1888436922.1681983350" TargetMode="External"/><Relationship Id="rId2" Type="http://schemas.openxmlformats.org/officeDocument/2006/relationships/hyperlink" Target="https://healthyhounslow.co.uk/service/health-and-wellbeing-coaching/?_ga=2.110097862.291864711.1692713571-1888436922.1681983350&amp;_gl=1*egk13k*_ga*MTg4ODQzNjkyMi4xNjgxOTgzMzUw*_ga_88K3H7W9PK*MTY5MjcxMzU3MC4xLjEuMTY5MjcxNTQ1MS4wLjAuMA..*_ga_8YDPNQBJSG*MTY5MjcxMzU3MC4zLjEuMTY5MjcxNTQ1MS4wLjAuMA.." TargetMode="External"/><Relationship Id="rId1" Type="http://schemas.openxmlformats.org/officeDocument/2006/relationships/slideLayout" Target="../slideLayouts/slideLayout7.xml"/><Relationship Id="rId5" Type="http://schemas.openxmlformats.org/officeDocument/2006/relationships/hyperlink" Target="https://healthyhounslow.co.uk/"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healthyhounslow.co.uk/service/physical-activity/?_ga=2.94892511.291864711.1692713571-1888436922.1681983350&amp;_gl=1*lu8noq*_ga*MTg4ODQzNjkyMi4xNjgxOTgzMzUw*_ga_88K3H7W9PK*MTY5MjcxMzU3MC4xLjEuMTY5MjcxNTA1Mi4wLjAuMA..*_ga_8YDPNQBJSG*MTY5MjcxMzU3MC4zLjEuMTY5MjcxNTA1Mi4wLjAuMA.." TargetMode="External"/><Relationship Id="rId2" Type="http://schemas.openxmlformats.org/officeDocument/2006/relationships/hyperlink" Target="https://healthyhounslow.co.uk/service/health-check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preventing-diabetes.co.uk/referra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england.nhs.uk/digital-weight-managemen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nhs.uk/conditions/obesity/treatment/" TargetMode="External"/><Relationship Id="rId2" Type="http://schemas.openxmlformats.org/officeDocument/2006/relationships/hyperlink" Target="https://www.nice.org.uk/guidance/ta664/informationforpublic"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www.ashfordstpeters.nhs.uk/swms" TargetMode="External"/><Relationship Id="rId3" Type="http://schemas.openxmlformats.org/officeDocument/2006/relationships/hyperlink" Target="https://www.nhs.uk/conditions/high-blood-pressure-hypertension/" TargetMode="External"/><Relationship Id="rId7" Type="http://schemas.openxmlformats.org/officeDocument/2006/relationships/hyperlink" Target="https://www.imperial.nhs.uk/our-services/surgery/bariatric-surgery/refer-to-this-service" TargetMode="External"/><Relationship Id="rId2" Type="http://schemas.openxmlformats.org/officeDocument/2006/relationships/hyperlink" Target="https://www.nhs.uk/conditions/type-2-diabetes/" TargetMode="External"/><Relationship Id="rId1" Type="http://schemas.openxmlformats.org/officeDocument/2006/relationships/slideLayout" Target="../slideLayouts/slideLayout7.xml"/><Relationship Id="rId6" Type="http://schemas.openxmlformats.org/officeDocument/2006/relationships/hyperlink" Target="https://www.nhs.uk/live-well/exercise/" TargetMode="External"/><Relationship Id="rId5" Type="http://schemas.openxmlformats.org/officeDocument/2006/relationships/hyperlink" Target="https://www.nhs.uk/live-well/eat-well/how-to-eat-a-balanced-diet/" TargetMode="External"/><Relationship Id="rId4" Type="http://schemas.openxmlformats.org/officeDocument/2006/relationships/hyperlink" Target="https://www.nhs.uk/better-health/lose-weight/" TargetMode="External"/><Relationship Id="rId9" Type="http://schemas.openxmlformats.org/officeDocument/2006/relationships/hyperlink" Target="https://www.nhs.uk/conditions/weight-loss-surgery/"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knowdiabetes.org.uk/" TargetMode="External"/><Relationship Id="rId2" Type="http://schemas.openxmlformats.org/officeDocument/2006/relationships/hyperlink" Target="https://www.nhs.uk/better-health/lose-weight/" TargetMode="External"/><Relationship Id="rId1" Type="http://schemas.openxmlformats.org/officeDocument/2006/relationships/slideLayout" Target="../slideLayouts/slideLayout7.xml"/><Relationship Id="rId5" Type="http://schemas.openxmlformats.org/officeDocument/2006/relationships/hyperlink" Target="https://www.knowdiabetes.org.uk/learning-zone/find-a-programme/weight-loss-programmes/the-11-diet-cambridge-weight-plan/" TargetMode="External"/><Relationship Id="rId4" Type="http://schemas.openxmlformats.org/officeDocument/2006/relationships/hyperlink" Target="https://www.thebodycoach.com/betterhealt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logo&#10;&#10;Description automatically generated">
            <a:extLst>
              <a:ext uri="{FF2B5EF4-FFF2-40B4-BE49-F238E27FC236}">
                <a16:creationId xmlns:a16="http://schemas.microsoft.com/office/drawing/2014/main" id="{AF0801B2-1CFB-CE70-5D03-03230446A5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9109" y="165060"/>
            <a:ext cx="4692891" cy="1536779"/>
          </a:xfrm>
          <a:prstGeom prst="rect">
            <a:avLst/>
          </a:prstGeom>
        </p:spPr>
      </p:pic>
      <p:pic>
        <p:nvPicPr>
          <p:cNvPr id="6" name="Picture 5">
            <a:extLst>
              <a:ext uri="{FF2B5EF4-FFF2-40B4-BE49-F238E27FC236}">
                <a16:creationId xmlns:a16="http://schemas.microsoft.com/office/drawing/2014/main" id="{5B534BCE-64CB-68D2-34D6-C464FD4B2352}"/>
              </a:ext>
            </a:extLst>
          </p:cNvPr>
          <p:cNvPicPr>
            <a:picLocks noChangeAspect="1"/>
          </p:cNvPicPr>
          <p:nvPr/>
        </p:nvPicPr>
        <p:blipFill>
          <a:blip r:embed="rId3"/>
          <a:stretch>
            <a:fillRect/>
          </a:stretch>
        </p:blipFill>
        <p:spPr>
          <a:xfrm>
            <a:off x="227185" y="165060"/>
            <a:ext cx="8931414" cy="3243353"/>
          </a:xfrm>
          <a:prstGeom prst="rect">
            <a:avLst/>
          </a:prstGeom>
        </p:spPr>
      </p:pic>
      <p:pic>
        <p:nvPicPr>
          <p:cNvPr id="7" name="Picture 6">
            <a:extLst>
              <a:ext uri="{FF2B5EF4-FFF2-40B4-BE49-F238E27FC236}">
                <a16:creationId xmlns:a16="http://schemas.microsoft.com/office/drawing/2014/main" id="{2327D590-BDBB-60B8-53C9-0F45026DE388}"/>
              </a:ext>
            </a:extLst>
          </p:cNvPr>
          <p:cNvPicPr>
            <a:picLocks noChangeAspect="1"/>
          </p:cNvPicPr>
          <p:nvPr/>
        </p:nvPicPr>
        <p:blipFill>
          <a:blip r:embed="rId4"/>
          <a:stretch>
            <a:fillRect/>
          </a:stretch>
        </p:blipFill>
        <p:spPr>
          <a:xfrm>
            <a:off x="227185" y="3630480"/>
            <a:ext cx="8937511" cy="1597290"/>
          </a:xfrm>
          <a:prstGeom prst="rect">
            <a:avLst/>
          </a:prstGeom>
        </p:spPr>
      </p:pic>
    </p:spTree>
    <p:extLst>
      <p:ext uri="{BB962C8B-B14F-4D97-AF65-F5344CB8AC3E}">
        <p14:creationId xmlns:p14="http://schemas.microsoft.com/office/powerpoint/2010/main" val="1108253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5C5EF03-AE2F-17CE-40E5-BE22EBA161D8}"/>
              </a:ext>
            </a:extLst>
          </p:cNvPr>
          <p:cNvGraphicFramePr>
            <a:graphicFrameLocks noGrp="1"/>
          </p:cNvGraphicFramePr>
          <p:nvPr/>
        </p:nvGraphicFramePr>
        <p:xfrm>
          <a:off x="69909" y="780767"/>
          <a:ext cx="12063370" cy="3711829"/>
        </p:xfrm>
        <a:graphic>
          <a:graphicData uri="http://schemas.openxmlformats.org/drawingml/2006/table">
            <a:tbl>
              <a:tblPr firstRow="1" firstCol="1" bandRow="1">
                <a:tableStyleId>{5C22544A-7EE6-4342-B048-85BDC9FD1C3A}</a:tableStyleId>
              </a:tblPr>
              <a:tblGrid>
                <a:gridCol w="1603451">
                  <a:extLst>
                    <a:ext uri="{9D8B030D-6E8A-4147-A177-3AD203B41FA5}">
                      <a16:colId xmlns:a16="http://schemas.microsoft.com/office/drawing/2014/main" val="2966124352"/>
                    </a:ext>
                  </a:extLst>
                </a:gridCol>
                <a:gridCol w="4974856">
                  <a:extLst>
                    <a:ext uri="{9D8B030D-6E8A-4147-A177-3AD203B41FA5}">
                      <a16:colId xmlns:a16="http://schemas.microsoft.com/office/drawing/2014/main" val="1341223268"/>
                    </a:ext>
                  </a:extLst>
                </a:gridCol>
                <a:gridCol w="2817928">
                  <a:extLst>
                    <a:ext uri="{9D8B030D-6E8A-4147-A177-3AD203B41FA5}">
                      <a16:colId xmlns:a16="http://schemas.microsoft.com/office/drawing/2014/main" val="1459762465"/>
                    </a:ext>
                  </a:extLst>
                </a:gridCol>
                <a:gridCol w="2667135">
                  <a:extLst>
                    <a:ext uri="{9D8B030D-6E8A-4147-A177-3AD203B41FA5}">
                      <a16:colId xmlns:a16="http://schemas.microsoft.com/office/drawing/2014/main" val="3490845026"/>
                    </a:ext>
                  </a:extLst>
                </a:gridCol>
              </a:tblGrid>
              <a:tr h="154977">
                <a:tc>
                  <a:txBody>
                    <a:bodyPr/>
                    <a:lstStyle/>
                    <a:p>
                      <a:pPr algn="ctr">
                        <a:lnSpc>
                          <a:spcPct val="107000"/>
                        </a:lnSpc>
                        <a:spcAft>
                          <a:spcPts val="800"/>
                        </a:spcAft>
                      </a:pPr>
                      <a:r>
                        <a:rPr lang="en-GB" sz="1400" b="1" u="sng" dirty="0">
                          <a:solidFill>
                            <a:srgbClr val="FFFF00"/>
                          </a:solidFill>
                          <a:effectLst/>
                        </a:rPr>
                        <a:t>Healthy Hounslow</a:t>
                      </a:r>
                    </a:p>
                  </a:txBody>
                  <a:tcPr marL="9999" marR="9999" marT="0" marB="0"/>
                </a:tc>
                <a:tc>
                  <a:txBody>
                    <a:bodyPr/>
                    <a:lstStyle/>
                    <a:p>
                      <a:pPr algn="ctr">
                        <a:lnSpc>
                          <a:spcPct val="107000"/>
                        </a:lnSpc>
                        <a:spcAft>
                          <a:spcPts val="800"/>
                        </a:spcAft>
                      </a:pPr>
                      <a:r>
                        <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p>
                  </a:txBody>
                  <a:tcPr marL="9999" marR="9999" marT="0" marB="0"/>
                </a:tc>
                <a:tc>
                  <a:txBody>
                    <a:bodyPr/>
                    <a:lstStyle/>
                    <a:p>
                      <a:pPr algn="ctr">
                        <a:lnSpc>
                          <a:spcPct val="107000"/>
                        </a:lnSpc>
                        <a:spcAft>
                          <a:spcPts val="800"/>
                        </a:spcAft>
                      </a:pPr>
                      <a:r>
                        <a:rPr lang="en-GB" sz="1400" b="1" u="sng" dirty="0">
                          <a:solidFill>
                            <a:srgbClr val="FFFF00"/>
                          </a:solidFill>
                          <a:effectLst/>
                        </a:rPr>
                        <a:t>Who can join?</a:t>
                      </a:r>
                    </a:p>
                  </a:txBody>
                  <a:tcPr marL="9999" marR="9999" marT="0" marB="0"/>
                </a:tc>
                <a:tc>
                  <a:txBody>
                    <a:bodyPr/>
                    <a:lstStyle/>
                    <a:p>
                      <a:pPr algn="ctr">
                        <a:lnSpc>
                          <a:spcPct val="107000"/>
                        </a:lnSpc>
                        <a:spcAft>
                          <a:spcPts val="800"/>
                        </a:spcAft>
                      </a:pPr>
                      <a:r>
                        <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286748429"/>
                  </a:ext>
                </a:extLst>
              </a:tr>
              <a:tr h="867323">
                <a:tc>
                  <a:txBody>
                    <a:bodyPr/>
                    <a:lstStyle/>
                    <a:p>
                      <a:pPr>
                        <a:lnSpc>
                          <a:spcPct val="107000"/>
                        </a:lnSpc>
                        <a:spcAft>
                          <a:spcPts val="800"/>
                        </a:spcAft>
                      </a:pPr>
                      <a:endParaRPr lang="en-GB" sz="1400" b="0" u="none" dirty="0">
                        <a:solidFill>
                          <a:srgbClr val="FFFF00"/>
                        </a:solidFill>
                        <a:effectLst/>
                      </a:endParaRPr>
                    </a:p>
                    <a:p>
                      <a:pPr>
                        <a:lnSpc>
                          <a:spcPct val="107000"/>
                        </a:lnSpc>
                        <a:spcAft>
                          <a:spcPts val="800"/>
                        </a:spcAft>
                      </a:pPr>
                      <a:r>
                        <a:rPr lang="en-GB" sz="1400" b="1" u="sng" dirty="0" err="1">
                          <a:solidFill>
                            <a:srgbClr val="FFFF00"/>
                          </a:solidFill>
                          <a:effectLst/>
                        </a:rPr>
                        <a:t>MoreLife</a:t>
                      </a:r>
                      <a:r>
                        <a:rPr lang="en-GB" sz="1400" b="1" u="sng" dirty="0">
                          <a:solidFill>
                            <a:srgbClr val="FFFF00"/>
                          </a:solidFill>
                          <a:effectLst/>
                        </a:rPr>
                        <a:t> Health &amp; Wellbeing coaching service</a:t>
                      </a:r>
                    </a:p>
                    <a:p>
                      <a:pPr>
                        <a:lnSpc>
                          <a:spcPct val="107000"/>
                        </a:lnSpc>
                        <a:spcAft>
                          <a:spcPts val="800"/>
                        </a:spcAft>
                      </a:pPr>
                      <a:r>
                        <a:rPr lang="en-GB" sz="1400" b="0" u="none" dirty="0">
                          <a:solidFill>
                            <a:srgbClr val="FFFF00"/>
                          </a:solidFill>
                          <a:effectLst/>
                        </a:rPr>
                        <a:t> </a:t>
                      </a:r>
                      <a:endParaRPr lang="en-GB" sz="1400" b="0" u="none"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200" b="0" u="none" dirty="0">
                          <a:effectLst/>
                        </a:rPr>
                        <a:t>A coaching service to help motivate you to self manage and sustain healthy lifestyle changes through improving diet, physical activity levels, reducing weight or achieving  a healthy body mass index, help with reducing alcohol consumption, quitting smoking &amp; / or tobacco use, improving wellbeing and improving sleep.  </a:t>
                      </a:r>
                      <a:endParaRPr lang="en-GB" sz="1200" b="0" u="non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0" u="none" dirty="0">
                          <a:effectLst/>
                        </a:rPr>
                        <a:t> Offered: X10 sessions  1-2-1 support </a:t>
                      </a:r>
                    </a:p>
                  </a:txBody>
                  <a:tcPr marL="9999" marR="9999" marT="0" marB="0"/>
                </a:tc>
                <a:tc>
                  <a:txBody>
                    <a:bodyPr/>
                    <a:lstStyle/>
                    <a:p>
                      <a:pPr marL="171450" indent="-171450" algn="l">
                        <a:buFont typeface="Arial" panose="020B0604020202020204" pitchFamily="34" charset="0"/>
                        <a:buChar char="•"/>
                      </a:pPr>
                      <a:r>
                        <a:rPr lang="en-GB" sz="1200" b="0" u="none" dirty="0">
                          <a:effectLst/>
                        </a:rPr>
                        <a:t>BMI of 25 - 30kg/m² </a:t>
                      </a:r>
                    </a:p>
                    <a:p>
                      <a:pPr algn="l"/>
                      <a:endParaRPr lang="en-GB" sz="1200" b="0" u="none" dirty="0">
                        <a:effectLst/>
                      </a:endParaRPr>
                    </a:p>
                    <a:p>
                      <a:pPr marL="171450" indent="-171450" algn="l">
                        <a:buFont typeface="Arial" panose="020B0604020202020204" pitchFamily="34" charset="0"/>
                        <a:buChar char="•"/>
                      </a:pPr>
                      <a:r>
                        <a:rPr lang="en-GB" sz="1200" b="0" u="none" dirty="0">
                          <a:effectLst/>
                        </a:rPr>
                        <a:t>BMI 23 - 27.5 kg/m² in people of </a:t>
                      </a:r>
                      <a:r>
                        <a:rPr lang="en-GB" sz="1200" b="0" i="0" u="none" kern="1200" dirty="0">
                          <a:solidFill>
                            <a:schemeClr val="dk1"/>
                          </a:solidFill>
                          <a:effectLst/>
                          <a:latin typeface="+mn-lt"/>
                          <a:ea typeface="+mn-ea"/>
                          <a:cs typeface="+mn-cs"/>
                        </a:rPr>
                        <a:t>South Asian, Chinese, other Asian, Middle Eastern, Black African or African-Caribbean origin)</a:t>
                      </a:r>
                      <a:endParaRPr lang="en-GB" sz="1200" b="0" u="none" dirty="0"/>
                    </a:p>
                    <a:p>
                      <a:pPr>
                        <a:lnSpc>
                          <a:spcPct val="107000"/>
                        </a:lnSpc>
                        <a:spcAft>
                          <a:spcPts val="800"/>
                        </a:spcAft>
                      </a:pPr>
                      <a:r>
                        <a:rPr lang="en-GB" sz="1200" b="0" u="none" strike="noStrike" dirty="0">
                          <a:effectLst/>
                        </a:rPr>
                        <a:t> </a:t>
                      </a:r>
                      <a:endParaRPr lang="en-GB" sz="1200" b="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nSpc>
                          <a:spcPct val="107000"/>
                        </a:lnSpc>
                        <a:spcAft>
                          <a:spcPts val="800"/>
                        </a:spcAft>
                      </a:pPr>
                      <a:r>
                        <a:rPr lang="en-GB" sz="1200" b="1" i="0" u="sng" kern="1200" dirty="0">
                          <a:solidFill>
                            <a:schemeClr val="dk1"/>
                          </a:solidFill>
                          <a:effectLst/>
                          <a:latin typeface="+mn-lt"/>
                          <a:ea typeface="+mn-ea"/>
                          <a:cs typeface="+mn-cs"/>
                        </a:rPr>
                        <a:t>Call: 0204 559 8200</a:t>
                      </a:r>
                    </a:p>
                    <a:p>
                      <a:pPr>
                        <a:lnSpc>
                          <a:spcPct val="107000"/>
                        </a:lnSpc>
                        <a:spcAft>
                          <a:spcPts val="800"/>
                        </a:spcAft>
                      </a:pPr>
                      <a:r>
                        <a:rPr lang="en-GB" sz="1200" b="1" i="0" u="sng" kern="1200" dirty="0">
                          <a:solidFill>
                            <a:schemeClr val="dk1"/>
                          </a:solidFill>
                          <a:effectLst/>
                          <a:latin typeface="+mn-lt"/>
                          <a:ea typeface="+mn-ea"/>
                          <a:cs typeface="+mn-cs"/>
                        </a:rPr>
                        <a:t>For further information visit the website: </a:t>
                      </a:r>
                      <a:endParaRPr lang="en-GB" sz="1200" b="1" u="sng" dirty="0">
                        <a:effectLst/>
                        <a:latin typeface="+mn-lt"/>
                      </a:endParaRPr>
                    </a:p>
                    <a:p>
                      <a:pPr>
                        <a:lnSpc>
                          <a:spcPct val="107000"/>
                        </a:lnSpc>
                        <a:spcAft>
                          <a:spcPts val="800"/>
                        </a:spcAft>
                      </a:pPr>
                      <a:r>
                        <a:rPr lang="en-GB" sz="1200" b="0" u="none" dirty="0">
                          <a:hlinkClick r:id="rId2"/>
                        </a:rPr>
                        <a:t>Health and Wellbeing Coaching – Healthy Hounslow</a:t>
                      </a:r>
                      <a:endParaRPr lang="en-GB" sz="1200" b="0" u="none" dirty="0">
                        <a:effectLst/>
                        <a:latin typeface="+mn-lt"/>
                      </a:endParaRPr>
                    </a:p>
                    <a:p>
                      <a:pPr>
                        <a:lnSpc>
                          <a:spcPct val="107000"/>
                        </a:lnSpc>
                        <a:spcAft>
                          <a:spcPts val="800"/>
                        </a:spcAft>
                      </a:pPr>
                      <a:endParaRPr lang="en-GB" sz="1200" b="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2557472949"/>
                  </a:ext>
                </a:extLst>
              </a:tr>
              <a:tr h="1751766">
                <a:tc>
                  <a:txBody>
                    <a:bodyPr/>
                    <a:lstStyle/>
                    <a:p>
                      <a:pPr>
                        <a:lnSpc>
                          <a:spcPct val="107000"/>
                        </a:lnSpc>
                        <a:spcAft>
                          <a:spcPts val="800"/>
                        </a:spcAft>
                      </a:pPr>
                      <a:endParaRPr lang="en-GB" sz="1400" b="0" u="none" dirty="0">
                        <a:solidFill>
                          <a:srgbClr val="FFFF00"/>
                        </a:solidFill>
                        <a:effectLst/>
                      </a:endParaRPr>
                    </a:p>
                    <a:p>
                      <a:pPr>
                        <a:lnSpc>
                          <a:spcPct val="107000"/>
                        </a:lnSpc>
                        <a:spcAft>
                          <a:spcPts val="800"/>
                        </a:spcAft>
                      </a:pPr>
                      <a:endParaRPr lang="en-GB" sz="1400" b="1" u="sng" dirty="0">
                        <a:solidFill>
                          <a:srgbClr val="FFFF00"/>
                        </a:solidFill>
                        <a:effectLst/>
                      </a:endParaRPr>
                    </a:p>
                    <a:p>
                      <a:pPr>
                        <a:lnSpc>
                          <a:spcPct val="107000"/>
                        </a:lnSpc>
                        <a:spcAft>
                          <a:spcPts val="800"/>
                        </a:spcAft>
                      </a:pPr>
                      <a:r>
                        <a:rPr lang="en-GB" sz="1400" b="1" u="sng" dirty="0" err="1">
                          <a:solidFill>
                            <a:srgbClr val="FFFF00"/>
                          </a:solidFill>
                          <a:effectLst/>
                        </a:rPr>
                        <a:t>Beezee</a:t>
                      </a:r>
                      <a:r>
                        <a:rPr lang="en-GB" sz="1400" b="1" u="sng" dirty="0">
                          <a:solidFill>
                            <a:srgbClr val="FFFF00"/>
                          </a:solidFill>
                          <a:effectLst/>
                        </a:rPr>
                        <a:t> bodies adult weight management</a:t>
                      </a:r>
                    </a:p>
                    <a:p>
                      <a:pPr>
                        <a:lnSpc>
                          <a:spcPct val="107000"/>
                        </a:lnSpc>
                        <a:spcAft>
                          <a:spcPts val="800"/>
                        </a:spcAft>
                      </a:pPr>
                      <a:r>
                        <a:rPr lang="en-GB" sz="1400" b="0" u="none" strike="noStrike" dirty="0">
                          <a:solidFill>
                            <a:srgbClr val="FFFF00"/>
                          </a:solidFill>
                          <a:effectLst/>
                        </a:rPr>
                        <a:t> </a:t>
                      </a:r>
                      <a:endParaRPr lang="en-GB" sz="1400" b="0" u="none" dirty="0">
                        <a:solidFill>
                          <a:srgbClr val="FFFF00"/>
                        </a:solidFill>
                        <a:effectLst/>
                      </a:endParaRPr>
                    </a:p>
                  </a:txBody>
                  <a:tcPr marL="9999" marR="9999" marT="0" marB="0"/>
                </a:tc>
                <a:tc>
                  <a:txBody>
                    <a:bodyPr/>
                    <a:lstStyle/>
                    <a:p>
                      <a:pPr>
                        <a:lnSpc>
                          <a:spcPct val="107000"/>
                        </a:lnSpc>
                        <a:spcAft>
                          <a:spcPts val="800"/>
                        </a:spcAft>
                      </a:pPr>
                      <a:r>
                        <a:rPr lang="en-GB" sz="1200" b="0" u="none" dirty="0">
                          <a:effectLst/>
                        </a:rPr>
                        <a:t>Adult weight management programme where you can learn about nutrition and lifestyle to make healthier lifestyle changes to lose weight and maintain a healthier weight.</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0" u="none" dirty="0">
                          <a:effectLst/>
                        </a:rPr>
                        <a:t>Healthy living topics include portion sizes, decoding food labels, keeping active and snacking/drinking.</a:t>
                      </a:r>
                      <a:endParaRPr lang="en-GB" sz="1200" b="0" u="none" dirty="0">
                        <a:effectLst/>
                      </a:endParaRPr>
                    </a:p>
                    <a:p>
                      <a:pPr>
                        <a:lnSpc>
                          <a:spcPct val="107000"/>
                        </a:lnSpc>
                        <a:spcAft>
                          <a:spcPts val="800"/>
                        </a:spcAft>
                      </a:pPr>
                      <a:r>
                        <a:rPr lang="en-US" sz="1200" b="0" u="none" dirty="0">
                          <a:effectLst/>
                        </a:rPr>
                        <a:t>Physical activity sessions are also part of the </a:t>
                      </a:r>
                      <a:r>
                        <a:rPr lang="en-US" sz="1200" b="0" u="none" dirty="0" err="1">
                          <a:effectLst/>
                        </a:rPr>
                        <a:t>programme</a:t>
                      </a:r>
                      <a:r>
                        <a:rPr lang="en-US" sz="1200" b="0" u="none" dirty="0">
                          <a:effectLst/>
                        </a:rPr>
                        <a:t> and provided by </a:t>
                      </a:r>
                      <a:r>
                        <a:rPr lang="en-US" sz="1200" b="0" u="none" dirty="0" err="1">
                          <a:effectLst/>
                        </a:rPr>
                        <a:t>Lampton</a:t>
                      </a:r>
                      <a:r>
                        <a:rPr lang="en-US" sz="1200" b="0" u="none" dirty="0">
                          <a:effectLst/>
                        </a:rPr>
                        <a:t> Leisure. </a:t>
                      </a:r>
                      <a:endParaRPr lang="en-GB" sz="1200" b="0" u="none" dirty="0">
                        <a:effectLst/>
                      </a:endParaRPr>
                    </a:p>
                    <a:p>
                      <a:pPr>
                        <a:lnSpc>
                          <a:spcPct val="107000"/>
                        </a:lnSpc>
                        <a:spcAft>
                          <a:spcPts val="800"/>
                        </a:spcAft>
                      </a:pPr>
                      <a:r>
                        <a:rPr lang="en-GB" sz="1200" b="0" u="none" dirty="0">
                          <a:effectLst/>
                        </a:rPr>
                        <a:t>Offered: X12 weekly sessions online or face to face</a:t>
                      </a:r>
                    </a:p>
                    <a:p>
                      <a:pPr>
                        <a:lnSpc>
                          <a:spcPct val="107000"/>
                        </a:lnSpc>
                        <a:spcAft>
                          <a:spcPts val="800"/>
                        </a:spcAft>
                      </a:pPr>
                      <a:r>
                        <a:rPr lang="en-US" sz="1200" b="0" u="none" dirty="0">
                          <a:effectLst/>
                        </a:rPr>
                        <a:t>1-2-1 support throughout the course with nutritionists </a:t>
                      </a:r>
                      <a:endParaRPr lang="en-GB" sz="1200" b="0" u="none" dirty="0">
                        <a:effectLst/>
                      </a:endParaRPr>
                    </a:p>
                  </a:txBody>
                  <a:tcPr marL="9999" marR="9999" marT="0" marB="0"/>
                </a:tc>
                <a:tc>
                  <a:txBody>
                    <a:bodyPr/>
                    <a:lstStyle/>
                    <a:p>
                      <a:pPr marL="171450" indent="-171450" algn="l">
                        <a:buFont typeface="Arial" panose="020B0604020202020204" pitchFamily="34" charset="0"/>
                        <a:buChar char="•"/>
                      </a:pPr>
                      <a:r>
                        <a:rPr lang="en-GB" sz="1200" b="0" u="none" kern="1200" dirty="0">
                          <a:solidFill>
                            <a:schemeClr val="dk1"/>
                          </a:solidFill>
                          <a:effectLst/>
                          <a:latin typeface="+mn-lt"/>
                          <a:ea typeface="+mn-ea"/>
                          <a:cs typeface="+mn-cs"/>
                        </a:rPr>
                        <a:t>BMI ≥30kg/m</a:t>
                      </a:r>
                      <a:r>
                        <a:rPr lang="en-GB" sz="1200" b="0" u="none" kern="1200" baseline="30000" dirty="0">
                          <a:solidFill>
                            <a:schemeClr val="dk1"/>
                          </a:solidFill>
                          <a:effectLst/>
                          <a:latin typeface="+mn-lt"/>
                          <a:ea typeface="+mn-ea"/>
                          <a:cs typeface="+mn-cs"/>
                        </a:rPr>
                        <a:t>2</a:t>
                      </a:r>
                      <a:r>
                        <a:rPr lang="en-GB" sz="1200" b="0" u="none" kern="1200" dirty="0">
                          <a:solidFill>
                            <a:schemeClr val="dk1"/>
                          </a:solidFill>
                          <a:effectLst/>
                          <a:latin typeface="+mn-lt"/>
                          <a:ea typeface="+mn-ea"/>
                          <a:cs typeface="+mn-cs"/>
                        </a:rPr>
                        <a:t> </a:t>
                      </a:r>
                    </a:p>
                    <a:p>
                      <a:pPr marL="171450" indent="-171450" algn="l">
                        <a:buFont typeface="Arial" panose="020B0604020202020204" pitchFamily="34" charset="0"/>
                        <a:buChar char="•"/>
                      </a:pPr>
                      <a:endParaRPr lang="en-GB" sz="1200" b="0" u="none" kern="1200" dirty="0">
                        <a:solidFill>
                          <a:schemeClr val="dk1"/>
                        </a:solidFill>
                        <a:effectLst/>
                        <a:latin typeface="+mn-lt"/>
                        <a:ea typeface="+mn-ea"/>
                        <a:cs typeface="+mn-cs"/>
                      </a:endParaRPr>
                    </a:p>
                    <a:p>
                      <a:pPr marL="171450" indent="-171450" algn="l">
                        <a:buFont typeface="Arial" panose="020B0604020202020204" pitchFamily="34" charset="0"/>
                        <a:buChar char="•"/>
                      </a:pPr>
                      <a:r>
                        <a:rPr lang="en-GB" sz="1200" b="0" u="none" kern="1200" dirty="0">
                          <a:solidFill>
                            <a:schemeClr val="dk1"/>
                          </a:solidFill>
                          <a:effectLst/>
                          <a:latin typeface="+mn-lt"/>
                          <a:ea typeface="+mn-ea"/>
                          <a:cs typeface="+mn-cs"/>
                        </a:rPr>
                        <a:t>BMI </a:t>
                      </a:r>
                      <a:r>
                        <a:rPr lang="en-GB" sz="1200" b="0" u="none" dirty="0">
                          <a:effectLst/>
                        </a:rPr>
                        <a:t>27.5 kg/m² in people of </a:t>
                      </a:r>
                      <a:r>
                        <a:rPr lang="en-GB" sz="1200" b="0" i="0" u="none" kern="1200" dirty="0">
                          <a:solidFill>
                            <a:schemeClr val="dk1"/>
                          </a:solidFill>
                          <a:effectLst/>
                          <a:latin typeface="+mn-lt"/>
                          <a:ea typeface="+mn-ea"/>
                          <a:cs typeface="+mn-cs"/>
                        </a:rPr>
                        <a:t>South Asian, Chinese, other Asian, Middle Eastern,  Black African or African-Caribbean origin)</a:t>
                      </a:r>
                      <a:endParaRPr lang="en-GB" sz="1200" b="0" u="none" dirty="0"/>
                    </a:p>
                    <a:p>
                      <a:pPr marL="0" indent="0">
                        <a:lnSpc>
                          <a:spcPct val="107000"/>
                        </a:lnSpc>
                        <a:spcAft>
                          <a:spcPts val="800"/>
                        </a:spcAft>
                        <a:buFont typeface="Arial" panose="020B0604020202020204" pitchFamily="34" charset="0"/>
                        <a:buNone/>
                      </a:pPr>
                      <a:endParaRPr lang="en-GB" sz="1200" b="0" u="none"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en-US" sz="1200" b="0" u="none" dirty="0">
                          <a:effectLst/>
                        </a:rPr>
                        <a:t>18 years + </a:t>
                      </a:r>
                      <a:endParaRPr lang="en-GB" sz="1200" b="0" u="none" dirty="0">
                        <a:effectLst/>
                      </a:endParaRPr>
                    </a:p>
                    <a:p>
                      <a:pPr>
                        <a:lnSpc>
                          <a:spcPct val="107000"/>
                        </a:lnSpc>
                        <a:spcAft>
                          <a:spcPts val="800"/>
                        </a:spcAft>
                      </a:pPr>
                      <a:endParaRPr lang="en-GB" sz="1200" b="0" u="none" dirty="0">
                        <a:effectLst/>
                      </a:endParaRPr>
                    </a:p>
                    <a:p>
                      <a:pPr>
                        <a:lnSpc>
                          <a:spcPct val="107000"/>
                        </a:lnSpc>
                        <a:spcAft>
                          <a:spcPts val="800"/>
                        </a:spcAft>
                      </a:pPr>
                      <a:r>
                        <a:rPr lang="en-GB" sz="1200" b="0" u="none" dirty="0">
                          <a:effectLst/>
                        </a:rPr>
                        <a:t> </a:t>
                      </a:r>
                      <a:endParaRPr lang="en-GB" sz="1200" b="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nSpc>
                          <a:spcPct val="107000"/>
                        </a:lnSpc>
                        <a:spcAft>
                          <a:spcPts val="800"/>
                        </a:spcAft>
                      </a:pPr>
                      <a:r>
                        <a:rPr lang="en-GB" sz="1200" b="1" i="0" u="sng" kern="1200" dirty="0">
                          <a:solidFill>
                            <a:schemeClr val="dk1"/>
                          </a:solidFill>
                          <a:effectLst/>
                          <a:latin typeface="+mn-lt"/>
                          <a:ea typeface="+mn-ea"/>
                          <a:cs typeface="+mn-cs"/>
                        </a:rPr>
                        <a:t>Call: 0204 559 8200</a:t>
                      </a:r>
                    </a:p>
                    <a:p>
                      <a:pPr>
                        <a:lnSpc>
                          <a:spcPct val="107000"/>
                        </a:lnSpc>
                        <a:spcAft>
                          <a:spcPts val="800"/>
                        </a:spcAft>
                      </a:pPr>
                      <a:r>
                        <a:rPr lang="en-GB" sz="1200" b="1" i="0" u="sng" kern="1200" dirty="0">
                          <a:solidFill>
                            <a:schemeClr val="dk1"/>
                          </a:solidFill>
                          <a:effectLst/>
                          <a:latin typeface="+mn-lt"/>
                          <a:ea typeface="+mn-ea"/>
                          <a:cs typeface="+mn-cs"/>
                        </a:rPr>
                        <a:t>For further information visit the website: </a:t>
                      </a:r>
                    </a:p>
                    <a:p>
                      <a:pPr>
                        <a:lnSpc>
                          <a:spcPct val="107000"/>
                        </a:lnSpc>
                        <a:spcAft>
                          <a:spcPts val="800"/>
                        </a:spcAft>
                      </a:pPr>
                      <a:r>
                        <a:rPr lang="en-GB" sz="1200" b="0" u="none" dirty="0">
                          <a:hlinkClick r:id="rId3"/>
                        </a:rPr>
                        <a:t>Weight Management – Healthy Hounslow</a:t>
                      </a:r>
                      <a:endParaRPr lang="en-GB" sz="1200" b="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300373388"/>
                  </a:ext>
                </a:extLst>
              </a:tr>
            </a:tbl>
          </a:graphicData>
        </a:graphic>
      </p:graphicFrame>
      <p:pic>
        <p:nvPicPr>
          <p:cNvPr id="6" name="Picture 5">
            <a:extLst>
              <a:ext uri="{FF2B5EF4-FFF2-40B4-BE49-F238E27FC236}">
                <a16:creationId xmlns:a16="http://schemas.microsoft.com/office/drawing/2014/main" id="{C6933BE1-A72A-2FF5-8476-5C53D41F5759}"/>
              </a:ext>
            </a:extLst>
          </p:cNvPr>
          <p:cNvPicPr>
            <a:picLocks noChangeAspect="1"/>
          </p:cNvPicPr>
          <p:nvPr/>
        </p:nvPicPr>
        <p:blipFill>
          <a:blip r:embed="rId4"/>
          <a:stretch>
            <a:fillRect/>
          </a:stretch>
        </p:blipFill>
        <p:spPr>
          <a:xfrm>
            <a:off x="58723" y="0"/>
            <a:ext cx="1628774" cy="632920"/>
          </a:xfrm>
          <a:prstGeom prst="rect">
            <a:avLst/>
          </a:prstGeom>
        </p:spPr>
      </p:pic>
      <p:sp>
        <p:nvSpPr>
          <p:cNvPr id="3" name="TextBox 2">
            <a:extLst>
              <a:ext uri="{FF2B5EF4-FFF2-40B4-BE49-F238E27FC236}">
                <a16:creationId xmlns:a16="http://schemas.microsoft.com/office/drawing/2014/main" id="{F18D8C2E-B63D-22B9-F568-894ED35E2763}"/>
              </a:ext>
            </a:extLst>
          </p:cNvPr>
          <p:cNvSpPr txBox="1"/>
          <p:nvPr/>
        </p:nvSpPr>
        <p:spPr>
          <a:xfrm>
            <a:off x="58723" y="12142"/>
            <a:ext cx="12052184" cy="584775"/>
          </a:xfrm>
          <a:prstGeom prst="rect">
            <a:avLst/>
          </a:prstGeom>
          <a:noFill/>
          <a:ln>
            <a:solidFill>
              <a:schemeClr val="tx1"/>
            </a:solidFill>
          </a:ln>
        </p:spPr>
        <p:txBody>
          <a:bodyPr wrap="square" rtlCol="0">
            <a:spAutoFit/>
          </a:bodyPr>
          <a:lstStyle/>
          <a:p>
            <a:r>
              <a:rPr lang="en-GB" sz="1600" b="1" i="0" dirty="0">
                <a:effectLst/>
              </a:rPr>
              <a:t>	               A comprehensive health service dedicated to improving the wellbeing of residents in the London borough of Hounslow.</a:t>
            </a:r>
          </a:p>
          <a:p>
            <a:endParaRPr lang="en-GB" sz="1600" dirty="0"/>
          </a:p>
        </p:txBody>
      </p:sp>
      <p:graphicFrame>
        <p:nvGraphicFramePr>
          <p:cNvPr id="4" name="Table 3">
            <a:extLst>
              <a:ext uri="{FF2B5EF4-FFF2-40B4-BE49-F238E27FC236}">
                <a16:creationId xmlns:a16="http://schemas.microsoft.com/office/drawing/2014/main" id="{BEA78818-9076-99B1-CD5A-9F945C3859D4}"/>
              </a:ext>
            </a:extLst>
          </p:cNvPr>
          <p:cNvGraphicFramePr>
            <a:graphicFrameLocks noGrp="1"/>
          </p:cNvGraphicFramePr>
          <p:nvPr/>
        </p:nvGraphicFramePr>
        <p:xfrm>
          <a:off x="69909" y="4745219"/>
          <a:ext cx="12052184" cy="2001706"/>
        </p:xfrm>
        <a:graphic>
          <a:graphicData uri="http://schemas.openxmlformats.org/drawingml/2006/table">
            <a:tbl>
              <a:tblPr firstRow="1" firstCol="1" bandRow="1">
                <a:tableStyleId>{5C22544A-7EE6-4342-B048-85BDC9FD1C3A}</a:tableStyleId>
              </a:tblPr>
              <a:tblGrid>
                <a:gridCol w="1572694">
                  <a:extLst>
                    <a:ext uri="{9D8B030D-6E8A-4147-A177-3AD203B41FA5}">
                      <a16:colId xmlns:a16="http://schemas.microsoft.com/office/drawing/2014/main" val="2751353574"/>
                    </a:ext>
                  </a:extLst>
                </a:gridCol>
                <a:gridCol w="7002664">
                  <a:extLst>
                    <a:ext uri="{9D8B030D-6E8A-4147-A177-3AD203B41FA5}">
                      <a16:colId xmlns:a16="http://schemas.microsoft.com/office/drawing/2014/main" val="2882981162"/>
                    </a:ext>
                  </a:extLst>
                </a:gridCol>
                <a:gridCol w="3476826">
                  <a:extLst>
                    <a:ext uri="{9D8B030D-6E8A-4147-A177-3AD203B41FA5}">
                      <a16:colId xmlns:a16="http://schemas.microsoft.com/office/drawing/2014/main" val="1498950983"/>
                    </a:ext>
                  </a:extLst>
                </a:gridCol>
              </a:tblGrid>
              <a:tr h="335593">
                <a:tc>
                  <a:txBody>
                    <a:bodyPr/>
                    <a:lstStyle/>
                    <a:p>
                      <a:pPr algn="ctr">
                        <a:lnSpc>
                          <a:spcPct val="107000"/>
                        </a:lnSpc>
                        <a:spcAft>
                          <a:spcPts val="800"/>
                        </a:spcAft>
                      </a:pPr>
                      <a:r>
                        <a:rPr lang="en-GB" sz="1400" u="sng" dirty="0">
                          <a:solidFill>
                            <a:srgbClr val="FFFF00"/>
                          </a:solidFill>
                          <a:effectLst/>
                        </a:rPr>
                        <a:t>Healthy Hounslow</a:t>
                      </a: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3612979847"/>
                  </a:ext>
                </a:extLst>
              </a:tr>
              <a:tr h="1265867">
                <a:tc>
                  <a:txBody>
                    <a:bodyPr/>
                    <a:lstStyle/>
                    <a:p>
                      <a:pPr>
                        <a:lnSpc>
                          <a:spcPct val="107000"/>
                        </a:lnSpc>
                        <a:spcAft>
                          <a:spcPts val="800"/>
                        </a:spcAft>
                      </a:pPr>
                      <a:endParaRPr lang="en-GB" sz="1400" u="sng" dirty="0">
                        <a:solidFill>
                          <a:srgbClr val="FFFF00"/>
                        </a:solidFill>
                        <a:effectLst/>
                      </a:endParaRPr>
                    </a:p>
                    <a:p>
                      <a:pPr>
                        <a:lnSpc>
                          <a:spcPct val="107000"/>
                        </a:lnSpc>
                        <a:spcAft>
                          <a:spcPts val="800"/>
                        </a:spcAft>
                      </a:pPr>
                      <a:endParaRPr lang="en-GB" sz="1400" u="sng" dirty="0">
                        <a:solidFill>
                          <a:srgbClr val="FFFF00"/>
                        </a:solidFill>
                        <a:effectLst/>
                      </a:endParaRPr>
                    </a:p>
                    <a:p>
                      <a:pPr>
                        <a:lnSpc>
                          <a:spcPct val="107000"/>
                        </a:lnSpc>
                        <a:spcAft>
                          <a:spcPts val="800"/>
                        </a:spcAft>
                      </a:pPr>
                      <a:r>
                        <a:rPr lang="en-GB" sz="1400" u="sng" dirty="0">
                          <a:solidFill>
                            <a:srgbClr val="FFFF00"/>
                          </a:solidFill>
                          <a:effectLst/>
                        </a:rPr>
                        <a:t>Cook &amp; Eat sessions</a:t>
                      </a:r>
                    </a:p>
                    <a:p>
                      <a:pPr>
                        <a:lnSpc>
                          <a:spcPct val="107000"/>
                        </a:lnSpc>
                        <a:spcAft>
                          <a:spcPts val="800"/>
                        </a:spcAft>
                      </a:pPr>
                      <a:r>
                        <a:rPr lang="en-GB" sz="1400" b="0" dirty="0">
                          <a:solidFill>
                            <a:srgbClr val="FFFF00"/>
                          </a:solidFill>
                          <a:effectLst/>
                        </a:rPr>
                        <a:t> </a:t>
                      </a:r>
                      <a:endParaRPr lang="en-GB" sz="1400" b="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nSpc>
                          <a:spcPct val="107000"/>
                        </a:lnSpc>
                        <a:spcAft>
                          <a:spcPts val="800"/>
                        </a:spcAft>
                      </a:pPr>
                      <a:r>
                        <a:rPr lang="en-GB" sz="1200" b="1" u="sng" dirty="0">
                          <a:solidFill>
                            <a:schemeClr val="tx1"/>
                          </a:solidFill>
                          <a:effectLst/>
                        </a:rPr>
                        <a:t>Sessions where you can learn about: </a:t>
                      </a:r>
                    </a:p>
                    <a:p>
                      <a:pPr marL="0" indent="0">
                        <a:lnSpc>
                          <a:spcPct val="107000"/>
                        </a:lnSpc>
                        <a:spcAft>
                          <a:spcPts val="800"/>
                        </a:spcAft>
                        <a:buFont typeface="Arial" panose="020B0604020202020204" pitchFamily="34" charset="0"/>
                        <a:buNone/>
                      </a:pPr>
                      <a:r>
                        <a:rPr lang="en-GB" sz="1200" dirty="0">
                          <a:solidFill>
                            <a:schemeClr val="tx1"/>
                          </a:solidFill>
                          <a:effectLst/>
                        </a:rPr>
                        <a:t>- Basic food hygiene               - Preparing and cooking value for money recipes            - Eating the prepared recipes together              - Support and education on healthy cooking                              - Reducing food waste, healthy and sustainable diet</a:t>
                      </a:r>
                    </a:p>
                    <a:p>
                      <a:pPr>
                        <a:lnSpc>
                          <a:spcPct val="107000"/>
                        </a:lnSpc>
                        <a:spcAft>
                          <a:spcPts val="800"/>
                        </a:spcAft>
                      </a:pPr>
                      <a:r>
                        <a:rPr lang="en-GB" sz="1200" dirty="0">
                          <a:solidFill>
                            <a:schemeClr val="tx1"/>
                          </a:solidFill>
                          <a:effectLst/>
                        </a:rPr>
                        <a:t>- Cooking on a budget                                                                    - Non-cook recipes for those without cooking facilities</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200" b="1" u="sng" dirty="0">
                          <a:solidFill>
                            <a:schemeClr val="tx1"/>
                          </a:solidFill>
                          <a:effectLst/>
                        </a:rPr>
                        <a:t>Offered: </a:t>
                      </a:r>
                      <a:r>
                        <a:rPr lang="en-GB" sz="1200" dirty="0">
                          <a:solidFill>
                            <a:schemeClr val="tx1"/>
                          </a:solidFill>
                          <a:effectLst/>
                        </a:rPr>
                        <a:t>X4 weekly sessions online or face to face</a:t>
                      </a:r>
                    </a:p>
                  </a:txBody>
                  <a:tcPr marL="9999" marR="9999" marT="0" marB="0"/>
                </a:tc>
                <a:tc>
                  <a:txBody>
                    <a:bodyPr/>
                    <a:lstStyle/>
                    <a:p>
                      <a:pPr>
                        <a:lnSpc>
                          <a:spcPct val="107000"/>
                        </a:lnSpc>
                        <a:spcAft>
                          <a:spcPts val="800"/>
                        </a:spcAft>
                      </a:pPr>
                      <a:r>
                        <a:rPr lang="en-GB" sz="1200" b="1" i="0" u="sng" kern="1200" dirty="0">
                          <a:solidFill>
                            <a:schemeClr val="dk1"/>
                          </a:solidFill>
                          <a:effectLst/>
                          <a:latin typeface="+mn-lt"/>
                          <a:ea typeface="+mn-ea"/>
                          <a:cs typeface="+mn-cs"/>
                        </a:rPr>
                        <a:t>Call: 0204 559 8200</a:t>
                      </a:r>
                    </a:p>
                    <a:p>
                      <a:pPr>
                        <a:lnSpc>
                          <a:spcPct val="107000"/>
                        </a:lnSpc>
                        <a:spcAft>
                          <a:spcPts val="800"/>
                        </a:spcAft>
                      </a:pPr>
                      <a:r>
                        <a:rPr lang="en-GB" sz="1200" b="1" i="0" u="sng" kern="1200" dirty="0">
                          <a:solidFill>
                            <a:schemeClr val="dk1"/>
                          </a:solidFill>
                          <a:effectLst/>
                          <a:latin typeface="+mn-lt"/>
                          <a:ea typeface="+mn-ea"/>
                          <a:cs typeface="+mn-cs"/>
                        </a:rPr>
                        <a:t>For further information visit the website: </a:t>
                      </a:r>
                    </a:p>
                    <a:p>
                      <a:pPr>
                        <a:lnSpc>
                          <a:spcPct val="107000"/>
                        </a:lnSpc>
                        <a:spcAft>
                          <a:spcPts val="800"/>
                        </a:spcAft>
                      </a:pPr>
                      <a:r>
                        <a:rPr lang="en-GB" sz="1200" dirty="0">
                          <a:hlinkClick r:id="rId5"/>
                        </a:rPr>
                        <a:t>Healthy Hounslow – Helping Hounslow live healthier lives</a:t>
                      </a:r>
                      <a:endParaRPr lang="en-GB" sz="1200" b="0" dirty="0">
                        <a:effectLst/>
                        <a:latin typeface="+mn-lt"/>
                      </a:endParaRPr>
                    </a:p>
                    <a:p>
                      <a:pPr>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1006029426"/>
                  </a:ext>
                </a:extLst>
              </a:tr>
            </a:tbl>
          </a:graphicData>
        </a:graphic>
      </p:graphicFrame>
    </p:spTree>
    <p:extLst>
      <p:ext uri="{BB962C8B-B14F-4D97-AF65-F5344CB8AC3E}">
        <p14:creationId xmlns:p14="http://schemas.microsoft.com/office/powerpoint/2010/main" val="4284026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F8B9388-F5E2-4466-AD1B-F654BD76A14E}"/>
              </a:ext>
            </a:extLst>
          </p:cNvPr>
          <p:cNvGraphicFramePr>
            <a:graphicFrameLocks noGrp="1"/>
          </p:cNvGraphicFramePr>
          <p:nvPr/>
        </p:nvGraphicFramePr>
        <p:xfrm>
          <a:off x="-1" y="0"/>
          <a:ext cx="12192001" cy="6879337"/>
        </p:xfrm>
        <a:graphic>
          <a:graphicData uri="http://schemas.openxmlformats.org/drawingml/2006/table">
            <a:tbl>
              <a:tblPr firstRow="1" firstCol="1" bandRow="1">
                <a:tableStyleId>{5C22544A-7EE6-4342-B048-85BDC9FD1C3A}</a:tableStyleId>
              </a:tblPr>
              <a:tblGrid>
                <a:gridCol w="1386768">
                  <a:extLst>
                    <a:ext uri="{9D8B030D-6E8A-4147-A177-3AD203B41FA5}">
                      <a16:colId xmlns:a16="http://schemas.microsoft.com/office/drawing/2014/main" val="1398148290"/>
                    </a:ext>
                  </a:extLst>
                </a:gridCol>
                <a:gridCol w="3842503">
                  <a:extLst>
                    <a:ext uri="{9D8B030D-6E8A-4147-A177-3AD203B41FA5}">
                      <a16:colId xmlns:a16="http://schemas.microsoft.com/office/drawing/2014/main" val="1636194879"/>
                    </a:ext>
                  </a:extLst>
                </a:gridCol>
                <a:gridCol w="4764961">
                  <a:extLst>
                    <a:ext uri="{9D8B030D-6E8A-4147-A177-3AD203B41FA5}">
                      <a16:colId xmlns:a16="http://schemas.microsoft.com/office/drawing/2014/main" val="3046685821"/>
                    </a:ext>
                  </a:extLst>
                </a:gridCol>
                <a:gridCol w="2197769">
                  <a:extLst>
                    <a:ext uri="{9D8B030D-6E8A-4147-A177-3AD203B41FA5}">
                      <a16:colId xmlns:a16="http://schemas.microsoft.com/office/drawing/2014/main" val="3151494591"/>
                    </a:ext>
                  </a:extLst>
                </a:gridCol>
              </a:tblGrid>
              <a:tr h="535745">
                <a:tc>
                  <a:txBody>
                    <a:bodyPr/>
                    <a:lstStyle/>
                    <a:p>
                      <a:pPr algn="ctr">
                        <a:lnSpc>
                          <a:spcPct val="107000"/>
                        </a:lnSpc>
                        <a:spcAft>
                          <a:spcPts val="800"/>
                        </a:spcAft>
                      </a:pPr>
                      <a:r>
                        <a:rPr lang="en-GB" sz="1400" u="sng" dirty="0">
                          <a:solidFill>
                            <a:srgbClr val="FFFF00"/>
                          </a:solidFill>
                          <a:effectLst/>
                        </a:rPr>
                        <a:t>Healthy Hounslow</a:t>
                      </a: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p>
                    <a:p>
                      <a:pPr algn="ctr">
                        <a:lnSpc>
                          <a:spcPct val="107000"/>
                        </a:lnSpc>
                        <a:spcAft>
                          <a:spcPts val="800"/>
                        </a:spcAft>
                      </a:pPr>
                      <a:endPar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rPr>
                        <a:t>Who can join / what is offered?</a:t>
                      </a: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2206977702"/>
                  </a:ext>
                </a:extLst>
              </a:tr>
              <a:tr h="2295119">
                <a:tc>
                  <a:txBody>
                    <a:bodyPr/>
                    <a:lstStyle/>
                    <a:p>
                      <a:pPr>
                        <a:lnSpc>
                          <a:spcPct val="107000"/>
                        </a:lnSpc>
                        <a:spcAft>
                          <a:spcPts val="800"/>
                        </a:spcAft>
                      </a:pPr>
                      <a:endParaRPr lang="en-GB" sz="1400" u="sng" dirty="0">
                        <a:solidFill>
                          <a:srgbClr val="FFFF00"/>
                        </a:solidFill>
                        <a:effectLst/>
                      </a:endParaRPr>
                    </a:p>
                    <a:p>
                      <a:pPr>
                        <a:lnSpc>
                          <a:spcPct val="107000"/>
                        </a:lnSpc>
                        <a:spcAft>
                          <a:spcPts val="800"/>
                        </a:spcAft>
                      </a:pPr>
                      <a:endParaRPr lang="en-GB" sz="1400" u="sng" dirty="0">
                        <a:solidFill>
                          <a:srgbClr val="FFFF00"/>
                        </a:solidFill>
                        <a:effectLst/>
                      </a:endParaRPr>
                    </a:p>
                    <a:p>
                      <a:pPr>
                        <a:lnSpc>
                          <a:spcPct val="107000"/>
                        </a:lnSpc>
                        <a:spcAft>
                          <a:spcPts val="800"/>
                        </a:spcAft>
                      </a:pPr>
                      <a:endParaRPr lang="en-GB" sz="1400" u="sng" dirty="0">
                        <a:solidFill>
                          <a:srgbClr val="FFFF00"/>
                        </a:solidFill>
                        <a:effectLst/>
                      </a:endParaRPr>
                    </a:p>
                    <a:p>
                      <a:pPr algn="ctr">
                        <a:lnSpc>
                          <a:spcPct val="107000"/>
                        </a:lnSpc>
                        <a:spcAft>
                          <a:spcPts val="800"/>
                        </a:spcAft>
                      </a:pPr>
                      <a:r>
                        <a:rPr lang="en-GB" sz="1400" u="sng" dirty="0">
                          <a:solidFill>
                            <a:srgbClr val="FFFF00"/>
                          </a:solidFill>
                          <a:effectLst/>
                        </a:rPr>
                        <a:t>NHS Health checks</a:t>
                      </a:r>
                    </a:p>
                    <a:p>
                      <a:pPr algn="ctr">
                        <a:lnSpc>
                          <a:spcPct val="107000"/>
                        </a:lnSpc>
                        <a:spcAft>
                          <a:spcPts val="800"/>
                        </a:spcAft>
                      </a:pPr>
                      <a:r>
                        <a:rPr lang="en-GB" sz="1400" u="sng" dirty="0">
                          <a:solidFill>
                            <a:srgbClr val="FFFF00"/>
                          </a:solidFill>
                          <a:effectLst/>
                        </a:rPr>
                        <a:t>CVD health &amp; wellbeing coaches</a:t>
                      </a:r>
                    </a:p>
                    <a:p>
                      <a:pPr>
                        <a:lnSpc>
                          <a:spcPct val="107000"/>
                        </a:lnSpc>
                        <a:spcAft>
                          <a:spcPts val="800"/>
                        </a:spcAft>
                      </a:pPr>
                      <a:endParaRPr lang="en-GB" sz="11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nSpc>
                          <a:spcPct val="107000"/>
                        </a:lnSpc>
                        <a:spcAft>
                          <a:spcPts val="800"/>
                        </a:spcAft>
                      </a:pPr>
                      <a:r>
                        <a:rPr lang="en-GB" sz="1100" b="0" i="0" kern="1200" dirty="0">
                          <a:solidFill>
                            <a:schemeClr val="dk1"/>
                          </a:solidFill>
                          <a:effectLst/>
                          <a:latin typeface="+mn-lt"/>
                          <a:ea typeface="+mn-ea"/>
                          <a:cs typeface="+mn-cs"/>
                        </a:rPr>
                        <a:t>Can tell you whether you are at higher risk of getting certain health problems such as diabetes, heart disease or stroke.</a:t>
                      </a:r>
                    </a:p>
                    <a:p>
                      <a:pPr>
                        <a:lnSpc>
                          <a:spcPct val="107000"/>
                        </a:lnSpc>
                        <a:spcAft>
                          <a:spcPts val="800"/>
                        </a:spcAft>
                      </a:pPr>
                      <a:endParaRPr lang="en-GB" sz="1100" b="0" i="0" kern="1200" dirty="0">
                        <a:solidFill>
                          <a:schemeClr val="dk1"/>
                        </a:solidFill>
                        <a:effectLst/>
                        <a:latin typeface="+mn-lt"/>
                        <a:ea typeface="+mn-ea"/>
                        <a:cs typeface="+mn-cs"/>
                      </a:endParaRPr>
                    </a:p>
                    <a:p>
                      <a:pPr>
                        <a:lnSpc>
                          <a:spcPct val="107000"/>
                        </a:lnSpc>
                        <a:spcAft>
                          <a:spcPts val="800"/>
                        </a:spcAft>
                      </a:pPr>
                      <a:r>
                        <a:rPr lang="en-GB" sz="1100" b="0" i="0" kern="1200" dirty="0">
                          <a:solidFill>
                            <a:schemeClr val="dk1"/>
                          </a:solidFill>
                          <a:effectLst/>
                          <a:latin typeface="+mn-lt"/>
                          <a:ea typeface="+mn-ea"/>
                          <a:cs typeface="+mn-cs"/>
                        </a:rPr>
                        <a:t>Healthcare professionals will operate out of a converted ambulance and travel to different locations, events and communities across Hounslow. To engage with you – on the high street, in the community centre, place of work or place of worship. Trained to talk about risk factors for CVD, take your blood pressure, deliver NHS Health Checks, and refer eligible clients to health coaching and lifestyle interventions – encouraging you to move more, eat well, stop smoking, drink less, sleep well and stress less.</a:t>
                      </a:r>
                    </a:p>
                  </a:txBody>
                  <a:tcPr marL="9999" marR="9999" marT="0" marB="0"/>
                </a:tc>
                <a:tc>
                  <a:txBody>
                    <a:bodyPr/>
                    <a:lstStyle/>
                    <a:p>
                      <a:pPr marL="171450" indent="-171450" fontAlgn="base">
                        <a:buFont typeface="Arial" panose="020B0604020202020204" pitchFamily="34" charset="0"/>
                        <a:buChar char="•"/>
                      </a:pPr>
                      <a:r>
                        <a:rPr lang="en-GB" sz="1100" b="1" i="0" kern="1200" dirty="0">
                          <a:solidFill>
                            <a:schemeClr val="dk1"/>
                          </a:solidFill>
                          <a:effectLst/>
                          <a:latin typeface="+mn-lt"/>
                          <a:ea typeface="+mn-ea"/>
                          <a:cs typeface="+mn-cs"/>
                        </a:rPr>
                        <a:t>NHS Health Checks:</a:t>
                      </a:r>
                      <a:r>
                        <a:rPr lang="en-GB" sz="1100" b="0" i="0" kern="1200" dirty="0">
                          <a:solidFill>
                            <a:schemeClr val="dk1"/>
                          </a:solidFill>
                          <a:effectLst/>
                          <a:latin typeface="+mn-lt"/>
                          <a:ea typeface="+mn-ea"/>
                          <a:cs typeface="+mn-cs"/>
                        </a:rPr>
                        <a:t> Eligible residents are aged 25 to 50 years old and have not had an NHS Health Check in the last 5 years. They should also live, work, study and/or be registered with a Hounslow GP. Residents who have certain pre-existing conditions are also excluded. You can find more information on NHS Health Checks here.</a:t>
                      </a:r>
                    </a:p>
                    <a:p>
                      <a:pPr marL="171450" indent="-171450" fontAlgn="base">
                        <a:buFont typeface="Arial" panose="020B0604020202020204" pitchFamily="34" charset="0"/>
                        <a:buChar char="•"/>
                      </a:pPr>
                      <a:endParaRPr lang="en-GB" sz="1100" b="0" i="0" kern="1200" dirty="0">
                        <a:solidFill>
                          <a:schemeClr val="dk1"/>
                        </a:solidFill>
                        <a:effectLst/>
                        <a:latin typeface="+mn-lt"/>
                        <a:ea typeface="+mn-ea"/>
                        <a:cs typeface="+mn-cs"/>
                      </a:endParaRPr>
                    </a:p>
                    <a:p>
                      <a:pPr marL="171450" indent="-171450" fontAlgn="base">
                        <a:buFont typeface="Arial" panose="020B0604020202020204" pitchFamily="34" charset="0"/>
                        <a:buChar char="•"/>
                      </a:pPr>
                      <a:r>
                        <a:rPr lang="en-GB" sz="1100" b="1" i="0" kern="1200" dirty="0">
                          <a:solidFill>
                            <a:schemeClr val="dk1"/>
                          </a:solidFill>
                          <a:effectLst/>
                          <a:latin typeface="+mn-lt"/>
                          <a:ea typeface="+mn-ea"/>
                          <a:cs typeface="+mn-cs"/>
                        </a:rPr>
                        <a:t>CVD Health Coaching:</a:t>
                      </a:r>
                      <a:r>
                        <a:rPr lang="en-GB" sz="1100" b="0" i="0" kern="1200" dirty="0">
                          <a:solidFill>
                            <a:schemeClr val="dk1"/>
                          </a:solidFill>
                          <a:effectLst/>
                          <a:latin typeface="+mn-lt"/>
                          <a:ea typeface="+mn-ea"/>
                          <a:cs typeface="+mn-cs"/>
                        </a:rPr>
                        <a:t> Eligible residents are those at greater risk of cardiovascular disease, please speak to a member of our team to see if we can refer you</a:t>
                      </a:r>
                    </a:p>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nSpc>
                          <a:spcPct val="107000"/>
                        </a:lnSpc>
                        <a:spcAft>
                          <a:spcPts val="800"/>
                        </a:spcAft>
                      </a:pPr>
                      <a:r>
                        <a:rPr lang="en-GB" sz="1100" b="1" i="0" u="sng" kern="1200" dirty="0">
                          <a:solidFill>
                            <a:schemeClr val="dk1"/>
                          </a:solidFill>
                          <a:effectLst/>
                          <a:latin typeface="+mn-lt"/>
                          <a:ea typeface="+mn-ea"/>
                          <a:cs typeface="+mn-cs"/>
                        </a:rPr>
                        <a:t>Call: 0204 559 8200</a:t>
                      </a:r>
                    </a:p>
                    <a:p>
                      <a:pPr>
                        <a:lnSpc>
                          <a:spcPct val="107000"/>
                        </a:lnSpc>
                        <a:spcAft>
                          <a:spcPts val="800"/>
                        </a:spcAft>
                      </a:pPr>
                      <a:r>
                        <a:rPr lang="en-GB" sz="1100" b="1" i="0" u="sng" kern="1200" dirty="0">
                          <a:solidFill>
                            <a:schemeClr val="dk1"/>
                          </a:solidFill>
                          <a:effectLst/>
                          <a:latin typeface="+mn-lt"/>
                          <a:ea typeface="+mn-ea"/>
                          <a:cs typeface="+mn-cs"/>
                        </a:rPr>
                        <a:t>For further information visit the website to find out dates of NHS Health checks: </a:t>
                      </a:r>
                    </a:p>
                    <a:p>
                      <a:pPr>
                        <a:lnSpc>
                          <a:spcPct val="107000"/>
                        </a:lnSpc>
                        <a:spcAft>
                          <a:spcPts val="800"/>
                        </a:spcAft>
                      </a:pPr>
                      <a:r>
                        <a:rPr lang="en-GB" sz="1100" dirty="0">
                          <a:hlinkClick r:id="rId2"/>
                        </a:rPr>
                        <a:t>Health Checks – Healthy Hounslow</a:t>
                      </a:r>
                      <a:endParaRPr lang="en-GB" sz="1100" dirty="0"/>
                    </a:p>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4131046794"/>
                  </a:ext>
                </a:extLst>
              </a:tr>
              <a:tr h="3893787">
                <a:tc>
                  <a:txBody>
                    <a:bodyPr/>
                    <a:lstStyle/>
                    <a:p>
                      <a:pPr>
                        <a:lnSpc>
                          <a:spcPct val="107000"/>
                        </a:lnSpc>
                        <a:spcAft>
                          <a:spcPts val="800"/>
                        </a:spcAft>
                      </a:pPr>
                      <a:endParaRPr lang="en-GB" sz="1400" u="sng" dirty="0">
                        <a:solidFill>
                          <a:srgbClr val="FFFF00"/>
                        </a:solidFill>
                        <a:effectLst/>
                      </a:endParaRPr>
                    </a:p>
                    <a:p>
                      <a:pPr>
                        <a:lnSpc>
                          <a:spcPct val="107000"/>
                        </a:lnSpc>
                        <a:spcAft>
                          <a:spcPts val="800"/>
                        </a:spcAft>
                      </a:pPr>
                      <a:endParaRPr lang="en-GB" sz="1400" u="sng" dirty="0">
                        <a:solidFill>
                          <a:srgbClr val="FFFF00"/>
                        </a:solidFill>
                        <a:effectLst/>
                      </a:endParaRPr>
                    </a:p>
                    <a:p>
                      <a:pPr>
                        <a:lnSpc>
                          <a:spcPct val="107000"/>
                        </a:lnSpc>
                        <a:spcAft>
                          <a:spcPts val="800"/>
                        </a:spcAft>
                      </a:pPr>
                      <a:endParaRPr lang="en-GB" sz="1400" u="sng" dirty="0">
                        <a:solidFill>
                          <a:srgbClr val="FFFF00"/>
                        </a:solidFill>
                        <a:effectLst/>
                      </a:endParaRPr>
                    </a:p>
                    <a:p>
                      <a:pPr>
                        <a:lnSpc>
                          <a:spcPct val="107000"/>
                        </a:lnSpc>
                        <a:spcAft>
                          <a:spcPts val="800"/>
                        </a:spcAft>
                      </a:pPr>
                      <a:endParaRPr lang="en-GB" sz="1400" u="sng" dirty="0">
                        <a:solidFill>
                          <a:srgbClr val="FFFF00"/>
                        </a:solidFill>
                        <a:effectLst/>
                      </a:endParaRPr>
                    </a:p>
                    <a:p>
                      <a:pPr>
                        <a:lnSpc>
                          <a:spcPct val="107000"/>
                        </a:lnSpc>
                        <a:spcAft>
                          <a:spcPts val="800"/>
                        </a:spcAft>
                      </a:pPr>
                      <a:endParaRPr lang="en-GB" sz="1400" u="sng" dirty="0">
                        <a:solidFill>
                          <a:srgbClr val="FFFF00"/>
                        </a:solidFill>
                        <a:effectLst/>
                      </a:endParaRPr>
                    </a:p>
                    <a:p>
                      <a:pPr algn="ctr">
                        <a:lnSpc>
                          <a:spcPct val="107000"/>
                        </a:lnSpc>
                        <a:spcAft>
                          <a:spcPts val="800"/>
                        </a:spcAft>
                      </a:pPr>
                      <a:r>
                        <a:rPr lang="en-GB" sz="1400" u="sng" dirty="0">
                          <a:solidFill>
                            <a:srgbClr val="FFFF00"/>
                          </a:solidFill>
                          <a:effectLst/>
                        </a:rPr>
                        <a:t>Physical activity</a:t>
                      </a:r>
                    </a:p>
                    <a:p>
                      <a:pPr>
                        <a:lnSpc>
                          <a:spcPct val="107000"/>
                        </a:lnSpc>
                        <a:spcAft>
                          <a:spcPts val="800"/>
                        </a:spcAft>
                      </a:pPr>
                      <a:endParaRPr lang="en-GB" sz="1400" u="sng" dirty="0">
                        <a:solidFill>
                          <a:srgbClr val="FFFF00"/>
                        </a:solidFill>
                        <a:effectLst/>
                      </a:endParaRPr>
                    </a:p>
                    <a:p>
                      <a:pPr>
                        <a:lnSpc>
                          <a:spcPct val="107000"/>
                        </a:lnSpc>
                        <a:spcAft>
                          <a:spcPts val="800"/>
                        </a:spcAft>
                      </a:pPr>
                      <a:r>
                        <a:rPr lang="en-GB" sz="1400" u="sng" dirty="0">
                          <a:solidFill>
                            <a:srgbClr val="FFFF00"/>
                          </a:solidFill>
                          <a:effectLst/>
                        </a:rPr>
                        <a:t> </a:t>
                      </a:r>
                      <a:endParaRPr lang="en-GB" sz="1400" dirty="0">
                        <a:solidFill>
                          <a:srgbClr val="FFFF00"/>
                        </a:solidFill>
                        <a:effectLst/>
                      </a:endParaRPr>
                    </a:p>
                    <a:p>
                      <a:pPr>
                        <a:lnSpc>
                          <a:spcPct val="107000"/>
                        </a:lnSpc>
                        <a:spcAft>
                          <a:spcPts val="800"/>
                        </a:spcAft>
                      </a:pPr>
                      <a:r>
                        <a:rPr lang="en-GB" sz="1400" u="none" strike="noStrike" dirty="0">
                          <a:solidFill>
                            <a:srgbClr val="FFFF00"/>
                          </a:solidFill>
                          <a:effectLst/>
                        </a:rPr>
                        <a:t> </a:t>
                      </a:r>
                      <a:endParaRPr lang="en-GB" sz="1400" dirty="0">
                        <a:solidFill>
                          <a:srgbClr val="FFFF00"/>
                        </a:solidFill>
                        <a:effectLst/>
                      </a:endParaRPr>
                    </a:p>
                    <a:p>
                      <a:pPr>
                        <a:lnSpc>
                          <a:spcPct val="107000"/>
                        </a:lnSpc>
                        <a:spcAft>
                          <a:spcPts val="800"/>
                        </a:spcAft>
                      </a:pPr>
                      <a:r>
                        <a:rPr lang="en-GB" sz="1100" dirty="0">
                          <a:solidFill>
                            <a:srgbClr val="FFFF00"/>
                          </a:solidFill>
                          <a:effectLst/>
                        </a:rPr>
                        <a:t> </a:t>
                      </a:r>
                    </a:p>
                    <a:p>
                      <a:pPr>
                        <a:lnSpc>
                          <a:spcPct val="107000"/>
                        </a:lnSpc>
                        <a:spcAft>
                          <a:spcPts val="800"/>
                        </a:spcAft>
                      </a:pPr>
                      <a:endParaRPr lang="en-GB" sz="1100" b="1" u="sng" dirty="0">
                        <a:solidFill>
                          <a:srgbClr val="FFFF00"/>
                        </a:solidFill>
                        <a:effectLst/>
                      </a:endParaRPr>
                    </a:p>
                    <a:p>
                      <a:pPr>
                        <a:lnSpc>
                          <a:spcPct val="107000"/>
                        </a:lnSpc>
                        <a:spcAft>
                          <a:spcPts val="800"/>
                        </a:spcAft>
                      </a:pPr>
                      <a:endParaRPr lang="en-GB" sz="1100" b="1" u="sng" dirty="0">
                        <a:solidFill>
                          <a:srgbClr val="FFFF00"/>
                        </a:solidFill>
                        <a:effectLst/>
                      </a:endParaRPr>
                    </a:p>
                    <a:p>
                      <a:pPr>
                        <a:lnSpc>
                          <a:spcPct val="107000"/>
                        </a:lnSpc>
                        <a:spcAft>
                          <a:spcPts val="800"/>
                        </a:spcAft>
                      </a:pPr>
                      <a:endParaRPr lang="en-GB" sz="1100" b="1" u="sng" dirty="0">
                        <a:solidFill>
                          <a:srgbClr val="FFFF00"/>
                        </a:solidFill>
                        <a:effectLst/>
                      </a:endParaRPr>
                    </a:p>
                  </a:txBody>
                  <a:tcPr marL="9999" marR="9999" marT="0" marB="0"/>
                </a:tc>
                <a:tc>
                  <a:txBody>
                    <a:bodyPr/>
                    <a:lstStyle/>
                    <a:p>
                      <a:pPr>
                        <a:lnSpc>
                          <a:spcPct val="107000"/>
                        </a:lnSpc>
                        <a:spcAft>
                          <a:spcPts val="800"/>
                        </a:spcAft>
                      </a:pPr>
                      <a:endParaRPr lang="en-GB" sz="1100" dirty="0">
                        <a:effectLst/>
                      </a:endParaRPr>
                    </a:p>
                    <a:p>
                      <a:pPr>
                        <a:lnSpc>
                          <a:spcPct val="107000"/>
                        </a:lnSpc>
                        <a:spcAft>
                          <a:spcPts val="800"/>
                        </a:spcAft>
                      </a:pPr>
                      <a:r>
                        <a:rPr lang="en-GB" sz="1100" dirty="0">
                          <a:effectLst/>
                        </a:rPr>
                        <a:t>Service provided by </a:t>
                      </a:r>
                      <a:r>
                        <a:rPr lang="en-GB" sz="1100" dirty="0" err="1">
                          <a:effectLst/>
                        </a:rPr>
                        <a:t>Lampton</a:t>
                      </a:r>
                      <a:r>
                        <a:rPr lang="en-GB" sz="1100" dirty="0">
                          <a:effectLst/>
                        </a:rPr>
                        <a:t> leisure </a:t>
                      </a:r>
                      <a:r>
                        <a:rPr lang="en-GB" sz="1100" b="0" i="0" kern="1200" dirty="0">
                          <a:solidFill>
                            <a:schemeClr val="dk1"/>
                          </a:solidFill>
                          <a:effectLst/>
                          <a:latin typeface="+mn-lt"/>
                          <a:ea typeface="+mn-ea"/>
                          <a:cs typeface="+mn-cs"/>
                        </a:rPr>
                        <a:t>delivering high-quality sport and community programmes for Hounslow residents aiming to  reduce barriers to participating in physical activity and contributing to the overall health &amp; wellbeing of Hounslow.</a:t>
                      </a:r>
                    </a:p>
                    <a:p>
                      <a:r>
                        <a:rPr lang="en-GB" sz="1100" b="0" i="0" kern="1200" dirty="0">
                          <a:solidFill>
                            <a:schemeClr val="dk1"/>
                          </a:solidFill>
                          <a:effectLst/>
                          <a:latin typeface="+mn-lt"/>
                          <a:ea typeface="+mn-ea"/>
                          <a:cs typeface="+mn-cs"/>
                        </a:rPr>
                        <a:t>Keeping active can really benefit your physical and mental health, however you choose to do it. Across the borough, our sport, physical activity and health partners are providing a great range of activities both locally and online.</a:t>
                      </a:r>
                    </a:p>
                    <a:p>
                      <a:pPr>
                        <a:lnSpc>
                          <a:spcPct val="107000"/>
                        </a:lnSpc>
                        <a:spcAft>
                          <a:spcPts val="800"/>
                        </a:spcAft>
                      </a:pPr>
                      <a:endParaRPr lang="en-GB" sz="1100" dirty="0">
                        <a:effectLst/>
                      </a:endParaRPr>
                    </a:p>
                    <a:p>
                      <a:pPr>
                        <a:lnSpc>
                          <a:spcPct val="107000"/>
                        </a:lnSpc>
                        <a:spcAft>
                          <a:spcPts val="800"/>
                        </a:spcAft>
                      </a:pPr>
                      <a:endParaRPr lang="en-GB" sz="1100" dirty="0">
                        <a:effectLst/>
                      </a:endParaRPr>
                    </a:p>
                    <a:p>
                      <a:pPr>
                        <a:lnSpc>
                          <a:spcPct val="107000"/>
                        </a:lnSpc>
                        <a:spcAft>
                          <a:spcPts val="800"/>
                        </a:spcAft>
                      </a:pPr>
                      <a:endParaRPr lang="en-GB" sz="1100" dirty="0">
                        <a:effectLst/>
                      </a:endParaRPr>
                    </a:p>
                    <a:p>
                      <a:pPr>
                        <a:lnSpc>
                          <a:spcPct val="107000"/>
                        </a:lnSpc>
                        <a:spcAft>
                          <a:spcPts val="800"/>
                        </a:spcAft>
                      </a:pPr>
                      <a:endParaRPr lang="en-GB" sz="1100" dirty="0">
                        <a:effectLst/>
                      </a:endParaRPr>
                    </a:p>
                  </a:txBody>
                  <a:tcPr marL="9999" marR="9999" marT="0" marB="0"/>
                </a:tc>
                <a:tc>
                  <a:txBody>
                    <a:bodyPr/>
                    <a:lstStyle/>
                    <a:p>
                      <a:pPr>
                        <a:lnSpc>
                          <a:spcPct val="107000"/>
                        </a:lnSpc>
                        <a:spcAft>
                          <a:spcPts val="800"/>
                        </a:spcAft>
                      </a:pPr>
                      <a:endParaRPr lang="en-GB" sz="1100" b="0" i="0" kern="1200" dirty="0">
                        <a:solidFill>
                          <a:schemeClr val="dk1"/>
                        </a:solidFill>
                        <a:effectLst/>
                        <a:latin typeface="+mn-lt"/>
                        <a:ea typeface="+mn-ea"/>
                        <a:cs typeface="+mn-cs"/>
                      </a:endParaRPr>
                    </a:p>
                    <a:p>
                      <a:pPr marL="171450" indent="-171450">
                        <a:lnSpc>
                          <a:spcPct val="107000"/>
                        </a:lnSpc>
                        <a:spcAft>
                          <a:spcPts val="800"/>
                        </a:spcAft>
                        <a:buFont typeface="Arial" panose="020B0604020202020204" pitchFamily="34" charset="0"/>
                        <a:buChar char="•"/>
                      </a:pPr>
                      <a:r>
                        <a:rPr lang="en-GB" sz="1100" b="0" i="0" kern="1200" dirty="0">
                          <a:solidFill>
                            <a:schemeClr val="dk1"/>
                          </a:solidFill>
                          <a:effectLst/>
                          <a:latin typeface="+mn-lt"/>
                          <a:ea typeface="+mn-ea"/>
                          <a:cs typeface="+mn-cs"/>
                        </a:rPr>
                        <a:t>Anyone</a:t>
                      </a:r>
                    </a:p>
                    <a:p>
                      <a:pPr fontAlgn="base"/>
                      <a:r>
                        <a:rPr lang="en-GB" sz="1100" b="1" i="0" u="sng" kern="1200" dirty="0">
                          <a:solidFill>
                            <a:schemeClr val="dk1"/>
                          </a:solidFill>
                          <a:effectLst/>
                          <a:latin typeface="+mn-lt"/>
                          <a:ea typeface="+mn-ea"/>
                          <a:cs typeface="+mn-cs"/>
                        </a:rPr>
                        <a:t>Offered:</a:t>
                      </a:r>
                    </a:p>
                    <a:p>
                      <a:pPr fontAlgn="base"/>
                      <a:r>
                        <a:rPr lang="en-GB" sz="1100" b="0" i="0" kern="1200" dirty="0">
                          <a:solidFill>
                            <a:schemeClr val="dk1"/>
                          </a:solidFill>
                          <a:effectLst/>
                          <a:latin typeface="+mn-lt"/>
                          <a:ea typeface="+mn-ea"/>
                          <a:cs typeface="+mn-cs"/>
                        </a:rPr>
                        <a:t>Disability swimming</a:t>
                      </a:r>
                    </a:p>
                    <a:p>
                      <a:pPr fontAlgn="base"/>
                      <a:r>
                        <a:rPr lang="en-GB" sz="1100" b="0" i="0" kern="1200" dirty="0">
                          <a:solidFill>
                            <a:schemeClr val="dk1"/>
                          </a:solidFill>
                          <a:effectLst/>
                          <a:latin typeface="+mn-lt"/>
                          <a:ea typeface="+mn-ea"/>
                          <a:cs typeface="+mn-cs"/>
                        </a:rPr>
                        <a:t>Junior Gym</a:t>
                      </a:r>
                    </a:p>
                    <a:p>
                      <a:pPr fontAlgn="base"/>
                      <a:r>
                        <a:rPr lang="en-GB" sz="1100" b="0" i="0" kern="1200" dirty="0">
                          <a:solidFill>
                            <a:schemeClr val="dk1"/>
                          </a:solidFill>
                          <a:effectLst/>
                          <a:latin typeface="+mn-lt"/>
                          <a:ea typeface="+mn-ea"/>
                          <a:cs typeface="+mn-cs"/>
                        </a:rPr>
                        <a:t>50+ Parent and Toddler sessions</a:t>
                      </a:r>
                    </a:p>
                    <a:p>
                      <a:pPr fontAlgn="base"/>
                      <a:r>
                        <a:rPr lang="en-GB" sz="1100" b="0" i="0" kern="1200" dirty="0">
                          <a:solidFill>
                            <a:schemeClr val="dk1"/>
                          </a:solidFill>
                          <a:effectLst/>
                          <a:latin typeface="+mn-lt"/>
                          <a:ea typeface="+mn-ea"/>
                          <a:cs typeface="+mn-cs"/>
                        </a:rPr>
                        <a:t>Women-only General Swim</a:t>
                      </a:r>
                    </a:p>
                    <a:p>
                      <a:pPr fontAlgn="base"/>
                      <a:r>
                        <a:rPr lang="en-GB" sz="1100" b="0" i="0" kern="1200" dirty="0">
                          <a:solidFill>
                            <a:schemeClr val="dk1"/>
                          </a:solidFill>
                          <a:effectLst/>
                          <a:latin typeface="+mn-lt"/>
                          <a:ea typeface="+mn-ea"/>
                          <a:cs typeface="+mn-cs"/>
                        </a:rPr>
                        <a:t>Aqua Women-only Classes</a:t>
                      </a:r>
                    </a:p>
                    <a:p>
                      <a:pPr fontAlgn="base"/>
                      <a:r>
                        <a:rPr lang="en-GB" sz="1100" b="0" i="0" kern="1200" dirty="0">
                          <a:solidFill>
                            <a:schemeClr val="dk1"/>
                          </a:solidFill>
                          <a:effectLst/>
                          <a:latin typeface="+mn-lt"/>
                          <a:ea typeface="+mn-ea"/>
                          <a:cs typeface="+mn-cs"/>
                        </a:rPr>
                        <a:t>Mixed Basketball Sessions (13+)</a:t>
                      </a:r>
                    </a:p>
                    <a:p>
                      <a:pPr fontAlgn="base"/>
                      <a:r>
                        <a:rPr lang="en-GB" sz="1100" b="0" i="0" kern="1200" dirty="0">
                          <a:solidFill>
                            <a:schemeClr val="dk1"/>
                          </a:solidFill>
                          <a:effectLst/>
                          <a:latin typeface="+mn-lt"/>
                          <a:ea typeface="+mn-ea"/>
                          <a:cs typeface="+mn-cs"/>
                        </a:rPr>
                        <a:t>Under 18’s Basketball Sessions</a:t>
                      </a:r>
                    </a:p>
                    <a:p>
                      <a:pPr fontAlgn="base"/>
                      <a:r>
                        <a:rPr lang="en-GB" sz="1100" b="0" i="0" kern="1200" dirty="0">
                          <a:solidFill>
                            <a:schemeClr val="dk1"/>
                          </a:solidFill>
                          <a:effectLst/>
                          <a:latin typeface="+mn-lt"/>
                          <a:ea typeface="+mn-ea"/>
                          <a:cs typeface="+mn-cs"/>
                        </a:rPr>
                        <a:t>50+ Aerobics classes</a:t>
                      </a:r>
                    </a:p>
                    <a:p>
                      <a:pPr fontAlgn="base"/>
                      <a:r>
                        <a:rPr lang="en-GB" sz="1100" b="0" i="0" kern="1200" dirty="0">
                          <a:solidFill>
                            <a:schemeClr val="dk1"/>
                          </a:solidFill>
                          <a:effectLst/>
                          <a:latin typeface="+mn-lt"/>
                          <a:ea typeface="+mn-ea"/>
                          <a:cs typeface="+mn-cs"/>
                        </a:rPr>
                        <a:t>Women-only Sessions</a:t>
                      </a:r>
                    </a:p>
                    <a:p>
                      <a:pPr fontAlgn="base"/>
                      <a:r>
                        <a:rPr lang="en-GB" sz="1100" b="0" i="0" kern="1200" dirty="0">
                          <a:solidFill>
                            <a:schemeClr val="dk1"/>
                          </a:solidFill>
                          <a:effectLst/>
                          <a:latin typeface="+mn-lt"/>
                          <a:ea typeface="+mn-ea"/>
                          <a:cs typeface="+mn-cs"/>
                        </a:rPr>
                        <a:t>Family Swimming</a:t>
                      </a:r>
                    </a:p>
                    <a:p>
                      <a:pPr fontAlgn="base"/>
                      <a:r>
                        <a:rPr lang="en-GB" sz="1100" b="0" i="0" kern="1200" dirty="0">
                          <a:solidFill>
                            <a:schemeClr val="dk1"/>
                          </a:solidFill>
                          <a:effectLst/>
                          <a:latin typeface="+mn-lt"/>
                          <a:ea typeface="+mn-ea"/>
                          <a:cs typeface="+mn-cs"/>
                        </a:rPr>
                        <a:t>Bollywood Dance Classes</a:t>
                      </a:r>
                    </a:p>
                    <a:p>
                      <a:pPr fontAlgn="base"/>
                      <a:r>
                        <a:rPr lang="en-GB" sz="1100" b="0" i="0" kern="1200" dirty="0">
                          <a:solidFill>
                            <a:schemeClr val="dk1"/>
                          </a:solidFill>
                          <a:effectLst/>
                          <a:latin typeface="+mn-lt"/>
                          <a:ea typeface="+mn-ea"/>
                          <a:cs typeface="+mn-cs"/>
                        </a:rPr>
                        <a:t>Aqua Classes</a:t>
                      </a:r>
                    </a:p>
                    <a:p>
                      <a:pPr fontAlgn="base"/>
                      <a:r>
                        <a:rPr lang="en-GB" sz="1100" b="0" i="0" kern="1200" dirty="0">
                          <a:solidFill>
                            <a:schemeClr val="dk1"/>
                          </a:solidFill>
                          <a:effectLst/>
                          <a:latin typeface="+mn-lt"/>
                          <a:ea typeface="+mn-ea"/>
                          <a:cs typeface="+mn-cs"/>
                        </a:rPr>
                        <a:t>Bhangra Dance Classes</a:t>
                      </a:r>
                    </a:p>
                    <a:p>
                      <a:pPr fontAlgn="base"/>
                      <a:r>
                        <a:rPr lang="en-GB" sz="1100" b="0" i="0" kern="1200" dirty="0">
                          <a:solidFill>
                            <a:schemeClr val="dk1"/>
                          </a:solidFill>
                          <a:effectLst/>
                          <a:latin typeface="+mn-lt"/>
                          <a:ea typeface="+mn-ea"/>
                          <a:cs typeface="+mn-cs"/>
                        </a:rPr>
                        <a:t>Family Circuit Training</a:t>
                      </a:r>
                    </a:p>
                    <a:p>
                      <a:pPr fontAlgn="base"/>
                      <a:r>
                        <a:rPr lang="en-GB" sz="1100" b="0" i="0" kern="1200" dirty="0">
                          <a:solidFill>
                            <a:schemeClr val="dk1"/>
                          </a:solidFill>
                          <a:effectLst/>
                          <a:latin typeface="+mn-lt"/>
                          <a:ea typeface="+mn-ea"/>
                          <a:cs typeface="+mn-cs"/>
                        </a:rPr>
                        <a:t>Gentle Exercise Programmes</a:t>
                      </a:r>
                    </a:p>
                    <a:p>
                      <a:pPr fontAlgn="base"/>
                      <a:r>
                        <a:rPr lang="en-GB" sz="1100" b="0" i="0" kern="1200" dirty="0">
                          <a:solidFill>
                            <a:schemeClr val="dk1"/>
                          </a:solidFill>
                          <a:effectLst/>
                          <a:latin typeface="+mn-lt"/>
                          <a:ea typeface="+mn-ea"/>
                          <a:cs typeface="+mn-cs"/>
                        </a:rPr>
                        <a:t>Women’s Basketball Sessions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Women only sessions available too </a:t>
                      </a:r>
                      <a:r>
                        <a:rPr lang="en-GB" sz="1100" dirty="0" err="1">
                          <a:effectLst/>
                          <a:latin typeface="Calibri" panose="020F0502020204030204" pitchFamily="34" charset="0"/>
                          <a:ea typeface="Calibri" panose="020F0502020204030204" pitchFamily="34" charset="0"/>
                          <a:cs typeface="Times New Roman" panose="02020603050405020304" pitchFamily="18" charset="0"/>
                        </a:rPr>
                        <a:t>i</a:t>
                      </a:r>
                      <a:r>
                        <a:rPr lang="en-GB" sz="1100" dirty="0">
                          <a:effectLst/>
                          <a:latin typeface="Calibri" panose="020F0502020204030204" pitchFamily="34" charset="0"/>
                          <a:ea typeface="Calibri" panose="020F0502020204030204" pitchFamily="34" charset="0"/>
                          <a:cs typeface="Times New Roman" panose="02020603050405020304" pitchFamily="18" charset="0"/>
                        </a:rPr>
                        <a:t>..e. swimming </a:t>
                      </a:r>
                      <a:r>
                        <a:rPr lang="en-GB" sz="1100" dirty="0">
                          <a:effectLst/>
                          <a:latin typeface="+mn-lt"/>
                          <a:ea typeface="Calibri" panose="020F0502020204030204" pitchFamily="34" charset="0"/>
                          <a:cs typeface="Times New Roman" panose="02020603050405020304" pitchFamily="18" charset="0"/>
                        </a:rPr>
                        <a:t>(</a:t>
                      </a:r>
                      <a:r>
                        <a:rPr lang="en-GB" sz="1100" kern="1200" dirty="0">
                          <a:solidFill>
                            <a:schemeClr val="dk1"/>
                          </a:solidFill>
                          <a:effectLst/>
                          <a:latin typeface="+mn-lt"/>
                          <a:ea typeface="+mn-ea"/>
                          <a:cs typeface="+mn-cs"/>
                        </a:rPr>
                        <a:t>Brentford, Hanworth, Heston and Chiswick)</a:t>
                      </a:r>
                    </a:p>
                  </a:txBody>
                  <a:tcPr marL="9999" marR="9999" marT="0" marB="0"/>
                </a:tc>
                <a:tc>
                  <a:txBody>
                    <a:bodyPr/>
                    <a:lstStyle/>
                    <a:p>
                      <a:pPr>
                        <a:lnSpc>
                          <a:spcPct val="107000"/>
                        </a:lnSpc>
                        <a:spcAft>
                          <a:spcPts val="800"/>
                        </a:spcAft>
                      </a:pPr>
                      <a:endParaRPr lang="en-GB" sz="1100" b="1" i="0" u="sng" kern="1200" dirty="0">
                        <a:solidFill>
                          <a:schemeClr val="dk1"/>
                        </a:solidFill>
                        <a:effectLst/>
                        <a:latin typeface="+mn-lt"/>
                        <a:ea typeface="+mn-ea"/>
                        <a:cs typeface="+mn-cs"/>
                      </a:endParaRPr>
                    </a:p>
                    <a:p>
                      <a:pPr>
                        <a:lnSpc>
                          <a:spcPct val="107000"/>
                        </a:lnSpc>
                        <a:spcAft>
                          <a:spcPts val="800"/>
                        </a:spcAft>
                      </a:pPr>
                      <a:r>
                        <a:rPr lang="en-GB" sz="1100" b="1" i="0" u="sng" kern="1200" dirty="0">
                          <a:solidFill>
                            <a:schemeClr val="dk1"/>
                          </a:solidFill>
                          <a:effectLst/>
                          <a:latin typeface="+mn-lt"/>
                          <a:ea typeface="+mn-ea"/>
                          <a:cs typeface="+mn-cs"/>
                        </a:rPr>
                        <a:t>Call: 0204 559 8200</a:t>
                      </a:r>
                    </a:p>
                    <a:p>
                      <a:pPr>
                        <a:lnSpc>
                          <a:spcPct val="107000"/>
                        </a:lnSpc>
                        <a:spcAft>
                          <a:spcPts val="800"/>
                        </a:spcAft>
                      </a:pPr>
                      <a:r>
                        <a:rPr lang="en-GB" sz="1100" b="1" i="0" u="sng" kern="1200" dirty="0">
                          <a:solidFill>
                            <a:schemeClr val="dk1"/>
                          </a:solidFill>
                          <a:effectLst/>
                          <a:latin typeface="+mn-lt"/>
                          <a:ea typeface="+mn-ea"/>
                          <a:cs typeface="+mn-cs"/>
                        </a:rPr>
                        <a:t>For further information visit the website: </a:t>
                      </a:r>
                    </a:p>
                    <a:p>
                      <a:pPr>
                        <a:lnSpc>
                          <a:spcPct val="107000"/>
                        </a:lnSpc>
                        <a:spcAft>
                          <a:spcPts val="800"/>
                        </a:spcAft>
                      </a:pPr>
                      <a:r>
                        <a:rPr lang="en-GB" sz="1100" dirty="0">
                          <a:hlinkClick r:id="rId3"/>
                        </a:rPr>
                        <a:t>Physical Activity – Healthy Hounslow</a:t>
                      </a:r>
                      <a:endParaRPr lang="en-GB" sz="1100" dirty="0"/>
                    </a:p>
                    <a:p>
                      <a:pPr>
                        <a:lnSpc>
                          <a:spcPct val="107000"/>
                        </a:lnSpc>
                        <a:spcAft>
                          <a:spcPts val="800"/>
                        </a:spcAft>
                      </a:pPr>
                      <a:endParaRPr lang="en-GB" sz="1100" b="1" u="sng" dirty="0">
                        <a:effectLst/>
                      </a:endParaRPr>
                    </a:p>
                    <a:p>
                      <a:pPr>
                        <a:lnSpc>
                          <a:spcPct val="107000"/>
                        </a:lnSpc>
                        <a:spcAft>
                          <a:spcPts val="800"/>
                        </a:spcAft>
                      </a:pPr>
                      <a:endParaRPr lang="en-GB" sz="1100" b="1" u="sng" dirty="0">
                        <a:effectLst/>
                      </a:endParaRPr>
                    </a:p>
                    <a:p>
                      <a:pPr>
                        <a:lnSpc>
                          <a:spcPct val="107000"/>
                        </a:lnSpc>
                        <a:spcAft>
                          <a:spcPts val="800"/>
                        </a:spcAft>
                      </a:pPr>
                      <a:endParaRPr lang="en-GB" sz="1100" b="1" u="sng" dirty="0">
                        <a:effectLst/>
                      </a:endParaRPr>
                    </a:p>
                    <a:p>
                      <a:pPr>
                        <a:lnSpc>
                          <a:spcPct val="107000"/>
                        </a:lnSpc>
                        <a:spcAft>
                          <a:spcPts val="800"/>
                        </a:spcAft>
                      </a:pPr>
                      <a:endParaRPr lang="en-GB" sz="1100" b="1" u="sng" dirty="0">
                        <a:effectLst/>
                      </a:endParaRPr>
                    </a:p>
                    <a:p>
                      <a:pPr>
                        <a:lnSpc>
                          <a:spcPct val="107000"/>
                        </a:lnSpc>
                        <a:spcAft>
                          <a:spcPts val="800"/>
                        </a:spcAft>
                      </a:pPr>
                      <a:endParaRPr lang="en-GB" sz="1100" b="1" u="sng" dirty="0">
                        <a:effectLst/>
                      </a:endParaRPr>
                    </a:p>
                    <a:p>
                      <a:pPr>
                        <a:lnSpc>
                          <a:spcPct val="107000"/>
                        </a:lnSpc>
                        <a:spcAft>
                          <a:spcPts val="800"/>
                        </a:spcAft>
                      </a:pPr>
                      <a:endParaRPr lang="en-GB" sz="1100" b="1" u="sng" dirty="0">
                        <a:effectLst/>
                      </a:endParaRPr>
                    </a:p>
                    <a:p>
                      <a:pPr>
                        <a:lnSpc>
                          <a:spcPct val="107000"/>
                        </a:lnSpc>
                        <a:spcAft>
                          <a:spcPts val="800"/>
                        </a:spcAft>
                      </a:pPr>
                      <a:endParaRPr lang="en-GB" sz="1100" b="1" u="sng" dirty="0">
                        <a:effectLst/>
                      </a:endParaRPr>
                    </a:p>
                  </a:txBody>
                  <a:tcPr marL="9999" marR="9999" marT="0" marB="0"/>
                </a:tc>
                <a:extLst>
                  <a:ext uri="{0D108BD9-81ED-4DB2-BD59-A6C34878D82A}">
                    <a16:rowId xmlns:a16="http://schemas.microsoft.com/office/drawing/2014/main" val="3211911880"/>
                  </a:ext>
                </a:extLst>
              </a:tr>
            </a:tbl>
          </a:graphicData>
        </a:graphic>
      </p:graphicFrame>
    </p:spTree>
    <p:extLst>
      <p:ext uri="{BB962C8B-B14F-4D97-AF65-F5344CB8AC3E}">
        <p14:creationId xmlns:p14="http://schemas.microsoft.com/office/powerpoint/2010/main" val="1864329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3C246114-E405-67FB-5B26-F3D132A29560}"/>
              </a:ext>
            </a:extLst>
          </p:cNvPr>
          <p:cNvGraphicFramePr>
            <a:graphicFrameLocks noGrp="1"/>
          </p:cNvGraphicFramePr>
          <p:nvPr/>
        </p:nvGraphicFramePr>
        <p:xfrm>
          <a:off x="85725" y="1"/>
          <a:ext cx="12011025" cy="3990531"/>
        </p:xfrm>
        <a:graphic>
          <a:graphicData uri="http://schemas.openxmlformats.org/drawingml/2006/table">
            <a:tbl>
              <a:tblPr firstRow="1" firstCol="1" bandRow="1">
                <a:tableStyleId>{5C22544A-7EE6-4342-B048-85BDC9FD1C3A}</a:tableStyleId>
              </a:tblPr>
              <a:tblGrid>
                <a:gridCol w="1447800">
                  <a:extLst>
                    <a:ext uri="{9D8B030D-6E8A-4147-A177-3AD203B41FA5}">
                      <a16:colId xmlns:a16="http://schemas.microsoft.com/office/drawing/2014/main" val="767638246"/>
                    </a:ext>
                  </a:extLst>
                </a:gridCol>
                <a:gridCol w="3703850">
                  <a:extLst>
                    <a:ext uri="{9D8B030D-6E8A-4147-A177-3AD203B41FA5}">
                      <a16:colId xmlns:a16="http://schemas.microsoft.com/office/drawing/2014/main" val="1363505490"/>
                    </a:ext>
                  </a:extLst>
                </a:gridCol>
                <a:gridCol w="3386995">
                  <a:extLst>
                    <a:ext uri="{9D8B030D-6E8A-4147-A177-3AD203B41FA5}">
                      <a16:colId xmlns:a16="http://schemas.microsoft.com/office/drawing/2014/main" val="2211486517"/>
                    </a:ext>
                  </a:extLst>
                </a:gridCol>
                <a:gridCol w="3472380">
                  <a:extLst>
                    <a:ext uri="{9D8B030D-6E8A-4147-A177-3AD203B41FA5}">
                      <a16:colId xmlns:a16="http://schemas.microsoft.com/office/drawing/2014/main" val="3485562411"/>
                    </a:ext>
                  </a:extLst>
                </a:gridCol>
              </a:tblGrid>
              <a:tr h="536295">
                <a:tc>
                  <a:txBody>
                    <a:bodyPr/>
                    <a:lstStyle/>
                    <a:p>
                      <a:pPr algn="ctr">
                        <a:lnSpc>
                          <a:spcPct val="107000"/>
                        </a:lnSpc>
                        <a:spcAft>
                          <a:spcPts val="800"/>
                        </a:spcAft>
                      </a:pPr>
                      <a:r>
                        <a:rPr lang="en-GB" sz="1400" u="sng" dirty="0">
                          <a:solidFill>
                            <a:srgbClr val="FFFF00"/>
                          </a:solidFill>
                          <a:effectLst/>
                        </a:rPr>
                        <a:t>Healthy Hounslow </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rPr>
                        <a:t>Who can join?</a:t>
                      </a:r>
                    </a:p>
                    <a:p>
                      <a:pPr algn="ctr">
                        <a:lnSpc>
                          <a:spcPct val="107000"/>
                        </a:lnSpc>
                        <a:spcAft>
                          <a:spcPts val="800"/>
                        </a:spcAft>
                      </a:pPr>
                      <a:endParaRPr lang="en-GB" sz="1400" u="sng" dirty="0">
                        <a:solidFill>
                          <a:srgbClr val="FFFF00"/>
                        </a:solidFill>
                        <a:effectLst/>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1777520439"/>
                  </a:ext>
                </a:extLst>
              </a:tr>
              <a:tr h="3368512">
                <a:tc>
                  <a:txBody>
                    <a:bodyPr/>
                    <a:lstStyle/>
                    <a:p>
                      <a:pPr>
                        <a:lnSpc>
                          <a:spcPct val="107000"/>
                        </a:lnSpc>
                        <a:spcAft>
                          <a:spcPts val="800"/>
                        </a:spcAft>
                      </a:pPr>
                      <a:endParaRPr lang="en-GB" sz="1400" b="1" u="sng" dirty="0">
                        <a:solidFill>
                          <a:srgbClr val="FFFF00"/>
                        </a:solidFill>
                        <a:effectLst/>
                      </a:endParaRPr>
                    </a:p>
                    <a:p>
                      <a:pPr>
                        <a:lnSpc>
                          <a:spcPct val="107000"/>
                        </a:lnSpc>
                        <a:spcAft>
                          <a:spcPts val="800"/>
                        </a:spcAft>
                      </a:pPr>
                      <a:endParaRPr lang="en-GB" sz="1400" b="1" u="sng" dirty="0">
                        <a:solidFill>
                          <a:srgbClr val="FFFF00"/>
                        </a:solidFill>
                        <a:effectLst/>
                      </a:endParaRPr>
                    </a:p>
                    <a:p>
                      <a:pPr algn="ctr">
                        <a:lnSpc>
                          <a:spcPct val="107000"/>
                        </a:lnSpc>
                        <a:spcAft>
                          <a:spcPts val="800"/>
                        </a:spcAft>
                      </a:pPr>
                      <a:r>
                        <a:rPr lang="en-GB" sz="1400" b="1" u="sng" dirty="0">
                          <a:solidFill>
                            <a:srgbClr val="FFFF00"/>
                          </a:solidFill>
                          <a:effectLst/>
                        </a:rPr>
                        <a:t>Exercise on referral </a:t>
                      </a:r>
                    </a:p>
                    <a:p>
                      <a:pPr algn="ctr">
                        <a:lnSpc>
                          <a:spcPct val="107000"/>
                        </a:lnSpc>
                        <a:spcAft>
                          <a:spcPts val="800"/>
                        </a:spcAft>
                      </a:pPr>
                      <a:r>
                        <a:rPr lang="en-GB" sz="1400" dirty="0">
                          <a:solidFill>
                            <a:srgbClr val="FFFF00"/>
                          </a:solidFill>
                          <a:effectLst/>
                        </a:rPr>
                        <a:t>(Provided by </a:t>
                      </a:r>
                      <a:r>
                        <a:rPr lang="en-GB" sz="1400" dirty="0" err="1">
                          <a:solidFill>
                            <a:srgbClr val="FFFF00"/>
                          </a:solidFill>
                          <a:effectLst/>
                        </a:rPr>
                        <a:t>Lampton</a:t>
                      </a:r>
                      <a:r>
                        <a:rPr lang="en-GB" sz="1400" dirty="0">
                          <a:solidFill>
                            <a:srgbClr val="FFFF00"/>
                          </a:solidFill>
                          <a:effectLst/>
                        </a:rPr>
                        <a:t> leisure)</a:t>
                      </a:r>
                    </a:p>
                    <a:p>
                      <a:pPr>
                        <a:lnSpc>
                          <a:spcPct val="107000"/>
                        </a:lnSpc>
                        <a:spcAft>
                          <a:spcPts val="800"/>
                        </a:spcAft>
                      </a:pPr>
                      <a:endParaRPr lang="en-GB" sz="1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nSpc>
                          <a:spcPct val="107000"/>
                        </a:lnSpc>
                        <a:spcAft>
                          <a:spcPts val="800"/>
                        </a:spcAft>
                      </a:pPr>
                      <a:r>
                        <a:rPr lang="en-GB" sz="1200" dirty="0">
                          <a:effectLst/>
                        </a:rPr>
                        <a:t>Service provided by </a:t>
                      </a:r>
                      <a:r>
                        <a:rPr lang="en-GB" sz="1200">
                          <a:effectLst/>
                        </a:rPr>
                        <a:t>Lampton</a:t>
                      </a:r>
                      <a:r>
                        <a:rPr lang="en-GB" sz="1200" dirty="0">
                          <a:effectLst/>
                        </a:rPr>
                        <a:t> leisure to support people with long-term health conditions.</a:t>
                      </a:r>
                    </a:p>
                    <a:p>
                      <a:pPr>
                        <a:lnSpc>
                          <a:spcPct val="107000"/>
                        </a:lnSpc>
                        <a:spcAft>
                          <a:spcPts val="800"/>
                        </a:spcAft>
                      </a:pPr>
                      <a:r>
                        <a:rPr lang="en-GB" sz="1200" dirty="0">
                          <a:effectLst/>
                        </a:rPr>
                        <a:t>Those who would benefit from moving more often,</a:t>
                      </a:r>
                    </a:p>
                    <a:p>
                      <a:pPr>
                        <a:lnSpc>
                          <a:spcPct val="107000"/>
                        </a:lnSpc>
                        <a:spcAft>
                          <a:spcPts val="800"/>
                        </a:spcAft>
                      </a:pPr>
                      <a:r>
                        <a:rPr lang="en-GB" sz="1200" dirty="0">
                          <a:effectLst/>
                        </a:rPr>
                        <a:t>To build physical activity into their lives. </a:t>
                      </a:r>
                    </a:p>
                    <a:p>
                      <a:pPr>
                        <a:lnSpc>
                          <a:spcPct val="107000"/>
                        </a:lnSpc>
                        <a:spcAft>
                          <a:spcPts val="800"/>
                        </a:spcAft>
                      </a:pPr>
                      <a:r>
                        <a:rPr lang="en-GB" sz="1200" dirty="0">
                          <a:effectLst/>
                        </a:rPr>
                        <a:t>Guidance, confidence and motivation you need to exercise safely from the comfort of your own home or in your local community.</a:t>
                      </a:r>
                    </a:p>
                    <a:p>
                      <a:pPr>
                        <a:lnSpc>
                          <a:spcPct val="107000"/>
                        </a:lnSpc>
                        <a:spcAft>
                          <a:spcPts val="800"/>
                        </a:spcAft>
                      </a:pPr>
                      <a:endParaRPr lang="en-GB" sz="1200" dirty="0">
                        <a:effectLst/>
                      </a:endParaRPr>
                    </a:p>
                    <a:p>
                      <a:pPr>
                        <a:lnSpc>
                          <a:spcPct val="107000"/>
                        </a:lnSpc>
                        <a:spcAft>
                          <a:spcPts val="800"/>
                        </a:spcAft>
                      </a:pPr>
                      <a:endParaRPr lang="en-GB" sz="1200" dirty="0">
                        <a:effectLst/>
                      </a:endParaRPr>
                    </a:p>
                    <a:p>
                      <a:pPr>
                        <a:lnSpc>
                          <a:spcPct val="107000"/>
                        </a:lnSpc>
                        <a:spcAft>
                          <a:spcPts val="800"/>
                        </a:spcAft>
                      </a:pPr>
                      <a:r>
                        <a:rPr lang="en-GB" sz="1200" b="1" u="sng" dirty="0">
                          <a:effectLst/>
                        </a:rPr>
                        <a:t>Offered:</a:t>
                      </a:r>
                      <a:r>
                        <a:rPr lang="en-GB" sz="1200" b="0" u="none" dirty="0">
                          <a:effectLst/>
                        </a:rPr>
                        <a:t> </a:t>
                      </a:r>
                      <a:r>
                        <a:rPr lang="en-GB" sz="1200" dirty="0">
                          <a:effectLst/>
                        </a:rPr>
                        <a:t>First 12 weeks of supervised sessions receive a discounted membership rewards card to attend sessions in the leisure centres for a further 12 weeks. Cost of £3.55/session</a:t>
                      </a:r>
                    </a:p>
                    <a:p>
                      <a:pPr>
                        <a:lnSpc>
                          <a:spcPct val="107000"/>
                        </a:lnSpc>
                        <a:spcAft>
                          <a:spcPts val="800"/>
                        </a:spcAft>
                      </a:pPr>
                      <a:endParaRPr lang="en-GB" sz="12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Be over the age of 18</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Have an inactive lifestyle</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Present one or more of the following conditions:</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Mild to moderate depression</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Obesity (BMI </a:t>
                      </a:r>
                      <a:r>
                        <a:rPr lang="en-GB" sz="1200" b="0" i="0" kern="1200">
                          <a:solidFill>
                            <a:schemeClr val="dk1"/>
                          </a:solidFill>
                          <a:effectLst/>
                          <a:latin typeface="+mn-lt"/>
                          <a:ea typeface="+mn-ea"/>
                          <a:cs typeface="+mn-cs"/>
                        </a:rPr>
                        <a:t>&gt; 30</a:t>
                      </a:r>
                      <a:r>
                        <a:rPr lang="en-GB" sz="1200">
                          <a:effectLst/>
                          <a:latin typeface="Calibri" panose="020F0502020204030204" pitchFamily="34" charset="0"/>
                          <a:ea typeface="Calibri" panose="020F0502020204030204" pitchFamily="34" charset="0"/>
                          <a:cs typeface="Times New Roman" panose="02020603050405020304" pitchFamily="18" charset="0"/>
                        </a:rPr>
                        <a:t>kg/m</a:t>
                      </a:r>
                      <a:r>
                        <a:rPr lang="en-GB" sz="1200" baseline="30000">
                          <a:effectLst/>
                          <a:latin typeface="Calibri" panose="020F0502020204030204" pitchFamily="34" charset="0"/>
                          <a:ea typeface="Calibri" panose="020F0502020204030204" pitchFamily="34" charset="0"/>
                          <a:cs typeface="Times New Roman" panose="02020603050405020304" pitchFamily="18" charset="0"/>
                        </a:rPr>
                        <a:t>2</a:t>
                      </a:r>
                      <a:r>
                        <a:rPr lang="en-GB" sz="1200">
                          <a:effectLst/>
                          <a:latin typeface="Calibri" panose="020F0502020204030204" pitchFamily="34" charset="0"/>
                          <a:ea typeface="Calibri" panose="020F0502020204030204" pitchFamily="34" charset="0"/>
                          <a:cs typeface="Times New Roman" panose="02020603050405020304" pitchFamily="18" charset="0"/>
                        </a:rPr>
                        <a:t> </a:t>
                      </a:r>
                      <a:r>
                        <a:rPr lang="en-GB" sz="1200" b="0" i="0" kern="1200">
                          <a:solidFill>
                            <a:schemeClr val="dk1"/>
                          </a:solidFill>
                          <a:effectLst/>
                          <a:latin typeface="+mn-lt"/>
                          <a:ea typeface="+mn-ea"/>
                          <a:cs typeface="+mn-cs"/>
                        </a:rPr>
                        <a:t> </a:t>
                      </a:r>
                      <a:r>
                        <a:rPr lang="en-GB" sz="1200" b="0" i="0" kern="1200" dirty="0">
                          <a:solidFill>
                            <a:schemeClr val="dk1"/>
                          </a:solidFill>
                          <a:effectLst/>
                          <a:latin typeface="+mn-lt"/>
                          <a:ea typeface="+mn-ea"/>
                          <a:cs typeface="+mn-cs"/>
                        </a:rPr>
                        <a:t>or </a:t>
                      </a:r>
                      <a:r>
                        <a:rPr lang="en-GB" sz="1200" b="0" i="0" kern="1200">
                          <a:solidFill>
                            <a:schemeClr val="dk1"/>
                          </a:solidFill>
                          <a:effectLst/>
                          <a:latin typeface="+mn-lt"/>
                          <a:ea typeface="+mn-ea"/>
                          <a:cs typeface="+mn-cs"/>
                        </a:rPr>
                        <a:t>&gt; 27.5</a:t>
                      </a:r>
                      <a:r>
                        <a:rPr lang="en-GB" sz="1200">
                          <a:effectLst/>
                          <a:latin typeface="Calibri" panose="020F0502020204030204" pitchFamily="34" charset="0"/>
                          <a:ea typeface="Calibri" panose="020F0502020204030204" pitchFamily="34" charset="0"/>
                          <a:cs typeface="Times New Roman" panose="02020603050405020304" pitchFamily="18" charset="0"/>
                        </a:rPr>
                        <a:t>kg/m</a:t>
                      </a:r>
                      <a:r>
                        <a:rPr lang="en-GB" sz="1200" baseline="30000">
                          <a:effectLst/>
                          <a:latin typeface="Calibri" panose="020F0502020204030204" pitchFamily="34" charset="0"/>
                          <a:ea typeface="Calibri" panose="020F0502020204030204" pitchFamily="34" charset="0"/>
                          <a:cs typeface="Times New Roman" panose="02020603050405020304" pitchFamily="18" charset="0"/>
                        </a:rPr>
                        <a:t>2</a:t>
                      </a:r>
                      <a:r>
                        <a:rPr lang="en-GB" sz="1200">
                          <a:effectLst/>
                          <a:latin typeface="Calibri" panose="020F0502020204030204" pitchFamily="34" charset="0"/>
                          <a:ea typeface="Calibri" panose="020F0502020204030204" pitchFamily="34" charset="0"/>
                          <a:cs typeface="Times New Roman" panose="02020603050405020304" pitchFamily="18" charset="0"/>
                        </a:rPr>
                        <a:t> </a:t>
                      </a:r>
                      <a:r>
                        <a:rPr lang="en-GB" sz="1200" b="0" i="0" kern="1200">
                          <a:solidFill>
                            <a:schemeClr val="dk1"/>
                          </a:solidFill>
                          <a:effectLst/>
                          <a:latin typeface="+mn-lt"/>
                          <a:ea typeface="+mn-ea"/>
                          <a:cs typeface="+mn-cs"/>
                        </a:rPr>
                        <a:t>for </a:t>
                      </a:r>
                      <a:r>
                        <a:rPr lang="en-GB" sz="1200" b="0" i="0" kern="1200" dirty="0">
                          <a:solidFill>
                            <a:schemeClr val="dk1"/>
                          </a:solidFill>
                          <a:effectLst/>
                          <a:latin typeface="+mn-lt"/>
                          <a:ea typeface="+mn-ea"/>
                          <a:cs typeface="+mn-cs"/>
                        </a:rPr>
                        <a:t>Asian populations)</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Hypertension</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Diabetes (Type 1 and Type 2)</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Osteoporosis</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Arthritis</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Cardiovascular disease (CVD) or high risk of CVD</a:t>
                      </a:r>
                    </a:p>
                    <a:p>
                      <a:pPr marL="171450" indent="-171450" fontAlgn="base">
                        <a:buFont typeface="Arial" panose="020B0604020202020204" pitchFamily="34" charset="0"/>
                        <a:buChar char="•"/>
                      </a:pPr>
                      <a:r>
                        <a:rPr lang="en-GB" sz="1200" b="0" i="0" kern="1200" dirty="0">
                          <a:solidFill>
                            <a:schemeClr val="dk1"/>
                          </a:solidFill>
                          <a:effectLst/>
                          <a:latin typeface="+mn-lt"/>
                          <a:ea typeface="+mn-ea"/>
                          <a:cs typeface="+mn-cs"/>
                        </a:rPr>
                        <a:t>Neurological condition</a:t>
                      </a:r>
                    </a:p>
                    <a:p>
                      <a:pPr>
                        <a:lnSpc>
                          <a:spcPct val="107000"/>
                        </a:lnSpc>
                        <a:spcAft>
                          <a:spcPts val="800"/>
                        </a:spcAft>
                      </a:pPr>
                      <a:endParaRPr lang="en-GB" sz="1200" u="sng" dirty="0">
                        <a:solidFill>
                          <a:srgbClr val="FFFF00"/>
                        </a:solidFill>
                        <a:effectLst/>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solidFill>
                            <a:schemeClr val="tx1"/>
                          </a:solidFill>
                          <a:effectLst/>
                        </a:rPr>
                        <a:t>Ask your healthcare team </a:t>
                      </a:r>
                      <a:endParaRPr lang="en-GB" sz="1200" b="1" u="sng"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2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992120818"/>
                  </a:ext>
                </a:extLst>
              </a:tr>
            </a:tbl>
          </a:graphicData>
        </a:graphic>
      </p:graphicFrame>
      <p:graphicFrame>
        <p:nvGraphicFramePr>
          <p:cNvPr id="7" name="Table 6">
            <a:extLst>
              <a:ext uri="{FF2B5EF4-FFF2-40B4-BE49-F238E27FC236}">
                <a16:creationId xmlns:a16="http://schemas.microsoft.com/office/drawing/2014/main" id="{9C6CACA5-0188-E398-30FD-9E065697ED6D}"/>
              </a:ext>
            </a:extLst>
          </p:cNvPr>
          <p:cNvGraphicFramePr>
            <a:graphicFrameLocks noGrp="1"/>
          </p:cNvGraphicFramePr>
          <p:nvPr/>
        </p:nvGraphicFramePr>
        <p:xfrm>
          <a:off x="85725" y="4042033"/>
          <a:ext cx="12011026" cy="2757950"/>
        </p:xfrm>
        <a:graphic>
          <a:graphicData uri="http://schemas.openxmlformats.org/drawingml/2006/table">
            <a:tbl>
              <a:tblPr firstRow="1" firstCol="1" bandRow="1">
                <a:tableStyleId>{5C22544A-7EE6-4342-B048-85BDC9FD1C3A}</a:tableStyleId>
              </a:tblPr>
              <a:tblGrid>
                <a:gridCol w="1457325">
                  <a:extLst>
                    <a:ext uri="{9D8B030D-6E8A-4147-A177-3AD203B41FA5}">
                      <a16:colId xmlns:a16="http://schemas.microsoft.com/office/drawing/2014/main" val="1835762458"/>
                    </a:ext>
                  </a:extLst>
                </a:gridCol>
                <a:gridCol w="3694325">
                  <a:extLst>
                    <a:ext uri="{9D8B030D-6E8A-4147-A177-3AD203B41FA5}">
                      <a16:colId xmlns:a16="http://schemas.microsoft.com/office/drawing/2014/main" val="715383102"/>
                    </a:ext>
                  </a:extLst>
                </a:gridCol>
                <a:gridCol w="3386995">
                  <a:extLst>
                    <a:ext uri="{9D8B030D-6E8A-4147-A177-3AD203B41FA5}">
                      <a16:colId xmlns:a16="http://schemas.microsoft.com/office/drawing/2014/main" val="3296509332"/>
                    </a:ext>
                  </a:extLst>
                </a:gridCol>
                <a:gridCol w="3472381">
                  <a:extLst>
                    <a:ext uri="{9D8B030D-6E8A-4147-A177-3AD203B41FA5}">
                      <a16:colId xmlns:a16="http://schemas.microsoft.com/office/drawing/2014/main" val="1339691515"/>
                    </a:ext>
                  </a:extLst>
                </a:gridCol>
              </a:tblGrid>
              <a:tr h="563390">
                <a:tc>
                  <a:txBody>
                    <a:bodyPr/>
                    <a:lstStyle/>
                    <a:p>
                      <a:pPr algn="ctr">
                        <a:lnSpc>
                          <a:spcPct val="107000"/>
                        </a:lnSpc>
                        <a:spcAft>
                          <a:spcPts val="800"/>
                        </a:spcAft>
                      </a:pPr>
                      <a:r>
                        <a:rPr lang="en-GB" sz="1400" u="sng" dirty="0">
                          <a:solidFill>
                            <a:srgbClr val="FFFF00"/>
                          </a:solidFill>
                          <a:effectLst/>
                        </a:rPr>
                        <a:t>Programme</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rPr>
                        <a:t>Who can join?</a:t>
                      </a:r>
                    </a:p>
                    <a:p>
                      <a:pPr algn="ctr">
                        <a:lnSpc>
                          <a:spcPct val="107000"/>
                        </a:lnSpc>
                        <a:spcAft>
                          <a:spcPts val="800"/>
                        </a:spcAft>
                      </a:pPr>
                      <a:endParaRPr lang="en-GB" sz="1400" u="sng" dirty="0">
                        <a:solidFill>
                          <a:srgbClr val="FFFF00"/>
                        </a:solidFill>
                        <a:effectLst/>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4077385577"/>
                  </a:ext>
                </a:extLst>
              </a:tr>
              <a:tr h="56339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Healthier You</a:t>
                      </a:r>
                    </a:p>
                    <a:p>
                      <a:pPr>
                        <a:lnSpc>
                          <a:spcPct val="107000"/>
                        </a:lnSpc>
                        <a:spcAft>
                          <a:spcPts val="800"/>
                        </a:spcAft>
                      </a:pP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mn-lt"/>
                          <a:ea typeface="+mn-ea"/>
                          <a:cs typeface="+mn-cs"/>
                        </a:rPr>
                        <a:t>National diabetes prevention programme tailored, personalised support to reduce your risk of type 2 diabetes. Learn about healthy eating, losing weight and exercising. </a:t>
                      </a:r>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b="1" u="sng" dirty="0">
                          <a:effectLst/>
                          <a:latin typeface="Calibri" panose="020F0502020204030204" pitchFamily="34" charset="0"/>
                          <a:ea typeface="Calibri" panose="020F0502020204030204" pitchFamily="34" charset="0"/>
                          <a:cs typeface="Times New Roman" panose="02020603050405020304" pitchFamily="18" charset="0"/>
                        </a:rPr>
                        <a:t>Offered:</a:t>
                      </a:r>
                      <a:r>
                        <a:rPr lang="en-GB" sz="1200" b="0" u="none" dirty="0">
                          <a:effectLst/>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X13 sessions (90 minutes) online group sessions over 9 months</a:t>
                      </a:r>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If you feel that your are unsuitable for the group setting. You can be offered 1-2-1.</a:t>
                      </a:r>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b="1" u="sng" dirty="0">
                          <a:effectLst/>
                          <a:latin typeface="Calibri" panose="020F0502020204030204" pitchFamily="34" charset="0"/>
                          <a:ea typeface="Calibri" panose="020F0502020204030204" pitchFamily="34" charset="0"/>
                          <a:cs typeface="Times New Roman" panose="02020603050405020304" pitchFamily="18" charset="0"/>
                        </a:rPr>
                        <a:t>Languages:</a:t>
                      </a:r>
                      <a:r>
                        <a:rPr lang="en-GB" sz="1200" b="0" u="sng" dirty="0">
                          <a:effectLst/>
                          <a:latin typeface="Calibri" panose="020F0502020204030204" pitchFamily="34" charset="0"/>
                          <a:ea typeface="Calibri" panose="020F0502020204030204" pitchFamily="34" charset="0"/>
                          <a:cs typeface="Times New Roman" panose="02020603050405020304" pitchFamily="18" charset="0"/>
                        </a:rPr>
                        <a:t> </a:t>
                      </a:r>
                      <a:r>
                        <a:rPr lang="en-GB" sz="1200" b="0" dirty="0">
                          <a:effectLst/>
                          <a:latin typeface="Calibri" panose="020F0502020204030204" pitchFamily="34" charset="0"/>
                          <a:ea typeface="Calibri" panose="020F0502020204030204" pitchFamily="34" charset="0"/>
                          <a:cs typeface="Times New Roman" panose="02020603050405020304" pitchFamily="18" charset="0"/>
                        </a:rPr>
                        <a:t>Multiple languages available</a:t>
                      </a:r>
                    </a:p>
                  </a:txBody>
                  <a:tcPr marL="9999" marR="9999" marT="0" marB="0"/>
                </a:tc>
                <a:tc>
                  <a:txBody>
                    <a:bodyPr/>
                    <a:lstStyle/>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Pre-Diabetes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Post gestational diabetes</a:t>
                      </a:r>
                    </a:p>
                    <a:p>
                      <a:pPr>
                        <a:lnSpc>
                          <a:spcPct val="107000"/>
                        </a:lnSpc>
                        <a:spcAft>
                          <a:spcPts val="800"/>
                        </a:spcAft>
                      </a:pPr>
                      <a:endParaRPr lang="en-GB" sz="1200" u="sng" dirty="0">
                        <a:solidFill>
                          <a:srgbClr val="FFFF00"/>
                        </a:solidFill>
                        <a:effectLst/>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solidFill>
                            <a:schemeClr val="tx1"/>
                          </a:solidFill>
                          <a:effectLst/>
                        </a:rPr>
                        <a:t>Ask your healthcare team </a:t>
                      </a:r>
                      <a:endParaRPr lang="en-GB" sz="1200" b="1" u="sng"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endParaRPr lang="en-GB" sz="12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200" b="1" u="sng" dirty="0">
                          <a:solidFill>
                            <a:schemeClr val="tx1"/>
                          </a:solidFill>
                          <a:hlinkClick r:id="rId2">
                            <a:extLst>
                              <a:ext uri="{A12FA001-AC4F-418D-AE19-62706E023703}">
                                <ahyp:hlinkClr xmlns:ahyp="http://schemas.microsoft.com/office/drawing/2018/hyperlinkcolor" val="tx"/>
                              </a:ext>
                            </a:extLst>
                          </a:hlinkClick>
                        </a:rPr>
                        <a:t>Self referral: </a:t>
                      </a:r>
                    </a:p>
                    <a:p>
                      <a:endParaRPr lang="en-GB" sz="1200" dirty="0">
                        <a:solidFill>
                          <a:srgbClr val="0563C1"/>
                        </a:solidFill>
                        <a:hlinkClick r:id="" action="ppaction://noaction">
                          <a:extLst>
                            <a:ext uri="{A12FA001-AC4F-418D-AE19-62706E023703}">
                              <ahyp:hlinkClr xmlns:ahyp="http://schemas.microsoft.com/office/drawing/2018/hyperlinkcolor" val="tx"/>
                            </a:ext>
                          </a:extLst>
                        </a:hlinkClick>
                      </a:endParaRPr>
                    </a:p>
                    <a:p>
                      <a:r>
                        <a:rPr lang="en-GB" sz="1200" dirty="0">
                          <a:solidFill>
                            <a:srgbClr val="0563C1"/>
                          </a:solidFill>
                          <a:hlinkClick r:id="" action="ppaction://noaction">
                            <a:extLst>
                              <a:ext uri="{A12FA001-AC4F-418D-AE19-62706E023703}">
                                <ahyp:hlinkClr xmlns:ahyp="http://schemas.microsoft.com/office/drawing/2018/hyperlinkcolor" val="tx"/>
                              </a:ext>
                            </a:extLst>
                          </a:hlinkClick>
                        </a:rPr>
                        <a:t>Register for the NHS Diabetes Prevention Programme (preventing-diabetes.co.uk)</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2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1298137322"/>
                  </a:ext>
                </a:extLst>
              </a:tr>
            </a:tbl>
          </a:graphicData>
        </a:graphic>
      </p:graphicFrame>
    </p:spTree>
    <p:extLst>
      <p:ext uri="{BB962C8B-B14F-4D97-AF65-F5344CB8AC3E}">
        <p14:creationId xmlns:p14="http://schemas.microsoft.com/office/powerpoint/2010/main" val="1771817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0E76410-5011-CA42-626F-2A1C6FCCDA33}"/>
              </a:ext>
            </a:extLst>
          </p:cNvPr>
          <p:cNvGraphicFramePr>
            <a:graphicFrameLocks noGrp="1"/>
          </p:cNvGraphicFramePr>
          <p:nvPr/>
        </p:nvGraphicFramePr>
        <p:xfrm>
          <a:off x="70895" y="85725"/>
          <a:ext cx="12049126" cy="3657029"/>
        </p:xfrm>
        <a:graphic>
          <a:graphicData uri="http://schemas.openxmlformats.org/drawingml/2006/table">
            <a:tbl>
              <a:tblPr firstRow="1" firstCol="1" bandRow="1">
                <a:tableStyleId>{5C22544A-7EE6-4342-B048-85BDC9FD1C3A}</a:tableStyleId>
              </a:tblPr>
              <a:tblGrid>
                <a:gridCol w="1363960">
                  <a:extLst>
                    <a:ext uri="{9D8B030D-6E8A-4147-A177-3AD203B41FA5}">
                      <a16:colId xmlns:a16="http://schemas.microsoft.com/office/drawing/2014/main" val="2966124352"/>
                    </a:ext>
                  </a:extLst>
                </a:gridCol>
                <a:gridCol w="3502054">
                  <a:extLst>
                    <a:ext uri="{9D8B030D-6E8A-4147-A177-3AD203B41FA5}">
                      <a16:colId xmlns:a16="http://schemas.microsoft.com/office/drawing/2014/main" val="1341223268"/>
                    </a:ext>
                  </a:extLst>
                </a:gridCol>
                <a:gridCol w="4433684">
                  <a:extLst>
                    <a:ext uri="{9D8B030D-6E8A-4147-A177-3AD203B41FA5}">
                      <a16:colId xmlns:a16="http://schemas.microsoft.com/office/drawing/2014/main" val="1459762465"/>
                    </a:ext>
                  </a:extLst>
                </a:gridCol>
                <a:gridCol w="2749428">
                  <a:extLst>
                    <a:ext uri="{9D8B030D-6E8A-4147-A177-3AD203B41FA5}">
                      <a16:colId xmlns:a16="http://schemas.microsoft.com/office/drawing/2014/main" val="2944756286"/>
                    </a:ext>
                  </a:extLst>
                </a:gridCol>
              </a:tblGrid>
              <a:tr h="276171">
                <a:tc>
                  <a:txBody>
                    <a:bodyPr/>
                    <a:lstStyle/>
                    <a:p>
                      <a:pPr algn="ctr">
                        <a:lnSpc>
                          <a:spcPct val="107000"/>
                        </a:lnSpc>
                        <a:spcAft>
                          <a:spcPts val="800"/>
                        </a:spcAft>
                      </a:pPr>
                      <a:r>
                        <a:rPr lang="en-GB" sz="1400" u="sng" dirty="0">
                          <a:solidFill>
                            <a:srgbClr val="FFFF00"/>
                          </a:solidFill>
                          <a:effectLst/>
                        </a:rPr>
                        <a:t>Programme</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p>
                    <a:p>
                      <a:pPr marL="0" marR="0" lvl="0" indent="0" algn="ctr" defTabSz="914400" rtl="0" eaLnBrk="1" fontAlgn="auto" latinLnBrk="0" hangingPunct="1">
                        <a:lnSpc>
                          <a:spcPct val="107000"/>
                        </a:lnSpc>
                        <a:spcBef>
                          <a:spcPts val="0"/>
                        </a:spcBef>
                        <a:spcAft>
                          <a:spcPts val="800"/>
                        </a:spcAft>
                        <a:buClrTx/>
                        <a:buSzTx/>
                        <a:buFontTx/>
                        <a:buNone/>
                        <a:tabLst/>
                        <a:defRPr/>
                      </a:pP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rPr>
                        <a:t>Who can join?</a:t>
                      </a: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286748429"/>
                  </a:ext>
                </a:extLst>
              </a:tr>
              <a:tr h="3107477">
                <a:tc>
                  <a:txBody>
                    <a:bodyPr/>
                    <a:lstStyle/>
                    <a:p>
                      <a:pPr algn="ct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HRCH Slimming group</a:t>
                      </a:r>
                    </a:p>
                    <a:p>
                      <a:pPr algn="ct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400" b="0" u="none"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Hounslow community dietitians</a:t>
                      </a: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rPr>
                        <a:t>A weight loss programme run by specialist weight management dietitians.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Learn all about nutrition and lifestyle from the specialist dietitians in the field of weight management to help you  achieve and maintain a healthier weight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Offered:</a:t>
                      </a:r>
                      <a:r>
                        <a:rPr lang="en-GB" sz="1200" b="0" u="none" dirty="0">
                          <a:effectLst/>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X4 online group sessions (60 minutes)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If after assessment you feel that you are not suitable for group sessions you can be offered 1-2-1. </a:t>
                      </a:r>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Languages</a:t>
                      </a:r>
                      <a:r>
                        <a:rPr lang="en-GB" sz="1200" b="1" u="none" dirty="0">
                          <a:effectLst/>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Delivered in English but interpreters are available for 1-2-1. </a:t>
                      </a:r>
                    </a:p>
                    <a:p>
                      <a:pPr marL="0" indent="0">
                        <a:buFont typeface="Arial" panose="020B0604020202020204" pitchFamily="34" charset="0"/>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BMI over 35kg/m</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with health issues e.g. hypertension/ hyperlipidaemia / sleep apnoea/ poor mobility /PCOS</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BMI over 32.5kg/m</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en-GB" sz="1200" b="0" i="0" kern="1200" dirty="0">
                          <a:solidFill>
                            <a:schemeClr val="dk1"/>
                          </a:solidFill>
                          <a:effectLst/>
                          <a:latin typeface="+mn-lt"/>
                          <a:ea typeface="+mn-ea"/>
                          <a:cs typeface="+mn-cs"/>
                        </a:rPr>
                        <a:t>South Asian, Chinese, other Asian, Middle Eastern,  Black African or African-Caribbean origin) </a:t>
                      </a:r>
                      <a:r>
                        <a:rPr lang="en-GB" sz="1200" dirty="0">
                          <a:effectLst/>
                          <a:latin typeface="Calibri" panose="020F0502020204030204" pitchFamily="34" charset="0"/>
                          <a:ea typeface="Calibri" panose="020F0502020204030204" pitchFamily="34" charset="0"/>
                          <a:cs typeface="Times New Roman" panose="02020603050405020304" pitchFamily="18" charset="0"/>
                        </a:rPr>
                        <a:t>with health issues e.g. hypertension/ hyperlipidaemia / sleep apnoea/ poor mobility /PCOS</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BMI over 40kg/m</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BMI over 37.5kg/m</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 </a:t>
                      </a:r>
                      <a:r>
                        <a:rPr lang="en-GB" sz="1200" b="0" i="0" kern="1200" dirty="0">
                          <a:solidFill>
                            <a:schemeClr val="dk1"/>
                          </a:solidFill>
                          <a:effectLst/>
                          <a:latin typeface="+mn-lt"/>
                          <a:ea typeface="+mn-ea"/>
                          <a:cs typeface="+mn-cs"/>
                        </a:rPr>
                        <a:t>(South Asian, Chinese, other Asian, Middle Eastern,  Black African or African-Caribbean origin) </a:t>
                      </a:r>
                      <a:endParaRPr lang="en-GB" sz="1200" baseline="30000" dirty="0">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solidFill>
                            <a:schemeClr val="tx1"/>
                          </a:solidFill>
                          <a:effectLst/>
                        </a:rPr>
                        <a:t>Ask your healthcare team to refer </a:t>
                      </a:r>
                      <a:endParaRPr lang="en-GB" sz="1200" b="1" u="sng"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endParaRPr lang="en-GB" sz="12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sng" kern="1200" dirty="0">
                          <a:solidFill>
                            <a:schemeClr val="dk1"/>
                          </a:solidFill>
                          <a:effectLst/>
                          <a:latin typeface="+mn-lt"/>
                          <a:ea typeface="+mn-ea"/>
                          <a:cs typeface="+mn-cs"/>
                        </a:rPr>
                        <a:t>For further information visit the website: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hlinkClick r:id="" action="ppaction://noacti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hlinkClick r:id="" action="ppaction://noaction"/>
                        </a:rPr>
                        <a:t>Nutrition and dietetics :: Hounslow &amp; Richmond Community Healthcare (hrch.nhs.uk)</a:t>
                      </a:r>
                      <a:endParaRPr lang="en-GB" sz="1200" b="0" i="0" kern="1200" dirty="0">
                        <a:solidFill>
                          <a:schemeClr val="dk1"/>
                        </a:solidFill>
                        <a:effectLst/>
                        <a:latin typeface="+mn-lt"/>
                        <a:ea typeface="+mn-ea"/>
                        <a:cs typeface="+mn-cs"/>
                      </a:endParaRPr>
                    </a:p>
                    <a:p>
                      <a:pPr algn="l">
                        <a:lnSpc>
                          <a:spcPct val="100000"/>
                        </a:lnSpc>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3098962324"/>
                  </a:ext>
                </a:extLst>
              </a:tr>
            </a:tbl>
          </a:graphicData>
        </a:graphic>
      </p:graphicFrame>
      <p:graphicFrame>
        <p:nvGraphicFramePr>
          <p:cNvPr id="4" name="Table 3">
            <a:extLst>
              <a:ext uri="{FF2B5EF4-FFF2-40B4-BE49-F238E27FC236}">
                <a16:creationId xmlns:a16="http://schemas.microsoft.com/office/drawing/2014/main" id="{ED12FB17-250A-6461-46C5-6445C86E423A}"/>
              </a:ext>
            </a:extLst>
          </p:cNvPr>
          <p:cNvGraphicFramePr>
            <a:graphicFrameLocks noGrp="1"/>
          </p:cNvGraphicFramePr>
          <p:nvPr/>
        </p:nvGraphicFramePr>
        <p:xfrm>
          <a:off x="70894" y="4343186"/>
          <a:ext cx="12049127" cy="2457918"/>
        </p:xfrm>
        <a:graphic>
          <a:graphicData uri="http://schemas.openxmlformats.org/drawingml/2006/table">
            <a:tbl>
              <a:tblPr firstRow="1" firstCol="1" bandRow="1">
                <a:tableStyleId>{5C22544A-7EE6-4342-B048-85BDC9FD1C3A}</a:tableStyleId>
              </a:tblPr>
              <a:tblGrid>
                <a:gridCol w="1363961">
                  <a:extLst>
                    <a:ext uri="{9D8B030D-6E8A-4147-A177-3AD203B41FA5}">
                      <a16:colId xmlns:a16="http://schemas.microsoft.com/office/drawing/2014/main" val="3139126751"/>
                    </a:ext>
                  </a:extLst>
                </a:gridCol>
                <a:gridCol w="3502054">
                  <a:extLst>
                    <a:ext uri="{9D8B030D-6E8A-4147-A177-3AD203B41FA5}">
                      <a16:colId xmlns:a16="http://schemas.microsoft.com/office/drawing/2014/main" val="3587112759"/>
                    </a:ext>
                  </a:extLst>
                </a:gridCol>
                <a:gridCol w="4433684">
                  <a:extLst>
                    <a:ext uri="{9D8B030D-6E8A-4147-A177-3AD203B41FA5}">
                      <a16:colId xmlns:a16="http://schemas.microsoft.com/office/drawing/2014/main" val="3543580165"/>
                    </a:ext>
                  </a:extLst>
                </a:gridCol>
                <a:gridCol w="2749428">
                  <a:extLst>
                    <a:ext uri="{9D8B030D-6E8A-4147-A177-3AD203B41FA5}">
                      <a16:colId xmlns:a16="http://schemas.microsoft.com/office/drawing/2014/main" val="648519060"/>
                    </a:ext>
                  </a:extLst>
                </a:gridCol>
              </a:tblGrid>
              <a:tr h="596098">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Programme</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p>
                  </a:txBody>
                  <a:tcPr marL="9999" marR="9999" marT="0" marB="0"/>
                </a:tc>
                <a:tc>
                  <a:txBody>
                    <a:bodyPr/>
                    <a:lstStyle/>
                    <a:p>
                      <a:pPr algn="ctr">
                        <a:lnSpc>
                          <a:spcPct val="107000"/>
                        </a:lnSpc>
                        <a:spcAft>
                          <a:spcPts val="800"/>
                        </a:spcAft>
                      </a:pPr>
                      <a:r>
                        <a:rPr lang="en-GB" sz="1400" u="sng" dirty="0">
                          <a:solidFill>
                            <a:srgbClr val="FFFF00"/>
                          </a:solidFill>
                          <a:effectLst/>
                        </a:rPr>
                        <a:t>Who can join?</a:t>
                      </a: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121284130"/>
                  </a:ext>
                </a:extLst>
              </a:tr>
              <a:tr h="1791512">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endPar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NHS Digital Weight Management Programme</a:t>
                      </a:r>
                    </a:p>
                    <a:p>
                      <a:pPr algn="ctr">
                        <a:lnSpc>
                          <a:spcPct val="107000"/>
                        </a:lnSpc>
                        <a:spcAft>
                          <a:spcPts val="800"/>
                        </a:spcAft>
                      </a:pP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Weight loss programme delivered through a free-to-download app with 1-2-1 calls along the way.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App contains education on weight loss, recipes, meal plans, blogs and forum to connect with other people.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Offered:</a:t>
                      </a:r>
                      <a:r>
                        <a:rPr lang="en-GB" sz="1200" b="0" u="none" dirty="0">
                          <a:effectLst/>
                          <a:latin typeface="Calibri" panose="020F0502020204030204" pitchFamily="34" charset="0"/>
                          <a:ea typeface="Calibri" panose="020F0502020204030204" pitchFamily="34" charset="0"/>
                          <a:cs typeface="Times New Roman" panose="02020603050405020304" pitchFamily="18" charset="0"/>
                        </a:rPr>
                        <a:t> X12 weekly online sessions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u="none"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Languages:</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Multiple languages available</a:t>
                      </a:r>
                    </a:p>
                    <a:p>
                      <a:pPr marL="0" marR="0" lvl="0" indent="0" algn="ctr" defTabSz="914400" rtl="0" eaLnBrk="1" fontAlgn="auto" latinLnBrk="0" hangingPunct="1">
                        <a:lnSpc>
                          <a:spcPct val="107000"/>
                        </a:lnSpc>
                        <a:spcBef>
                          <a:spcPts val="0"/>
                        </a:spcBef>
                        <a:spcAft>
                          <a:spcPts val="800"/>
                        </a:spcAft>
                        <a:buClrTx/>
                        <a:buSzTx/>
                        <a:buFontTx/>
                        <a:buNone/>
                        <a:tabLst/>
                        <a:defRPr/>
                      </a:pPr>
                      <a:endParaRPr lang="en-GB" sz="12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BMI over 30kg/m</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AND hypertension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27.5kg/m</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for people from (</a:t>
                      </a:r>
                      <a:r>
                        <a:rPr lang="en-GB" sz="1200" b="0" i="0" kern="1200" dirty="0">
                          <a:solidFill>
                            <a:schemeClr val="dk1"/>
                          </a:solidFill>
                          <a:effectLst/>
                          <a:latin typeface="+mn-lt"/>
                          <a:ea typeface="+mn-ea"/>
                          <a:cs typeface="+mn-cs"/>
                        </a:rPr>
                        <a:t>South Asian, Chinese, other Asian, Middle Eastern,  Black African or African-Caribbean origin) </a:t>
                      </a:r>
                      <a:r>
                        <a:rPr lang="en-GB" sz="1200" b="0" i="0" kern="1200" dirty="0">
                          <a:solidFill>
                            <a:schemeClr val="dk1"/>
                          </a:solidFill>
                          <a:effectLst/>
                          <a:latin typeface="Calibri" panose="020F0502020204030204" pitchFamily="34" charset="0"/>
                          <a:ea typeface="+mn-ea"/>
                          <a:cs typeface="Times New Roman" panose="02020603050405020304" pitchFamily="18" charset="0"/>
                        </a:rPr>
                        <a:t>+</a:t>
                      </a:r>
                      <a:r>
                        <a:rPr lang="en-GB" sz="1200" dirty="0">
                          <a:effectLst/>
                          <a:latin typeface="Calibri" panose="020F0502020204030204" pitchFamily="34" charset="0"/>
                          <a:ea typeface="Calibri" panose="020F0502020204030204" pitchFamily="34" charset="0"/>
                          <a:cs typeface="Times New Roman" panose="02020603050405020304" pitchFamily="18" charset="0"/>
                        </a:rPr>
                        <a:t> hypertension</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ea typeface="Calibri" panose="020F0502020204030204" pitchFamily="34" charset="0"/>
                          <a:cs typeface="Arial" panose="020B0604020202020204" pitchFamily="34" charset="0"/>
                        </a:rPr>
                        <a:t>Type 2 diabetes and BMI over 30kg/m</a:t>
                      </a:r>
                      <a:r>
                        <a:rPr lang="en-GB" sz="1200" baseline="30000" dirty="0">
                          <a:effectLst/>
                          <a:ea typeface="Calibri" panose="020F0502020204030204" pitchFamily="34" charset="0"/>
                          <a:cs typeface="Arial" panose="020B0604020202020204" pitchFamily="34" charset="0"/>
                        </a:rPr>
                        <a:t>2</a:t>
                      </a:r>
                      <a:r>
                        <a:rPr lang="en-GB" sz="1200" dirty="0">
                          <a:effectLst/>
                          <a:ea typeface="Calibri" panose="020F0502020204030204" pitchFamily="34" charset="0"/>
                          <a:cs typeface="Arial" panose="020B0604020202020204" pitchFamily="34" charset="0"/>
                        </a:rPr>
                        <a:t> or 27.5 kg/m</a:t>
                      </a:r>
                      <a:r>
                        <a:rPr lang="en-GB" sz="1200" baseline="30000" dirty="0">
                          <a:effectLst/>
                          <a:ea typeface="Calibri" panose="020F0502020204030204" pitchFamily="34" charset="0"/>
                          <a:cs typeface="Arial" panose="020B0604020202020204" pitchFamily="34" charset="0"/>
                        </a:rPr>
                        <a:t>2</a:t>
                      </a:r>
                      <a:r>
                        <a:rPr lang="en-GB" sz="1200" dirty="0">
                          <a:effectLst/>
                          <a:ea typeface="Calibri" panose="020F0502020204030204" pitchFamily="34" charset="0"/>
                          <a:cs typeface="Arial" panose="020B0604020202020204" pitchFamily="34"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a:t>
                      </a:r>
                      <a:r>
                        <a:rPr lang="en-GB" sz="1200" b="0" i="0" kern="1200" dirty="0">
                          <a:solidFill>
                            <a:schemeClr val="dk1"/>
                          </a:solidFill>
                          <a:effectLst/>
                          <a:latin typeface="+mn-lt"/>
                          <a:ea typeface="+mn-ea"/>
                          <a:cs typeface="+mn-cs"/>
                        </a:rPr>
                        <a:t>South Asian, Chinese, other Asian, Middle Eastern,  Black African or African-Caribbean origin)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200" u="sng" dirty="0">
                        <a:solidFill>
                          <a:srgbClr val="FFFF00"/>
                        </a:solidFill>
                        <a:effectLst/>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solidFill>
                            <a:schemeClr val="tx1"/>
                          </a:solidFill>
                          <a:effectLst/>
                        </a:rPr>
                        <a:t>Ask your healthcare team </a:t>
                      </a:r>
                      <a:endParaRPr lang="en-GB" sz="1200" b="1" u="sng"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endParaRPr lang="en-GB" sz="1200" b="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sng" kern="1200" dirty="0">
                          <a:solidFill>
                            <a:schemeClr val="dk1"/>
                          </a:solidFill>
                          <a:effectLst/>
                          <a:latin typeface="+mn-lt"/>
                          <a:ea typeface="+mn-ea"/>
                          <a:cs typeface="+mn-cs"/>
                        </a:rPr>
                        <a:t>For further information visit the website:</a:t>
                      </a:r>
                    </a:p>
                    <a:p>
                      <a:pPr algn="l">
                        <a:lnSpc>
                          <a:spcPct val="100000"/>
                        </a:lnSpc>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1200" dirty="0">
                          <a:hlinkClick r:id="rId3"/>
                        </a:rPr>
                        <a:t>NHS England » The NHS Digital Weight Management Programme</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2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2344791064"/>
                  </a:ext>
                </a:extLst>
              </a:tr>
            </a:tbl>
          </a:graphicData>
        </a:graphic>
      </p:graphicFrame>
    </p:spTree>
    <p:extLst>
      <p:ext uri="{BB962C8B-B14F-4D97-AF65-F5344CB8AC3E}">
        <p14:creationId xmlns:p14="http://schemas.microsoft.com/office/powerpoint/2010/main" val="1457481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47A9258-C425-BB27-E61D-EDEAF618E262}"/>
              </a:ext>
            </a:extLst>
          </p:cNvPr>
          <p:cNvGraphicFramePr>
            <a:graphicFrameLocks noGrp="1"/>
          </p:cNvGraphicFramePr>
          <p:nvPr/>
        </p:nvGraphicFramePr>
        <p:xfrm>
          <a:off x="66674" y="253767"/>
          <a:ext cx="12049126" cy="6350466"/>
        </p:xfrm>
        <a:graphic>
          <a:graphicData uri="http://schemas.openxmlformats.org/drawingml/2006/table">
            <a:tbl>
              <a:tblPr firstRow="1" firstCol="1" bandRow="1">
                <a:tableStyleId>{5C22544A-7EE6-4342-B048-85BDC9FD1C3A}</a:tableStyleId>
              </a:tblPr>
              <a:tblGrid>
                <a:gridCol w="1370518">
                  <a:extLst>
                    <a:ext uri="{9D8B030D-6E8A-4147-A177-3AD203B41FA5}">
                      <a16:colId xmlns:a16="http://schemas.microsoft.com/office/drawing/2014/main" val="3955229488"/>
                    </a:ext>
                  </a:extLst>
                </a:gridCol>
                <a:gridCol w="3797474">
                  <a:extLst>
                    <a:ext uri="{9D8B030D-6E8A-4147-A177-3AD203B41FA5}">
                      <a16:colId xmlns:a16="http://schemas.microsoft.com/office/drawing/2014/main" val="393154060"/>
                    </a:ext>
                  </a:extLst>
                </a:gridCol>
                <a:gridCol w="3397739">
                  <a:extLst>
                    <a:ext uri="{9D8B030D-6E8A-4147-A177-3AD203B41FA5}">
                      <a16:colId xmlns:a16="http://schemas.microsoft.com/office/drawing/2014/main" val="288015453"/>
                    </a:ext>
                  </a:extLst>
                </a:gridCol>
                <a:gridCol w="3483395">
                  <a:extLst>
                    <a:ext uri="{9D8B030D-6E8A-4147-A177-3AD203B41FA5}">
                      <a16:colId xmlns:a16="http://schemas.microsoft.com/office/drawing/2014/main" val="982481455"/>
                    </a:ext>
                  </a:extLst>
                </a:gridCol>
              </a:tblGrid>
              <a:tr h="562597">
                <a:tc>
                  <a:txBody>
                    <a:bodyPr/>
                    <a:lstStyle/>
                    <a:p>
                      <a:pPr algn="ctr">
                        <a:lnSpc>
                          <a:spcPct val="107000"/>
                        </a:lnSpc>
                        <a:spcAft>
                          <a:spcPts val="800"/>
                        </a:spcAft>
                      </a:pPr>
                      <a:r>
                        <a:rPr lang="en-GB" sz="1400" u="sng" dirty="0">
                          <a:solidFill>
                            <a:srgbClr val="FFFF00"/>
                          </a:solidFill>
                          <a:effectLst/>
                        </a:rPr>
                        <a:t>Programme</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rPr>
                        <a:t>Who can join?</a:t>
                      </a:r>
                    </a:p>
                    <a:p>
                      <a:pPr algn="ctr">
                        <a:lnSpc>
                          <a:spcPct val="107000"/>
                        </a:lnSpc>
                        <a:spcAft>
                          <a:spcPts val="800"/>
                        </a:spcAft>
                      </a:pPr>
                      <a:endParaRPr lang="en-GB" sz="1400" u="sng" dirty="0">
                        <a:solidFill>
                          <a:srgbClr val="FFFF00"/>
                        </a:solidFill>
                        <a:effectLst/>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3306237304"/>
                  </a:ext>
                </a:extLst>
              </a:tr>
              <a:tr h="5787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Weight loss injection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u="none"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b="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(Currently unavailable)</a:t>
                      </a:r>
                    </a:p>
                  </a:txBody>
                  <a:tcPr marL="9999" marR="9999" marT="0" marB="0"/>
                </a:tc>
                <a:tc>
                  <a:txBody>
                    <a:bodyPr/>
                    <a:lstStyle/>
                    <a:p>
                      <a:r>
                        <a:rPr lang="en-GB" sz="1200" b="0" i="0" kern="1200" dirty="0">
                          <a:solidFill>
                            <a:schemeClr val="dk1"/>
                          </a:solidFill>
                          <a:effectLst/>
                          <a:latin typeface="+mn-lt"/>
                          <a:ea typeface="+mn-ea"/>
                          <a:cs typeface="+mn-cs"/>
                        </a:rPr>
                        <a:t>Liraglutide (also called </a:t>
                      </a:r>
                      <a:r>
                        <a:rPr lang="en-GB" sz="1200" b="0" i="0" kern="1200" dirty="0" err="1">
                          <a:solidFill>
                            <a:schemeClr val="dk1"/>
                          </a:solidFill>
                          <a:effectLst/>
                          <a:latin typeface="+mn-lt"/>
                          <a:ea typeface="+mn-ea"/>
                          <a:cs typeface="+mn-cs"/>
                        </a:rPr>
                        <a:t>Saxenda</a:t>
                      </a:r>
                      <a:r>
                        <a:rPr lang="en-GB" sz="1200" b="0" i="0" kern="1200" dirty="0">
                          <a:solidFill>
                            <a:schemeClr val="dk1"/>
                          </a:solidFill>
                          <a:effectLst/>
                          <a:latin typeface="+mn-lt"/>
                          <a:ea typeface="+mn-ea"/>
                          <a:cs typeface="+mn-cs"/>
                        </a:rPr>
                        <a:t>) is a weight loss medicine that works by making you feel fuller and less hungry. It's taken as an injection once a day. Your doctor or nurse will show you how to take it.</a:t>
                      </a:r>
                    </a:p>
                    <a:p>
                      <a:endParaRPr lang="en-GB" sz="1200" b="0" i="0" kern="1200" dirty="0">
                        <a:solidFill>
                          <a:schemeClr val="dk1"/>
                        </a:solidFill>
                        <a:effectLst/>
                        <a:latin typeface="+mn-lt"/>
                        <a:ea typeface="+mn-ea"/>
                        <a:cs typeface="+mn-cs"/>
                      </a:endParaRPr>
                    </a:p>
                    <a:p>
                      <a:r>
                        <a:rPr lang="en-GB" sz="1200" b="0" i="0" kern="1200" dirty="0">
                          <a:solidFill>
                            <a:schemeClr val="dk1"/>
                          </a:solidFill>
                          <a:effectLst/>
                          <a:latin typeface="+mn-lt"/>
                          <a:ea typeface="+mn-ea"/>
                          <a:cs typeface="+mn-cs"/>
                        </a:rPr>
                        <a:t>You can usually only take liraglutide if it's prescribed for you by a specialist weight management service. A doctor might recommend that you take it if: diet and exercise changes have not worked on their own; orlistat has not worked or you cannot take it; you do not want to have weight loss surgery</a:t>
                      </a:r>
                    </a:p>
                    <a:p>
                      <a:endParaRPr lang="en-GB" sz="1200" b="0" i="0" kern="1200" dirty="0">
                        <a:solidFill>
                          <a:schemeClr val="dk1"/>
                        </a:solidFill>
                        <a:effectLst/>
                        <a:latin typeface="+mn-lt"/>
                        <a:ea typeface="+mn-ea"/>
                        <a:cs typeface="+mn-cs"/>
                      </a:endParaRPr>
                    </a:p>
                    <a:p>
                      <a:r>
                        <a:rPr lang="en-GB" sz="1200" b="0" i="0" kern="1200" dirty="0">
                          <a:solidFill>
                            <a:schemeClr val="dk1"/>
                          </a:solidFill>
                          <a:effectLst/>
                          <a:latin typeface="+mn-lt"/>
                          <a:ea typeface="+mn-ea"/>
                          <a:cs typeface="+mn-cs"/>
                        </a:rPr>
                        <a:t>You'll need to eat a balanced, reduced-calorie diet and exercise regularly while taking liraglutide.</a:t>
                      </a:r>
                    </a:p>
                    <a:p>
                      <a:r>
                        <a:rPr lang="en-GB" sz="1200" b="0" i="0" kern="1200" dirty="0">
                          <a:solidFill>
                            <a:schemeClr val="dk1"/>
                          </a:solidFill>
                          <a:effectLst/>
                          <a:latin typeface="+mn-lt"/>
                          <a:ea typeface="+mn-ea"/>
                          <a:cs typeface="+mn-cs"/>
                        </a:rPr>
                        <a:t>Before prescribing liraglutide, your doctor will talk you through its benefits and limitations, including any side effects you might get.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Offered:</a:t>
                      </a:r>
                      <a:r>
                        <a:rPr lang="en-GB" sz="1200" b="0" u="none"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b="0" u="none"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mn-lt"/>
                          <a:ea typeface="+mn-ea"/>
                          <a:cs typeface="+mn-cs"/>
                        </a:rPr>
                        <a:t>Imperial Specialist weight management (Tier 3) programme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kern="1200" dirty="0">
                          <a:solidFill>
                            <a:schemeClr val="dk1"/>
                          </a:solidFill>
                          <a:effectLst/>
                          <a:latin typeface="+mn-lt"/>
                          <a:ea typeface="+mn-ea"/>
                          <a:cs typeface="+mn-cs"/>
                        </a:rPr>
                        <a:t>Ashford and St Peters weight management (Tier 3) programme</a:t>
                      </a:r>
                    </a:p>
                    <a:p>
                      <a:endParaRPr lang="en-GB"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Online group  or one to one over 52+ weeks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Languages</a:t>
                      </a:r>
                      <a:r>
                        <a:rPr lang="en-GB" sz="1200" dirty="0">
                          <a:effectLst/>
                          <a:latin typeface="Calibri" panose="020F0502020204030204" pitchFamily="34" charset="0"/>
                          <a:ea typeface="Calibri" panose="020F0502020204030204" pitchFamily="34" charset="0"/>
                          <a:cs typeface="Times New Roman" panose="02020603050405020304" pitchFamily="18" charset="0"/>
                        </a:rPr>
                        <a:t>: Interpreters available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2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BMI over 35kg/m</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dirty="0">
                          <a:latin typeface="+mn-lt"/>
                          <a:cs typeface="Arial" panose="020B0604020202020204" pitchFamily="34" charset="0"/>
                        </a:rPr>
                        <a:t>BMI over 32.5kg/ m</a:t>
                      </a:r>
                      <a:r>
                        <a:rPr lang="en-US" sz="1200" baseline="30000" dirty="0">
                          <a:latin typeface="+mn-lt"/>
                          <a:cs typeface="Arial" panose="020B0604020202020204" pitchFamily="34" charset="0"/>
                        </a:rPr>
                        <a:t>2 </a:t>
                      </a:r>
                      <a:r>
                        <a:rPr lang="en-GB" sz="1200" kern="1200" dirty="0">
                          <a:solidFill>
                            <a:schemeClr val="dk1"/>
                          </a:solidFill>
                          <a:effectLst/>
                          <a:latin typeface="+mn-lt"/>
                          <a:cs typeface="Arial" panose="020B0604020202020204" pitchFamily="34" charset="0"/>
                        </a:rPr>
                        <a:t>in people of </a:t>
                      </a:r>
                      <a:r>
                        <a:rPr lang="en-GB" sz="1200" b="0" i="0" kern="1200" dirty="0">
                          <a:solidFill>
                            <a:schemeClr val="dk1"/>
                          </a:solidFill>
                          <a:effectLst/>
                          <a:latin typeface="+mn-lt"/>
                          <a:cs typeface="Arial" panose="020B0604020202020204" pitchFamily="34" charset="0"/>
                        </a:rPr>
                        <a:t>South Asian, Chinese, other Asian, Middle Eastern, Black African or African-Caribbean origin. </a:t>
                      </a:r>
                      <a:endParaRPr lang="en-US" sz="1200" dirty="0">
                        <a:latin typeface="+mn-lt"/>
                        <a:cs typeface="Arial" panose="020B0604020202020204" pitchFamily="34" charset="0"/>
                      </a:endParaRP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With pre diabetes + high cholesterol/ hypertension</a:t>
                      </a:r>
                    </a:p>
                    <a:p>
                      <a:pPr algn="ctr">
                        <a:lnSpc>
                          <a:spcPct val="107000"/>
                        </a:lnSpc>
                        <a:spcAft>
                          <a:spcPts val="800"/>
                        </a:spcAft>
                      </a:pPr>
                      <a:endParaRPr lang="en-GB" sz="1200" u="sng" dirty="0">
                        <a:solidFill>
                          <a:srgbClr val="FFFF00"/>
                        </a:solidFill>
                        <a:effectLst/>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u="sng"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sng" kern="1200" dirty="0">
                          <a:solidFill>
                            <a:schemeClr val="dk1"/>
                          </a:solidFill>
                          <a:effectLst/>
                          <a:latin typeface="+mn-lt"/>
                          <a:ea typeface="+mn-ea"/>
                          <a:cs typeface="+mn-cs"/>
                        </a:rPr>
                        <a:t>For further information visit the website: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hlinkClick r:id="rId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hlinkClick r:id="rId3"/>
                        </a:rPr>
                        <a:t>Obesity - Treatment - NHS (www.nhs.uk)</a:t>
                      </a: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u="sng"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sng" kern="1200" dirty="0">
                          <a:solidFill>
                            <a:schemeClr val="dk1"/>
                          </a:solidFill>
                          <a:effectLst/>
                          <a:latin typeface="+mn-lt"/>
                          <a:ea typeface="+mn-ea"/>
                          <a:cs typeface="+mn-cs"/>
                        </a:rPr>
                        <a:t>For further information visit the website: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sng"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err="1">
                          <a:solidFill>
                            <a:schemeClr val="dk1"/>
                          </a:solidFill>
                          <a:effectLst/>
                          <a:latin typeface="+mn-lt"/>
                          <a:ea typeface="+mn-ea"/>
                          <a:cs typeface="+mn-cs"/>
                        </a:rPr>
                        <a:t>Saxenda</a:t>
                      </a:r>
                      <a:r>
                        <a:rPr lang="en-GB" sz="1200" b="0" i="0" kern="1200" dirty="0">
                          <a:solidFill>
                            <a:schemeClr val="dk1"/>
                          </a:solidFill>
                          <a:effectLst/>
                          <a:latin typeface="+mn-lt"/>
                          <a:ea typeface="+mn-ea"/>
                          <a:cs typeface="+mn-cs"/>
                        </a:rPr>
                        <a:t> patient brochure for adults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u="sng"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kern="1200" dirty="0">
                          <a:solidFill>
                            <a:schemeClr val="dk1"/>
                          </a:solidFill>
                          <a:effectLst/>
                          <a:latin typeface="+mn-lt"/>
                          <a:ea typeface="+mn-ea"/>
                          <a:cs typeface="+mn-cs"/>
                        </a:rPr>
                        <a:t>https://www.saxenda.com/content/dam/obesity/saxenda/pdfs/US23SX00004_SAX_Patient_Brochure_Digital_V3.pdf</a:t>
                      </a:r>
                    </a:p>
                    <a:p>
                      <a:pPr algn="ctr">
                        <a:lnSpc>
                          <a:spcPct val="107000"/>
                        </a:lnSpc>
                        <a:spcAft>
                          <a:spcPts val="800"/>
                        </a:spcAft>
                      </a:pPr>
                      <a:endParaRPr lang="en-GB" sz="12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3497004666"/>
                  </a:ext>
                </a:extLst>
              </a:tr>
            </a:tbl>
          </a:graphicData>
        </a:graphic>
      </p:graphicFrame>
    </p:spTree>
    <p:extLst>
      <p:ext uri="{BB962C8B-B14F-4D97-AF65-F5344CB8AC3E}">
        <p14:creationId xmlns:p14="http://schemas.microsoft.com/office/powerpoint/2010/main" val="1569484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9F2629-A53D-463D-CE6A-71A5A00869C6}"/>
              </a:ext>
            </a:extLst>
          </p:cNvPr>
          <p:cNvGraphicFramePr>
            <a:graphicFrameLocks noGrp="1"/>
          </p:cNvGraphicFramePr>
          <p:nvPr/>
        </p:nvGraphicFramePr>
        <p:xfrm>
          <a:off x="71437" y="75714"/>
          <a:ext cx="12049126" cy="6706572"/>
        </p:xfrm>
        <a:graphic>
          <a:graphicData uri="http://schemas.openxmlformats.org/drawingml/2006/table">
            <a:tbl>
              <a:tblPr firstRow="1" firstCol="1" bandRow="1">
                <a:tableStyleId>{5C22544A-7EE6-4342-B048-85BDC9FD1C3A}</a:tableStyleId>
              </a:tblPr>
              <a:tblGrid>
                <a:gridCol w="1370518">
                  <a:extLst>
                    <a:ext uri="{9D8B030D-6E8A-4147-A177-3AD203B41FA5}">
                      <a16:colId xmlns:a16="http://schemas.microsoft.com/office/drawing/2014/main" val="312841583"/>
                    </a:ext>
                  </a:extLst>
                </a:gridCol>
                <a:gridCol w="4125408">
                  <a:extLst>
                    <a:ext uri="{9D8B030D-6E8A-4147-A177-3AD203B41FA5}">
                      <a16:colId xmlns:a16="http://schemas.microsoft.com/office/drawing/2014/main" val="1600742596"/>
                    </a:ext>
                  </a:extLst>
                </a:gridCol>
                <a:gridCol w="3724275">
                  <a:extLst>
                    <a:ext uri="{9D8B030D-6E8A-4147-A177-3AD203B41FA5}">
                      <a16:colId xmlns:a16="http://schemas.microsoft.com/office/drawing/2014/main" val="523141559"/>
                    </a:ext>
                  </a:extLst>
                </a:gridCol>
                <a:gridCol w="2828925">
                  <a:extLst>
                    <a:ext uri="{9D8B030D-6E8A-4147-A177-3AD203B41FA5}">
                      <a16:colId xmlns:a16="http://schemas.microsoft.com/office/drawing/2014/main" val="865648258"/>
                    </a:ext>
                  </a:extLst>
                </a:gridCol>
              </a:tblGrid>
              <a:tr h="537572">
                <a:tc>
                  <a:txBody>
                    <a:bodyPr/>
                    <a:lstStyle/>
                    <a:p>
                      <a:pPr algn="ctr">
                        <a:lnSpc>
                          <a:spcPct val="107000"/>
                        </a:lnSpc>
                        <a:spcAft>
                          <a:spcPts val="800"/>
                        </a:spcAft>
                      </a:pPr>
                      <a:r>
                        <a:rPr lang="en-GB" sz="1400" u="sng">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Programme</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it?</a:t>
                      </a: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pPr algn="ctr">
                        <a:lnSpc>
                          <a:spcPct val="107000"/>
                        </a:lnSpc>
                        <a:spcAft>
                          <a:spcPts val="800"/>
                        </a:spcAft>
                      </a:pPr>
                      <a:r>
                        <a:rPr lang="en-GB" sz="1400" u="sng" dirty="0">
                          <a:solidFill>
                            <a:srgbClr val="FFFF00"/>
                          </a:solidFill>
                          <a:effectLst/>
                        </a:rPr>
                        <a:t>Who can join?</a:t>
                      </a:r>
                    </a:p>
                    <a:p>
                      <a:pPr algn="ctr">
                        <a:lnSpc>
                          <a:spcPct val="107000"/>
                        </a:lnSpc>
                        <a:spcAft>
                          <a:spcPts val="800"/>
                        </a:spcAft>
                      </a:pPr>
                      <a:endParaRPr lang="en-GB" sz="1400" u="sng" dirty="0">
                        <a:solidFill>
                          <a:srgbClr val="FFFF00"/>
                        </a:solidFill>
                        <a:effectLst/>
                      </a:endParaRPr>
                    </a:p>
                  </a:txBody>
                  <a:tcPr marL="9999" marR="9999" marT="0" marB="0"/>
                </a:tc>
                <a:tc>
                  <a:txBody>
                    <a:bodyPr/>
                    <a:lstStyle/>
                    <a:p>
                      <a:pPr algn="ctr">
                        <a:lnSpc>
                          <a:spcPct val="107000"/>
                        </a:lnSpc>
                        <a:spcAft>
                          <a:spcPts val="800"/>
                        </a:spcAft>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 I sign up?</a:t>
                      </a:r>
                    </a:p>
                  </a:txBody>
                  <a:tcPr marL="9999" marR="9999" marT="0" marB="0"/>
                </a:tc>
                <a:extLst>
                  <a:ext uri="{0D108BD9-81ED-4DB2-BD59-A6C34878D82A}">
                    <a16:rowId xmlns:a16="http://schemas.microsoft.com/office/drawing/2014/main" val="2030276274"/>
                  </a:ext>
                </a:extLst>
              </a:tr>
              <a:tr h="61585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rPr>
                        <a:t>Specialist weight management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rPr>
                        <a:t>Tier 3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rPr>
                        <a:t>(non surgical)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rPr>
                        <a:t>+ /-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Specialist bariatric surgery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Tier 4</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(surgical)</a:t>
                      </a:r>
                    </a:p>
                    <a:p>
                      <a:pPr algn="ctr">
                        <a:lnSpc>
                          <a:spcPct val="107000"/>
                        </a:lnSpc>
                        <a:spcAft>
                          <a:spcPts val="800"/>
                        </a:spcAft>
                      </a:pPr>
                      <a:endParaRPr lang="en-GB"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tc>
                  <a:txBody>
                    <a:bodyPr/>
                    <a:lstStyle/>
                    <a:p>
                      <a:r>
                        <a:rPr lang="en-GB" sz="1100" dirty="0">
                          <a:solidFill>
                            <a:schemeClr val="tx1"/>
                          </a:solidFill>
                          <a:effectLst/>
                        </a:rPr>
                        <a:t>Specialist weight management service is a service provided by a multi-disciplinary team (MDT) comprised of </a:t>
                      </a:r>
                      <a:r>
                        <a:rPr lang="en-GB" sz="1100" kern="1200" dirty="0">
                          <a:solidFill>
                            <a:schemeClr val="dk1"/>
                          </a:solidFill>
                          <a:effectLst/>
                          <a:latin typeface="+mn-lt"/>
                          <a:ea typeface="+mn-ea"/>
                          <a:cs typeface="+mn-cs"/>
                        </a:rPr>
                        <a:t>consultant bariatric surgeons; </a:t>
                      </a:r>
                      <a:r>
                        <a:rPr lang="en-GB" sz="1100" b="0" kern="1200" dirty="0">
                          <a:solidFill>
                            <a:schemeClr val="dk1"/>
                          </a:solidFill>
                          <a:effectLst/>
                          <a:latin typeface="+mn-lt"/>
                          <a:ea typeface="+mn-ea"/>
                          <a:cs typeface="+mn-cs"/>
                        </a:rPr>
                        <a:t>consultant endocrinologist; consultant psychiatrist</a:t>
                      </a:r>
                      <a:r>
                        <a:rPr lang="en-GB" sz="1100" b="1" kern="1200" dirty="0">
                          <a:solidFill>
                            <a:schemeClr val="dk1"/>
                          </a:solidFill>
                          <a:effectLst/>
                          <a:latin typeface="+mn-lt"/>
                          <a:ea typeface="+mn-ea"/>
                          <a:cs typeface="+mn-cs"/>
                        </a:rPr>
                        <a:t>; </a:t>
                      </a:r>
                      <a:r>
                        <a:rPr lang="en-GB" sz="1100" b="0" kern="1200" dirty="0">
                          <a:solidFill>
                            <a:schemeClr val="dk1"/>
                          </a:solidFill>
                          <a:effectLst/>
                          <a:latin typeface="+mn-lt"/>
                          <a:ea typeface="+mn-ea"/>
                          <a:cs typeface="+mn-cs"/>
                        </a:rPr>
                        <a:t>clinical psychologists</a:t>
                      </a:r>
                      <a:r>
                        <a:rPr lang="en-GB" sz="1100" b="1" kern="1200" dirty="0">
                          <a:solidFill>
                            <a:schemeClr val="dk1"/>
                          </a:solidFill>
                          <a:effectLst/>
                          <a:latin typeface="+mn-lt"/>
                          <a:ea typeface="+mn-ea"/>
                          <a:cs typeface="+mn-cs"/>
                        </a:rPr>
                        <a:t>; c</a:t>
                      </a:r>
                      <a:r>
                        <a:rPr lang="en-GB" sz="1100" b="0" kern="1200" dirty="0">
                          <a:solidFill>
                            <a:schemeClr val="dk1"/>
                          </a:solidFill>
                          <a:effectLst/>
                          <a:latin typeface="+mn-lt"/>
                          <a:ea typeface="+mn-ea"/>
                          <a:cs typeface="+mn-cs"/>
                        </a:rPr>
                        <a:t>linical nurse specialists &amp; specialist weight management dietitians.</a:t>
                      </a:r>
                      <a:endParaRPr lang="en-GB" sz="1100" b="1" kern="1200" dirty="0">
                        <a:solidFill>
                          <a:schemeClr val="dk1"/>
                        </a:solidFill>
                        <a:effectLst/>
                        <a:latin typeface="+mn-lt"/>
                        <a:ea typeface="+mn-ea"/>
                        <a:cs typeface="+mn-cs"/>
                      </a:endParaRPr>
                    </a:p>
                    <a:p>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solidFill>
                            <a:schemeClr val="tx1"/>
                          </a:solidFill>
                          <a:effectLst/>
                        </a:rPr>
                        <a:t>Tier 3 specialist weight management service:</a:t>
                      </a:r>
                      <a:r>
                        <a:rPr lang="en-GB" sz="1100" b="1" u="none" dirty="0">
                          <a:solidFill>
                            <a:schemeClr val="tx1"/>
                          </a:solidFill>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none"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chemeClr val="tx1"/>
                          </a:solidFill>
                          <a:effectLst/>
                        </a:rPr>
                        <a:t>The MDT provide t</a:t>
                      </a:r>
                      <a:r>
                        <a:rPr lang="en-GB" sz="1100" b="0" i="0" kern="1200" dirty="0">
                          <a:solidFill>
                            <a:schemeClr val="dk1"/>
                          </a:solidFill>
                          <a:effectLst/>
                          <a:latin typeface="+mn-lt"/>
                          <a:ea typeface="+mn-ea"/>
                          <a:cs typeface="+mn-cs"/>
                        </a:rPr>
                        <a:t>ier 3 weight management services offering weight management support for people who live with obesity. </a:t>
                      </a:r>
                      <a:r>
                        <a:rPr lang="en-GB" sz="1100" kern="1200" dirty="0">
                          <a:solidFill>
                            <a:schemeClr val="dk1"/>
                          </a:solidFill>
                          <a:effectLst/>
                          <a:latin typeface="+mn-lt"/>
                          <a:ea typeface="+mn-ea"/>
                          <a:cs typeface="+mn-cs"/>
                        </a:rPr>
                        <a:t>On completion, the Tier 3 specialist weight management service will provide recommendations for each individual regarding future weight management including appropriateness of referral for bariatric surgical assessment.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none"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none"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solidFill>
                            <a:schemeClr val="tx1"/>
                          </a:solidFill>
                          <a:effectLst/>
                        </a:rPr>
                        <a:t>Offered</a:t>
                      </a:r>
                      <a:r>
                        <a:rPr lang="en-GB" sz="1100" b="0" u="none" dirty="0">
                          <a:solidFill>
                            <a:schemeClr val="tx1"/>
                          </a:solidFill>
                          <a:effectLst/>
                        </a:rPr>
                        <a:t>: specialist weight management programme (</a:t>
                      </a:r>
                      <a:r>
                        <a:rPr lang="en-GB" sz="1100" dirty="0">
                          <a:solidFill>
                            <a:schemeClr val="tx1"/>
                          </a:solidFill>
                          <a:effectLst/>
                        </a:rPr>
                        <a:t>1hr online group x 8 weekly)  </a:t>
                      </a:r>
                      <a:endParaRPr lang="en-GB" sz="1100" dirty="0">
                        <a:solidFill>
                          <a:schemeClr val="tx1"/>
                        </a:solidFill>
                        <a:effectLst/>
                        <a:latin typeface="Calibri" panose="020F0502020204030204" pitchFamily="34" charset="0"/>
                        <a:cs typeface="Times New Roman" panose="02020603050405020304" pitchFamily="18" charset="0"/>
                      </a:endParaRPr>
                    </a:p>
                    <a:p>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effectLst/>
                          <a:latin typeface="Calibri" panose="020F0502020204030204" pitchFamily="34" charset="0"/>
                          <a:ea typeface="Calibri" panose="020F0502020204030204" pitchFamily="34" charset="0"/>
                          <a:cs typeface="Times New Roman" panose="02020603050405020304" pitchFamily="18" charset="0"/>
                        </a:rPr>
                        <a:t>Language</a:t>
                      </a:r>
                      <a:r>
                        <a:rPr lang="en-GB" sz="1100" dirty="0">
                          <a:effectLst/>
                          <a:latin typeface="Calibri" panose="020F0502020204030204" pitchFamily="34" charset="0"/>
                          <a:ea typeface="Calibri" panose="020F0502020204030204" pitchFamily="34" charset="0"/>
                          <a:cs typeface="Times New Roman" panose="02020603050405020304" pitchFamily="18" charset="0"/>
                        </a:rPr>
                        <a:t>: Interpreters available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sng" dirty="0">
                        <a:effectLst/>
                        <a:ea typeface="Times New Roman" panose="02020603050405020304" pitchFamily="18" charset="0"/>
                        <a:cs typeface="Symbol" panose="05050102010706020507" pitchFamily="18"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effectLst/>
                          <a:ea typeface="Times New Roman" panose="02020603050405020304" pitchFamily="18" charset="0"/>
                          <a:cs typeface="Symbol" panose="05050102010706020507" pitchFamily="18" charset="2"/>
                        </a:rPr>
                        <a:t>Tier 4 bariatric surgery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sng" dirty="0">
                        <a:effectLst/>
                        <a:ea typeface="Times New Roman" panose="02020603050405020304" pitchFamily="18" charset="0"/>
                        <a:cs typeface="Symbol" panose="05050102010706020507" pitchFamily="18" charset="2"/>
                      </a:endParaRPr>
                    </a:p>
                    <a:p>
                      <a:r>
                        <a:rPr lang="en-GB" sz="1100" b="0" i="0" kern="1200" dirty="0">
                          <a:solidFill>
                            <a:schemeClr val="dk1"/>
                          </a:solidFill>
                          <a:effectLst/>
                          <a:latin typeface="+mn-lt"/>
                          <a:ea typeface="+mn-ea"/>
                          <a:cs typeface="+mn-cs"/>
                        </a:rPr>
                        <a:t>Called bariatric surgery or weight loss surgery or metabolic surgery, is sometimes used as a treatment provided by the above MDT professionals to people who are very obese.</a:t>
                      </a:r>
                    </a:p>
                    <a:p>
                      <a:r>
                        <a:rPr lang="en-GB" sz="1100" b="0" i="0" kern="1200" dirty="0">
                          <a:solidFill>
                            <a:schemeClr val="dk1"/>
                          </a:solidFill>
                          <a:effectLst/>
                          <a:latin typeface="+mn-lt"/>
                          <a:ea typeface="+mn-ea"/>
                          <a:cs typeface="+mn-cs"/>
                        </a:rPr>
                        <a:t>It can lead to significant weight loss and help improve many obesity-related conditions, such as </a:t>
                      </a:r>
                      <a:r>
                        <a:rPr lang="en-GB" sz="1100" b="0" i="0" kern="1200" dirty="0">
                          <a:solidFill>
                            <a:schemeClr val="dk1"/>
                          </a:solidFill>
                          <a:effectLst/>
                          <a:latin typeface="+mn-lt"/>
                          <a:ea typeface="+mn-ea"/>
                          <a:cs typeface="+mn-cs"/>
                          <a:hlinkClick r:id="rId2"/>
                        </a:rPr>
                        <a:t>type 2 diabetes</a:t>
                      </a:r>
                      <a:r>
                        <a:rPr lang="en-GB" sz="1100" b="0" i="0" kern="1200" dirty="0">
                          <a:solidFill>
                            <a:schemeClr val="dk1"/>
                          </a:solidFill>
                          <a:effectLst/>
                          <a:latin typeface="+mn-lt"/>
                          <a:ea typeface="+mn-ea"/>
                          <a:cs typeface="+mn-cs"/>
                        </a:rPr>
                        <a:t> or </a:t>
                      </a:r>
                      <a:r>
                        <a:rPr lang="en-GB" sz="1100" b="0" i="0" kern="1200" dirty="0">
                          <a:solidFill>
                            <a:schemeClr val="dk1"/>
                          </a:solidFill>
                          <a:effectLst/>
                          <a:latin typeface="+mn-lt"/>
                          <a:ea typeface="+mn-ea"/>
                          <a:cs typeface="+mn-cs"/>
                          <a:hlinkClick r:id="rId3"/>
                        </a:rPr>
                        <a:t>high blood pressure</a:t>
                      </a:r>
                      <a:r>
                        <a:rPr lang="en-GB" sz="1100" b="0" i="0" kern="1200" dirty="0">
                          <a:solidFill>
                            <a:schemeClr val="dk1"/>
                          </a:solidFill>
                          <a:effectLst/>
                          <a:latin typeface="+mn-lt"/>
                          <a:ea typeface="+mn-ea"/>
                          <a:cs typeface="+mn-cs"/>
                        </a:rPr>
                        <a:t>.</a:t>
                      </a:r>
                    </a:p>
                    <a:p>
                      <a:r>
                        <a:rPr lang="en-GB" sz="1100" b="0" i="0" kern="1200" dirty="0">
                          <a:solidFill>
                            <a:schemeClr val="dk1"/>
                          </a:solidFill>
                          <a:effectLst/>
                          <a:latin typeface="+mn-lt"/>
                          <a:ea typeface="+mn-ea"/>
                          <a:cs typeface="+mn-cs"/>
                        </a:rPr>
                        <a:t>But it's a major operation and in most cases should only be considered after trying to </a:t>
                      </a:r>
                      <a:r>
                        <a:rPr lang="en-GB" sz="1100" b="0" i="0" kern="1200" dirty="0">
                          <a:solidFill>
                            <a:schemeClr val="dk1"/>
                          </a:solidFill>
                          <a:effectLst/>
                          <a:latin typeface="+mn-lt"/>
                          <a:ea typeface="+mn-ea"/>
                          <a:cs typeface="+mn-cs"/>
                          <a:hlinkClick r:id="rId4"/>
                        </a:rPr>
                        <a:t>lose weight</a:t>
                      </a:r>
                      <a:r>
                        <a:rPr lang="en-GB" sz="1100" b="0" i="0" kern="1200" dirty="0">
                          <a:solidFill>
                            <a:schemeClr val="dk1"/>
                          </a:solidFill>
                          <a:effectLst/>
                          <a:latin typeface="+mn-lt"/>
                          <a:ea typeface="+mn-ea"/>
                          <a:cs typeface="+mn-cs"/>
                        </a:rPr>
                        <a:t> through a </a:t>
                      </a:r>
                      <a:r>
                        <a:rPr lang="en-GB" sz="1100" b="0" i="0" kern="1200" dirty="0">
                          <a:solidFill>
                            <a:schemeClr val="dk1"/>
                          </a:solidFill>
                          <a:effectLst/>
                          <a:latin typeface="+mn-lt"/>
                          <a:ea typeface="+mn-ea"/>
                          <a:cs typeface="+mn-cs"/>
                          <a:hlinkClick r:id="rId5"/>
                        </a:rPr>
                        <a:t>healthy diet</a:t>
                      </a:r>
                      <a:r>
                        <a:rPr lang="en-GB" sz="1100" b="0" i="0" kern="1200" dirty="0">
                          <a:solidFill>
                            <a:schemeClr val="dk1"/>
                          </a:solidFill>
                          <a:effectLst/>
                          <a:latin typeface="+mn-lt"/>
                          <a:ea typeface="+mn-ea"/>
                          <a:cs typeface="+mn-cs"/>
                        </a:rPr>
                        <a:t> and </a:t>
                      </a:r>
                      <a:r>
                        <a:rPr lang="en-GB" sz="1100" b="0" i="0" kern="1200" dirty="0">
                          <a:solidFill>
                            <a:schemeClr val="dk1"/>
                          </a:solidFill>
                          <a:effectLst/>
                          <a:latin typeface="+mn-lt"/>
                          <a:ea typeface="+mn-ea"/>
                          <a:cs typeface="+mn-cs"/>
                          <a:hlinkClick r:id="rId6"/>
                        </a:rPr>
                        <a:t>exercise</a:t>
                      </a:r>
                      <a:r>
                        <a:rPr lang="en-GB" sz="1100" b="0" i="0" kern="1200" dirty="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sng" dirty="0">
                        <a:effectLst/>
                        <a:ea typeface="Times New Roman" panose="02020603050405020304" pitchFamily="18" charset="0"/>
                        <a:cs typeface="Symbol" panose="05050102010706020507" pitchFamily="18"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effectLst/>
                        <a:ea typeface="Times New Roman" panose="02020603050405020304" pitchFamily="18" charset="0"/>
                        <a:cs typeface="Symbol" panose="05050102010706020507" pitchFamily="18" charset="2"/>
                      </a:endParaRPr>
                    </a:p>
                  </a:txBody>
                  <a:tcPr marL="9999" marR="9999" marT="0" marB="0"/>
                </a:tc>
                <a:tc>
                  <a:txBody>
                    <a:bodyPr/>
                    <a:lstStyle/>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BMI over 35kg/m</a:t>
                      </a:r>
                      <a:r>
                        <a:rPr lang="en-GB" sz="1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100" dirty="0">
                          <a:effectLst/>
                          <a:latin typeface="Calibri" panose="020F0502020204030204" pitchFamily="34" charset="0"/>
                          <a:ea typeface="Calibri" panose="020F0502020204030204" pitchFamily="34" charset="0"/>
                          <a:cs typeface="Times New Roman" panose="02020603050405020304" pitchFamily="18" charset="0"/>
                        </a:rPr>
                        <a:t> + co-morbidities e.g. type 2 diabetes / hypertension/ sleep apnoea/ infertility/PCOS/ poor mobility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BMI over 40kg/m</a:t>
                      </a:r>
                      <a:r>
                        <a:rPr lang="en-GB" sz="1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BMI over 32.5kg/m</a:t>
                      </a:r>
                      <a:r>
                        <a:rPr lang="en-GB" sz="1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100" dirty="0">
                          <a:effectLst/>
                          <a:latin typeface="Calibri" panose="020F0502020204030204" pitchFamily="34" charset="0"/>
                          <a:ea typeface="Calibri" panose="020F0502020204030204" pitchFamily="34" charset="0"/>
                          <a:cs typeface="Times New Roman" panose="02020603050405020304" pitchFamily="18" charset="0"/>
                        </a:rPr>
                        <a:t> (Black, Asian, minority ethnic backgrounds) + co-morbidities e.g. type 2 diabetes / hypertension/ sleep apnoea/ infertility/PCOS/ poor mobility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BMI over 37.5kg/m</a:t>
                      </a:r>
                      <a:r>
                        <a:rPr lang="en-GB" sz="1100" baseline="30000" dirty="0">
                          <a:effectLst/>
                          <a:latin typeface="Calibri" panose="020F0502020204030204" pitchFamily="34" charset="0"/>
                          <a:ea typeface="Calibri" panose="020F0502020204030204" pitchFamily="34" charset="0"/>
                          <a:cs typeface="Times New Roman" panose="02020603050405020304" pitchFamily="18" charset="0"/>
                        </a:rPr>
                        <a:t>2. </a:t>
                      </a:r>
                      <a:r>
                        <a:rPr lang="en-GB" sz="1100" dirty="0">
                          <a:effectLst/>
                          <a:latin typeface="Calibri" panose="020F0502020204030204" pitchFamily="34" charset="0"/>
                          <a:ea typeface="Calibri" panose="020F0502020204030204" pitchFamily="34" charset="0"/>
                          <a:cs typeface="Times New Roman" panose="02020603050405020304" pitchFamily="18" charset="0"/>
                        </a:rPr>
                        <a:t>(Black, Asian, minority ethnic backgrounds)</a:t>
                      </a: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 Exclusion criteria does apply</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endParaRPr lang="en-GB" sz="1100" baseline="3000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800"/>
                        </a:spcAft>
                      </a:pPr>
                      <a:r>
                        <a:rPr lang="en-GB" sz="1100" b="0" i="0" kern="1200" dirty="0">
                          <a:solidFill>
                            <a:schemeClr val="dk1"/>
                          </a:solidFill>
                          <a:effectLst/>
                          <a:latin typeface="+mn-lt"/>
                          <a:ea typeface="+mn-ea"/>
                          <a:cs typeface="+mn-cs"/>
                        </a:rPr>
                        <a:t>An expedited assessment for bariatric surgery at Imperial weight management service </a:t>
                      </a:r>
                      <a:r>
                        <a:rPr lang="en-GB" sz="1100" b="1" i="0" u="sng" kern="1200" dirty="0">
                          <a:solidFill>
                            <a:schemeClr val="dk1"/>
                          </a:solidFill>
                          <a:effectLst/>
                          <a:latin typeface="+mn-lt"/>
                          <a:ea typeface="+mn-ea"/>
                          <a:cs typeface="+mn-cs"/>
                        </a:rPr>
                        <a:t>only</a:t>
                      </a:r>
                      <a:r>
                        <a:rPr lang="en-GB" sz="1100" b="0" i="0" kern="1200" dirty="0">
                          <a:solidFill>
                            <a:schemeClr val="dk1"/>
                          </a:solidFill>
                          <a:effectLst/>
                          <a:latin typeface="+mn-lt"/>
                          <a:ea typeface="+mn-ea"/>
                          <a:cs typeface="+mn-cs"/>
                        </a:rPr>
                        <a:t> will be offered to people with: </a:t>
                      </a:r>
                    </a:p>
                    <a:p>
                      <a:pPr marL="171450" indent="-171450" algn="l">
                        <a:lnSpc>
                          <a:spcPct val="107000"/>
                        </a:lnSpc>
                        <a:spcAft>
                          <a:spcPts val="800"/>
                        </a:spcAft>
                        <a:buFont typeface="Arial" panose="020B0604020202020204" pitchFamily="34" charset="0"/>
                        <a:buChar char="•"/>
                      </a:pPr>
                      <a:r>
                        <a:rPr lang="en-GB" sz="1100" b="0" i="0" kern="1200" dirty="0">
                          <a:solidFill>
                            <a:schemeClr val="dk1"/>
                          </a:solidFill>
                          <a:effectLst/>
                          <a:latin typeface="+mn-lt"/>
                          <a:ea typeface="+mn-ea"/>
                          <a:cs typeface="+mn-cs"/>
                        </a:rPr>
                        <a:t>BMI of 35 or over who have recent-onset type 2 diabetes as long as they are also receiving or will receive assessment in our Tier 3 service. </a:t>
                      </a:r>
                    </a:p>
                    <a:p>
                      <a:pPr marL="171450" indent="-171450" algn="l">
                        <a:lnSpc>
                          <a:spcPct val="107000"/>
                        </a:lnSpc>
                        <a:spcAft>
                          <a:spcPts val="800"/>
                        </a:spcAft>
                        <a:buFont typeface="Arial" panose="020B0604020202020204" pitchFamily="34" charset="0"/>
                        <a:buChar char="•"/>
                      </a:pPr>
                      <a:r>
                        <a:rPr lang="en-GB" sz="1100" b="0" i="0" kern="1200" dirty="0">
                          <a:solidFill>
                            <a:schemeClr val="dk1"/>
                          </a:solidFill>
                          <a:effectLst/>
                          <a:latin typeface="+mn-lt"/>
                          <a:ea typeface="+mn-ea"/>
                          <a:cs typeface="+mn-cs"/>
                        </a:rPr>
                        <a:t>People of Asian family origin with a BMI of 30–34.9 who have recent-onset type 2 diabetes</a:t>
                      </a:r>
                    </a:p>
                    <a:p>
                      <a:pPr marL="171450" indent="-171450" algn="l">
                        <a:lnSpc>
                          <a:spcPct val="107000"/>
                        </a:lnSpc>
                        <a:spcAft>
                          <a:spcPts val="800"/>
                        </a:spcAft>
                        <a:buFont typeface="Arial" panose="020B0604020202020204" pitchFamily="34" charset="0"/>
                        <a:buChar char="•"/>
                      </a:pPr>
                      <a:r>
                        <a:rPr lang="en-GB" sz="1100" b="0" i="0" kern="1200" dirty="0">
                          <a:solidFill>
                            <a:schemeClr val="dk1"/>
                          </a:solidFill>
                          <a:effectLst/>
                          <a:latin typeface="+mn-lt"/>
                          <a:ea typeface="+mn-ea"/>
                          <a:cs typeface="+mn-cs"/>
                        </a:rPr>
                        <a:t>BMI &gt;50 </a:t>
                      </a:r>
                    </a:p>
                    <a:p>
                      <a:pPr marL="171450" indent="-171450" algn="l">
                        <a:lnSpc>
                          <a:spcPct val="107000"/>
                        </a:lnSpc>
                        <a:spcAft>
                          <a:spcPts val="800"/>
                        </a:spcAft>
                        <a:buFont typeface="Arial" panose="020B0604020202020204" pitchFamily="34" charset="0"/>
                        <a:buChar char="•"/>
                      </a:pPr>
                      <a:endParaRPr lang="en-GB" sz="1100" u="sng" dirty="0">
                        <a:solidFill>
                          <a:srgbClr val="FFFF00"/>
                        </a:solidFill>
                        <a:effectLst/>
                        <a:latin typeface="+mn-lt"/>
                      </a:endParaRPr>
                    </a:p>
                  </a:txBody>
                  <a:tcPr marL="9999" marR="999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solidFill>
                            <a:schemeClr val="tx1"/>
                          </a:solidFill>
                          <a:effectLst/>
                        </a:rPr>
                        <a:t>Ask your </a:t>
                      </a:r>
                      <a:r>
                        <a:rPr lang="en-GB" sz="1100" b="1" u="sng" dirty="0" err="1">
                          <a:solidFill>
                            <a:schemeClr val="tx1"/>
                          </a:solidFill>
                          <a:effectLst/>
                        </a:rPr>
                        <a:t>Gp</a:t>
                      </a:r>
                      <a:r>
                        <a:rPr lang="en-GB" sz="1100" b="1" u="sng" dirty="0">
                          <a:solidFill>
                            <a:schemeClr val="tx1"/>
                          </a:solidFill>
                          <a:effectLst/>
                        </a:rPr>
                        <a:t> to refer you OR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effectLst/>
                        </a:rPr>
                        <a:t>You </a:t>
                      </a:r>
                      <a:r>
                        <a:rPr lang="en-GB" sz="1100" b="0" dirty="0">
                          <a:solidFill>
                            <a:schemeClr val="tx1"/>
                          </a:solidFill>
                          <a:effectLst/>
                          <a:latin typeface="Calibri" panose="020F0502020204030204" pitchFamily="34" charset="0"/>
                          <a:cs typeface="Times New Roman" panose="02020603050405020304" pitchFamily="18" charset="0"/>
                        </a:rPr>
                        <a:t>c</a:t>
                      </a:r>
                      <a:r>
                        <a:rPr lang="en-GB" sz="1100" b="0" dirty="0">
                          <a:effectLst/>
                          <a:latin typeface="Calibri" panose="020F0502020204030204" pitchFamily="34" charset="0"/>
                          <a:ea typeface="Calibri" panose="020F0502020204030204" pitchFamily="34" charset="0"/>
                          <a:cs typeface="Times New Roman" panose="02020603050405020304" pitchFamily="18" charset="0"/>
                        </a:rPr>
                        <a:t>an be referred to Hounslow community dietitians for bariatric assessment and </a:t>
                      </a:r>
                      <a:r>
                        <a:rPr lang="en-GB" sz="1100" dirty="0">
                          <a:effectLst/>
                          <a:ea typeface="Times New Roman" panose="02020603050405020304" pitchFamily="18" charset="0"/>
                          <a:cs typeface="Symbol" panose="05050102010706020507" pitchFamily="18" charset="2"/>
                        </a:rPr>
                        <a:t>if not suitable you can be seen online or 121 by the Hounslow community dietitians. </a:t>
                      </a:r>
                    </a:p>
                    <a:p>
                      <a:pPr algn="l">
                        <a:lnSpc>
                          <a:spcPct val="100000"/>
                        </a:lnSpc>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u="sng" kern="1200" dirty="0">
                          <a:solidFill>
                            <a:schemeClr val="dk1"/>
                          </a:solidFill>
                          <a:effectLst/>
                          <a:latin typeface="+mn-lt"/>
                          <a:ea typeface="+mn-ea"/>
                          <a:cs typeface="+mn-cs"/>
                        </a:rPr>
                        <a:t>For further information visit the website: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hlinkClick r:id="" action="ppaction://noacti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 action="ppaction://noaction"/>
                        </a:rPr>
                        <a:t>Imperial College Healthcare NHS Trust | Patient information</a:t>
                      </a: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ffectLst/>
                        <a:hlinkClick r:id="rId7">
                          <a:extLst>
                            <a:ext uri="{A12FA001-AC4F-418D-AE19-62706E023703}">
                              <ahyp:hlinkClr xmlns:ahyp="http://schemas.microsoft.com/office/drawing/2018/hyperlinkcolor" val="tx"/>
                            </a:ext>
                          </a:extLst>
                        </a:hlinkClick>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8"/>
                        </a:rPr>
                        <a:t>Weight Management Service (ashfordstpeters.nhs.uk)</a:t>
                      </a: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9"/>
                        </a:rPr>
                        <a:t>Weight loss surgery - NHS (www.nhs.uk)</a:t>
                      </a:r>
                      <a:endParaRPr lang="en-GB" sz="1100" u="sng"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999" marR="9999" marT="0" marB="0"/>
                </a:tc>
                <a:extLst>
                  <a:ext uri="{0D108BD9-81ED-4DB2-BD59-A6C34878D82A}">
                    <a16:rowId xmlns:a16="http://schemas.microsoft.com/office/drawing/2014/main" val="1724891802"/>
                  </a:ext>
                </a:extLst>
              </a:tr>
            </a:tbl>
          </a:graphicData>
        </a:graphic>
      </p:graphicFrame>
    </p:spTree>
    <p:extLst>
      <p:ext uri="{BB962C8B-B14F-4D97-AF65-F5344CB8AC3E}">
        <p14:creationId xmlns:p14="http://schemas.microsoft.com/office/powerpoint/2010/main" val="1747590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ABC0612-40E4-6ECE-FF8F-D56558BDB0DF}"/>
              </a:ext>
            </a:extLst>
          </p:cNvPr>
          <p:cNvGraphicFramePr>
            <a:graphicFrameLocks noGrp="1"/>
          </p:cNvGraphicFramePr>
          <p:nvPr/>
        </p:nvGraphicFramePr>
        <p:xfrm>
          <a:off x="131466" y="929683"/>
          <a:ext cx="5231109" cy="3079404"/>
        </p:xfrm>
        <a:graphic>
          <a:graphicData uri="http://schemas.openxmlformats.org/drawingml/2006/table">
            <a:tbl>
              <a:tblPr firstRow="1" bandRow="1">
                <a:tableStyleId>{5C22544A-7EE6-4342-B048-85BDC9FD1C3A}</a:tableStyleId>
              </a:tblPr>
              <a:tblGrid>
                <a:gridCol w="5231109">
                  <a:extLst>
                    <a:ext uri="{9D8B030D-6E8A-4147-A177-3AD203B41FA5}">
                      <a16:colId xmlns:a16="http://schemas.microsoft.com/office/drawing/2014/main" val="346092729"/>
                    </a:ext>
                  </a:extLst>
                </a:gridCol>
              </a:tblGrid>
              <a:tr h="3884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Other free </a:t>
                      </a:r>
                      <a:r>
                        <a:rPr lang="en-GB" sz="1400" b="1" u="sng"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Weightloss</a:t>
                      </a:r>
                      <a:r>
                        <a:rPr lang="en-GB" sz="1400" b="1"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 programmes:</a:t>
                      </a:r>
                    </a:p>
                    <a:p>
                      <a:endParaRPr lang="en-GB" sz="1400" dirty="0"/>
                    </a:p>
                  </a:txBody>
                  <a:tcPr/>
                </a:tc>
                <a:extLst>
                  <a:ext uri="{0D108BD9-81ED-4DB2-BD59-A6C34878D82A}">
                    <a16:rowId xmlns:a16="http://schemas.microsoft.com/office/drawing/2014/main" val="3619504598"/>
                  </a:ext>
                </a:extLst>
              </a:tr>
              <a:tr h="2561244">
                <a:tc>
                  <a:txBody>
                    <a:bodyPr/>
                    <a:lstStyle/>
                    <a:p>
                      <a:r>
                        <a:rPr lang="en-GB" sz="1400" b="1" u="sng" dirty="0">
                          <a:solidFill>
                            <a:schemeClr val="tx1"/>
                          </a:solidFill>
                          <a:latin typeface="Calibri" panose="020F0502020204030204" pitchFamily="34" charset="0"/>
                          <a:ea typeface="Calibri" panose="020F0502020204030204" pitchFamily="34" charset="0"/>
                          <a:cs typeface="Times New Roman" panose="02020603050405020304" pitchFamily="18" charset="0"/>
                        </a:rPr>
                        <a:t>Free NHS weight loss plan</a:t>
                      </a:r>
                    </a:p>
                    <a:p>
                      <a:endParaRPr lang="en-GB" sz="1400" b="1" u="sng"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l"/>
                      <a:r>
                        <a:rPr lang="en-GB" sz="1400" b="0" i="0" dirty="0">
                          <a:solidFill>
                            <a:srgbClr val="000000"/>
                          </a:solidFill>
                          <a:effectLst/>
                        </a:rPr>
                        <a:t>Download the free NHS Weight Loss Plan to help you start healthier eating habits, be more active, and start losing weight.</a:t>
                      </a:r>
                    </a:p>
                    <a:p>
                      <a:pPr algn="l"/>
                      <a:endParaRPr lang="en-GB" sz="1400" b="0" i="0" dirty="0">
                        <a:solidFill>
                          <a:srgbClr val="000000"/>
                        </a:solidFill>
                        <a:effectLst/>
                      </a:endParaRPr>
                    </a:p>
                    <a:p>
                      <a:pPr algn="l"/>
                      <a:r>
                        <a:rPr lang="en-GB" sz="1400" b="0" i="0" dirty="0">
                          <a:solidFill>
                            <a:srgbClr val="000000"/>
                          </a:solidFill>
                          <a:effectLst/>
                        </a:rPr>
                        <a:t>The plan is broken down into 12 weeks. </a:t>
                      </a:r>
                    </a:p>
                    <a:p>
                      <a:pPr algn="l"/>
                      <a:endParaRPr lang="en-GB" sz="1400" b="0" i="0" dirty="0">
                        <a:solidFill>
                          <a:srgbClr val="000000"/>
                        </a:solidFill>
                        <a:effectLst/>
                      </a:endParaRPr>
                    </a:p>
                    <a:p>
                      <a:pPr algn="l"/>
                      <a:r>
                        <a:rPr lang="en-GB" sz="1400" dirty="0">
                          <a:solidFill>
                            <a:schemeClr val="tx1"/>
                          </a:solidFill>
                          <a:hlinkClick r:id="rId2">
                            <a:extLst>
                              <a:ext uri="{A12FA001-AC4F-418D-AE19-62706E023703}">
                                <ahyp:hlinkClr xmlns:ahyp="http://schemas.microsoft.com/office/drawing/2018/hyperlinkcolor" val="tx"/>
                              </a:ext>
                            </a:extLst>
                          </a:hlinkClick>
                        </a:rPr>
                        <a:t>To access an for more information visit:</a:t>
                      </a:r>
                      <a:r>
                        <a:rPr lang="en-GB" sz="1400" b="0" u="none" dirty="0">
                          <a:solidFill>
                            <a:schemeClr val="tx1"/>
                          </a:solidFill>
                          <a:hlinkClick r:id="rId2">
                            <a:extLst>
                              <a:ext uri="{A12FA001-AC4F-418D-AE19-62706E023703}">
                                <ahyp:hlinkClr xmlns:ahyp="http://schemas.microsoft.com/office/drawing/2018/hyperlinkcolor" val="tx"/>
                              </a:ext>
                            </a:extLst>
                          </a:hlinkClick>
                        </a:rPr>
                        <a:t> </a:t>
                      </a:r>
                    </a:p>
                    <a:p>
                      <a:pPr algn="l"/>
                      <a:endParaRPr lang="en-GB" sz="1400" b="0" u="none" dirty="0">
                        <a:solidFill>
                          <a:schemeClr val="tx1"/>
                        </a:solidFill>
                        <a:hlinkClick r:id="rId2">
                          <a:extLst>
                            <a:ext uri="{A12FA001-AC4F-418D-AE19-62706E023703}">
                              <ahyp:hlinkClr xmlns:ahyp="http://schemas.microsoft.com/office/drawing/2018/hyperlinkcolor" val="tx"/>
                            </a:ext>
                          </a:extLst>
                        </a:hlinkClick>
                      </a:endParaRPr>
                    </a:p>
                    <a:p>
                      <a:pPr algn="l"/>
                      <a:r>
                        <a:rPr lang="en-GB" sz="1400" dirty="0">
                          <a:solidFill>
                            <a:schemeClr val="tx1"/>
                          </a:solidFill>
                          <a:hlinkClick r:id="rId2">
                            <a:extLst>
                              <a:ext uri="{A12FA001-AC4F-418D-AE19-62706E023703}">
                                <ahyp:hlinkClr xmlns:ahyp="http://schemas.microsoft.com/office/drawing/2018/hyperlinkcolor" val="tx"/>
                              </a:ext>
                            </a:extLst>
                          </a:hlinkClick>
                        </a:rPr>
                        <a:t>Lose weight - Better Health - NHS (www.nhs.uk)</a:t>
                      </a:r>
                      <a:endParaRPr lang="en-GB" sz="1400" b="0" i="0" dirty="0">
                        <a:solidFill>
                          <a:schemeClr val="tx1"/>
                        </a:solidFill>
                        <a:effectLst/>
                      </a:endParaRPr>
                    </a:p>
                    <a:p>
                      <a:endParaRPr lang="en-GB" dirty="0"/>
                    </a:p>
                  </a:txBody>
                  <a:tcPr/>
                </a:tc>
                <a:extLst>
                  <a:ext uri="{0D108BD9-81ED-4DB2-BD59-A6C34878D82A}">
                    <a16:rowId xmlns:a16="http://schemas.microsoft.com/office/drawing/2014/main" val="3800812605"/>
                  </a:ext>
                </a:extLst>
              </a:tr>
            </a:tbl>
          </a:graphicData>
        </a:graphic>
      </p:graphicFrame>
      <p:sp>
        <p:nvSpPr>
          <p:cNvPr id="3" name="TextBox 2">
            <a:extLst>
              <a:ext uri="{FF2B5EF4-FFF2-40B4-BE49-F238E27FC236}">
                <a16:creationId xmlns:a16="http://schemas.microsoft.com/office/drawing/2014/main" id="{71F52F1F-782F-B24B-1592-6440440D921C}"/>
              </a:ext>
            </a:extLst>
          </p:cNvPr>
          <p:cNvSpPr txBox="1"/>
          <p:nvPr/>
        </p:nvSpPr>
        <p:spPr>
          <a:xfrm>
            <a:off x="45741" y="386677"/>
            <a:ext cx="12100517" cy="307777"/>
          </a:xfrm>
          <a:prstGeom prst="rect">
            <a:avLst/>
          </a:prstGeom>
          <a:noFill/>
          <a:ln>
            <a:solidFill>
              <a:schemeClr val="tx1"/>
            </a:solidFill>
          </a:ln>
        </p:spPr>
        <p:txBody>
          <a:bodyPr wrap="square" rtlCol="0">
            <a:spAutoFit/>
          </a:bodyPr>
          <a:lstStyle/>
          <a:p>
            <a:r>
              <a:rPr lang="en-GB" sz="1400" dirty="0"/>
              <a:t>For more information on other programmes that you might be interested in please visit the Know Diabetes website  </a:t>
            </a:r>
            <a:r>
              <a:rPr lang="en-GB" sz="1400" dirty="0">
                <a:hlinkClick r:id="rId3"/>
              </a:rPr>
              <a:t>Diabetes in North West London | Know Diabetes</a:t>
            </a:r>
            <a:r>
              <a:rPr lang="en-GB" sz="1400" dirty="0"/>
              <a:t> </a:t>
            </a:r>
          </a:p>
        </p:txBody>
      </p:sp>
      <p:graphicFrame>
        <p:nvGraphicFramePr>
          <p:cNvPr id="12" name="Table 12">
            <a:extLst>
              <a:ext uri="{FF2B5EF4-FFF2-40B4-BE49-F238E27FC236}">
                <a16:creationId xmlns:a16="http://schemas.microsoft.com/office/drawing/2014/main" id="{ACFEDFED-26B1-5738-681F-AA56026ABBE6}"/>
              </a:ext>
            </a:extLst>
          </p:cNvPr>
          <p:cNvGraphicFramePr>
            <a:graphicFrameLocks noGrp="1"/>
          </p:cNvGraphicFramePr>
          <p:nvPr/>
        </p:nvGraphicFramePr>
        <p:xfrm>
          <a:off x="5543550" y="929683"/>
          <a:ext cx="6516984" cy="5613053"/>
        </p:xfrm>
        <a:graphic>
          <a:graphicData uri="http://schemas.openxmlformats.org/drawingml/2006/table">
            <a:tbl>
              <a:tblPr firstRow="1" bandRow="1">
                <a:tableStyleId>{5C22544A-7EE6-4342-B048-85BDC9FD1C3A}</a:tableStyleId>
              </a:tblPr>
              <a:tblGrid>
                <a:gridCol w="6516984">
                  <a:extLst>
                    <a:ext uri="{9D8B030D-6E8A-4147-A177-3AD203B41FA5}">
                      <a16:colId xmlns:a16="http://schemas.microsoft.com/office/drawing/2014/main" val="715609611"/>
                    </a:ext>
                  </a:extLst>
                </a:gridCol>
              </a:tblGrid>
              <a:tr h="503844">
                <a:tc>
                  <a:txBody>
                    <a:bodyPr/>
                    <a:lstStyle/>
                    <a:p>
                      <a:r>
                        <a:rPr lang="en-GB" sz="1400" b="1"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Not free </a:t>
                      </a:r>
                      <a:r>
                        <a:rPr lang="en-GB" sz="1400" b="1" u="sng"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Weightloss</a:t>
                      </a:r>
                      <a:r>
                        <a:rPr lang="en-GB" sz="1400" b="1" u="sng" dirty="0">
                          <a:solidFill>
                            <a:srgbClr val="FFFF00"/>
                          </a:solidFill>
                          <a:latin typeface="Calibri" panose="020F0502020204030204" pitchFamily="34" charset="0"/>
                          <a:ea typeface="Calibri" panose="020F0502020204030204" pitchFamily="34" charset="0"/>
                          <a:cs typeface="Times New Roman" panose="02020603050405020304" pitchFamily="18" charset="0"/>
                        </a:rPr>
                        <a:t> programmes: </a:t>
                      </a:r>
                    </a:p>
                    <a:p>
                      <a:endParaRPr lang="en-GB" sz="1400" dirty="0"/>
                    </a:p>
                  </a:txBody>
                  <a:tcPr/>
                </a:tc>
                <a:extLst>
                  <a:ext uri="{0D108BD9-81ED-4DB2-BD59-A6C34878D82A}">
                    <a16:rowId xmlns:a16="http://schemas.microsoft.com/office/drawing/2014/main" val="2500606772"/>
                  </a:ext>
                </a:extLst>
              </a:tr>
              <a:tr h="5094893">
                <a:tc>
                  <a:txBody>
                    <a:bodyPr/>
                    <a:lstStyle/>
                    <a:p>
                      <a:endParaRPr lang="en-GB" sz="1400" b="1" u="sng"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400" b="0" i="0" dirty="0">
                          <a:solidFill>
                            <a:srgbClr val="000000"/>
                          </a:solidFill>
                          <a:effectLst/>
                        </a:rPr>
                        <a:t>NHS has teamed up with these partners to create special offers for you. </a:t>
                      </a:r>
                      <a:r>
                        <a:rPr lang="en-GB" sz="1400" b="0" dirty="0">
                          <a:solidFill>
                            <a:srgbClr val="000000"/>
                          </a:solidFill>
                        </a:rPr>
                        <a:t>For more information please visit the following website </a:t>
                      </a:r>
                      <a:r>
                        <a:rPr lang="en-GB" sz="1400" b="0" dirty="0">
                          <a:hlinkClick r:id="rId2">
                            <a:extLst>
                              <a:ext uri="{A12FA001-AC4F-418D-AE19-62706E023703}">
                                <ahyp:hlinkClr xmlns:ahyp="http://schemas.microsoft.com/office/drawing/2018/hyperlinkcolor" val="tx"/>
                              </a:ext>
                            </a:extLst>
                          </a:hlinkClick>
                        </a:rPr>
                        <a:t>Lose weight - Better Health - NHS (www.nhs.uk)</a:t>
                      </a:r>
                      <a:r>
                        <a:rPr lang="en-GB" sz="1400" b="0" dirty="0">
                          <a:solidFill>
                            <a:schemeClr val="dk1"/>
                          </a:solidFill>
                        </a:rPr>
                        <a:t> </a:t>
                      </a:r>
                      <a:r>
                        <a:rPr lang="en-GB" sz="1400" b="0" dirty="0">
                          <a:solidFill>
                            <a:srgbClr val="000000"/>
                          </a:solidFill>
                        </a:rPr>
                        <a:t>and scroll to the bottom of the page to access: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400" b="0" dirty="0">
                        <a:solidFill>
                          <a:srgbClr val="000000"/>
                        </a:solidFill>
                      </a:endParaRPr>
                    </a:p>
                    <a:p>
                      <a:pPr marL="171450" indent="-171450">
                        <a:lnSpc>
                          <a:spcPct val="107000"/>
                        </a:lnSpc>
                        <a:spcAft>
                          <a:spcPts val="800"/>
                        </a:spcAft>
                        <a:buFont typeface="Arial" panose="020B0604020202020204" pitchFamily="34" charset="0"/>
                        <a:buChar char="•"/>
                      </a:pPr>
                      <a:r>
                        <a:rPr lang="en-GB" sz="1400" b="1" u="sng" dirty="0">
                          <a:latin typeface="Calibri" panose="020F0502020204030204" pitchFamily="34" charset="0"/>
                          <a:ea typeface="Calibri" panose="020F0502020204030204" pitchFamily="34" charset="0"/>
                          <a:cs typeface="Times New Roman" panose="02020603050405020304" pitchFamily="18" charset="0"/>
                        </a:rPr>
                        <a:t>Second Nature </a:t>
                      </a:r>
                      <a:r>
                        <a:rPr lang="en-GB" sz="1400" dirty="0">
                          <a:latin typeface="Calibri" panose="020F0502020204030204" pitchFamily="34" charset="0"/>
                          <a:ea typeface="Calibri" panose="020F0502020204030204" pitchFamily="34" charset="0"/>
                          <a:cs typeface="Times New Roman" panose="02020603050405020304" pitchFamily="18" charset="0"/>
                        </a:rPr>
                        <a:t>(</a:t>
                      </a:r>
                      <a:r>
                        <a:rPr lang="en-GB" sz="1400" dirty="0"/>
                        <a:t>Cost per week £10)</a:t>
                      </a:r>
                    </a:p>
                    <a:p>
                      <a:pPr marL="171450" indent="-171450">
                        <a:lnSpc>
                          <a:spcPct val="107000"/>
                        </a:lnSpc>
                        <a:spcAft>
                          <a:spcPts val="800"/>
                        </a:spcAft>
                        <a:buFont typeface="Arial" panose="020B0604020202020204" pitchFamily="34" charset="0"/>
                        <a:buChar char="•"/>
                      </a:pPr>
                      <a:r>
                        <a:rPr lang="en-GB" sz="1400" b="1" u="sng" dirty="0">
                          <a:latin typeface="Calibri" panose="020F0502020204030204" pitchFamily="34" charset="0"/>
                          <a:ea typeface="Calibri" panose="020F0502020204030204" pitchFamily="34" charset="0"/>
                          <a:cs typeface="Times New Roman" panose="02020603050405020304" pitchFamily="18" charset="0"/>
                        </a:rPr>
                        <a:t>Slimming World</a:t>
                      </a: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dirty="0"/>
                        <a:t>Cost per week £4.95)</a:t>
                      </a:r>
                    </a:p>
                    <a:p>
                      <a:pPr marL="171450" indent="-171450">
                        <a:lnSpc>
                          <a:spcPct val="107000"/>
                        </a:lnSpc>
                        <a:spcAft>
                          <a:spcPts val="800"/>
                        </a:spcAft>
                        <a:buFont typeface="Arial" panose="020B0604020202020204" pitchFamily="34" charset="0"/>
                        <a:buChar char="•"/>
                      </a:pPr>
                      <a:r>
                        <a:rPr lang="en-GB" sz="1400" b="1" u="sng" dirty="0">
                          <a:latin typeface="Calibri" panose="020F0502020204030204" pitchFamily="34" charset="0"/>
                          <a:ea typeface="Calibri" panose="020F0502020204030204" pitchFamily="34" charset="0"/>
                          <a:cs typeface="Times New Roman" panose="02020603050405020304" pitchFamily="18" charset="0"/>
                        </a:rPr>
                        <a:t>Weight Watchers</a:t>
                      </a: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dirty="0"/>
                        <a:t>Free 4 weeks) </a:t>
                      </a:r>
                    </a:p>
                    <a:p>
                      <a:pPr marL="171450" indent="-171450">
                        <a:buFont typeface="Arial" panose="020B0604020202020204" pitchFamily="34" charset="0"/>
                        <a:buChar char="•"/>
                      </a:pPr>
                      <a:r>
                        <a:rPr lang="en-GB" sz="1400" b="1" dirty="0">
                          <a:hlinkClick r:id="rId4">
                            <a:extLst>
                              <a:ext uri="{A12FA001-AC4F-418D-AE19-62706E023703}">
                                <ahyp:hlinkClr xmlns:ahyp="http://schemas.microsoft.com/office/drawing/2018/hyperlinkcolor" val="tx"/>
                              </a:ext>
                            </a:extLst>
                          </a:hlinkClick>
                        </a:rPr>
                        <a:t>The Body Coach x Better Health / The Body Coach</a:t>
                      </a:r>
                      <a:r>
                        <a:rPr lang="en-GB" sz="1400" b="1" dirty="0"/>
                        <a:t> </a:t>
                      </a:r>
                      <a:r>
                        <a:rPr lang="en-GB" sz="1400" dirty="0"/>
                        <a:t>(Cost per week £1.55 paid annually) </a:t>
                      </a:r>
                    </a:p>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r>
                        <a:rPr lang="en-GB" sz="1400" b="1" u="sng" dirty="0"/>
                        <a:t>Get Slim</a:t>
                      </a:r>
                      <a:r>
                        <a:rPr lang="en-GB" sz="1400" dirty="0"/>
                        <a:t> (Cost per week £1)</a:t>
                      </a:r>
                    </a:p>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r>
                        <a:rPr lang="en-GB" sz="1400" b="1" u="sng" dirty="0"/>
                        <a:t>MAN Vs FAT Football</a:t>
                      </a:r>
                      <a:r>
                        <a:rPr lang="en-GB" sz="1400" dirty="0"/>
                        <a:t> (Cost per week £6.87)</a:t>
                      </a:r>
                    </a:p>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r>
                        <a:rPr lang="en-GB" sz="1400" b="1" u="sng" dirty="0"/>
                        <a:t>Healthier For Life</a:t>
                      </a:r>
                      <a:r>
                        <a:rPr lang="en-GB" sz="1400" dirty="0"/>
                        <a:t> (Cost per week £1)</a:t>
                      </a:r>
                      <a:endParaRPr lang="en-GB" sz="1400" b="1" u="sng" dirty="0"/>
                    </a:p>
                    <a:p>
                      <a:pPr marL="171450" indent="-171450">
                        <a:buFont typeface="Arial" panose="020B0604020202020204" pitchFamily="34" charset="0"/>
                        <a:buChar char="•"/>
                      </a:pPr>
                      <a:endParaRPr lang="en-GB" sz="1400" b="1" u="sng" dirty="0"/>
                    </a:p>
                    <a:p>
                      <a:pPr marL="171450" indent="-171450">
                        <a:buFont typeface="Arial" panose="020B0604020202020204" pitchFamily="34" charset="0"/>
                        <a:buChar char="•"/>
                      </a:pPr>
                      <a:r>
                        <a:rPr lang="en-GB" sz="1400" b="1" u="sng" dirty="0">
                          <a:latin typeface="Calibri" panose="020F0502020204030204" pitchFamily="34" charset="0"/>
                          <a:ea typeface="Calibri" panose="020F0502020204030204" pitchFamily="34" charset="0"/>
                          <a:cs typeface="Times New Roman" panose="02020603050405020304" pitchFamily="18" charset="0"/>
                        </a:rPr>
                        <a:t>The 1 : 1 Diet by Cambridge Weight Plan</a:t>
                      </a: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dirty="0">
                          <a:hlinkClick r:id="rId5">
                            <a:extLst>
                              <a:ext uri="{A12FA001-AC4F-418D-AE19-62706E023703}">
                                <ahyp:hlinkClr xmlns:ahyp="http://schemas.microsoft.com/office/drawing/2018/hyperlinkcolor" val="tx"/>
                              </a:ext>
                            </a:extLst>
                          </a:hlinkClick>
                        </a:rPr>
                        <a:t>The 1:1 Diet Cambridge Weight Plan | Know Diabetes</a:t>
                      </a:r>
                      <a:endParaRPr lang="en-GB" sz="1400" dirty="0"/>
                    </a:p>
                    <a:p>
                      <a:endParaRPr lang="en-GB" sz="1400" dirty="0"/>
                    </a:p>
                  </a:txBody>
                  <a:tcPr/>
                </a:tc>
                <a:extLst>
                  <a:ext uri="{0D108BD9-81ED-4DB2-BD59-A6C34878D82A}">
                    <a16:rowId xmlns:a16="http://schemas.microsoft.com/office/drawing/2014/main" val="3767152795"/>
                  </a:ext>
                </a:extLst>
              </a:tr>
            </a:tbl>
          </a:graphicData>
        </a:graphic>
      </p:graphicFrame>
    </p:spTree>
    <p:extLst>
      <p:ext uri="{BB962C8B-B14F-4D97-AF65-F5344CB8AC3E}">
        <p14:creationId xmlns:p14="http://schemas.microsoft.com/office/powerpoint/2010/main" val="3121546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2474</Words>
  <Application>Microsoft Office PowerPoint</Application>
  <PresentationFormat>Widescreen</PresentationFormat>
  <Paragraphs>354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HRCH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SIDHU, Mandy (HOUNSLOW AND RICHMOND COMMUNITY HEALTHCARE NHS TRUST)</dc:creator>
  <cp:lastModifiedBy>SIDHU, Mandy (HOUNSLOW AND RICHMOND COMMUNITY HEALTHCARE NHS TRUST)</cp:lastModifiedBy>
  <cp:revision>1</cp:revision>
  <dcterms:created xsi:type="dcterms:W3CDTF">2023-10-10T11:33:22Z</dcterms:created>
  <dcterms:modified xsi:type="dcterms:W3CDTF">2023-10-10T11:34:25Z</dcterms:modified>
</cp:coreProperties>
</file>