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63" r:id="rId6"/>
    <p:sldId id="309" r:id="rId7"/>
    <p:sldId id="339" r:id="rId8"/>
    <p:sldId id="336" r:id="rId9"/>
    <p:sldId id="338" r:id="rId10"/>
    <p:sldId id="335" r:id="rId11"/>
    <p:sldId id="333" r:id="rId12"/>
    <p:sldId id="337" r:id="rId13"/>
    <p:sldId id="340" r:id="rId14"/>
    <p:sldId id="313" r:id="rId15"/>
    <p:sldId id="321" r:id="rId16"/>
    <p:sldId id="327" r:id="rId17"/>
    <p:sldId id="329" r:id="rId18"/>
    <p:sldId id="33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AEB4"/>
    <a:srgbClr val="D9D9D9"/>
    <a:srgbClr val="DEEAF6"/>
    <a:srgbClr val="F7CA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87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3B85A8-46BE-457E-B80E-7E461293EBBC}" type="datetimeFigureOut">
              <a:t>3/18/2025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56BE23-FAE2-4850-B9EB-5489422F8922}" type="slidenum">
              <a:t>‹#›</a:t>
            </a:fld>
            <a:endParaRPr lang="en-GB"/>
          </a:p>
        </p:txBody>
      </p:sp>
    </p:spTree>
    <p:extLst>
      <p:ext uri="{BB962C8B-B14F-4D97-AF65-F5344CB8AC3E}">
        <p14:creationId xmlns:p14="http://schemas.microsoft.com/office/powerpoint/2010/main" val="2157381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1231B5C-67B7-4A73-A85B-87A9785CC245}" type="slidenum">
              <a:rPr lang="en-GB" smtClean="0"/>
              <a:t>15</a:t>
            </a:fld>
            <a:endParaRPr lang="en-GB"/>
          </a:p>
        </p:txBody>
      </p:sp>
    </p:spTree>
    <p:extLst>
      <p:ext uri="{BB962C8B-B14F-4D97-AF65-F5344CB8AC3E}">
        <p14:creationId xmlns:p14="http://schemas.microsoft.com/office/powerpoint/2010/main" val="534654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CFE11-3CF3-553C-7B29-D1BA1C8F1A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92D577D-41D4-E4CB-888F-6F6242732F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A27BB84-FFDA-E1FA-CBB0-8836C97EAB48}"/>
              </a:ext>
            </a:extLst>
          </p:cNvPr>
          <p:cNvSpPr>
            <a:spLocks noGrp="1"/>
          </p:cNvSpPr>
          <p:nvPr>
            <p:ph type="dt" sz="half" idx="10"/>
          </p:nvPr>
        </p:nvSpPr>
        <p:spPr/>
        <p:txBody>
          <a:bodyPr/>
          <a:lstStyle/>
          <a:p>
            <a:fld id="{A2950936-528F-43B0-8D01-2A7992B5BA3A}" type="datetimeFigureOut">
              <a:rPr lang="en-GB" smtClean="0"/>
              <a:t>18/03/2025</a:t>
            </a:fld>
            <a:endParaRPr lang="en-GB"/>
          </a:p>
        </p:txBody>
      </p:sp>
      <p:sp>
        <p:nvSpPr>
          <p:cNvPr id="5" name="Footer Placeholder 4">
            <a:extLst>
              <a:ext uri="{FF2B5EF4-FFF2-40B4-BE49-F238E27FC236}">
                <a16:creationId xmlns:a16="http://schemas.microsoft.com/office/drawing/2014/main" id="{24D9F7DF-2690-A18D-87D7-42EB4B30BE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427904-655B-3B94-96DD-FF089DE9B5C8}"/>
              </a:ext>
            </a:extLst>
          </p:cNvPr>
          <p:cNvSpPr>
            <a:spLocks noGrp="1"/>
          </p:cNvSpPr>
          <p:nvPr>
            <p:ph type="sldNum" sz="quarter" idx="12"/>
          </p:nvPr>
        </p:nvSpPr>
        <p:spPr/>
        <p:txBody>
          <a:bodyPr/>
          <a:lstStyle/>
          <a:p>
            <a:fld id="{387EA4C2-B639-4469-8464-B90F4160F7BD}" type="slidenum">
              <a:rPr lang="en-GB" smtClean="0"/>
              <a:t>‹#›</a:t>
            </a:fld>
            <a:endParaRPr lang="en-GB"/>
          </a:p>
        </p:txBody>
      </p:sp>
    </p:spTree>
    <p:extLst>
      <p:ext uri="{BB962C8B-B14F-4D97-AF65-F5344CB8AC3E}">
        <p14:creationId xmlns:p14="http://schemas.microsoft.com/office/powerpoint/2010/main" val="2307065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3025-BB1E-27EB-5B4B-AD8A694B6A0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83E7ACF-F749-9578-A7B6-FD48BB09D4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6CDE69-6AB8-B3FB-020E-6588E89E3CEC}"/>
              </a:ext>
            </a:extLst>
          </p:cNvPr>
          <p:cNvSpPr>
            <a:spLocks noGrp="1"/>
          </p:cNvSpPr>
          <p:nvPr>
            <p:ph type="dt" sz="half" idx="10"/>
          </p:nvPr>
        </p:nvSpPr>
        <p:spPr/>
        <p:txBody>
          <a:bodyPr/>
          <a:lstStyle/>
          <a:p>
            <a:fld id="{A2950936-528F-43B0-8D01-2A7992B5BA3A}" type="datetimeFigureOut">
              <a:rPr lang="en-GB" smtClean="0"/>
              <a:t>18/03/2025</a:t>
            </a:fld>
            <a:endParaRPr lang="en-GB"/>
          </a:p>
        </p:txBody>
      </p:sp>
      <p:sp>
        <p:nvSpPr>
          <p:cNvPr id="5" name="Footer Placeholder 4">
            <a:extLst>
              <a:ext uri="{FF2B5EF4-FFF2-40B4-BE49-F238E27FC236}">
                <a16:creationId xmlns:a16="http://schemas.microsoft.com/office/drawing/2014/main" id="{48802E77-538B-8115-20DF-D537D4B453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6FAB70-20DB-DAD4-6030-32D6F69DF557}"/>
              </a:ext>
            </a:extLst>
          </p:cNvPr>
          <p:cNvSpPr>
            <a:spLocks noGrp="1"/>
          </p:cNvSpPr>
          <p:nvPr>
            <p:ph type="sldNum" sz="quarter" idx="12"/>
          </p:nvPr>
        </p:nvSpPr>
        <p:spPr/>
        <p:txBody>
          <a:bodyPr/>
          <a:lstStyle/>
          <a:p>
            <a:fld id="{387EA4C2-B639-4469-8464-B90F4160F7BD}" type="slidenum">
              <a:rPr lang="en-GB" smtClean="0"/>
              <a:t>‹#›</a:t>
            </a:fld>
            <a:endParaRPr lang="en-GB"/>
          </a:p>
        </p:txBody>
      </p:sp>
    </p:spTree>
    <p:extLst>
      <p:ext uri="{BB962C8B-B14F-4D97-AF65-F5344CB8AC3E}">
        <p14:creationId xmlns:p14="http://schemas.microsoft.com/office/powerpoint/2010/main" val="1530441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4F5576-2351-D37E-2147-81CD0A84DBA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EDB8B46-52FE-6EFB-506E-2F68541374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CC8340-B2DD-55DB-4CE5-FAE25EB0708B}"/>
              </a:ext>
            </a:extLst>
          </p:cNvPr>
          <p:cNvSpPr>
            <a:spLocks noGrp="1"/>
          </p:cNvSpPr>
          <p:nvPr>
            <p:ph type="dt" sz="half" idx="10"/>
          </p:nvPr>
        </p:nvSpPr>
        <p:spPr/>
        <p:txBody>
          <a:bodyPr/>
          <a:lstStyle/>
          <a:p>
            <a:fld id="{A2950936-528F-43B0-8D01-2A7992B5BA3A}" type="datetimeFigureOut">
              <a:rPr lang="en-GB" smtClean="0"/>
              <a:t>18/03/2025</a:t>
            </a:fld>
            <a:endParaRPr lang="en-GB"/>
          </a:p>
        </p:txBody>
      </p:sp>
      <p:sp>
        <p:nvSpPr>
          <p:cNvPr id="5" name="Footer Placeholder 4">
            <a:extLst>
              <a:ext uri="{FF2B5EF4-FFF2-40B4-BE49-F238E27FC236}">
                <a16:creationId xmlns:a16="http://schemas.microsoft.com/office/drawing/2014/main" id="{5195A80D-C771-80E9-249A-99530A42C5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802994-3F8D-4D0A-5FEB-2E0343A902A8}"/>
              </a:ext>
            </a:extLst>
          </p:cNvPr>
          <p:cNvSpPr>
            <a:spLocks noGrp="1"/>
          </p:cNvSpPr>
          <p:nvPr>
            <p:ph type="sldNum" sz="quarter" idx="12"/>
          </p:nvPr>
        </p:nvSpPr>
        <p:spPr/>
        <p:txBody>
          <a:bodyPr/>
          <a:lstStyle/>
          <a:p>
            <a:fld id="{387EA4C2-B639-4469-8464-B90F4160F7BD}" type="slidenum">
              <a:rPr lang="en-GB" smtClean="0"/>
              <a:t>‹#›</a:t>
            </a:fld>
            <a:endParaRPr lang="en-GB"/>
          </a:p>
        </p:txBody>
      </p:sp>
    </p:spTree>
    <p:extLst>
      <p:ext uri="{BB962C8B-B14F-4D97-AF65-F5344CB8AC3E}">
        <p14:creationId xmlns:p14="http://schemas.microsoft.com/office/powerpoint/2010/main" val="1055610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5AEE8-42D4-4601-6AD8-33BCCDF209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0C40701-2BE3-D62F-0A3A-C60BF4B274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185894-36B7-8DE1-E970-258F6E8A93C4}"/>
              </a:ext>
            </a:extLst>
          </p:cNvPr>
          <p:cNvSpPr>
            <a:spLocks noGrp="1"/>
          </p:cNvSpPr>
          <p:nvPr>
            <p:ph type="dt" sz="half" idx="10"/>
          </p:nvPr>
        </p:nvSpPr>
        <p:spPr/>
        <p:txBody>
          <a:bodyPr/>
          <a:lstStyle/>
          <a:p>
            <a:fld id="{A2950936-528F-43B0-8D01-2A7992B5BA3A}" type="datetimeFigureOut">
              <a:rPr lang="en-GB" smtClean="0"/>
              <a:t>18/03/2025</a:t>
            </a:fld>
            <a:endParaRPr lang="en-GB"/>
          </a:p>
        </p:txBody>
      </p:sp>
      <p:sp>
        <p:nvSpPr>
          <p:cNvPr id="5" name="Footer Placeholder 4">
            <a:extLst>
              <a:ext uri="{FF2B5EF4-FFF2-40B4-BE49-F238E27FC236}">
                <a16:creationId xmlns:a16="http://schemas.microsoft.com/office/drawing/2014/main" id="{46BD9827-5B6C-E27C-86CE-E0572F8A06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D4FE0A-1C15-5AEB-F8C5-B8152C42550D}"/>
              </a:ext>
            </a:extLst>
          </p:cNvPr>
          <p:cNvSpPr>
            <a:spLocks noGrp="1"/>
          </p:cNvSpPr>
          <p:nvPr>
            <p:ph type="sldNum" sz="quarter" idx="12"/>
          </p:nvPr>
        </p:nvSpPr>
        <p:spPr/>
        <p:txBody>
          <a:bodyPr/>
          <a:lstStyle/>
          <a:p>
            <a:fld id="{387EA4C2-B639-4469-8464-B90F4160F7BD}" type="slidenum">
              <a:rPr lang="en-GB" smtClean="0"/>
              <a:t>‹#›</a:t>
            </a:fld>
            <a:endParaRPr lang="en-GB"/>
          </a:p>
        </p:txBody>
      </p:sp>
    </p:spTree>
    <p:extLst>
      <p:ext uri="{BB962C8B-B14F-4D97-AF65-F5344CB8AC3E}">
        <p14:creationId xmlns:p14="http://schemas.microsoft.com/office/powerpoint/2010/main" val="1174402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18497-9259-C883-A74A-C50363F183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F7D00F9-7EC2-0CCC-F879-BF80150060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A6FD04-C911-102C-7EDB-44EB79605DCA}"/>
              </a:ext>
            </a:extLst>
          </p:cNvPr>
          <p:cNvSpPr>
            <a:spLocks noGrp="1"/>
          </p:cNvSpPr>
          <p:nvPr>
            <p:ph type="dt" sz="half" idx="10"/>
          </p:nvPr>
        </p:nvSpPr>
        <p:spPr/>
        <p:txBody>
          <a:bodyPr/>
          <a:lstStyle/>
          <a:p>
            <a:fld id="{A2950936-528F-43B0-8D01-2A7992B5BA3A}" type="datetimeFigureOut">
              <a:rPr lang="en-GB" smtClean="0"/>
              <a:t>18/03/2025</a:t>
            </a:fld>
            <a:endParaRPr lang="en-GB"/>
          </a:p>
        </p:txBody>
      </p:sp>
      <p:sp>
        <p:nvSpPr>
          <p:cNvPr id="5" name="Footer Placeholder 4">
            <a:extLst>
              <a:ext uri="{FF2B5EF4-FFF2-40B4-BE49-F238E27FC236}">
                <a16:creationId xmlns:a16="http://schemas.microsoft.com/office/drawing/2014/main" id="{749D67FE-8128-171B-8D61-192539B43D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3E2C75-7FBB-95CB-7634-08DCF5DFF5D6}"/>
              </a:ext>
            </a:extLst>
          </p:cNvPr>
          <p:cNvSpPr>
            <a:spLocks noGrp="1"/>
          </p:cNvSpPr>
          <p:nvPr>
            <p:ph type="sldNum" sz="quarter" idx="12"/>
          </p:nvPr>
        </p:nvSpPr>
        <p:spPr/>
        <p:txBody>
          <a:bodyPr/>
          <a:lstStyle/>
          <a:p>
            <a:fld id="{387EA4C2-B639-4469-8464-B90F4160F7BD}" type="slidenum">
              <a:rPr lang="en-GB" smtClean="0"/>
              <a:t>‹#›</a:t>
            </a:fld>
            <a:endParaRPr lang="en-GB"/>
          </a:p>
        </p:txBody>
      </p:sp>
    </p:spTree>
    <p:extLst>
      <p:ext uri="{BB962C8B-B14F-4D97-AF65-F5344CB8AC3E}">
        <p14:creationId xmlns:p14="http://schemas.microsoft.com/office/powerpoint/2010/main" val="1874993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96892-E86A-F05A-187D-BFC8D438902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CB1AE34-CCDF-1E04-098D-43E19DB6FE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F34F904-72A1-FDCF-EEE7-41D782EF0F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344F375-6705-C638-D8ED-021B630D34C2}"/>
              </a:ext>
            </a:extLst>
          </p:cNvPr>
          <p:cNvSpPr>
            <a:spLocks noGrp="1"/>
          </p:cNvSpPr>
          <p:nvPr>
            <p:ph type="dt" sz="half" idx="10"/>
          </p:nvPr>
        </p:nvSpPr>
        <p:spPr/>
        <p:txBody>
          <a:bodyPr/>
          <a:lstStyle/>
          <a:p>
            <a:fld id="{A2950936-528F-43B0-8D01-2A7992B5BA3A}" type="datetimeFigureOut">
              <a:rPr lang="en-GB" smtClean="0"/>
              <a:t>18/03/2025</a:t>
            </a:fld>
            <a:endParaRPr lang="en-GB"/>
          </a:p>
        </p:txBody>
      </p:sp>
      <p:sp>
        <p:nvSpPr>
          <p:cNvPr id="6" name="Footer Placeholder 5">
            <a:extLst>
              <a:ext uri="{FF2B5EF4-FFF2-40B4-BE49-F238E27FC236}">
                <a16:creationId xmlns:a16="http://schemas.microsoft.com/office/drawing/2014/main" id="{917134F2-85E2-2E4A-A4B3-F3B5CEB581A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9898C26-634C-12B2-478A-4FA6B77DA237}"/>
              </a:ext>
            </a:extLst>
          </p:cNvPr>
          <p:cNvSpPr>
            <a:spLocks noGrp="1"/>
          </p:cNvSpPr>
          <p:nvPr>
            <p:ph type="sldNum" sz="quarter" idx="12"/>
          </p:nvPr>
        </p:nvSpPr>
        <p:spPr/>
        <p:txBody>
          <a:bodyPr/>
          <a:lstStyle/>
          <a:p>
            <a:fld id="{387EA4C2-B639-4469-8464-B90F4160F7BD}" type="slidenum">
              <a:rPr lang="en-GB" smtClean="0"/>
              <a:t>‹#›</a:t>
            </a:fld>
            <a:endParaRPr lang="en-GB"/>
          </a:p>
        </p:txBody>
      </p:sp>
    </p:spTree>
    <p:extLst>
      <p:ext uri="{BB962C8B-B14F-4D97-AF65-F5344CB8AC3E}">
        <p14:creationId xmlns:p14="http://schemas.microsoft.com/office/powerpoint/2010/main" val="2613029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3796A-0324-BA80-2A21-95B506B3639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77A950E-4BDC-221B-2CD0-8CC0DC0DC0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992D81-A440-1549-8C22-42D62A2C67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CD2111F-DB18-5EFD-3845-05D2932781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D13B9E-522B-2E56-BA0E-B1E2C639D1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F650D6-5E35-E4E7-537D-B93E5A7389A6}"/>
              </a:ext>
            </a:extLst>
          </p:cNvPr>
          <p:cNvSpPr>
            <a:spLocks noGrp="1"/>
          </p:cNvSpPr>
          <p:nvPr>
            <p:ph type="dt" sz="half" idx="10"/>
          </p:nvPr>
        </p:nvSpPr>
        <p:spPr/>
        <p:txBody>
          <a:bodyPr/>
          <a:lstStyle/>
          <a:p>
            <a:fld id="{A2950936-528F-43B0-8D01-2A7992B5BA3A}" type="datetimeFigureOut">
              <a:rPr lang="en-GB" smtClean="0"/>
              <a:t>18/03/2025</a:t>
            </a:fld>
            <a:endParaRPr lang="en-GB"/>
          </a:p>
        </p:txBody>
      </p:sp>
      <p:sp>
        <p:nvSpPr>
          <p:cNvPr id="8" name="Footer Placeholder 7">
            <a:extLst>
              <a:ext uri="{FF2B5EF4-FFF2-40B4-BE49-F238E27FC236}">
                <a16:creationId xmlns:a16="http://schemas.microsoft.com/office/drawing/2014/main" id="{1C8A9C10-0F90-4AE6-F0DA-CA0A3BF1E74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8E80785-F869-0DE3-7E00-5080AFA110A8}"/>
              </a:ext>
            </a:extLst>
          </p:cNvPr>
          <p:cNvSpPr>
            <a:spLocks noGrp="1"/>
          </p:cNvSpPr>
          <p:nvPr>
            <p:ph type="sldNum" sz="quarter" idx="12"/>
          </p:nvPr>
        </p:nvSpPr>
        <p:spPr/>
        <p:txBody>
          <a:bodyPr/>
          <a:lstStyle/>
          <a:p>
            <a:fld id="{387EA4C2-B639-4469-8464-B90F4160F7BD}" type="slidenum">
              <a:rPr lang="en-GB" smtClean="0"/>
              <a:t>‹#›</a:t>
            </a:fld>
            <a:endParaRPr lang="en-GB"/>
          </a:p>
        </p:txBody>
      </p:sp>
    </p:spTree>
    <p:extLst>
      <p:ext uri="{BB962C8B-B14F-4D97-AF65-F5344CB8AC3E}">
        <p14:creationId xmlns:p14="http://schemas.microsoft.com/office/powerpoint/2010/main" val="3008685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4EC1D-5BFD-E3A9-EE0A-77675536F33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B41718-5D4C-E35E-1A7D-F5DA5554598C}"/>
              </a:ext>
            </a:extLst>
          </p:cNvPr>
          <p:cNvSpPr>
            <a:spLocks noGrp="1"/>
          </p:cNvSpPr>
          <p:nvPr>
            <p:ph type="dt" sz="half" idx="10"/>
          </p:nvPr>
        </p:nvSpPr>
        <p:spPr/>
        <p:txBody>
          <a:bodyPr/>
          <a:lstStyle/>
          <a:p>
            <a:fld id="{A2950936-528F-43B0-8D01-2A7992B5BA3A}" type="datetimeFigureOut">
              <a:rPr lang="en-GB" smtClean="0"/>
              <a:t>18/03/2025</a:t>
            </a:fld>
            <a:endParaRPr lang="en-GB"/>
          </a:p>
        </p:txBody>
      </p:sp>
      <p:sp>
        <p:nvSpPr>
          <p:cNvPr id="4" name="Footer Placeholder 3">
            <a:extLst>
              <a:ext uri="{FF2B5EF4-FFF2-40B4-BE49-F238E27FC236}">
                <a16:creationId xmlns:a16="http://schemas.microsoft.com/office/drawing/2014/main" id="{E55170E4-1AA8-9717-35B1-0C03E1DCA25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69D0E39-D791-40A8-C1AC-EAF0B75B7C8C}"/>
              </a:ext>
            </a:extLst>
          </p:cNvPr>
          <p:cNvSpPr>
            <a:spLocks noGrp="1"/>
          </p:cNvSpPr>
          <p:nvPr>
            <p:ph type="sldNum" sz="quarter" idx="12"/>
          </p:nvPr>
        </p:nvSpPr>
        <p:spPr/>
        <p:txBody>
          <a:bodyPr/>
          <a:lstStyle/>
          <a:p>
            <a:fld id="{387EA4C2-B639-4469-8464-B90F4160F7BD}" type="slidenum">
              <a:rPr lang="en-GB" smtClean="0"/>
              <a:t>‹#›</a:t>
            </a:fld>
            <a:endParaRPr lang="en-GB"/>
          </a:p>
        </p:txBody>
      </p:sp>
    </p:spTree>
    <p:extLst>
      <p:ext uri="{BB962C8B-B14F-4D97-AF65-F5344CB8AC3E}">
        <p14:creationId xmlns:p14="http://schemas.microsoft.com/office/powerpoint/2010/main" val="2080014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2108F1-487F-C6BA-C6AD-3EE61BC01F2F}"/>
              </a:ext>
            </a:extLst>
          </p:cNvPr>
          <p:cNvSpPr>
            <a:spLocks noGrp="1"/>
          </p:cNvSpPr>
          <p:nvPr>
            <p:ph type="dt" sz="half" idx="10"/>
          </p:nvPr>
        </p:nvSpPr>
        <p:spPr/>
        <p:txBody>
          <a:bodyPr/>
          <a:lstStyle/>
          <a:p>
            <a:fld id="{A2950936-528F-43B0-8D01-2A7992B5BA3A}" type="datetimeFigureOut">
              <a:rPr lang="en-GB" smtClean="0"/>
              <a:t>18/03/2025</a:t>
            </a:fld>
            <a:endParaRPr lang="en-GB"/>
          </a:p>
        </p:txBody>
      </p:sp>
      <p:sp>
        <p:nvSpPr>
          <p:cNvPr id="3" name="Footer Placeholder 2">
            <a:extLst>
              <a:ext uri="{FF2B5EF4-FFF2-40B4-BE49-F238E27FC236}">
                <a16:creationId xmlns:a16="http://schemas.microsoft.com/office/drawing/2014/main" id="{643DF626-2EDF-DDE6-2896-1EABD0C77E6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46AC5B9-B1E0-66EB-87FF-B2C5C78BC3F6}"/>
              </a:ext>
            </a:extLst>
          </p:cNvPr>
          <p:cNvSpPr>
            <a:spLocks noGrp="1"/>
          </p:cNvSpPr>
          <p:nvPr>
            <p:ph type="sldNum" sz="quarter" idx="12"/>
          </p:nvPr>
        </p:nvSpPr>
        <p:spPr/>
        <p:txBody>
          <a:bodyPr/>
          <a:lstStyle/>
          <a:p>
            <a:fld id="{387EA4C2-B639-4469-8464-B90F4160F7BD}" type="slidenum">
              <a:rPr lang="en-GB" smtClean="0"/>
              <a:t>‹#›</a:t>
            </a:fld>
            <a:endParaRPr lang="en-GB"/>
          </a:p>
        </p:txBody>
      </p:sp>
    </p:spTree>
    <p:extLst>
      <p:ext uri="{BB962C8B-B14F-4D97-AF65-F5344CB8AC3E}">
        <p14:creationId xmlns:p14="http://schemas.microsoft.com/office/powerpoint/2010/main" val="1163054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3727F-61DA-BBA1-BE5C-8B9F0063D5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7DE02B-1149-081C-FCD7-41850834F1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25B7F64-F2A5-AC81-F91A-348ABF6B84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569AA1-B2F6-0560-6044-7DF6540372DC}"/>
              </a:ext>
            </a:extLst>
          </p:cNvPr>
          <p:cNvSpPr>
            <a:spLocks noGrp="1"/>
          </p:cNvSpPr>
          <p:nvPr>
            <p:ph type="dt" sz="half" idx="10"/>
          </p:nvPr>
        </p:nvSpPr>
        <p:spPr/>
        <p:txBody>
          <a:bodyPr/>
          <a:lstStyle/>
          <a:p>
            <a:fld id="{A2950936-528F-43B0-8D01-2A7992B5BA3A}" type="datetimeFigureOut">
              <a:rPr lang="en-GB" smtClean="0"/>
              <a:t>18/03/2025</a:t>
            </a:fld>
            <a:endParaRPr lang="en-GB"/>
          </a:p>
        </p:txBody>
      </p:sp>
      <p:sp>
        <p:nvSpPr>
          <p:cNvPr id="6" name="Footer Placeholder 5">
            <a:extLst>
              <a:ext uri="{FF2B5EF4-FFF2-40B4-BE49-F238E27FC236}">
                <a16:creationId xmlns:a16="http://schemas.microsoft.com/office/drawing/2014/main" id="{5670F116-1055-D11F-565E-4F4446A059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A9DEB1B-1D22-B495-4C64-525D155DA348}"/>
              </a:ext>
            </a:extLst>
          </p:cNvPr>
          <p:cNvSpPr>
            <a:spLocks noGrp="1"/>
          </p:cNvSpPr>
          <p:nvPr>
            <p:ph type="sldNum" sz="quarter" idx="12"/>
          </p:nvPr>
        </p:nvSpPr>
        <p:spPr/>
        <p:txBody>
          <a:bodyPr/>
          <a:lstStyle/>
          <a:p>
            <a:fld id="{387EA4C2-B639-4469-8464-B90F4160F7BD}" type="slidenum">
              <a:rPr lang="en-GB" smtClean="0"/>
              <a:t>‹#›</a:t>
            </a:fld>
            <a:endParaRPr lang="en-GB"/>
          </a:p>
        </p:txBody>
      </p:sp>
    </p:spTree>
    <p:extLst>
      <p:ext uri="{BB962C8B-B14F-4D97-AF65-F5344CB8AC3E}">
        <p14:creationId xmlns:p14="http://schemas.microsoft.com/office/powerpoint/2010/main" val="2861910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92507-1FB9-F424-73DD-50D9234FE0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DC9DC53-13EE-CC05-6142-9BEE8F2B93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9C36BC9-62C5-E093-0476-DD3F59FA45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E673B4-2255-A377-EF27-C3365B93FA76}"/>
              </a:ext>
            </a:extLst>
          </p:cNvPr>
          <p:cNvSpPr>
            <a:spLocks noGrp="1"/>
          </p:cNvSpPr>
          <p:nvPr>
            <p:ph type="dt" sz="half" idx="10"/>
          </p:nvPr>
        </p:nvSpPr>
        <p:spPr/>
        <p:txBody>
          <a:bodyPr/>
          <a:lstStyle/>
          <a:p>
            <a:fld id="{A2950936-528F-43B0-8D01-2A7992B5BA3A}" type="datetimeFigureOut">
              <a:rPr lang="en-GB" smtClean="0"/>
              <a:t>18/03/2025</a:t>
            </a:fld>
            <a:endParaRPr lang="en-GB"/>
          </a:p>
        </p:txBody>
      </p:sp>
      <p:sp>
        <p:nvSpPr>
          <p:cNvPr id="6" name="Footer Placeholder 5">
            <a:extLst>
              <a:ext uri="{FF2B5EF4-FFF2-40B4-BE49-F238E27FC236}">
                <a16:creationId xmlns:a16="http://schemas.microsoft.com/office/drawing/2014/main" id="{DF7947AE-3871-6E4F-5E2A-4DEB6806B5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74CB321-63EA-1845-3483-36D0228316A6}"/>
              </a:ext>
            </a:extLst>
          </p:cNvPr>
          <p:cNvSpPr>
            <a:spLocks noGrp="1"/>
          </p:cNvSpPr>
          <p:nvPr>
            <p:ph type="sldNum" sz="quarter" idx="12"/>
          </p:nvPr>
        </p:nvSpPr>
        <p:spPr/>
        <p:txBody>
          <a:bodyPr/>
          <a:lstStyle/>
          <a:p>
            <a:fld id="{387EA4C2-B639-4469-8464-B90F4160F7BD}" type="slidenum">
              <a:rPr lang="en-GB" smtClean="0"/>
              <a:t>‹#›</a:t>
            </a:fld>
            <a:endParaRPr lang="en-GB"/>
          </a:p>
        </p:txBody>
      </p:sp>
    </p:spTree>
    <p:extLst>
      <p:ext uri="{BB962C8B-B14F-4D97-AF65-F5344CB8AC3E}">
        <p14:creationId xmlns:p14="http://schemas.microsoft.com/office/powerpoint/2010/main" val="3031338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0AEC18-3F1C-F019-83EB-AD5E0E4C53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4593378-12F9-6F19-9CF1-40887905C5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2F5C26-88D6-BCAC-26BA-43994C4FEA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950936-528F-43B0-8D01-2A7992B5BA3A}" type="datetimeFigureOut">
              <a:rPr lang="en-GB" smtClean="0"/>
              <a:t>18/03/2025</a:t>
            </a:fld>
            <a:endParaRPr lang="en-GB"/>
          </a:p>
        </p:txBody>
      </p:sp>
      <p:sp>
        <p:nvSpPr>
          <p:cNvPr id="5" name="Footer Placeholder 4">
            <a:extLst>
              <a:ext uri="{FF2B5EF4-FFF2-40B4-BE49-F238E27FC236}">
                <a16:creationId xmlns:a16="http://schemas.microsoft.com/office/drawing/2014/main" id="{412F2EC2-1406-6766-CAA4-1F07867E44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15AD231-6E28-DA22-A733-ECCD8D17EE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7EA4C2-B639-4469-8464-B90F4160F7BD}" type="slidenum">
              <a:rPr lang="en-GB" smtClean="0"/>
              <a:t>‹#›</a:t>
            </a:fld>
            <a:endParaRPr lang="en-GB"/>
          </a:p>
        </p:txBody>
      </p:sp>
    </p:spTree>
    <p:extLst>
      <p:ext uri="{BB962C8B-B14F-4D97-AF65-F5344CB8AC3E}">
        <p14:creationId xmlns:p14="http://schemas.microsoft.com/office/powerpoint/2010/main" val="1076063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hyperlink" Target="mailto:Dipeeka.pankhaniya@brentheps.co.uknasmin.kheshavji@brentheps.co.uk" TargetMode="External"/><Relationship Id="rId2" Type="http://schemas.openxmlformats.org/officeDocument/2006/relationships/hyperlink" Target="mailto:Toral.Patel@brentheps.co.uk" TargetMode="External"/><Relationship Id="rId1" Type="http://schemas.openxmlformats.org/officeDocument/2006/relationships/slideLayout" Target="../slideLayouts/slideLayout2.xml"/><Relationship Id="rId4" Type="http://schemas.openxmlformats.org/officeDocument/2006/relationships/hyperlink" Target="mailto:Alexia.benjamin@brent.gov.uk"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mailto:Nazia.ali@brent.gov.u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mailto:Raafia.Butt@brent.gov.u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Sandhya.Thacker@brent.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Nazia.ali@brent.gov.uk" TargetMode="External"/><Relationship Id="rId2" Type="http://schemas.openxmlformats.org/officeDocument/2006/relationships/hyperlink" Target="mailto:nileshkumar.christian@brent.gov.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Tasleem.ahmad@brentheps.co.uk" TargetMode="External"/><Relationship Id="rId2" Type="http://schemas.openxmlformats.org/officeDocument/2006/relationships/hyperlink" Target="mailto:ahmed.abukar@brent.gov.uk" TargetMode="External"/><Relationship Id="rId1" Type="http://schemas.openxmlformats.org/officeDocument/2006/relationships/slideLayout" Target="../slideLayouts/slideLayout2.xml"/><Relationship Id="rId4" Type="http://schemas.openxmlformats.org/officeDocument/2006/relationships/hyperlink" Target="mailto:Nazia.ali@brent.gov.uk"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Sandhya.Thacker@brent.gov.uk" TargetMode="External"/><Relationship Id="rId2" Type="http://schemas.openxmlformats.org/officeDocument/2006/relationships/hyperlink" Target="mailto:nileshkumar.christian@brent.gov.u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Dipeeka.pankhaniya@brentheps.co.uknasmin.kheshavji@brentheps.co.uk" TargetMode="External"/><Relationship Id="rId2" Type="http://schemas.openxmlformats.org/officeDocument/2006/relationships/hyperlink" Target="mailto:Toral.Patel@brentheps.co.uk" TargetMode="External"/><Relationship Id="rId1" Type="http://schemas.openxmlformats.org/officeDocument/2006/relationships/slideLayout" Target="../slideLayouts/slideLayout2.xml"/><Relationship Id="rId6" Type="http://schemas.openxmlformats.org/officeDocument/2006/relationships/hyperlink" Target="mailto:Nazia.ali@brent.gov.uk" TargetMode="External"/><Relationship Id="rId5" Type="http://schemas.openxmlformats.org/officeDocument/2006/relationships/hyperlink" Target="mailto:Francesca.Caporiccio@brent.gov.uk" TargetMode="External"/><Relationship Id="rId4" Type="http://schemas.openxmlformats.org/officeDocument/2006/relationships/hyperlink" Target="mailto:Alexia.benjamin@brent.gov.uk"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mailto:Nazia.ali@brent.gov.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Nazia.ali@brent.gov.uk" TargetMode="External"/><Relationship Id="rId2" Type="http://schemas.openxmlformats.org/officeDocument/2006/relationships/hyperlink" Target="https://www.onthemarket.com/details/13957837/" TargetMode="External"/><Relationship Id="rId1" Type="http://schemas.openxmlformats.org/officeDocument/2006/relationships/slideLayout" Target="../slideLayouts/slideLayout2.xml"/><Relationship Id="rId5" Type="http://schemas.openxmlformats.org/officeDocument/2006/relationships/hyperlink" Target="mailto:nileshkumar.christian@brent.gov.uk" TargetMode="External"/><Relationship Id="rId4" Type="http://schemas.openxmlformats.org/officeDocument/2006/relationships/hyperlink" Target="mailto:nilam.kalyan@nhs.ne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Dipeeka.pankhaniya@brentheps.co.uknasmin.kheshavji@brentheps.co.uk" TargetMode="External"/><Relationship Id="rId2" Type="http://schemas.openxmlformats.org/officeDocument/2006/relationships/hyperlink" Target="mailto:Toral.Patel@brentheps.co.uk" TargetMode="External"/><Relationship Id="rId1" Type="http://schemas.openxmlformats.org/officeDocument/2006/relationships/slideLayout" Target="../slideLayouts/slideLayout2.xml"/><Relationship Id="rId4" Type="http://schemas.openxmlformats.org/officeDocument/2006/relationships/hyperlink" Target="mailto:Alexia.benjamin@brent.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E18F16-7069-ECB7-BE06-3EF18265721D}"/>
              </a:ext>
            </a:extLst>
          </p:cNvPr>
          <p:cNvSpPr/>
          <p:nvPr/>
        </p:nvSpPr>
        <p:spPr>
          <a:xfrm>
            <a:off x="1365158" y="859065"/>
            <a:ext cx="9461685" cy="4585871"/>
          </a:xfrm>
          <a:prstGeom prst="rect">
            <a:avLst/>
          </a:prstGeom>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3200" b="1" dirty="0">
                <a:latin typeface="Arial"/>
                <a:cs typeface="Arial"/>
              </a:rPr>
              <a:t>Public Health</a:t>
            </a:r>
          </a:p>
          <a:p>
            <a:pPr algn="ctr"/>
            <a:r>
              <a:rPr lang="en-GB" sz="3200" b="1" dirty="0">
                <a:latin typeface="Arial"/>
                <a:cs typeface="Arial"/>
              </a:rPr>
              <a:t>Brent Health Matters NHS</a:t>
            </a:r>
          </a:p>
          <a:p>
            <a:pPr algn="ctr"/>
            <a:endParaRPr lang="en-GB" sz="3200" b="1" dirty="0">
              <a:latin typeface="Arial" panose="020B0604020202020204" pitchFamily="34" charset="0"/>
              <a:cs typeface="Arial" panose="020B0604020202020204" pitchFamily="34" charset="0"/>
            </a:endParaRPr>
          </a:p>
          <a:p>
            <a:pPr algn="ctr"/>
            <a:r>
              <a:rPr lang="en-GB" sz="2800" b="1" dirty="0">
                <a:latin typeface="Arial"/>
                <a:cs typeface="Arial"/>
              </a:rPr>
              <a:t>Health and Wellbeing events</a:t>
            </a:r>
          </a:p>
          <a:p>
            <a:pPr algn="ctr"/>
            <a:br>
              <a:rPr lang="en-GB" sz="3200" b="1" dirty="0">
                <a:latin typeface="Arial" panose="020B0604020202020204" pitchFamily="34" charset="0"/>
                <a:cs typeface="Arial" panose="020B0604020202020204" pitchFamily="34" charset="0"/>
              </a:rPr>
            </a:br>
            <a:r>
              <a:rPr lang="en-GB" sz="2800" b="1" dirty="0">
                <a:latin typeface="Arial"/>
                <a:cs typeface="Arial"/>
              </a:rPr>
              <a:t>Pop-up Schedule</a:t>
            </a:r>
          </a:p>
          <a:p>
            <a:pPr algn="ctr"/>
            <a:r>
              <a:rPr lang="en-GB" sz="2800" b="1" dirty="0">
                <a:solidFill>
                  <a:schemeClr val="accent1">
                    <a:lumMod val="50000"/>
                  </a:schemeClr>
                </a:solidFill>
                <a:latin typeface="Arial"/>
                <a:cs typeface="Arial"/>
              </a:rPr>
              <a:t>April 2025</a:t>
            </a:r>
          </a:p>
          <a:p>
            <a:pPr algn="r"/>
            <a:endParaRPr lang="en-GB" sz="2400" b="1" dirty="0">
              <a:solidFill>
                <a:srgbClr val="000000"/>
              </a:solidFill>
              <a:latin typeface="Arial" panose="020B0604020202020204" pitchFamily="34" charset="0"/>
              <a:cs typeface="Arial" panose="020B0604020202020204" pitchFamily="34" charset="0"/>
            </a:endParaRPr>
          </a:p>
          <a:p>
            <a:pPr algn="r"/>
            <a:endParaRPr lang="en-GB" sz="2400" b="1" dirty="0">
              <a:latin typeface="Arial" panose="020B0604020202020204" pitchFamily="34" charset="0"/>
              <a:cs typeface="Arial" panose="020B0604020202020204" pitchFamily="34" charset="0"/>
            </a:endParaRPr>
          </a:p>
          <a:p>
            <a:pPr algn="r"/>
            <a:endParaRPr lang="en-GB" sz="2400" b="1" dirty="0">
              <a:latin typeface="Arial" panose="020B0604020202020204" pitchFamily="34" charset="0"/>
              <a:cs typeface="Arial" panose="020B0604020202020204" pitchFamily="34" charset="0"/>
            </a:endParaRPr>
          </a:p>
        </p:txBody>
      </p:sp>
      <p:pic>
        <p:nvPicPr>
          <p:cNvPr id="1026" name="Picture 2">
            <a:extLst>
              <a:ext uri="{FF2B5EF4-FFF2-40B4-BE49-F238E27FC236}">
                <a16:creationId xmlns:a16="http://schemas.microsoft.com/office/drawing/2014/main" id="{BEA0F547-AE08-7B0F-A64E-C9D9596DB7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9543" y="4919430"/>
            <a:ext cx="1514475" cy="14573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53AA678C-9559-2537-99BD-2940BF20BA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382" y="5700480"/>
            <a:ext cx="1733550" cy="67627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descr="A diagram of health check&#10;&#10;Description automatically generated">
            <a:extLst>
              <a:ext uri="{FF2B5EF4-FFF2-40B4-BE49-F238E27FC236}">
                <a16:creationId xmlns:a16="http://schemas.microsoft.com/office/drawing/2014/main" id="{08C9E941-4E8F-29B9-D3B3-1C1783D61050}"/>
              </a:ext>
            </a:extLst>
          </p:cNvPr>
          <p:cNvPicPr>
            <a:picLocks noChangeAspect="1"/>
          </p:cNvPicPr>
          <p:nvPr/>
        </p:nvPicPr>
        <p:blipFill>
          <a:blip r:embed="rId4"/>
          <a:stretch>
            <a:fillRect/>
          </a:stretch>
        </p:blipFill>
        <p:spPr>
          <a:xfrm>
            <a:off x="5328602" y="4554538"/>
            <a:ext cx="2124075" cy="1914525"/>
          </a:xfrm>
          <a:prstGeom prst="rect">
            <a:avLst/>
          </a:prstGeom>
        </p:spPr>
      </p:pic>
      <p:sp>
        <p:nvSpPr>
          <p:cNvPr id="3" name="Rectangle 2">
            <a:extLst>
              <a:ext uri="{FF2B5EF4-FFF2-40B4-BE49-F238E27FC236}">
                <a16:creationId xmlns:a16="http://schemas.microsoft.com/office/drawing/2014/main" id="{FC5934A3-A2E8-8641-BA35-92A369C8AD54}"/>
              </a:ext>
            </a:extLst>
          </p:cNvPr>
          <p:cNvSpPr/>
          <p:nvPr/>
        </p:nvSpPr>
        <p:spPr>
          <a:xfrm>
            <a:off x="605472" y="4943723"/>
            <a:ext cx="3616960" cy="461665"/>
          </a:xfrm>
          <a:prstGeom prst="rect">
            <a:avLst/>
          </a:prstGeom>
          <a:noFill/>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latin typeface="Arial"/>
                <a:ea typeface="Calibri"/>
                <a:cs typeface="Arial"/>
              </a:rPr>
              <a:t>18/03/2025</a:t>
            </a:r>
          </a:p>
          <a:p>
            <a:r>
              <a:rPr lang="en-GB" sz="1200" b="1" dirty="0">
                <a:latin typeface="Arial"/>
                <a:cs typeface="Arial"/>
              </a:rPr>
              <a:t>Sandhya Thacker – PH, Scott Simon - BHM</a:t>
            </a:r>
            <a:endParaRPr lang="en-GB"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6373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08EB4C-BDD2-66CE-547D-234565F34860}"/>
            </a:ext>
          </a:extLst>
        </p:cNvPr>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56E07F1-9E71-22CC-2E9F-9A482C29B411}"/>
              </a:ext>
            </a:extLst>
          </p:cNvPr>
          <p:cNvGraphicFramePr>
            <a:graphicFrameLocks noGrp="1"/>
          </p:cNvGraphicFramePr>
          <p:nvPr>
            <p:extLst>
              <p:ext uri="{D42A27DB-BD31-4B8C-83A1-F6EECF244321}">
                <p14:modId xmlns:p14="http://schemas.microsoft.com/office/powerpoint/2010/main" val="2334714040"/>
              </p:ext>
            </p:extLst>
          </p:nvPr>
        </p:nvGraphicFramePr>
        <p:xfrm>
          <a:off x="62144" y="437534"/>
          <a:ext cx="12076483" cy="5119463"/>
        </p:xfrm>
        <a:graphic>
          <a:graphicData uri="http://schemas.openxmlformats.org/drawingml/2006/table">
            <a:tbl>
              <a:tblPr/>
              <a:tblGrid>
                <a:gridCol w="1918845">
                  <a:extLst>
                    <a:ext uri="{9D8B030D-6E8A-4147-A177-3AD203B41FA5}">
                      <a16:colId xmlns:a16="http://schemas.microsoft.com/office/drawing/2014/main" val="4210612850"/>
                    </a:ext>
                  </a:extLst>
                </a:gridCol>
                <a:gridCol w="1676611">
                  <a:extLst>
                    <a:ext uri="{9D8B030D-6E8A-4147-A177-3AD203B41FA5}">
                      <a16:colId xmlns:a16="http://schemas.microsoft.com/office/drawing/2014/main" val="4190408300"/>
                    </a:ext>
                  </a:extLst>
                </a:gridCol>
                <a:gridCol w="4151086">
                  <a:extLst>
                    <a:ext uri="{9D8B030D-6E8A-4147-A177-3AD203B41FA5}">
                      <a16:colId xmlns:a16="http://schemas.microsoft.com/office/drawing/2014/main" val="455585796"/>
                    </a:ext>
                  </a:extLst>
                </a:gridCol>
                <a:gridCol w="3178628">
                  <a:extLst>
                    <a:ext uri="{9D8B030D-6E8A-4147-A177-3AD203B41FA5}">
                      <a16:colId xmlns:a16="http://schemas.microsoft.com/office/drawing/2014/main" val="101551130"/>
                    </a:ext>
                  </a:extLst>
                </a:gridCol>
                <a:gridCol w="1151313">
                  <a:extLst>
                    <a:ext uri="{9D8B030D-6E8A-4147-A177-3AD203B41FA5}">
                      <a16:colId xmlns:a16="http://schemas.microsoft.com/office/drawing/2014/main" val="2499192097"/>
                    </a:ext>
                  </a:extLst>
                </a:gridCol>
              </a:tblGrid>
              <a:tr h="353649">
                <a:tc>
                  <a:txBody>
                    <a:bodyPr/>
                    <a:lstStyle/>
                    <a:p>
                      <a:pPr algn="l" fontAlgn="base">
                        <a:lnSpc>
                          <a:spcPct val="100000"/>
                        </a:lnSpc>
                      </a:pPr>
                      <a:r>
                        <a:rPr lang="en-GB" sz="1400" b="1" i="0" dirty="0">
                          <a:solidFill>
                            <a:srgbClr val="000000"/>
                          </a:solidFill>
                          <a:effectLst/>
                          <a:latin typeface="Calibri"/>
                        </a:rPr>
                        <a:t>Date/Time​</a:t>
                      </a:r>
                      <a:endParaRPr lang="en-GB" sz="1400" b="1" i="0" dirty="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ase">
                        <a:lnSpc>
                          <a:spcPct val="100000"/>
                        </a:lnSpc>
                      </a:pPr>
                      <a:r>
                        <a:rPr lang="en-GB" sz="1400" b="1" i="0" dirty="0">
                          <a:solidFill>
                            <a:srgbClr val="000000"/>
                          </a:solidFill>
                          <a:effectLst/>
                          <a:latin typeface="Calibri"/>
                        </a:rPr>
                        <a:t>Location ​</a:t>
                      </a:r>
                      <a:endParaRPr lang="en-GB" sz="1400" b="1" i="0" dirty="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ase">
                        <a:lnSpc>
                          <a:spcPct val="100000"/>
                        </a:lnSpc>
                      </a:pPr>
                      <a:r>
                        <a:rPr lang="en-GB" sz="1400" b="1" i="0" dirty="0">
                          <a:solidFill>
                            <a:srgbClr val="000000"/>
                          </a:solidFill>
                          <a:effectLst/>
                          <a:latin typeface="Calibri"/>
                        </a:rPr>
                        <a:t>Event Theme / Information​</a:t>
                      </a:r>
                      <a:endParaRPr lang="en-GB" sz="1400" b="1" i="0" dirty="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rgbClr val="000000"/>
                          </a:solidFill>
                          <a:effectLst/>
                          <a:latin typeface="+mn-lt"/>
                        </a:rPr>
                        <a:t>Lead / Contact </a:t>
                      </a:r>
                      <a:endParaRPr lang="en-GB" sz="1400" b="1" i="0" dirty="0">
                        <a:solidFill>
                          <a:srgbClr val="FFFFFF"/>
                        </a:solidFill>
                        <a:effectLst/>
                        <a:latin typeface="+mn-lt"/>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chemeClr val="tx1"/>
                          </a:solidFill>
                          <a:effectLst/>
                          <a:latin typeface="+mn-lt"/>
                        </a:rPr>
                        <a:t>Open to public/ Closed</a:t>
                      </a:r>
                      <a:endParaRPr lang="en-GB" sz="1400" b="1" i="0" dirty="0">
                        <a:solidFill>
                          <a:srgbClr val="FFFFFF"/>
                        </a:solidFill>
                        <a:effectLst/>
                        <a:latin typeface="+mn-lt"/>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1417817112"/>
                  </a:ext>
                </a:extLst>
              </a:tr>
              <a:tr h="2020851">
                <a:tc>
                  <a:txBody>
                    <a:bodyPr/>
                    <a:lstStyle/>
                    <a:p>
                      <a:pPr marL="0" lvl="0" algn="ctr">
                        <a:lnSpc>
                          <a:spcPct val="100000"/>
                        </a:lnSpc>
                        <a:buNone/>
                      </a:pPr>
                      <a:r>
                        <a:rPr lang="en-GB" sz="1400" b="1" i="0" u="none" strike="noStrike" kern="1200" noProof="0" dirty="0">
                          <a:solidFill>
                            <a:schemeClr val="tx1"/>
                          </a:solidFill>
                          <a:latin typeface="Calibri"/>
                        </a:rPr>
                        <a:t>Monday </a:t>
                      </a:r>
                      <a:endParaRPr lang="en-US" sz="1400" dirty="0"/>
                    </a:p>
                    <a:p>
                      <a:pPr marL="0" lvl="0" algn="ctr">
                        <a:lnSpc>
                          <a:spcPct val="100000"/>
                        </a:lnSpc>
                        <a:buNone/>
                      </a:pPr>
                      <a:r>
                        <a:rPr lang="en-GB" sz="1400" b="1" i="0" u="none" strike="noStrike" kern="1200" noProof="0" dirty="0">
                          <a:solidFill>
                            <a:schemeClr val="tx1"/>
                          </a:solidFill>
                          <a:latin typeface="Calibri"/>
                        </a:rPr>
                        <a:t>28th April</a:t>
                      </a:r>
                      <a:endParaRPr lang="en-US" sz="1400" b="0" i="0" u="none" strike="noStrike" kern="1200" noProof="0" dirty="0">
                        <a:solidFill>
                          <a:srgbClr val="000000"/>
                        </a:solidFill>
                        <a:latin typeface="Calibri"/>
                      </a:endParaRPr>
                    </a:p>
                    <a:p>
                      <a:pPr marL="0" lvl="0" algn="ctr">
                        <a:lnSpc>
                          <a:spcPct val="100000"/>
                        </a:lnSpc>
                        <a:buNone/>
                      </a:pPr>
                      <a:endParaRPr lang="en-GB" sz="1400" b="0" i="0" u="none" strike="noStrike" kern="1200" noProof="0" dirty="0">
                        <a:solidFill>
                          <a:srgbClr val="000000"/>
                        </a:solidFill>
                        <a:latin typeface="Calibri"/>
                      </a:endParaRPr>
                    </a:p>
                    <a:p>
                      <a:pPr marL="0" lvl="0" algn="ctr">
                        <a:lnSpc>
                          <a:spcPct val="100000"/>
                        </a:lnSpc>
                        <a:buNone/>
                      </a:pPr>
                      <a:r>
                        <a:rPr lang="en-GB" sz="1400" b="1" i="0" u="none" strike="noStrike" kern="1200" noProof="0" dirty="0">
                          <a:solidFill>
                            <a:schemeClr val="tx1"/>
                          </a:solidFill>
                          <a:latin typeface="Calibri"/>
                        </a:rPr>
                        <a:t>Time </a:t>
                      </a:r>
                      <a:endParaRPr lang="en-US" sz="1400" b="0" i="0" u="none" strike="noStrike" kern="1200" noProof="0" dirty="0">
                        <a:solidFill>
                          <a:srgbClr val="000000"/>
                        </a:solidFill>
                        <a:latin typeface="Calibri"/>
                      </a:endParaRPr>
                    </a:p>
                    <a:p>
                      <a:pPr marL="0" lvl="0" algn="ctr">
                        <a:lnSpc>
                          <a:spcPct val="100000"/>
                        </a:lnSpc>
                        <a:buNone/>
                      </a:pPr>
                      <a:r>
                        <a:rPr lang="en-GB" sz="1400" b="1" i="0" u="none" strike="noStrike" kern="1200" noProof="0" dirty="0">
                          <a:solidFill>
                            <a:schemeClr val="tx1"/>
                          </a:solidFill>
                          <a:latin typeface="Calibri"/>
                        </a:rPr>
                        <a:t>10:00am-1:00pm </a:t>
                      </a:r>
                      <a:endParaRPr lang="en-US" sz="1400" b="0" i="0" u="none" strike="noStrike" kern="1200" noProof="0" dirty="0">
                        <a:solidFill>
                          <a:srgbClr val="000000"/>
                        </a:solidFill>
                        <a:latin typeface="Calibri"/>
                      </a:endParaRPr>
                    </a:p>
                    <a:p>
                      <a:pPr marL="0" lvl="0" algn="ctr">
                        <a:lnSpc>
                          <a:spcPct val="100000"/>
                        </a:lnSpc>
                        <a:buNone/>
                      </a:pPr>
                      <a:endParaRPr lang="en-GB" sz="1400" b="0" i="0" u="none" strike="noStrike" kern="1200" noProof="0" dirty="0">
                        <a:solidFill>
                          <a:srgbClr val="000000"/>
                        </a:solidFill>
                        <a:latin typeface="Calibri"/>
                      </a:endParaRPr>
                    </a:p>
                    <a:p>
                      <a:pPr marL="0" lvl="0" algn="ctr">
                        <a:lnSpc>
                          <a:spcPct val="100000"/>
                        </a:lnSpc>
                        <a:buNone/>
                      </a:pPr>
                      <a:r>
                        <a:rPr lang="en-GB" sz="1400" b="1" i="0" u="none" strike="noStrike" kern="1200" noProof="0" dirty="0">
                          <a:solidFill>
                            <a:schemeClr val="tx1"/>
                          </a:solidFill>
                          <a:latin typeface="Calibri"/>
                        </a:rPr>
                        <a:t>Set-up at 9:45 am</a:t>
                      </a:r>
                      <a:endParaRPr lang="en-GB" sz="1400" dirty="0"/>
                    </a:p>
                  </a:txBody>
                  <a:tcPr marL="55786" marR="55786" marT="27893" marB="27893">
                    <a:lnL w="6350">
                      <a:solidFill>
                        <a:srgbClr val="FFFFFF"/>
                      </a:solid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a:lnSpc>
                          <a:spcPct val="100000"/>
                        </a:lnSpc>
                        <a:buNone/>
                      </a:pPr>
                      <a:r>
                        <a:rPr lang="en-GB" sz="1400" b="1" i="0" u="none" strike="noStrike" kern="1200" noProof="0">
                          <a:solidFill>
                            <a:srgbClr val="000000"/>
                          </a:solidFill>
                          <a:latin typeface="Calibri"/>
                        </a:rPr>
                        <a:t>Brent Hubs Kilburn </a:t>
                      </a:r>
                      <a:endParaRPr lang="en-GB" sz="1400" b="0" i="0" u="none" strike="noStrike" kern="1200" noProof="0">
                        <a:solidFill>
                          <a:srgbClr val="000000"/>
                        </a:solidFill>
                        <a:latin typeface="Calibri"/>
                      </a:endParaRPr>
                    </a:p>
                    <a:p>
                      <a:pPr lvl="0" algn="l">
                        <a:lnSpc>
                          <a:spcPct val="100000"/>
                        </a:lnSpc>
                        <a:buNone/>
                      </a:pPr>
                      <a:r>
                        <a:rPr lang="en-GB" sz="1400" b="0" i="0" u="none" strike="noStrike" kern="1200" noProof="0">
                          <a:solidFill>
                            <a:srgbClr val="000000"/>
                          </a:solidFill>
                          <a:latin typeface="Calibri"/>
                        </a:rPr>
                        <a:t>Hornbill House, </a:t>
                      </a:r>
                      <a:endParaRPr lang="en-US" sz="1400" b="0" i="0" u="none" strike="noStrike" kern="1200" noProof="0">
                        <a:solidFill>
                          <a:srgbClr val="000000"/>
                        </a:solidFill>
                        <a:latin typeface="Calibri"/>
                      </a:endParaRPr>
                    </a:p>
                    <a:p>
                      <a:pPr lvl="0" algn="l">
                        <a:lnSpc>
                          <a:spcPct val="100000"/>
                        </a:lnSpc>
                        <a:buNone/>
                      </a:pPr>
                      <a:r>
                        <a:rPr lang="en-GB" sz="1400" b="0" i="0" u="none" strike="noStrike" kern="1200" noProof="0">
                          <a:solidFill>
                            <a:srgbClr val="000000"/>
                          </a:solidFill>
                          <a:latin typeface="Calibri"/>
                        </a:rPr>
                        <a:t>2 Rudolph Rd,</a:t>
                      </a:r>
                      <a:endParaRPr lang="en-US" sz="1400" b="0" i="0" u="none" strike="noStrike" kern="1200" noProof="0">
                        <a:solidFill>
                          <a:srgbClr val="000000"/>
                        </a:solidFill>
                        <a:latin typeface="Calibri"/>
                      </a:endParaRPr>
                    </a:p>
                    <a:p>
                      <a:pPr lvl="0" algn="l">
                        <a:lnSpc>
                          <a:spcPct val="100000"/>
                        </a:lnSpc>
                        <a:buNone/>
                      </a:pPr>
                      <a:r>
                        <a:rPr lang="en-GB" sz="1400" b="0" i="0" u="none" strike="noStrike" kern="1200" noProof="0">
                          <a:solidFill>
                            <a:srgbClr val="000000"/>
                          </a:solidFill>
                          <a:latin typeface="Calibri"/>
                        </a:rPr>
                        <a:t>London </a:t>
                      </a:r>
                      <a:endParaRPr lang="en-US" sz="1400" b="0" i="0" u="none" strike="noStrike" kern="1200" noProof="0">
                        <a:solidFill>
                          <a:srgbClr val="000000"/>
                        </a:solidFill>
                        <a:latin typeface="Calibri"/>
                      </a:endParaRPr>
                    </a:p>
                    <a:p>
                      <a:pPr lvl="0" algn="l">
                        <a:lnSpc>
                          <a:spcPct val="100000"/>
                        </a:lnSpc>
                        <a:buNone/>
                      </a:pPr>
                      <a:r>
                        <a:rPr lang="en-GB" sz="1400" b="0" i="0" u="none" strike="noStrike" kern="1200" noProof="0">
                          <a:solidFill>
                            <a:srgbClr val="000000"/>
                          </a:solidFill>
                          <a:latin typeface="Calibri"/>
                        </a:rPr>
                        <a:t>NW6 5GG</a:t>
                      </a:r>
                      <a:endParaRPr lang="en-US" sz="1400" b="0" i="0" u="none" strike="noStrike" kern="1200" noProof="0">
                        <a:solidFill>
                          <a:srgbClr val="000000"/>
                        </a:solidFill>
                        <a:latin typeface="Calibri"/>
                      </a:endParaRPr>
                    </a:p>
                    <a:p>
                      <a:pPr lvl="0" algn="l">
                        <a:lnSpc>
                          <a:spcPct val="100000"/>
                        </a:lnSpc>
                        <a:buNone/>
                      </a:pPr>
                      <a:endParaRPr lang="en-GB" sz="1400" b="0" i="0" u="none" strike="noStrike" kern="1200" noProof="0" dirty="0">
                        <a:solidFill>
                          <a:srgbClr val="000000"/>
                        </a:solidFill>
                        <a:latin typeface="Calibri"/>
                      </a:endParaRPr>
                    </a:p>
                    <a:p>
                      <a:pPr lvl="0" algn="l">
                        <a:lnSpc>
                          <a:spcPct val="100000"/>
                        </a:lnSpc>
                        <a:buNone/>
                      </a:pPr>
                      <a:endParaRPr lang="en-GB" sz="1400" b="0" i="0" u="none" strike="noStrike" kern="1200" noProof="0" dirty="0">
                        <a:solidFill>
                          <a:srgbClr val="000000"/>
                        </a:solidFill>
                        <a:latin typeface="Calibri"/>
                      </a:endParaRPr>
                    </a:p>
                    <a:p>
                      <a:pPr lvl="0" algn="l">
                        <a:lnSpc>
                          <a:spcPct val="100000"/>
                        </a:lnSpc>
                        <a:buNone/>
                      </a:pPr>
                      <a:r>
                        <a:rPr lang="en-GB" sz="1400" b="1" i="0" u="none" strike="noStrike" kern="1200" noProof="0" dirty="0">
                          <a:solidFill>
                            <a:srgbClr val="000000"/>
                          </a:solidFill>
                          <a:latin typeface="Calibri"/>
                        </a:rPr>
                        <a:t>Locality: </a:t>
                      </a:r>
                      <a:r>
                        <a:rPr lang="en-GB" sz="1400" b="0" i="0" u="none" strike="noStrike" kern="1200" noProof="0" dirty="0">
                          <a:solidFill>
                            <a:srgbClr val="000000"/>
                          </a:solidFill>
                          <a:latin typeface="Calibri"/>
                        </a:rPr>
                        <a:t>Kilburn</a:t>
                      </a:r>
                      <a:endParaRPr lang="en-GB" sz="1400"/>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marL="0" lvl="0" indent="0" algn="ctr">
                        <a:lnSpc>
                          <a:spcPct val="100000"/>
                        </a:lnSpc>
                        <a:spcBef>
                          <a:spcPts val="0"/>
                        </a:spcBef>
                        <a:spcAft>
                          <a:spcPts val="0"/>
                        </a:spcAft>
                        <a:buNone/>
                      </a:pPr>
                      <a:r>
                        <a:rPr lang="en-GB" sz="1400" b="1" i="0" u="none" strike="noStrike" kern="1200" noProof="0" dirty="0">
                          <a:solidFill>
                            <a:srgbClr val="000000"/>
                          </a:solidFill>
                          <a:latin typeface="Calibri"/>
                        </a:rPr>
                        <a:t>Diabetes Peer Support and Digital Inclusion </a:t>
                      </a:r>
                      <a:endParaRPr lang="en-US" sz="1400" b="0" i="0" u="none" strike="noStrike" kern="1200" noProof="0" dirty="0">
                        <a:solidFill>
                          <a:srgbClr val="000000"/>
                        </a:solidFill>
                        <a:latin typeface="Calibri"/>
                      </a:endParaRPr>
                    </a:p>
                    <a:p>
                      <a:pPr marL="0" lvl="0" indent="0" algn="l">
                        <a:lnSpc>
                          <a:spcPct val="100000"/>
                        </a:lnSpc>
                        <a:spcBef>
                          <a:spcPts val="0"/>
                        </a:spcBef>
                        <a:spcAft>
                          <a:spcPts val="0"/>
                        </a:spcAft>
                        <a:buNone/>
                      </a:pPr>
                      <a:endParaRPr lang="en-GB" sz="1400" b="1" i="0" u="none" strike="noStrike" kern="1200" noProof="0" dirty="0">
                        <a:solidFill>
                          <a:srgbClr val="000000"/>
                        </a:solidFill>
                        <a:latin typeface="Calibri"/>
                      </a:endParaRPr>
                    </a:p>
                    <a:p>
                      <a:pPr marL="0" lvl="0" indent="0" algn="l">
                        <a:lnSpc>
                          <a:spcPct val="100000"/>
                        </a:lnSpc>
                        <a:spcBef>
                          <a:spcPts val="0"/>
                        </a:spcBef>
                        <a:spcAft>
                          <a:spcPts val="0"/>
                        </a:spcAft>
                        <a:buNone/>
                      </a:pPr>
                      <a:r>
                        <a:rPr lang="en-GB" sz="1400" b="1" i="0" u="none" strike="noStrike" kern="1200" noProof="0" dirty="0">
                          <a:solidFill>
                            <a:srgbClr val="000000"/>
                          </a:solidFill>
                          <a:latin typeface="Calibri"/>
                        </a:rPr>
                        <a:t>Aim/Focus: </a:t>
                      </a:r>
                      <a:r>
                        <a:rPr lang="en-GB" sz="1400" b="0" i="0" u="none" strike="noStrike" kern="1200" noProof="0" dirty="0">
                          <a:solidFill>
                            <a:srgbClr val="000000"/>
                          </a:solidFill>
                          <a:latin typeface="Calibri"/>
                        </a:rPr>
                        <a:t> Diabetes prevention and management, </a:t>
                      </a:r>
                      <a:r>
                        <a:rPr lang="en-US" sz="1400" b="0" i="0" u="none" strike="noStrike" kern="1200" noProof="0" dirty="0">
                          <a:solidFill>
                            <a:srgbClr val="000000"/>
                          </a:solidFill>
                          <a:latin typeface="Calibri"/>
                        </a:rPr>
                        <a:t>Nutrition Advice, Peer Support, Digital Inclusion and proficiency </a:t>
                      </a:r>
                    </a:p>
                    <a:p>
                      <a:pPr marL="0" lvl="0" indent="0" algn="l">
                        <a:lnSpc>
                          <a:spcPct val="100000"/>
                        </a:lnSpc>
                        <a:spcBef>
                          <a:spcPts val="0"/>
                        </a:spcBef>
                        <a:spcAft>
                          <a:spcPts val="0"/>
                        </a:spcAft>
                        <a:buFont typeface="Arial"/>
                        <a:buNone/>
                      </a:pPr>
                      <a:r>
                        <a:rPr lang="en-GB" sz="1400" b="1" i="0" u="none" strike="noStrike" kern="1200" noProof="0" dirty="0">
                          <a:solidFill>
                            <a:srgbClr val="000000"/>
                          </a:solidFill>
                          <a:latin typeface="Calibri"/>
                        </a:rPr>
                        <a:t>Target Audience: </a:t>
                      </a:r>
                      <a:r>
                        <a:rPr lang="en-GB" sz="1400" b="0" i="0" u="none" strike="noStrike" kern="1200" noProof="0" dirty="0">
                          <a:solidFill>
                            <a:srgbClr val="000000"/>
                          </a:solidFill>
                          <a:latin typeface="Calibri"/>
                        </a:rPr>
                        <a:t>Residents living in Kilburn living with Diabetes or identified as being at risk of developing the </a:t>
                      </a:r>
                      <a:r>
                        <a:rPr lang="en-GB" sz="1400" b="0" i="0" u="none" strike="noStrike" kern="1200" noProof="0">
                          <a:solidFill>
                            <a:srgbClr val="000000"/>
                          </a:solidFill>
                          <a:latin typeface="Calibri"/>
                        </a:rPr>
                        <a:t>condition / Residents needing support with digital proficiency and/or </a:t>
                      </a:r>
                      <a:r>
                        <a:rPr lang="en-GB" sz="1400" b="0" i="0" u="none" strike="noStrike" kern="1200" noProof="0" dirty="0">
                          <a:solidFill>
                            <a:srgbClr val="000000"/>
                          </a:solidFill>
                          <a:latin typeface="Calibri"/>
                        </a:rPr>
                        <a:t>exclusion </a:t>
                      </a:r>
                      <a:endParaRPr lang="en-US" sz="1400" b="0" i="0" u="none" strike="noStrike" kern="1200" noProof="0" dirty="0">
                        <a:solidFill>
                          <a:srgbClr val="000000"/>
                        </a:solidFill>
                        <a:latin typeface="Calibri"/>
                      </a:endParaRPr>
                    </a:p>
                    <a:p>
                      <a:pPr marL="0" lvl="0" indent="0" algn="l">
                        <a:lnSpc>
                          <a:spcPct val="100000"/>
                        </a:lnSpc>
                        <a:spcBef>
                          <a:spcPts val="0"/>
                        </a:spcBef>
                        <a:spcAft>
                          <a:spcPts val="0"/>
                        </a:spcAft>
                        <a:buClr>
                          <a:srgbClr val="000000"/>
                        </a:buClr>
                        <a:buNone/>
                      </a:pPr>
                      <a:r>
                        <a:rPr lang="en-GB" sz="1400" b="1" i="0" u="none" strike="noStrike" kern="1200" noProof="0" dirty="0">
                          <a:solidFill>
                            <a:srgbClr val="000000"/>
                          </a:solidFill>
                          <a:latin typeface="Calibri"/>
                        </a:rPr>
                        <a:t>Health Checks: </a:t>
                      </a:r>
                      <a:r>
                        <a:rPr lang="en-GB" sz="1400" b="0" i="0" u="none" strike="noStrike" kern="1200" noProof="0" dirty="0">
                          <a:solidFill>
                            <a:srgbClr val="000000"/>
                          </a:solidFill>
                          <a:latin typeface="Calibri"/>
                        </a:rPr>
                        <a:t>TBC</a:t>
                      </a: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Lead officer: </a:t>
                      </a:r>
                    </a:p>
                    <a:p>
                      <a:pPr lvl="0" algn="l" rtl="0">
                        <a:buNone/>
                      </a:pPr>
                      <a:r>
                        <a:rPr lang="en-GB" sz="1400" b="0" i="0" u="none" strike="noStrike" dirty="0">
                          <a:solidFill>
                            <a:srgbClr val="000000"/>
                          </a:solidFill>
                          <a:effectLst/>
                          <a:latin typeface="+mn-lt"/>
                        </a:rPr>
                        <a:t>Toral Patel</a:t>
                      </a:r>
                    </a:p>
                    <a:p>
                      <a:pPr lvl="0" algn="l" rtl="0">
                        <a:buNone/>
                      </a:pPr>
                      <a:r>
                        <a:rPr lang="en-GB" sz="1400" b="0" i="0" u="none" strike="noStrike" dirty="0">
                          <a:solidFill>
                            <a:srgbClr val="000000"/>
                          </a:solidFill>
                          <a:effectLst/>
                          <a:latin typeface="+mn-lt"/>
                        </a:rPr>
                        <a:t>Dipeeka </a:t>
                      </a:r>
                      <a:r>
                        <a:rPr lang="en-GB" sz="1400" b="0" i="0" u="none" strike="noStrike" dirty="0" err="1">
                          <a:solidFill>
                            <a:srgbClr val="000000"/>
                          </a:solidFill>
                          <a:effectLst/>
                          <a:latin typeface="+mn-lt"/>
                        </a:rPr>
                        <a:t>Pankhaniya</a:t>
                      </a:r>
                      <a:endParaRPr lang="en-GB" sz="1400" b="0" i="0" u="none" strike="noStrike" dirty="0">
                        <a:solidFill>
                          <a:srgbClr val="000000"/>
                        </a:solidFill>
                        <a:effectLst/>
                        <a:latin typeface="+mn-lt"/>
                      </a:endParaRPr>
                    </a:p>
                    <a:p>
                      <a:pPr lvl="0" algn="l" rtl="0">
                        <a:buNone/>
                      </a:pPr>
                      <a:r>
                        <a:rPr lang="en-GB" sz="1400" b="0" i="0" u="none" strike="noStrike" dirty="0" err="1">
                          <a:solidFill>
                            <a:srgbClr val="000000"/>
                          </a:solidFill>
                          <a:effectLst/>
                          <a:latin typeface="+mn-lt"/>
                        </a:rPr>
                        <a:t>Nasmin</a:t>
                      </a:r>
                      <a:r>
                        <a:rPr lang="en-GB" sz="1400" b="0" i="0" u="none" strike="noStrike" dirty="0">
                          <a:solidFill>
                            <a:srgbClr val="000000"/>
                          </a:solidFill>
                          <a:effectLst/>
                          <a:latin typeface="+mn-lt"/>
                        </a:rPr>
                        <a:t> </a:t>
                      </a:r>
                      <a:r>
                        <a:rPr lang="en-GB" sz="1400" b="0" i="0" u="none" strike="noStrike" dirty="0" err="1">
                          <a:solidFill>
                            <a:srgbClr val="000000"/>
                          </a:solidFill>
                          <a:effectLst/>
                          <a:latin typeface="+mn-lt"/>
                        </a:rPr>
                        <a:t>Kheshavji</a:t>
                      </a:r>
                      <a:endParaRPr lang="en-GB" sz="1400" b="0" i="0" u="none" strike="noStrike" dirty="0">
                        <a:solidFill>
                          <a:srgbClr val="000000"/>
                        </a:solidFill>
                        <a:effectLst/>
                        <a:latin typeface="+mn-lt"/>
                      </a:endParaRPr>
                    </a:p>
                    <a:p>
                      <a:pPr lvl="0" algn="l" rtl="0">
                        <a:buNone/>
                      </a:pPr>
                      <a:r>
                        <a:rPr lang="en-GB" sz="1400" b="0" i="0" u="none" strike="noStrike" dirty="0">
                          <a:solidFill>
                            <a:srgbClr val="000000"/>
                          </a:solidFill>
                          <a:effectLst/>
                          <a:latin typeface="+mn-lt"/>
                        </a:rPr>
                        <a:t>Alexia Benjamin</a:t>
                      </a:r>
                      <a:endParaRPr lang="en-GB" sz="1400" b="1" i="0" u="none" strike="noStrike" dirty="0">
                        <a:solidFill>
                          <a:srgbClr val="000000"/>
                        </a:solidFill>
                        <a:effectLst/>
                        <a:latin typeface="+mn-lt"/>
                      </a:endParaRPr>
                    </a:p>
                    <a:p>
                      <a:pPr lvl="0" algn="l" rtl="0">
                        <a:buNone/>
                      </a:pPr>
                      <a:endParaRPr lang="en-GB" sz="1400" b="0" i="0" u="none" strike="noStrike" dirty="0">
                        <a:solidFill>
                          <a:srgbClr val="000000"/>
                        </a:solidFill>
                        <a:effectLst/>
                        <a:latin typeface="+mn-lt"/>
                      </a:endParaRPr>
                    </a:p>
                    <a:p>
                      <a:pPr lvl="0" algn="l" rtl="0">
                        <a:buNone/>
                      </a:pPr>
                      <a:r>
                        <a:rPr lang="en-GB" sz="1400" b="1" i="0" u="none" strike="noStrike" dirty="0">
                          <a:solidFill>
                            <a:srgbClr val="000000"/>
                          </a:solidFill>
                          <a:effectLst/>
                          <a:latin typeface="+mn-lt"/>
                        </a:rPr>
                        <a:t>Contact: </a:t>
                      </a:r>
                      <a:endParaRPr lang="en-GB" sz="1400" b="0" i="0" dirty="0">
                        <a:solidFill>
                          <a:srgbClr val="000000"/>
                        </a:solidFill>
                        <a:effectLst/>
                        <a:latin typeface="+mn-lt"/>
                      </a:endParaRPr>
                    </a:p>
                    <a:p>
                      <a:pPr lvl="0" algn="l">
                        <a:lnSpc>
                          <a:spcPct val="100000"/>
                        </a:lnSpc>
                        <a:spcBef>
                          <a:spcPts val="0"/>
                        </a:spcBef>
                        <a:spcAft>
                          <a:spcPts val="0"/>
                        </a:spcAft>
                        <a:buNone/>
                      </a:pPr>
                      <a:r>
                        <a:rPr lang="en-GB" sz="1400" b="0" i="0" u="none" strike="noStrike" kern="1200" cap="none" spc="0" normalizeH="0" baseline="0" noProof="0" dirty="0">
                          <a:ln>
                            <a:noFill/>
                          </a:ln>
                          <a:solidFill>
                            <a:srgbClr val="000000"/>
                          </a:solidFill>
                          <a:effectLst/>
                          <a:uLnTx/>
                          <a:uFillTx/>
                          <a:latin typeface="+mn-lt"/>
                          <a:hlinkClick r:id="rId2"/>
                        </a:rPr>
                        <a:t>Toral.Patel@brentheps.co.uk</a:t>
                      </a:r>
                      <a:endParaRPr lang="en-GB" sz="1400" b="0" i="0" u="none" strike="noStrike" kern="1200" cap="none" spc="0" normalizeH="0" baseline="0" noProof="0" dirty="0">
                        <a:ln>
                          <a:noFill/>
                        </a:ln>
                        <a:solidFill>
                          <a:srgbClr val="000000"/>
                        </a:solidFill>
                        <a:effectLst/>
                        <a:uLnTx/>
                        <a:uFillTx/>
                        <a:latin typeface="+mn-lt"/>
                      </a:endParaRPr>
                    </a:p>
                    <a:p>
                      <a:pPr lvl="0" algn="l">
                        <a:lnSpc>
                          <a:spcPct val="100000"/>
                        </a:lnSpc>
                        <a:spcBef>
                          <a:spcPts val="0"/>
                        </a:spcBef>
                        <a:spcAft>
                          <a:spcPts val="0"/>
                        </a:spcAft>
                        <a:buNone/>
                      </a:pPr>
                      <a:r>
                        <a:rPr lang="en-GB" sz="1400" b="0" i="0" u="none" strike="noStrike" kern="1200" cap="none" spc="0" normalizeH="0" baseline="0" noProof="0" dirty="0">
                          <a:ln>
                            <a:noFill/>
                          </a:ln>
                          <a:solidFill>
                            <a:srgbClr val="000000"/>
                          </a:solidFill>
                          <a:effectLst/>
                          <a:uLnTx/>
                          <a:uFillTx/>
                          <a:latin typeface="+mn-lt"/>
                          <a:hlinkClick r:id="rId3"/>
                        </a:rPr>
                        <a:t>Dipeeka.pankhaniya@brentheps.co.uk</a:t>
                      </a:r>
                    </a:p>
                    <a:p>
                      <a:pPr lvl="0" algn="l">
                        <a:lnSpc>
                          <a:spcPct val="100000"/>
                        </a:lnSpc>
                        <a:spcBef>
                          <a:spcPts val="0"/>
                        </a:spcBef>
                        <a:spcAft>
                          <a:spcPts val="0"/>
                        </a:spcAft>
                        <a:buNone/>
                      </a:pPr>
                      <a:r>
                        <a:rPr lang="en-GB" sz="1400" b="0" i="0" u="none" strike="noStrike" kern="1200" cap="none" spc="0" normalizeH="0" baseline="0" noProof="0" dirty="0">
                          <a:ln>
                            <a:noFill/>
                          </a:ln>
                          <a:solidFill>
                            <a:srgbClr val="000000"/>
                          </a:solidFill>
                          <a:effectLst/>
                          <a:uLnTx/>
                          <a:uFillTx/>
                          <a:latin typeface="+mn-lt"/>
                          <a:hlinkClick r:id="rId3"/>
                        </a:rPr>
                        <a:t>nasmin.kheshavji@brentheps.co.uk</a:t>
                      </a:r>
                      <a:endParaRPr lang="en-GB" sz="1400" b="0" i="0" u="none" strike="noStrike" kern="1200" cap="none" spc="0" normalizeH="0" baseline="0" noProof="0" dirty="0">
                        <a:ln>
                          <a:noFill/>
                        </a:ln>
                        <a:solidFill>
                          <a:srgbClr val="00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kern="1200" noProof="0" dirty="0">
                          <a:solidFill>
                            <a:schemeClr val="tx1"/>
                          </a:solidFill>
                          <a:latin typeface="+mn-lt"/>
                          <a:hlinkClick r:id="rId4"/>
                        </a:rPr>
                        <a:t>Alexia.benjamin@brent.gov.uk</a:t>
                      </a:r>
                      <a:endParaRPr lang="en-GB" sz="1400" b="0" dirty="0">
                        <a:latin typeface="+mn-lt"/>
                      </a:endParaRP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Registration is required to attend</a:t>
                      </a:r>
                      <a:endParaRPr lang="en-GB" sz="1400" b="0" i="0" u="none" strike="noStrike" dirty="0">
                        <a:solidFill>
                          <a:srgbClr val="000000"/>
                        </a:solidFill>
                        <a:effectLst/>
                        <a:latin typeface="+mn-lt"/>
                      </a:endParaRPr>
                    </a:p>
                  </a:txBody>
                  <a:tcPr marL="55786" marR="55786" marT="27893" marB="27893">
                    <a:lnL w="6350" cap="flat" cmpd="sng" algn="ctr">
                      <a:solidFill>
                        <a:srgbClr val="FFFFFF"/>
                      </a:solidFill>
                      <a:prstDash val="solid"/>
                      <a:round/>
                      <a:headEnd type="none" w="med" len="med"/>
                      <a:tailEnd type="none" w="med" len="med"/>
                    </a:lnL>
                    <a:lnR w="6350">
                      <a:solidFill>
                        <a:srgbClr val="FFFFFF"/>
                      </a:solid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760223024"/>
                  </a:ext>
                </a:extLst>
              </a:tr>
              <a:tr h="2020851">
                <a:tc>
                  <a:txBody>
                    <a:bodyPr/>
                    <a:lstStyle/>
                    <a:p>
                      <a:pPr lvl="0" algn="ctr">
                        <a:buNone/>
                      </a:pPr>
                      <a:r>
                        <a:rPr lang="en-GB" sz="1400" b="1" i="0" u="none" strike="noStrike" kern="1200" noProof="0" dirty="0">
                          <a:solidFill>
                            <a:srgbClr val="000000"/>
                          </a:solidFill>
                          <a:latin typeface="Calibri"/>
                        </a:rPr>
                        <a:t>Tuesday 29th April</a:t>
                      </a:r>
                      <a:endParaRPr lang="en-GB" sz="1400" b="0" i="0" u="none" strike="noStrike" kern="1200" noProof="0" dirty="0">
                        <a:solidFill>
                          <a:srgbClr val="000000"/>
                        </a:solidFill>
                        <a:latin typeface="Calibri"/>
                      </a:endParaRPr>
                    </a:p>
                    <a:p>
                      <a:pPr lvl="0" algn="ctr">
                        <a:buNone/>
                      </a:pPr>
                      <a:endParaRPr lang="en-GB" sz="1400" b="0" i="0" u="none" strike="noStrike" kern="1200" noProof="0" dirty="0">
                        <a:solidFill>
                          <a:srgbClr val="000000"/>
                        </a:solidFill>
                        <a:latin typeface="Calibri"/>
                      </a:endParaRPr>
                    </a:p>
                    <a:p>
                      <a:pPr lvl="0" algn="ctr">
                        <a:buNone/>
                      </a:pPr>
                      <a:r>
                        <a:rPr lang="en-GB" sz="1400" b="1" i="0" u="none" strike="noStrike" kern="1200" noProof="0" dirty="0">
                          <a:solidFill>
                            <a:srgbClr val="000000"/>
                          </a:solidFill>
                          <a:latin typeface="Calibri"/>
                        </a:rPr>
                        <a:t>Time: </a:t>
                      </a:r>
                      <a:endParaRPr lang="en-GB" sz="1400" b="0" i="0" u="none" strike="noStrike" kern="1200" noProof="0" dirty="0">
                        <a:solidFill>
                          <a:srgbClr val="000000"/>
                        </a:solidFill>
                        <a:latin typeface="Calibri"/>
                      </a:endParaRPr>
                    </a:p>
                    <a:p>
                      <a:pPr lvl="0" algn="ctr">
                        <a:buNone/>
                      </a:pPr>
                      <a:r>
                        <a:rPr lang="en-GB" sz="1400" b="1" i="0" u="none" strike="noStrike" kern="1200" noProof="0" dirty="0">
                          <a:solidFill>
                            <a:srgbClr val="000000"/>
                          </a:solidFill>
                          <a:latin typeface="Calibri"/>
                        </a:rPr>
                        <a:t>10:30 – 13:30 </a:t>
                      </a:r>
                      <a:r>
                        <a:rPr lang="en-GB" sz="1400" b="0" i="0" u="none" strike="noStrike" kern="1200" noProof="0" dirty="0">
                          <a:solidFill>
                            <a:srgbClr val="000000"/>
                          </a:solidFill>
                          <a:latin typeface="Calibri"/>
                        </a:rPr>
                        <a:t> </a:t>
                      </a:r>
                    </a:p>
                  </a:txBody>
                  <a:tcPr marL="55786" marR="55786" marT="27893" marB="27893">
                    <a:lnL w="6350">
                      <a:solidFill>
                        <a:srgbClr val="FFFFFF"/>
                      </a:solid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a:solidFill>
                        <a:srgbClr val="FFFFFF"/>
                      </a:solidFill>
                    </a:lnB>
                    <a:solidFill>
                      <a:schemeClr val="accent6">
                        <a:lumMod val="40000"/>
                        <a:lumOff val="60000"/>
                      </a:schemeClr>
                    </a:solidFill>
                  </a:tcPr>
                </a:tc>
                <a:tc>
                  <a:txBody>
                    <a:bodyPr/>
                    <a:lstStyle/>
                    <a:p>
                      <a:pPr lvl="0" algn="l">
                        <a:buNone/>
                      </a:pPr>
                      <a:r>
                        <a:rPr lang="en-GB" sz="1400" b="1" i="0" u="none" strike="noStrike" kern="1200" noProof="0" dirty="0">
                          <a:solidFill>
                            <a:srgbClr val="000000"/>
                          </a:solidFill>
                          <a:latin typeface="Calibri"/>
                        </a:rPr>
                        <a:t>SDA Church Willesden</a:t>
                      </a:r>
                      <a:r>
                        <a:rPr lang="en-GB" sz="1400" b="0" i="0" u="none" strike="noStrike" kern="1200" noProof="0" dirty="0">
                          <a:solidFill>
                            <a:srgbClr val="000000"/>
                          </a:solidFill>
                          <a:latin typeface="Calibri"/>
                        </a:rPr>
                        <a:t> </a:t>
                      </a:r>
                      <a:endParaRPr lang="en-US" sz="1400" b="0" i="0" u="none" strike="noStrike" kern="1200" noProof="0" dirty="0">
                        <a:solidFill>
                          <a:srgbClr val="000000"/>
                        </a:solidFill>
                        <a:latin typeface="Calibri"/>
                      </a:endParaRPr>
                    </a:p>
                    <a:p>
                      <a:pPr lvl="0" algn="l">
                        <a:buNone/>
                      </a:pPr>
                      <a:r>
                        <a:rPr lang="en-GB" sz="1400" b="0" i="0" u="none" strike="noStrike" kern="1200" noProof="0" dirty="0">
                          <a:solidFill>
                            <a:srgbClr val="000000"/>
                          </a:solidFill>
                          <a:latin typeface="Calibri"/>
                        </a:rPr>
                        <a:t>Glebe Road  </a:t>
                      </a:r>
                      <a:endParaRPr lang="en-GB" sz="1400" b="0" i="0" u="none" strike="noStrike" kern="1200" noProof="0">
                        <a:solidFill>
                          <a:srgbClr val="000000"/>
                        </a:solidFill>
                        <a:latin typeface="Calibri"/>
                      </a:endParaRPr>
                    </a:p>
                    <a:p>
                      <a:pPr lvl="0" algn="l">
                        <a:buNone/>
                      </a:pPr>
                      <a:r>
                        <a:rPr lang="en-GB" sz="1400" b="0" i="0" u="none" strike="noStrike" kern="1200" noProof="0" dirty="0">
                          <a:solidFill>
                            <a:srgbClr val="000000"/>
                          </a:solidFill>
                          <a:latin typeface="Calibri"/>
                        </a:rPr>
                        <a:t>NW10 2JD </a:t>
                      </a:r>
                      <a:endParaRPr lang="en-GB" sz="1400" b="0" i="0" u="none" strike="noStrike" kern="1200" noProof="0">
                        <a:solidFill>
                          <a:srgbClr val="000000"/>
                        </a:solidFill>
                        <a:latin typeface="Calibri"/>
                      </a:endParaRPr>
                    </a:p>
                    <a:p>
                      <a:pPr lvl="0" algn="l">
                        <a:buNone/>
                      </a:pPr>
                      <a:endParaRPr lang="en-GB" sz="1400" b="0" i="0" u="none" strike="noStrike" kern="1200" noProof="0" dirty="0">
                        <a:solidFill>
                          <a:srgbClr val="000000"/>
                        </a:solidFill>
                        <a:latin typeface="Calibri"/>
                      </a:endParaRPr>
                    </a:p>
                    <a:p>
                      <a:pPr lvl="0" algn="l">
                        <a:buNone/>
                      </a:pPr>
                      <a:r>
                        <a:rPr lang="en-GB" sz="1400" b="1" i="0" u="none" strike="noStrike" kern="1200" noProof="0" dirty="0">
                          <a:solidFill>
                            <a:srgbClr val="000000"/>
                          </a:solidFill>
                          <a:latin typeface="Calibri"/>
                        </a:rPr>
                        <a:t>Locality</a:t>
                      </a:r>
                      <a:r>
                        <a:rPr lang="en-GB" sz="1400" b="0" i="0" u="none" strike="noStrike" kern="1200" noProof="0" dirty="0">
                          <a:solidFill>
                            <a:srgbClr val="000000"/>
                          </a:solidFill>
                          <a:latin typeface="Calibri"/>
                        </a:rPr>
                        <a:t>: Willesden </a:t>
                      </a:r>
                      <a:endParaRPr lang="en-GB" sz="1400"/>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a:solidFill>
                        <a:srgbClr val="FFFFFF"/>
                      </a:solidFill>
                    </a:lnB>
                    <a:solidFill>
                      <a:schemeClr val="accent6">
                        <a:lumMod val="40000"/>
                        <a:lumOff val="60000"/>
                      </a:schemeClr>
                    </a:solidFill>
                  </a:tcPr>
                </a:tc>
                <a:tc>
                  <a:txBody>
                    <a:bodyPr/>
                    <a:lstStyle/>
                    <a:p>
                      <a:pPr lvl="0" algn="ctr">
                        <a:buNone/>
                      </a:pPr>
                      <a:r>
                        <a:rPr lang="en-GB" sz="1400" b="1" i="0" u="none" strike="noStrike" kern="1200" noProof="0" dirty="0">
                          <a:solidFill>
                            <a:srgbClr val="000000"/>
                          </a:solidFill>
                          <a:latin typeface="Calibri"/>
                        </a:rPr>
                        <a:t>SDA Drop in Session</a:t>
                      </a:r>
                      <a:r>
                        <a:rPr lang="en-GB" sz="1400" b="0" i="0" u="none" strike="noStrike" kern="1200" noProof="0" dirty="0">
                          <a:solidFill>
                            <a:srgbClr val="000000"/>
                          </a:solidFill>
                          <a:latin typeface="Calibri"/>
                        </a:rPr>
                        <a:t> </a:t>
                      </a:r>
                      <a:endParaRPr lang="en-US" sz="1400" b="0" i="0" u="none" strike="noStrike" kern="1200" noProof="0" dirty="0">
                        <a:solidFill>
                          <a:srgbClr val="000000"/>
                        </a:solidFill>
                        <a:latin typeface="Calibri"/>
                      </a:endParaRPr>
                    </a:p>
                    <a:p>
                      <a:pPr lvl="0" algn="ctr">
                        <a:buNone/>
                      </a:pPr>
                      <a:r>
                        <a:rPr lang="en-GB" sz="1400" b="1" i="0" u="none" strike="noStrike" kern="1200" noProof="0" dirty="0">
                          <a:solidFill>
                            <a:srgbClr val="000000"/>
                          </a:solidFill>
                          <a:latin typeface="Calibri"/>
                        </a:rPr>
                        <a:t>Aim/Focus: </a:t>
                      </a:r>
                      <a:r>
                        <a:rPr lang="en-GB" sz="1400" b="0" i="0" u="none" strike="noStrike" kern="1200" noProof="0" dirty="0">
                          <a:solidFill>
                            <a:srgbClr val="000000"/>
                          </a:solidFill>
                          <a:latin typeface="Calibri"/>
                        </a:rPr>
                        <a:t>Health Promotion, Emotional Wellbeing. </a:t>
                      </a:r>
                      <a:endParaRPr lang="en-US" sz="1400" b="0" i="0" u="none" strike="noStrike" kern="1200" noProof="0" dirty="0">
                        <a:solidFill>
                          <a:srgbClr val="000000"/>
                        </a:solidFill>
                        <a:latin typeface="Calibri"/>
                      </a:endParaRPr>
                    </a:p>
                    <a:p>
                      <a:pPr lvl="0" algn="l">
                        <a:buNone/>
                      </a:pPr>
                      <a:r>
                        <a:rPr lang="en-GB" sz="1400" b="1" i="0" u="none" strike="noStrike" kern="1200" noProof="0" dirty="0">
                          <a:solidFill>
                            <a:srgbClr val="000000"/>
                          </a:solidFill>
                          <a:latin typeface="Calibri"/>
                        </a:rPr>
                        <a:t>Target Audience: </a:t>
                      </a:r>
                      <a:r>
                        <a:rPr lang="en-GB" sz="1400" b="0" i="0" u="none" strike="noStrike" kern="1200" noProof="0" dirty="0">
                          <a:solidFill>
                            <a:srgbClr val="000000"/>
                          </a:solidFill>
                          <a:latin typeface="Calibri"/>
                        </a:rPr>
                        <a:t>many are users of food banks and have mental health needs. </a:t>
                      </a:r>
                      <a:endParaRPr lang="en-US" sz="1400" b="0" i="0" u="none" strike="noStrike" kern="1200" noProof="0" dirty="0">
                        <a:solidFill>
                          <a:srgbClr val="000000"/>
                        </a:solidFill>
                        <a:latin typeface="Calibri"/>
                      </a:endParaRPr>
                    </a:p>
                    <a:p>
                      <a:pPr lvl="0" algn="l">
                        <a:buNone/>
                      </a:pPr>
                      <a:r>
                        <a:rPr lang="en-GB" sz="1400" b="1" i="0" u="none" strike="noStrike" kern="1200" noProof="0" dirty="0">
                          <a:solidFill>
                            <a:srgbClr val="000000"/>
                          </a:solidFill>
                          <a:latin typeface="Calibri"/>
                        </a:rPr>
                        <a:t>Health Checks: </a:t>
                      </a:r>
                      <a:r>
                        <a:rPr lang="en-GB" sz="1400" b="0" i="0" u="none" strike="noStrike" kern="1200" noProof="0" dirty="0">
                          <a:solidFill>
                            <a:srgbClr val="000000"/>
                          </a:solidFill>
                          <a:latin typeface="Calibri"/>
                        </a:rPr>
                        <a:t>none </a:t>
                      </a:r>
                      <a:endParaRPr lang="en-US" sz="1400" b="0" i="0" u="none" strike="noStrike" kern="1200" noProof="0" dirty="0">
                        <a:solidFill>
                          <a:srgbClr val="000000"/>
                        </a:solidFill>
                        <a:latin typeface="Calibri"/>
                      </a:endParaRPr>
                    </a:p>
                    <a:p>
                      <a:pPr lvl="0" algn="l">
                        <a:buNone/>
                      </a:pPr>
                      <a:r>
                        <a:rPr lang="en-GB" sz="1400" b="1" i="0" u="none" strike="noStrike" kern="1200" noProof="0" dirty="0">
                          <a:solidFill>
                            <a:srgbClr val="000000"/>
                          </a:solidFill>
                          <a:latin typeface="Calibri"/>
                        </a:rPr>
                        <a:t>Health Promotion:  </a:t>
                      </a:r>
                      <a:r>
                        <a:rPr lang="en-GB" sz="1400" b="0" i="0" u="none" strike="noStrike" kern="1200" noProof="0" dirty="0">
                          <a:solidFill>
                            <a:srgbClr val="000000"/>
                          </a:solidFill>
                          <a:latin typeface="Calibri"/>
                        </a:rPr>
                        <a:t>Health promotion, emotional wellbeing and signposting  </a:t>
                      </a:r>
                      <a:endParaRPr lang="en-GB" sz="1400"/>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a:solidFill>
                        <a:srgbClr val="FFFFFF"/>
                      </a:solidFill>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Lead officer:  </a:t>
                      </a:r>
                      <a:r>
                        <a:rPr lang="en-GB" sz="1400" b="0" i="0" u="none" strike="noStrike" dirty="0">
                          <a:solidFill>
                            <a:srgbClr val="000000"/>
                          </a:solidFill>
                          <a:effectLst/>
                          <a:latin typeface="+mn-lt"/>
                        </a:rPr>
                        <a:t>Jenny </a:t>
                      </a:r>
                      <a:r>
                        <a:rPr lang="en-GB" sz="1400" b="0" i="0" u="none" strike="noStrike" dirty="0" err="1">
                          <a:solidFill>
                            <a:srgbClr val="000000"/>
                          </a:solidFill>
                          <a:effectLst/>
                          <a:latin typeface="+mn-lt"/>
                        </a:rPr>
                        <a:t>Lanyero</a:t>
                      </a:r>
                      <a:endParaRPr lang="en-GB" sz="1400" b="0" i="0" u="none" strike="noStrike" dirty="0">
                        <a:solidFill>
                          <a:srgbClr val="000000"/>
                        </a:solidFill>
                        <a:effectLst/>
                        <a:latin typeface="+mn-lt"/>
                      </a:endParaRPr>
                    </a:p>
                    <a:p>
                      <a:pPr lvl="0" algn="l" rtl="0">
                        <a:buNone/>
                      </a:pPr>
                      <a:r>
                        <a:rPr lang="en-GB" sz="1400" b="0" i="0" u="none" strike="noStrike" dirty="0">
                          <a:solidFill>
                            <a:srgbClr val="000000"/>
                          </a:solidFill>
                          <a:effectLst/>
                          <a:latin typeface="+mn-lt"/>
                        </a:rPr>
                        <a:t> </a:t>
                      </a:r>
                      <a:endParaRPr lang="en-GB" sz="1400" b="1" i="0" u="none" strike="noStrike" dirty="0">
                        <a:solidFill>
                          <a:srgbClr val="000000"/>
                        </a:solidFill>
                        <a:effectLst/>
                        <a:latin typeface="+mn-lt"/>
                      </a:endParaRPr>
                    </a:p>
                    <a:p>
                      <a:pPr lvl="0" algn="l" rtl="0">
                        <a:buNone/>
                      </a:pPr>
                      <a:r>
                        <a:rPr lang="en-GB" sz="1400" b="1" i="0" u="none" strike="noStrike" dirty="0">
                          <a:solidFill>
                            <a:srgbClr val="000000"/>
                          </a:solidFill>
                          <a:effectLst/>
                          <a:latin typeface="+mn-lt"/>
                        </a:rPr>
                        <a:t>Contact: </a:t>
                      </a:r>
                    </a:p>
                    <a:p>
                      <a:pPr lvl="0" algn="l" rtl="0">
                        <a:buNone/>
                      </a:pPr>
                      <a:r>
                        <a:rPr lang="en-GB" sz="1400" b="0" i="0" u="none" strike="noStrike" dirty="0">
                          <a:solidFill>
                            <a:srgbClr val="000000"/>
                          </a:solidFill>
                          <a:effectLst/>
                          <a:latin typeface="+mn-lt"/>
                        </a:rPr>
                        <a:t>jlanyero@nhs.net</a:t>
                      </a:r>
                      <a:endParaRPr lang="en-GB" sz="1400" b="0" i="0" dirty="0">
                        <a:solidFill>
                          <a:srgbClr val="000000"/>
                        </a:solidFill>
                        <a:effectLst/>
                        <a:latin typeface="+mn-lt"/>
                      </a:endParaRP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a:solidFill>
                        <a:srgbClr val="FFFFFF"/>
                      </a:solidFill>
                    </a:lnB>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u="none" strike="noStrike" dirty="0">
                          <a:solidFill>
                            <a:srgbClr val="000000"/>
                          </a:solidFill>
                          <a:effectLst/>
                          <a:latin typeface="+mn-lt"/>
                        </a:rPr>
                        <a:t>Open to public</a:t>
                      </a:r>
                      <a:endParaRPr lang="en-GB" sz="1400" b="0" i="0" u="none" strike="noStrike" dirty="0">
                        <a:solidFill>
                          <a:srgbClr val="000000"/>
                        </a:solidFill>
                        <a:effectLst/>
                        <a:latin typeface="+mn-lt"/>
                      </a:endParaRPr>
                    </a:p>
                  </a:txBody>
                  <a:tcPr marL="55786" marR="55786" marT="27893" marB="27893">
                    <a:lnL w="6350" cap="flat" cmpd="sng" algn="ctr">
                      <a:solidFill>
                        <a:srgbClr val="FFFFFF"/>
                      </a:solidFill>
                      <a:prstDash val="solid"/>
                      <a:round/>
                      <a:headEnd type="none" w="med" len="med"/>
                      <a:tailEnd type="none" w="med" len="med"/>
                    </a:lnL>
                    <a:lnR w="6350">
                      <a:solidFill>
                        <a:srgbClr val="FFFFFF"/>
                      </a:solidFill>
                    </a:lnR>
                    <a:lnT w="6350" cap="flat" cmpd="sng" algn="ctr">
                      <a:solidFill>
                        <a:srgbClr val="FFFFFF"/>
                      </a:solidFill>
                      <a:prstDash val="solid"/>
                      <a:round/>
                      <a:headEnd type="none" w="med" len="med"/>
                      <a:tailEnd type="none" w="med" len="med"/>
                    </a:lnT>
                    <a:lnB w="6350">
                      <a:solidFill>
                        <a:srgbClr val="FFFFFF"/>
                      </a:solidFill>
                    </a:lnB>
                    <a:solidFill>
                      <a:schemeClr val="accent6">
                        <a:lumMod val="40000"/>
                        <a:lumOff val="60000"/>
                      </a:schemeClr>
                    </a:solidFill>
                  </a:tcPr>
                </a:tc>
                <a:extLst>
                  <a:ext uri="{0D108BD9-81ED-4DB2-BD59-A6C34878D82A}">
                    <a16:rowId xmlns:a16="http://schemas.microsoft.com/office/drawing/2014/main" val="1444839089"/>
                  </a:ext>
                </a:extLst>
              </a:tr>
            </a:tbl>
          </a:graphicData>
        </a:graphic>
      </p:graphicFrame>
      <p:sp>
        <p:nvSpPr>
          <p:cNvPr id="6" name="TextBox 1">
            <a:extLst>
              <a:ext uri="{FF2B5EF4-FFF2-40B4-BE49-F238E27FC236}">
                <a16:creationId xmlns:a16="http://schemas.microsoft.com/office/drawing/2014/main" id="{AA547173-0A8D-0250-267E-53AA35C29A54}"/>
              </a:ext>
            </a:extLst>
          </p:cNvPr>
          <p:cNvSpPr txBox="1"/>
          <p:nvPr/>
        </p:nvSpPr>
        <p:spPr>
          <a:xfrm>
            <a:off x="0" y="-1324"/>
            <a:ext cx="12192000" cy="553998"/>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b="1"/>
              <a:t>Brent Health Matters – Health and Wellbeing Events for </a:t>
            </a:r>
            <a:r>
              <a:rPr lang="en-GB" sz="1800" b="1">
                <a:solidFill>
                  <a:schemeClr val="accent1">
                    <a:lumMod val="50000"/>
                  </a:schemeClr>
                </a:solidFill>
                <a:latin typeface="Arial"/>
                <a:cs typeface="Arial"/>
              </a:rPr>
              <a:t>April 2025</a:t>
            </a:r>
          </a:p>
          <a:p>
            <a:pPr algn="ctr"/>
            <a:endParaRPr lang="en-GB" sz="1200" b="1">
              <a:solidFill>
                <a:schemeClr val="accent1">
                  <a:lumMod val="50000"/>
                </a:schemeClr>
              </a:solidFill>
              <a:cs typeface="Calibri"/>
            </a:endParaRPr>
          </a:p>
        </p:txBody>
      </p:sp>
    </p:spTree>
    <p:extLst>
      <p:ext uri="{BB962C8B-B14F-4D97-AF65-F5344CB8AC3E}">
        <p14:creationId xmlns:p14="http://schemas.microsoft.com/office/powerpoint/2010/main" val="851077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63F3CC-ED09-54BC-91EC-BB8922FC5864}"/>
            </a:ext>
          </a:extLst>
        </p:cNvPr>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D0B36DA-06E7-BDCD-36EE-82EDCBD1E95F}"/>
              </a:ext>
            </a:extLst>
          </p:cNvPr>
          <p:cNvGraphicFramePr>
            <a:graphicFrameLocks noGrp="1"/>
          </p:cNvGraphicFramePr>
          <p:nvPr>
            <p:extLst>
              <p:ext uri="{D42A27DB-BD31-4B8C-83A1-F6EECF244321}">
                <p14:modId xmlns:p14="http://schemas.microsoft.com/office/powerpoint/2010/main" val="3029498715"/>
              </p:ext>
            </p:extLst>
          </p:nvPr>
        </p:nvGraphicFramePr>
        <p:xfrm>
          <a:off x="62144" y="391630"/>
          <a:ext cx="12076483" cy="3744991"/>
        </p:xfrm>
        <a:graphic>
          <a:graphicData uri="http://schemas.openxmlformats.org/drawingml/2006/table">
            <a:tbl>
              <a:tblPr/>
              <a:tblGrid>
                <a:gridCol w="1918845">
                  <a:extLst>
                    <a:ext uri="{9D8B030D-6E8A-4147-A177-3AD203B41FA5}">
                      <a16:colId xmlns:a16="http://schemas.microsoft.com/office/drawing/2014/main" val="4210612850"/>
                    </a:ext>
                  </a:extLst>
                </a:gridCol>
                <a:gridCol w="2099180">
                  <a:extLst>
                    <a:ext uri="{9D8B030D-6E8A-4147-A177-3AD203B41FA5}">
                      <a16:colId xmlns:a16="http://schemas.microsoft.com/office/drawing/2014/main" val="4190408300"/>
                    </a:ext>
                  </a:extLst>
                </a:gridCol>
                <a:gridCol w="4457965">
                  <a:extLst>
                    <a:ext uri="{9D8B030D-6E8A-4147-A177-3AD203B41FA5}">
                      <a16:colId xmlns:a16="http://schemas.microsoft.com/office/drawing/2014/main" val="455585796"/>
                    </a:ext>
                  </a:extLst>
                </a:gridCol>
                <a:gridCol w="2314575">
                  <a:extLst>
                    <a:ext uri="{9D8B030D-6E8A-4147-A177-3AD203B41FA5}">
                      <a16:colId xmlns:a16="http://schemas.microsoft.com/office/drawing/2014/main" val="101551130"/>
                    </a:ext>
                  </a:extLst>
                </a:gridCol>
                <a:gridCol w="1285918">
                  <a:extLst>
                    <a:ext uri="{9D8B030D-6E8A-4147-A177-3AD203B41FA5}">
                      <a16:colId xmlns:a16="http://schemas.microsoft.com/office/drawing/2014/main" val="2499192097"/>
                    </a:ext>
                  </a:extLst>
                </a:gridCol>
              </a:tblGrid>
              <a:tr h="260549">
                <a:tc>
                  <a:txBody>
                    <a:bodyPr/>
                    <a:lstStyle/>
                    <a:p>
                      <a:pPr algn="ctr" fontAlgn="base"/>
                      <a:r>
                        <a:rPr lang="en-GB" sz="1400" b="1" i="0" dirty="0">
                          <a:solidFill>
                            <a:srgbClr val="000000"/>
                          </a:solidFill>
                          <a:effectLst/>
                          <a:latin typeface="Calibri"/>
                        </a:rPr>
                        <a:t>Date/Time​</a:t>
                      </a:r>
                      <a:endParaRPr lang="en-GB" sz="1400" b="1" i="0" dirty="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rgbClr val="000000"/>
                          </a:solidFill>
                          <a:effectLst/>
                          <a:latin typeface="Calibri"/>
                        </a:rPr>
                        <a:t>Location ​</a:t>
                      </a:r>
                      <a:endParaRPr lang="en-GB" sz="1400" b="1" i="0" dirty="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rgbClr val="000000"/>
                          </a:solidFill>
                          <a:effectLst/>
                          <a:latin typeface="Calibri"/>
                        </a:rPr>
                        <a:t>Event Theme / Information​</a:t>
                      </a:r>
                      <a:endParaRPr lang="en-GB" sz="1400" b="1" i="0" dirty="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rgbClr val="000000"/>
                          </a:solidFill>
                          <a:effectLst/>
                          <a:latin typeface="+mn-lt"/>
                        </a:rPr>
                        <a:t>Lead / Contact </a:t>
                      </a:r>
                      <a:endParaRPr lang="en-GB" sz="1400" b="1" i="0" dirty="0">
                        <a:solidFill>
                          <a:srgbClr val="FFFFFF"/>
                        </a:solidFill>
                        <a:effectLst/>
                        <a:latin typeface="+mn-lt"/>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chemeClr val="tx1"/>
                          </a:solidFill>
                          <a:effectLst/>
                          <a:latin typeface="+mn-lt"/>
                        </a:rPr>
                        <a:t>Open to public/ Closed</a:t>
                      </a:r>
                      <a:endParaRPr lang="en-GB" sz="1400" b="1" i="0" dirty="0">
                        <a:solidFill>
                          <a:srgbClr val="FFFFFF"/>
                        </a:solidFill>
                        <a:effectLst/>
                        <a:latin typeface="+mn-lt"/>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1417817112"/>
                  </a:ext>
                </a:extLst>
              </a:tr>
              <a:tr h="1499819">
                <a:tc>
                  <a:txBody>
                    <a:bodyPr/>
                    <a:lstStyle/>
                    <a:p>
                      <a:pPr marL="0" lvl="0" algn="ctr">
                        <a:buNone/>
                      </a:pPr>
                      <a:r>
                        <a:rPr lang="en-GB" sz="1400" b="1" i="0" u="none" strike="noStrike" kern="1200" noProof="0" dirty="0">
                          <a:solidFill>
                            <a:schemeClr val="tx1"/>
                          </a:solidFill>
                          <a:latin typeface="Calibri"/>
                        </a:rPr>
                        <a:t>Wednesday</a:t>
                      </a:r>
                    </a:p>
                    <a:p>
                      <a:pPr marL="0" lvl="0" algn="ctr">
                        <a:buNone/>
                      </a:pPr>
                      <a:r>
                        <a:rPr lang="en-GB" sz="1400" b="1" i="0" u="none" strike="noStrike" kern="1200" noProof="0" dirty="0">
                          <a:solidFill>
                            <a:schemeClr val="tx1"/>
                          </a:solidFill>
                          <a:latin typeface="Calibri"/>
                        </a:rPr>
                        <a:t>30th April</a:t>
                      </a:r>
                    </a:p>
                    <a:p>
                      <a:pPr marL="0" lvl="0" algn="ctr">
                        <a:buNone/>
                      </a:pPr>
                      <a:endParaRPr lang="en-GB" sz="1400" b="1" i="0" u="none" strike="noStrike" kern="1200" noProof="0" dirty="0">
                        <a:solidFill>
                          <a:schemeClr val="tx1"/>
                        </a:solidFill>
                        <a:latin typeface="Calibri"/>
                      </a:endParaRPr>
                    </a:p>
                    <a:p>
                      <a:pPr marL="0" lvl="0" algn="ctr">
                        <a:buNone/>
                      </a:pPr>
                      <a:r>
                        <a:rPr lang="en-GB" sz="1400" b="1" i="0" u="none" strike="noStrike" kern="1200" noProof="0" dirty="0">
                          <a:solidFill>
                            <a:schemeClr val="tx1"/>
                          </a:solidFill>
                          <a:latin typeface="Calibri"/>
                        </a:rPr>
                        <a:t>Time</a:t>
                      </a:r>
                    </a:p>
                    <a:p>
                      <a:pPr marL="0" lvl="0" algn="ctr">
                        <a:buNone/>
                      </a:pPr>
                      <a:r>
                        <a:rPr lang="en-GB" sz="1400" b="1" i="0" u="none" strike="noStrike" kern="1200" noProof="0" dirty="0">
                          <a:solidFill>
                            <a:schemeClr val="tx1"/>
                          </a:solidFill>
                          <a:latin typeface="Calibri"/>
                        </a:rPr>
                        <a:t>11:30- 1pm </a:t>
                      </a:r>
                    </a:p>
                  </a:txBody>
                  <a:tcPr marL="55786" marR="55786" marT="27893" marB="27893">
                    <a:lnL w="6350">
                      <a:solidFill>
                        <a:srgbClr val="FFFFFF"/>
                      </a:solid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a:lnSpc>
                          <a:spcPct val="100000"/>
                        </a:lnSpc>
                        <a:spcBef>
                          <a:spcPts val="0"/>
                        </a:spcBef>
                        <a:spcAft>
                          <a:spcPts val="0"/>
                        </a:spcAft>
                        <a:buNone/>
                      </a:pPr>
                      <a:r>
                        <a:rPr lang="en-GB" sz="1400" b="1" i="0" u="none" strike="noStrike" kern="1200" noProof="0" dirty="0">
                          <a:solidFill>
                            <a:srgbClr val="000000"/>
                          </a:solidFill>
                          <a:latin typeface="Calibri"/>
                        </a:rPr>
                        <a:t>Ladies Group</a:t>
                      </a:r>
                    </a:p>
                    <a:p>
                      <a:pPr lvl="0" algn="l">
                        <a:lnSpc>
                          <a:spcPct val="100000"/>
                        </a:lnSpc>
                        <a:spcBef>
                          <a:spcPts val="0"/>
                        </a:spcBef>
                        <a:spcAft>
                          <a:spcPts val="0"/>
                        </a:spcAft>
                        <a:buNone/>
                      </a:pPr>
                      <a:r>
                        <a:rPr lang="en-GB" sz="1400" b="1" i="0" u="none" strike="noStrike" kern="1200" noProof="0" dirty="0">
                          <a:solidFill>
                            <a:srgbClr val="000000"/>
                          </a:solidFill>
                          <a:latin typeface="Calibri"/>
                        </a:rPr>
                        <a:t>Gujarati Arya Association</a:t>
                      </a:r>
                      <a:r>
                        <a:rPr lang="en-GB" sz="1400" b="0" i="0" u="none" strike="noStrike" kern="1200" noProof="0" dirty="0">
                          <a:solidFill>
                            <a:srgbClr val="000000"/>
                          </a:solidFill>
                          <a:latin typeface="Calibri"/>
                        </a:rPr>
                        <a:t>  </a:t>
                      </a:r>
                      <a:endParaRPr lang="en-US" sz="1400" b="0" i="0" u="none" strike="noStrike" kern="1200" noProof="0" dirty="0">
                        <a:solidFill>
                          <a:srgbClr val="000000"/>
                        </a:solidFill>
                        <a:latin typeface="Calibri"/>
                      </a:endParaRPr>
                    </a:p>
                    <a:p>
                      <a:pPr lvl="0" algn="l">
                        <a:lnSpc>
                          <a:spcPct val="100000"/>
                        </a:lnSpc>
                        <a:spcBef>
                          <a:spcPts val="0"/>
                        </a:spcBef>
                        <a:spcAft>
                          <a:spcPts val="0"/>
                        </a:spcAft>
                        <a:buNone/>
                      </a:pPr>
                      <a:r>
                        <a:rPr lang="en-GB" sz="1400" b="0" i="0" u="none" strike="noStrike" kern="1200" noProof="0" dirty="0">
                          <a:solidFill>
                            <a:srgbClr val="000000"/>
                          </a:solidFill>
                          <a:latin typeface="Calibri"/>
                        </a:rPr>
                        <a:t>Kenton Hall  </a:t>
                      </a:r>
                      <a:endParaRPr lang="en-US" sz="1400" b="0" i="0" u="none" strike="noStrike" kern="1200" noProof="0" dirty="0">
                        <a:solidFill>
                          <a:srgbClr val="000000"/>
                        </a:solidFill>
                        <a:latin typeface="Calibri"/>
                      </a:endParaRPr>
                    </a:p>
                    <a:p>
                      <a:pPr lvl="0" algn="l">
                        <a:lnSpc>
                          <a:spcPct val="100000"/>
                        </a:lnSpc>
                        <a:spcBef>
                          <a:spcPts val="0"/>
                        </a:spcBef>
                        <a:spcAft>
                          <a:spcPts val="0"/>
                        </a:spcAft>
                        <a:buNone/>
                      </a:pPr>
                      <a:r>
                        <a:rPr lang="en-GB" sz="1400" b="0" i="0" u="none" strike="noStrike" kern="1200" noProof="0" dirty="0">
                          <a:solidFill>
                            <a:srgbClr val="000000"/>
                          </a:solidFill>
                          <a:latin typeface="Calibri"/>
                        </a:rPr>
                        <a:t>Woodcock Hill,  </a:t>
                      </a:r>
                      <a:endParaRPr lang="en-US" sz="1400" b="0" i="0" u="none" strike="noStrike" kern="1200" noProof="0" dirty="0">
                        <a:solidFill>
                          <a:srgbClr val="000000"/>
                        </a:solidFill>
                        <a:latin typeface="Calibri"/>
                      </a:endParaRPr>
                    </a:p>
                    <a:p>
                      <a:pPr lvl="0" algn="l">
                        <a:lnSpc>
                          <a:spcPct val="100000"/>
                        </a:lnSpc>
                        <a:spcBef>
                          <a:spcPts val="0"/>
                        </a:spcBef>
                        <a:spcAft>
                          <a:spcPts val="0"/>
                        </a:spcAft>
                        <a:buNone/>
                      </a:pPr>
                      <a:r>
                        <a:rPr lang="en-GB" sz="1400" b="0" i="0" u="none" strike="noStrike" kern="1200" noProof="0" dirty="0">
                          <a:solidFill>
                            <a:srgbClr val="000000"/>
                          </a:solidFill>
                          <a:latin typeface="Calibri"/>
                        </a:rPr>
                        <a:t> Kenton HA3 0PQ </a:t>
                      </a:r>
                      <a:endParaRPr lang="en-GB" sz="1400" dirty="0"/>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marL="0" lvl="0" indent="0" algn="ctr">
                        <a:lnSpc>
                          <a:spcPct val="100000"/>
                        </a:lnSpc>
                        <a:spcBef>
                          <a:spcPts val="0"/>
                        </a:spcBef>
                        <a:spcAft>
                          <a:spcPts val="0"/>
                        </a:spcAft>
                        <a:buNone/>
                      </a:pPr>
                      <a:r>
                        <a:rPr lang="en-GB" sz="1400" b="1" i="0" u="none" strike="noStrike" kern="1200" noProof="0" dirty="0">
                          <a:solidFill>
                            <a:schemeClr val="tx1"/>
                          </a:solidFill>
                          <a:latin typeface="Calibri"/>
                        </a:rPr>
                        <a:t>Stress Awareness Month </a:t>
                      </a:r>
                    </a:p>
                    <a:p>
                      <a:pPr marL="0" lvl="0" indent="0" algn="ctr">
                        <a:lnSpc>
                          <a:spcPct val="100000"/>
                        </a:lnSpc>
                        <a:spcBef>
                          <a:spcPts val="0"/>
                        </a:spcBef>
                        <a:spcAft>
                          <a:spcPts val="0"/>
                        </a:spcAft>
                        <a:buNone/>
                      </a:pPr>
                      <a:r>
                        <a:rPr lang="en-GB" sz="1400" b="1" i="0" u="none" strike="noStrike" kern="1200" noProof="0" dirty="0">
                          <a:solidFill>
                            <a:schemeClr val="tx1"/>
                          </a:solidFill>
                          <a:latin typeface="Calibri"/>
                        </a:rPr>
                        <a:t>Talk on Loneliness, anxiety and Emotional Well being by Brent Talking Therapies</a:t>
                      </a:r>
                    </a:p>
                    <a:p>
                      <a:pPr marL="0" lvl="0" indent="0" algn="l">
                        <a:lnSpc>
                          <a:spcPct val="100000"/>
                        </a:lnSpc>
                        <a:spcBef>
                          <a:spcPts val="0"/>
                        </a:spcBef>
                        <a:spcAft>
                          <a:spcPts val="0"/>
                        </a:spcAft>
                        <a:buNone/>
                      </a:pPr>
                      <a:r>
                        <a:rPr lang="en-GB" sz="1400" b="1" i="0" u="none" strike="noStrike" kern="1200" noProof="0" dirty="0">
                          <a:solidFill>
                            <a:schemeClr val="tx1"/>
                          </a:solidFill>
                          <a:latin typeface="Calibri"/>
                        </a:rPr>
                        <a:t>Aim/Focus:</a:t>
                      </a:r>
                      <a:r>
                        <a:rPr lang="en-GB" sz="1400" b="0" i="0" u="none" strike="noStrike" kern="1200" noProof="0" dirty="0">
                          <a:solidFill>
                            <a:schemeClr val="tx1"/>
                          </a:solidFill>
                          <a:latin typeface="Calibri"/>
                        </a:rPr>
                        <a:t> To engage with Ladies aged 60- 80 yrs for their emotional well being needs</a:t>
                      </a:r>
                      <a:endParaRPr lang="en-GB" sz="1400" b="0" dirty="0"/>
                    </a:p>
                    <a:p>
                      <a:pPr marL="0" lvl="0" indent="0" algn="l">
                        <a:lnSpc>
                          <a:spcPct val="100000"/>
                        </a:lnSpc>
                        <a:spcBef>
                          <a:spcPts val="0"/>
                        </a:spcBef>
                        <a:spcAft>
                          <a:spcPts val="0"/>
                        </a:spcAft>
                        <a:buNone/>
                      </a:pPr>
                      <a:r>
                        <a:rPr lang="en-GB" sz="1400" b="1" i="0" u="none" strike="noStrike" kern="1200" noProof="0" dirty="0">
                          <a:solidFill>
                            <a:schemeClr val="tx1"/>
                          </a:solidFill>
                          <a:latin typeface="Calibri"/>
                        </a:rPr>
                        <a:t>Health </a:t>
                      </a:r>
                      <a:r>
                        <a:rPr lang="en-GB" sz="1400" b="1" i="0" u="none" strike="noStrike" kern="1200" noProof="0" dirty="0" err="1">
                          <a:solidFill>
                            <a:schemeClr val="tx1"/>
                          </a:solidFill>
                          <a:latin typeface="Calibri"/>
                        </a:rPr>
                        <a:t>Checks</a:t>
                      </a:r>
                      <a:r>
                        <a:rPr lang="en-GB" sz="1400" b="0" i="0" u="none" strike="noStrike" kern="1200" noProof="0" dirty="0" err="1">
                          <a:solidFill>
                            <a:schemeClr val="tx1"/>
                          </a:solidFill>
                          <a:latin typeface="Calibri"/>
                        </a:rPr>
                        <a:t>:No</a:t>
                      </a:r>
                      <a:r>
                        <a:rPr lang="en-GB" sz="1400" b="0" i="0" u="none" strike="noStrike" kern="1200" noProof="0" dirty="0">
                          <a:solidFill>
                            <a:schemeClr val="tx1"/>
                          </a:solidFill>
                          <a:latin typeface="Calibri"/>
                        </a:rPr>
                        <a:t> </a:t>
                      </a: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Lead officer: </a:t>
                      </a:r>
                      <a:r>
                        <a:rPr lang="en-GB" sz="1400" b="0" i="0" u="none" strike="noStrike" dirty="0">
                          <a:solidFill>
                            <a:srgbClr val="000000"/>
                          </a:solidFill>
                          <a:effectLst/>
                          <a:latin typeface="+mn-lt"/>
                        </a:rPr>
                        <a:t>Nazia Ali</a:t>
                      </a:r>
                    </a:p>
                    <a:p>
                      <a:pPr lvl="0" algn="l" rtl="0">
                        <a:buNone/>
                      </a:pPr>
                      <a:r>
                        <a:rPr lang="en-GB" sz="1400" b="0" i="0" u="none" strike="noStrike" dirty="0">
                          <a:solidFill>
                            <a:srgbClr val="000000"/>
                          </a:solidFill>
                          <a:effectLst/>
                          <a:latin typeface="+mn-lt"/>
                        </a:rPr>
                        <a:t>                                               </a:t>
                      </a:r>
                      <a:endParaRPr lang="en-GB" sz="1400" b="0" i="0" dirty="0">
                        <a:solidFill>
                          <a:srgbClr val="000000"/>
                        </a:solidFill>
                        <a:effectLst/>
                        <a:latin typeface="+mn-lt"/>
                      </a:endParaRPr>
                    </a:p>
                    <a:p>
                      <a:pPr lvl="0" algn="l" rtl="0">
                        <a:buNone/>
                      </a:pPr>
                      <a:r>
                        <a:rPr lang="en-GB" sz="1400" b="1" i="0" u="none" strike="noStrike" dirty="0">
                          <a:solidFill>
                            <a:srgbClr val="000000"/>
                          </a:solidFill>
                          <a:effectLst/>
                          <a:latin typeface="+mn-lt"/>
                        </a:rPr>
                        <a:t>Contact: </a:t>
                      </a:r>
                      <a:endParaRPr lang="en-GB" sz="1400" b="0" i="0" dirty="0">
                        <a:solidFill>
                          <a:srgbClr val="000000"/>
                        </a:solidFill>
                        <a:effectLst/>
                        <a:latin typeface="+mn-lt"/>
                      </a:endParaRPr>
                    </a:p>
                    <a:p>
                      <a:pPr lvl="0" algn="l" rtl="0">
                        <a:buNone/>
                      </a:pPr>
                      <a:r>
                        <a:rPr lang="en-GB" sz="1400" b="0" i="0" u="sng" strike="noStrike" dirty="0">
                          <a:solidFill>
                            <a:srgbClr val="0563C1"/>
                          </a:solidFill>
                          <a:effectLst/>
                          <a:latin typeface="+mn-lt"/>
                          <a:hlinkClick r:id="rId2"/>
                        </a:rPr>
                        <a:t>Nazia.ali@brent.gov.uk</a:t>
                      </a:r>
                      <a:endParaRPr lang="en-GB" sz="1400" b="0" i="0" u="sng" strike="noStrike" dirty="0">
                        <a:solidFill>
                          <a:srgbClr val="0563C1"/>
                        </a:solidFill>
                        <a:effectLst/>
                        <a:latin typeface="+mn-lt"/>
                      </a:endParaRP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Closed Group</a:t>
                      </a:r>
                      <a:endParaRPr lang="en-GB" sz="1400" b="0" i="0" u="none" strike="noStrike" dirty="0">
                        <a:solidFill>
                          <a:srgbClr val="000000"/>
                        </a:solidFill>
                        <a:effectLst/>
                        <a:latin typeface="+mn-lt"/>
                      </a:endParaRPr>
                    </a:p>
                  </a:txBody>
                  <a:tcPr marL="55786" marR="55786" marT="27893" marB="27893">
                    <a:lnL w="6350" cap="flat" cmpd="sng" algn="ctr">
                      <a:solidFill>
                        <a:srgbClr val="FFFFFF"/>
                      </a:solidFill>
                      <a:prstDash val="solid"/>
                      <a:round/>
                      <a:headEnd type="none" w="med" len="med"/>
                      <a:tailEnd type="none" w="med" len="med"/>
                    </a:lnL>
                    <a:lnR w="6350">
                      <a:solidFill>
                        <a:srgbClr val="FFFFFF"/>
                      </a:solid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019503757"/>
                  </a:ext>
                </a:extLst>
              </a:tr>
              <a:tr h="1499819">
                <a:tc>
                  <a:txBody>
                    <a:bodyPr/>
                    <a:lstStyle/>
                    <a:p>
                      <a:pPr marL="0" lvl="0" indent="0" algn="ctr">
                        <a:lnSpc>
                          <a:spcPct val="100000"/>
                        </a:lnSpc>
                        <a:buNone/>
                      </a:pPr>
                      <a:r>
                        <a:rPr lang="en-GB" sz="1400" b="1" i="0" u="none" strike="noStrike" kern="1200" noProof="0">
                          <a:solidFill>
                            <a:srgbClr val="000000"/>
                          </a:solidFill>
                          <a:latin typeface="Calibri"/>
                        </a:rPr>
                        <a:t>Wednesday </a:t>
                      </a:r>
                      <a:endParaRPr lang="en-GB" sz="1400" b="0" i="0" u="none" strike="noStrike" kern="1200" noProof="0">
                        <a:solidFill>
                          <a:srgbClr val="000000"/>
                        </a:solidFill>
                        <a:latin typeface="Calibri"/>
                      </a:endParaRPr>
                    </a:p>
                    <a:p>
                      <a:pPr lvl="0" algn="ctr">
                        <a:lnSpc>
                          <a:spcPct val="100000"/>
                        </a:lnSpc>
                        <a:buNone/>
                      </a:pPr>
                      <a:r>
                        <a:rPr lang="en-GB" sz="1400" b="1" i="0" u="none" strike="noStrike" kern="1200" noProof="0" dirty="0">
                          <a:solidFill>
                            <a:srgbClr val="000000"/>
                          </a:solidFill>
                          <a:latin typeface="Calibri"/>
                        </a:rPr>
                        <a:t>30th April</a:t>
                      </a:r>
                      <a:endParaRPr lang="en-GB" sz="1400" b="0" i="0" u="none" strike="noStrike" kern="1200" noProof="0" dirty="0">
                        <a:solidFill>
                          <a:srgbClr val="000000"/>
                        </a:solidFill>
                        <a:latin typeface="Calibri"/>
                        <a:ea typeface="+mn-ea"/>
                        <a:cs typeface="+mn-cs"/>
                      </a:endParaRPr>
                    </a:p>
                    <a:p>
                      <a:pPr lvl="0" algn="ctr" defTabSz="914400">
                        <a:lnSpc>
                          <a:spcPct val="100000"/>
                        </a:lnSpc>
                        <a:buNone/>
                      </a:pPr>
                      <a:endParaRPr lang="en-GB" sz="1400" b="0" i="0" u="none" strike="noStrike" kern="1200" noProof="0">
                        <a:solidFill>
                          <a:srgbClr val="000000"/>
                        </a:solidFill>
                        <a:latin typeface="Calibri"/>
                      </a:endParaRPr>
                    </a:p>
                    <a:p>
                      <a:pPr lvl="0" algn="ctr">
                        <a:lnSpc>
                          <a:spcPct val="100000"/>
                        </a:lnSpc>
                        <a:buNone/>
                      </a:pPr>
                      <a:r>
                        <a:rPr lang="en-GB" sz="1400" b="1" i="0" u="none" strike="noStrike" kern="1200" noProof="0" dirty="0">
                          <a:solidFill>
                            <a:srgbClr val="000000"/>
                          </a:solidFill>
                          <a:latin typeface="Calibri"/>
                        </a:rPr>
                        <a:t>Time: </a:t>
                      </a:r>
                      <a:endParaRPr lang="en-GB" sz="1400" b="0" i="0" u="none" strike="noStrike" kern="1200" noProof="0" dirty="0">
                        <a:solidFill>
                          <a:srgbClr val="000000"/>
                        </a:solidFill>
                        <a:latin typeface="Calibri"/>
                      </a:endParaRPr>
                    </a:p>
                    <a:p>
                      <a:pPr lvl="0" algn="ctr">
                        <a:lnSpc>
                          <a:spcPct val="100000"/>
                        </a:lnSpc>
                        <a:buNone/>
                      </a:pPr>
                      <a:r>
                        <a:rPr lang="en-GB" sz="1400" b="1" i="0" u="none" strike="noStrike" kern="1200" noProof="0" dirty="0">
                          <a:solidFill>
                            <a:srgbClr val="000000"/>
                          </a:solidFill>
                          <a:latin typeface="Calibri"/>
                        </a:rPr>
                        <a:t>1pm – 3 pm</a:t>
                      </a:r>
                      <a:endParaRPr lang="en-GB" sz="1400"/>
                    </a:p>
                  </a:txBody>
                  <a:tcPr marL="55786" marR="55786" marT="27893" marB="27893">
                    <a:lnL w="6350">
                      <a:solidFill>
                        <a:srgbClr val="FFFFFF"/>
                      </a:solid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a:lnSpc>
                          <a:spcPct val="100000"/>
                        </a:lnSpc>
                        <a:buNone/>
                      </a:pPr>
                      <a:r>
                        <a:rPr lang="en-GB" sz="1400" b="1" i="0" u="none" strike="noStrike" kern="1200" noProof="0" dirty="0">
                          <a:solidFill>
                            <a:srgbClr val="000000"/>
                          </a:solidFill>
                          <a:latin typeface="Calibri"/>
                        </a:rPr>
                        <a:t>Lindsay Baptist Church- Food bank </a:t>
                      </a:r>
                      <a:r>
                        <a:rPr lang="en-GB" sz="1400" b="0" i="0" u="none" strike="noStrike" kern="1200" noProof="0" dirty="0">
                          <a:solidFill>
                            <a:srgbClr val="000000"/>
                          </a:solidFill>
                          <a:latin typeface="Calibri"/>
                        </a:rPr>
                        <a:t> </a:t>
                      </a:r>
                      <a:endParaRPr lang="en-US" sz="1400" b="0" i="0" u="none" strike="noStrike" kern="1200" noProof="0" dirty="0">
                        <a:solidFill>
                          <a:srgbClr val="000000"/>
                        </a:solidFill>
                        <a:latin typeface="Calibri"/>
                      </a:endParaRPr>
                    </a:p>
                    <a:p>
                      <a:pPr lvl="0" algn="l">
                        <a:lnSpc>
                          <a:spcPct val="100000"/>
                        </a:lnSpc>
                        <a:buNone/>
                      </a:pPr>
                      <a:r>
                        <a:rPr lang="en-GB" sz="1400" b="0" i="0" u="none" strike="noStrike" kern="1200" noProof="0" dirty="0">
                          <a:solidFill>
                            <a:srgbClr val="000000"/>
                          </a:solidFill>
                          <a:latin typeface="Calibri"/>
                        </a:rPr>
                        <a:t>The Mall, Kenton  </a:t>
                      </a:r>
                      <a:endParaRPr lang="en-GB" sz="1400" b="0" i="0" u="none" strike="noStrike" kern="1200" noProof="0" dirty="0">
                        <a:solidFill>
                          <a:srgbClr val="000000"/>
                        </a:solidFill>
                        <a:latin typeface="Calibri"/>
                        <a:ea typeface="+mn-ea"/>
                        <a:cs typeface="+mn-cs"/>
                      </a:endParaRPr>
                    </a:p>
                    <a:p>
                      <a:pPr lvl="0" algn="l">
                        <a:lnSpc>
                          <a:spcPct val="100000"/>
                        </a:lnSpc>
                        <a:buNone/>
                      </a:pPr>
                      <a:r>
                        <a:rPr lang="en-GB" sz="1400" b="0" i="0" u="none" strike="noStrike" kern="1200" noProof="0" dirty="0">
                          <a:solidFill>
                            <a:srgbClr val="000000"/>
                          </a:solidFill>
                          <a:latin typeface="Calibri"/>
                        </a:rPr>
                        <a:t>HA3 9TG </a:t>
                      </a:r>
                      <a:endParaRPr lang="en-GB" sz="1400" dirty="0"/>
                    </a:p>
                    <a:p>
                      <a:pPr lvl="0" algn="l" defTabSz="914400">
                        <a:lnSpc>
                          <a:spcPct val="100000"/>
                        </a:lnSpc>
                        <a:buNone/>
                      </a:pPr>
                      <a:endParaRPr lang="en-GB" sz="1400" b="0" i="0" u="none" strike="noStrike" kern="1200" noProof="0" dirty="0">
                        <a:solidFill>
                          <a:srgbClr val="000000"/>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u="none" strike="noStrike" kern="1200" noProof="0" dirty="0">
                          <a:solidFill>
                            <a:srgbClr val="000000"/>
                          </a:solidFill>
                          <a:latin typeface="Calibri"/>
                        </a:rPr>
                        <a:t>Locality</a:t>
                      </a:r>
                      <a:r>
                        <a:rPr lang="en-GB" sz="1400" b="0" i="0" u="none" strike="noStrike" kern="1200" noProof="0" dirty="0">
                          <a:solidFill>
                            <a:srgbClr val="000000"/>
                          </a:solidFill>
                          <a:latin typeface="Calibri"/>
                        </a:rPr>
                        <a:t>: </a:t>
                      </a:r>
                      <a:r>
                        <a:rPr lang="en-GB" sz="1400" b="0" i="0" u="none" strike="noStrike" noProof="0" dirty="0">
                          <a:solidFill>
                            <a:srgbClr val="000000"/>
                          </a:solidFill>
                          <a:latin typeface="+mn-lt"/>
                        </a:rPr>
                        <a:t>Kingsbury &amp; Kenton</a:t>
                      </a:r>
                      <a:endParaRPr lang="en-GB" sz="1400" dirty="0"/>
                    </a:p>
                    <a:p>
                      <a:pPr lvl="0" algn="l">
                        <a:lnSpc>
                          <a:spcPct val="100000"/>
                        </a:lnSpc>
                        <a:buNone/>
                      </a:pPr>
                      <a:endParaRPr lang="en-GB" sz="1400" dirty="0"/>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ctr">
                        <a:lnSpc>
                          <a:spcPct val="100000"/>
                        </a:lnSpc>
                        <a:buNone/>
                      </a:pPr>
                      <a:r>
                        <a:rPr lang="en-GB" sz="1400" b="1" i="0" u="none" strike="noStrike" kern="1200" noProof="0" dirty="0">
                          <a:solidFill>
                            <a:srgbClr val="000000"/>
                          </a:solidFill>
                          <a:latin typeface="Calibri"/>
                        </a:rPr>
                        <a:t>Emotional well-being and Housing Support session</a:t>
                      </a:r>
                      <a:endParaRPr lang="en-GB" sz="1400" b="0" i="0" u="none" strike="noStrike" kern="1200" noProof="0" dirty="0">
                        <a:solidFill>
                          <a:srgbClr val="000000"/>
                        </a:solidFill>
                        <a:latin typeface="Calibri"/>
                        <a:ea typeface="+mn-ea"/>
                        <a:cs typeface="+mn-cs"/>
                      </a:endParaRPr>
                    </a:p>
                    <a:p>
                      <a:pPr lvl="0" algn="ctr">
                        <a:lnSpc>
                          <a:spcPct val="100000"/>
                        </a:lnSpc>
                        <a:buNone/>
                      </a:pPr>
                      <a:r>
                        <a:rPr lang="en-GB" sz="1400" b="1" i="1" u="none" strike="noStrike" kern="1200" noProof="0" dirty="0">
                          <a:solidFill>
                            <a:srgbClr val="000000"/>
                          </a:solidFill>
                          <a:latin typeface="Calibri"/>
                        </a:rPr>
                        <a:t>( Last Wednesday  of each month )</a:t>
                      </a:r>
                      <a:endParaRPr lang="en-GB" sz="1400" b="0" i="0" u="none" strike="noStrike" kern="1200" noProof="0" dirty="0">
                        <a:solidFill>
                          <a:srgbClr val="000000"/>
                        </a:solidFill>
                        <a:latin typeface="Calibri"/>
                      </a:endParaRPr>
                    </a:p>
                    <a:p>
                      <a:pPr lvl="0" algn="l">
                        <a:lnSpc>
                          <a:spcPct val="100000"/>
                        </a:lnSpc>
                        <a:buNone/>
                      </a:pPr>
                      <a:r>
                        <a:rPr lang="en-GB" sz="1400" b="1" i="0" u="none" strike="noStrike" kern="1200" noProof="0" dirty="0">
                          <a:solidFill>
                            <a:srgbClr val="000000"/>
                          </a:solidFill>
                          <a:latin typeface="Calibri"/>
                        </a:rPr>
                        <a:t>Aim/Focus: </a:t>
                      </a:r>
                      <a:r>
                        <a:rPr lang="en-GB" sz="1400" b="0" i="0" u="none" strike="noStrike" kern="1200" noProof="0" dirty="0">
                          <a:solidFill>
                            <a:srgbClr val="000000"/>
                          </a:solidFill>
                          <a:latin typeface="Calibri"/>
                        </a:rPr>
                        <a:t> </a:t>
                      </a:r>
                      <a:endParaRPr lang="en-GB" sz="1400"/>
                    </a:p>
                    <a:p>
                      <a:pPr marL="285750" lvl="0" indent="-285750" algn="l">
                        <a:lnSpc>
                          <a:spcPct val="100000"/>
                        </a:lnSpc>
                        <a:buFont typeface="Arial"/>
                        <a:buChar char="•"/>
                      </a:pPr>
                      <a:r>
                        <a:rPr lang="en-GB" sz="1400" b="0" i="0" u="none" strike="noStrike" kern="1200" noProof="0">
                          <a:solidFill>
                            <a:srgbClr val="000000"/>
                          </a:solidFill>
                          <a:latin typeface="Calibri"/>
                        </a:rPr>
                        <a:t>Emotional and Mental Health support  </a:t>
                      </a:r>
                      <a:endParaRPr lang="en-GB" sz="1400"/>
                    </a:p>
                    <a:p>
                      <a:pPr marL="285750" lvl="0" indent="-285750" algn="l">
                        <a:lnSpc>
                          <a:spcPct val="100000"/>
                        </a:lnSpc>
                        <a:buFont typeface="Arial"/>
                        <a:buChar char="•"/>
                      </a:pPr>
                      <a:r>
                        <a:rPr lang="en-GB" sz="1400" b="0" i="0" u="none" strike="noStrike" kern="1200" noProof="0">
                          <a:solidFill>
                            <a:srgbClr val="000000"/>
                          </a:solidFill>
                          <a:latin typeface="Calibri"/>
                        </a:rPr>
                        <a:t>Housing Support  </a:t>
                      </a:r>
                      <a:endParaRPr lang="en-GB" sz="1400"/>
                    </a:p>
                    <a:p>
                      <a:pPr marL="285750" lvl="0" indent="-285750" algn="l">
                        <a:lnSpc>
                          <a:spcPct val="100000"/>
                        </a:lnSpc>
                        <a:buFont typeface="Arial"/>
                        <a:buChar char="•"/>
                      </a:pPr>
                      <a:r>
                        <a:rPr lang="en-GB" sz="1400" b="0" i="0" u="none" strike="noStrike" kern="1200" noProof="0">
                          <a:solidFill>
                            <a:srgbClr val="000000"/>
                          </a:solidFill>
                          <a:latin typeface="Calibri"/>
                        </a:rPr>
                        <a:t>Employment Support  </a:t>
                      </a:r>
                      <a:endParaRPr lang="en-GB" sz="1400"/>
                    </a:p>
                    <a:p>
                      <a:pPr lvl="0" algn="l">
                        <a:lnSpc>
                          <a:spcPct val="100000"/>
                        </a:lnSpc>
                        <a:buNone/>
                      </a:pPr>
                      <a:r>
                        <a:rPr lang="en-GB" sz="1400" b="1" i="0" u="none" strike="noStrike" kern="1200" noProof="0" dirty="0">
                          <a:solidFill>
                            <a:srgbClr val="000000"/>
                          </a:solidFill>
                          <a:latin typeface="Calibri"/>
                        </a:rPr>
                        <a:t>Target Audience: </a:t>
                      </a:r>
                      <a:r>
                        <a:rPr lang="en-GB" sz="1400" b="0" i="0" u="none" strike="noStrike" kern="1200" noProof="0" dirty="0">
                          <a:solidFill>
                            <a:srgbClr val="000000"/>
                          </a:solidFill>
                          <a:latin typeface="Calibri"/>
                        </a:rPr>
                        <a:t>Residents visiting the Food bank</a:t>
                      </a:r>
                      <a:endParaRPr lang="en-GB" sz="1400"/>
                    </a:p>
                    <a:p>
                      <a:pPr lvl="0" algn="l" defTabSz="914400">
                        <a:lnSpc>
                          <a:spcPct val="100000"/>
                        </a:lnSpc>
                        <a:buNone/>
                      </a:pPr>
                      <a:r>
                        <a:rPr lang="en-GB" sz="1400" b="1" i="0" u="none" strike="noStrike" kern="1200" noProof="0" dirty="0">
                          <a:solidFill>
                            <a:srgbClr val="000000"/>
                          </a:solidFill>
                          <a:latin typeface="Calibri"/>
                        </a:rPr>
                        <a:t>Health Checks: </a:t>
                      </a:r>
                      <a:r>
                        <a:rPr lang="en-GB" sz="1400" b="0" i="0" u="none" strike="noStrike" kern="1200" noProof="0" dirty="0">
                          <a:solidFill>
                            <a:srgbClr val="000000"/>
                          </a:solidFill>
                          <a:latin typeface="Calibri"/>
                        </a:rPr>
                        <a:t>No</a:t>
                      </a:r>
                      <a:endParaRPr lang="en-GB" sz="1400"/>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Lead officer: </a:t>
                      </a:r>
                      <a:r>
                        <a:rPr lang="en-GB" sz="1400" b="0" i="0" u="none" strike="noStrike" dirty="0">
                          <a:solidFill>
                            <a:srgbClr val="000000"/>
                          </a:solidFill>
                          <a:effectLst/>
                          <a:latin typeface="+mn-lt"/>
                        </a:rPr>
                        <a:t>Nazia Ali</a:t>
                      </a:r>
                    </a:p>
                    <a:p>
                      <a:pPr lvl="0" algn="l" rtl="0">
                        <a:buNone/>
                      </a:pPr>
                      <a:r>
                        <a:rPr lang="en-GB" sz="1400" b="0" i="0" u="none" strike="noStrike" dirty="0">
                          <a:solidFill>
                            <a:srgbClr val="000000"/>
                          </a:solidFill>
                          <a:effectLst/>
                          <a:latin typeface="+mn-lt"/>
                        </a:rPr>
                        <a:t>                        </a:t>
                      </a:r>
                      <a:r>
                        <a:rPr lang="en-GB" sz="1400" b="0" i="0" u="none" strike="noStrike" dirty="0" err="1">
                          <a:solidFill>
                            <a:srgbClr val="000000"/>
                          </a:solidFill>
                          <a:effectLst/>
                          <a:latin typeface="+mn-lt"/>
                        </a:rPr>
                        <a:t>Zubeyda</a:t>
                      </a:r>
                      <a:r>
                        <a:rPr lang="en-GB" sz="1400" b="0" i="0" u="none" strike="noStrike" dirty="0">
                          <a:solidFill>
                            <a:srgbClr val="000000"/>
                          </a:solidFill>
                          <a:effectLst/>
                          <a:latin typeface="+mn-lt"/>
                        </a:rPr>
                        <a:t> Hussein</a:t>
                      </a:r>
                    </a:p>
                    <a:p>
                      <a:pPr lvl="0" algn="l" rtl="0">
                        <a:buNone/>
                      </a:pPr>
                      <a:r>
                        <a:rPr lang="en-GB" sz="1400" b="0" i="0" u="none" strike="noStrike" dirty="0">
                          <a:solidFill>
                            <a:srgbClr val="000000"/>
                          </a:solidFill>
                          <a:effectLst/>
                          <a:latin typeface="+mn-lt"/>
                        </a:rPr>
                        <a:t>                                               </a:t>
                      </a:r>
                      <a:endParaRPr lang="en-GB" sz="1400" b="0" i="0" dirty="0">
                        <a:solidFill>
                          <a:srgbClr val="000000"/>
                        </a:solidFill>
                        <a:effectLst/>
                        <a:latin typeface="+mn-lt"/>
                      </a:endParaRPr>
                    </a:p>
                    <a:p>
                      <a:pPr lvl="0" algn="l" rtl="0">
                        <a:buNone/>
                      </a:pPr>
                      <a:r>
                        <a:rPr lang="en-GB" sz="1400" b="1" i="0" u="none" strike="noStrike" dirty="0">
                          <a:solidFill>
                            <a:srgbClr val="000000"/>
                          </a:solidFill>
                          <a:effectLst/>
                          <a:latin typeface="+mn-lt"/>
                        </a:rPr>
                        <a:t>Contact: </a:t>
                      </a:r>
                      <a:endParaRPr lang="en-GB" sz="1400" b="0" i="0" dirty="0">
                        <a:solidFill>
                          <a:srgbClr val="000000"/>
                        </a:solidFill>
                        <a:effectLst/>
                        <a:latin typeface="+mn-lt"/>
                      </a:endParaRPr>
                    </a:p>
                    <a:p>
                      <a:pPr lvl="0" algn="l" rtl="0">
                        <a:buNone/>
                      </a:pPr>
                      <a:r>
                        <a:rPr lang="en-GB" sz="1400" b="0" i="0" u="sng" strike="noStrike" dirty="0">
                          <a:solidFill>
                            <a:srgbClr val="0563C1"/>
                          </a:solidFill>
                          <a:effectLst/>
                          <a:latin typeface="+mn-lt"/>
                          <a:hlinkClick r:id="rId2"/>
                        </a:rPr>
                        <a:t>Nazia.ali@brent.gov.uk</a:t>
                      </a:r>
                      <a:endParaRPr lang="en-GB" sz="1400" b="0" i="0" u="sng" strike="noStrike" dirty="0">
                        <a:solidFill>
                          <a:srgbClr val="0563C1"/>
                        </a:solidFill>
                        <a:effectLst/>
                        <a:latin typeface="+mn-lt"/>
                      </a:endParaRPr>
                    </a:p>
                    <a:p>
                      <a:pPr lvl="0" algn="l" rtl="0">
                        <a:buNone/>
                      </a:pPr>
                      <a:r>
                        <a:rPr lang="en-GB" sz="1400" b="0" i="0" dirty="0">
                          <a:solidFill>
                            <a:srgbClr val="000000"/>
                          </a:solidFill>
                          <a:effectLst/>
                          <a:latin typeface="+mn-lt"/>
                        </a:rPr>
                        <a:t>zubeyda.hussein@nhs.net</a:t>
                      </a: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400" b="1" i="0" u="none" strike="noStrike" dirty="0">
                          <a:solidFill>
                            <a:srgbClr val="000000"/>
                          </a:solidFill>
                          <a:effectLst/>
                          <a:latin typeface="+mn-lt"/>
                        </a:rPr>
                        <a:t>Closed group</a:t>
                      </a:r>
                      <a:endParaRPr lang="en-GB" sz="1400" b="0" i="0" u="none" strike="noStrike" dirty="0">
                        <a:solidFill>
                          <a:srgbClr val="000000"/>
                        </a:solidFill>
                        <a:effectLst/>
                        <a:latin typeface="+mn-lt"/>
                      </a:endParaRPr>
                    </a:p>
                  </a:txBody>
                  <a:tcPr marL="55786" marR="55786" marT="27893" marB="27893">
                    <a:lnL w="6350" cap="flat" cmpd="sng" algn="ctr">
                      <a:solidFill>
                        <a:srgbClr val="FFFFFF"/>
                      </a:solidFill>
                      <a:prstDash val="solid"/>
                      <a:round/>
                      <a:headEnd type="none" w="med" len="med"/>
                      <a:tailEnd type="none" w="med" len="med"/>
                    </a:lnL>
                    <a:lnR w="6350">
                      <a:solidFill>
                        <a:srgbClr val="FFFFFF"/>
                      </a:solid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055251243"/>
                  </a:ext>
                </a:extLst>
              </a:tr>
            </a:tbl>
          </a:graphicData>
        </a:graphic>
      </p:graphicFrame>
      <p:sp>
        <p:nvSpPr>
          <p:cNvPr id="6" name="TextBox 1">
            <a:extLst>
              <a:ext uri="{FF2B5EF4-FFF2-40B4-BE49-F238E27FC236}">
                <a16:creationId xmlns:a16="http://schemas.microsoft.com/office/drawing/2014/main" id="{FE5E2554-E26B-C1AC-5160-AAE2B04C017D}"/>
              </a:ext>
            </a:extLst>
          </p:cNvPr>
          <p:cNvSpPr txBox="1"/>
          <p:nvPr/>
        </p:nvSpPr>
        <p:spPr>
          <a:xfrm>
            <a:off x="0" y="-1324"/>
            <a:ext cx="12192000" cy="553998"/>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b="1"/>
              <a:t>Brent Health Matters – Health and Wellbeing Events for </a:t>
            </a:r>
            <a:r>
              <a:rPr lang="en-GB" sz="1800" b="1">
                <a:solidFill>
                  <a:schemeClr val="accent1">
                    <a:lumMod val="50000"/>
                  </a:schemeClr>
                </a:solidFill>
                <a:latin typeface="Arial"/>
                <a:cs typeface="Arial"/>
              </a:rPr>
              <a:t>April 2025</a:t>
            </a:r>
          </a:p>
          <a:p>
            <a:pPr algn="ctr"/>
            <a:endParaRPr lang="en-GB" sz="1200" b="1">
              <a:solidFill>
                <a:schemeClr val="accent1">
                  <a:lumMod val="50000"/>
                </a:schemeClr>
              </a:solidFill>
              <a:cs typeface="Calibri"/>
            </a:endParaRPr>
          </a:p>
        </p:txBody>
      </p:sp>
    </p:spTree>
    <p:extLst>
      <p:ext uri="{BB962C8B-B14F-4D97-AF65-F5344CB8AC3E}">
        <p14:creationId xmlns:p14="http://schemas.microsoft.com/office/powerpoint/2010/main" val="1458398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E18F16-7069-ECB7-BE06-3EF18265721D}"/>
              </a:ext>
            </a:extLst>
          </p:cNvPr>
          <p:cNvSpPr/>
          <p:nvPr/>
        </p:nvSpPr>
        <p:spPr>
          <a:xfrm>
            <a:off x="1365158" y="859065"/>
            <a:ext cx="9461685" cy="4401205"/>
          </a:xfrm>
          <a:prstGeom prst="rect">
            <a:avLst/>
          </a:prstGeom>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200" b="1" dirty="0">
                <a:solidFill>
                  <a:prstClr val="black"/>
                </a:solidFill>
                <a:latin typeface="Arial"/>
                <a:cs typeface="Arial"/>
              </a:rPr>
              <a:t>Brent Health Matters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Arial"/>
                <a:ea typeface="+mn-ea"/>
                <a:cs typeface="Arial"/>
              </a:rPr>
              <a:t>Children and Young People</a:t>
            </a:r>
            <a:endParaRPr lang="en-GB" sz="2800" b="1" i="0" u="none" strike="noStrike" kern="1200" cap="none" spc="0" normalizeH="0" baseline="0" noProof="0" dirty="0">
              <a:ln>
                <a:noFill/>
              </a:ln>
              <a:solidFill>
                <a:prstClr val="black"/>
              </a:solidFill>
              <a:effectLst/>
              <a:uLnTx/>
              <a:uFillTx/>
              <a:latin typeface="Arial"/>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Arial"/>
                <a:ea typeface="+mn-ea"/>
                <a:cs typeface="Arial"/>
              </a:rPr>
              <a:t>Health and Wellbeing events</a:t>
            </a:r>
            <a:endParaRPr lang="en-GB" sz="2800" b="1" i="0" u="none" strike="noStrike" kern="1200" cap="none" spc="0" normalizeH="0" baseline="0" noProof="0" dirty="0">
              <a:ln>
                <a:noFill/>
              </a:ln>
              <a:solidFill>
                <a:prstClr val="black"/>
              </a:solidFill>
              <a:effectLst/>
              <a:uLnTx/>
              <a:uFillTx/>
              <a:latin typeface="Arial"/>
              <a:cs typeface="Arial"/>
            </a:endParaRPr>
          </a:p>
          <a:p>
            <a:pPr algn="ctr">
              <a:defRPr/>
            </a:pPr>
            <a:br>
              <a:rPr lang="en-GB" sz="3200" b="1" i="0" u="none" strike="noStrike" kern="1200" cap="none" spc="0" normalizeH="0" baseline="0" noProof="0" dirty="0">
                <a:ln>
                  <a:noFill/>
                </a:ln>
                <a:effectLst/>
                <a:uLnTx/>
                <a:uFillTx/>
                <a:latin typeface="Arial" panose="020B0604020202020204" pitchFamily="34" charset="0"/>
                <a:cs typeface="Arial" panose="020B0604020202020204" pitchFamily="34" charset="0"/>
              </a:rPr>
            </a:br>
            <a:r>
              <a:rPr kumimoji="0" lang="en-GB" sz="2800" b="1" i="0" u="none" strike="noStrike" kern="1200" cap="none" spc="0" normalizeH="0" baseline="0" noProof="0" dirty="0">
                <a:ln>
                  <a:noFill/>
                </a:ln>
                <a:solidFill>
                  <a:prstClr val="black"/>
                </a:solidFill>
                <a:effectLst/>
                <a:uLnTx/>
                <a:uFillTx/>
                <a:latin typeface="Arial"/>
                <a:ea typeface="+mn-ea"/>
                <a:cs typeface="Arial"/>
              </a:rPr>
              <a:t>Pop-up Schedule</a:t>
            </a:r>
            <a:endParaRPr lang="en-GB" sz="2800" b="1" dirty="0">
              <a:solidFill>
                <a:prstClr val="black"/>
              </a:solidFill>
              <a:latin typeface="Arial"/>
              <a:cs typeface="Arial"/>
            </a:endParaRPr>
          </a:p>
          <a:p>
            <a:pPr algn="ctr">
              <a:defRPr/>
            </a:pPr>
            <a:r>
              <a:rPr lang="en-GB" sz="2800" b="1" dirty="0">
                <a:solidFill>
                  <a:srgbClr val="4472C4"/>
                </a:solidFill>
                <a:latin typeface="Arial"/>
                <a:cs typeface="Arial"/>
              </a:rPr>
              <a:t>April 2025</a:t>
            </a:r>
            <a:endParaRPr lang="en-GB" dirty="0"/>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1026" name="Picture 2">
            <a:extLst>
              <a:ext uri="{FF2B5EF4-FFF2-40B4-BE49-F238E27FC236}">
                <a16:creationId xmlns:a16="http://schemas.microsoft.com/office/drawing/2014/main" id="{BEA0F547-AE08-7B0F-A64E-C9D9596DB7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9543" y="4919430"/>
            <a:ext cx="1514475" cy="14573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53AA678C-9559-2537-99BD-2940BF20BA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382" y="5700480"/>
            <a:ext cx="1733550" cy="67627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FC5934A3-A2E8-8641-BA35-92A369C8AD54}"/>
              </a:ext>
            </a:extLst>
          </p:cNvPr>
          <p:cNvSpPr/>
          <p:nvPr/>
        </p:nvSpPr>
        <p:spPr>
          <a:xfrm>
            <a:off x="605472" y="4943723"/>
            <a:ext cx="3616960" cy="276999"/>
          </a:xfrm>
          <a:prstGeom prst="rect">
            <a:avLst/>
          </a:prstGeom>
          <a:noFill/>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GB" sz="1200" b="1" dirty="0">
                <a:solidFill>
                  <a:prstClr val="black"/>
                </a:solidFill>
                <a:latin typeface="Arial"/>
                <a:cs typeface="Arial"/>
              </a:rPr>
              <a:t>Louise Harrington - BHM</a:t>
            </a:r>
            <a:endParaRPr lang="en-GB" sz="1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0168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63F3CC-ED09-54BC-91EC-BB8922FC5864}"/>
            </a:ext>
          </a:extLst>
        </p:cNvPr>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D0B36DA-06E7-BDCD-36EE-82EDCBD1E95F}"/>
              </a:ext>
            </a:extLst>
          </p:cNvPr>
          <p:cNvGraphicFramePr>
            <a:graphicFrameLocks noGrp="1"/>
          </p:cNvGraphicFramePr>
          <p:nvPr>
            <p:extLst>
              <p:ext uri="{D42A27DB-BD31-4B8C-83A1-F6EECF244321}">
                <p14:modId xmlns:p14="http://schemas.microsoft.com/office/powerpoint/2010/main" val="1025263303"/>
              </p:ext>
            </p:extLst>
          </p:nvPr>
        </p:nvGraphicFramePr>
        <p:xfrm>
          <a:off x="47625" y="295275"/>
          <a:ext cx="12085260" cy="2796352"/>
        </p:xfrm>
        <a:graphic>
          <a:graphicData uri="http://schemas.openxmlformats.org/drawingml/2006/table">
            <a:tbl>
              <a:tblPr/>
              <a:tblGrid>
                <a:gridCol w="1920239">
                  <a:extLst>
                    <a:ext uri="{9D8B030D-6E8A-4147-A177-3AD203B41FA5}">
                      <a16:colId xmlns:a16="http://schemas.microsoft.com/office/drawing/2014/main" val="4210612850"/>
                    </a:ext>
                  </a:extLst>
                </a:gridCol>
                <a:gridCol w="2100705">
                  <a:extLst>
                    <a:ext uri="{9D8B030D-6E8A-4147-A177-3AD203B41FA5}">
                      <a16:colId xmlns:a16="http://schemas.microsoft.com/office/drawing/2014/main" val="4190408300"/>
                    </a:ext>
                  </a:extLst>
                </a:gridCol>
                <a:gridCol w="4461205">
                  <a:extLst>
                    <a:ext uri="{9D8B030D-6E8A-4147-A177-3AD203B41FA5}">
                      <a16:colId xmlns:a16="http://schemas.microsoft.com/office/drawing/2014/main" val="455585796"/>
                    </a:ext>
                  </a:extLst>
                </a:gridCol>
                <a:gridCol w="2435402">
                  <a:extLst>
                    <a:ext uri="{9D8B030D-6E8A-4147-A177-3AD203B41FA5}">
                      <a16:colId xmlns:a16="http://schemas.microsoft.com/office/drawing/2014/main" val="101551130"/>
                    </a:ext>
                  </a:extLst>
                </a:gridCol>
                <a:gridCol w="1167709">
                  <a:extLst>
                    <a:ext uri="{9D8B030D-6E8A-4147-A177-3AD203B41FA5}">
                      <a16:colId xmlns:a16="http://schemas.microsoft.com/office/drawing/2014/main" val="2499192097"/>
                    </a:ext>
                  </a:extLst>
                </a:gridCol>
              </a:tblGrid>
              <a:tr h="238959">
                <a:tc>
                  <a:txBody>
                    <a:bodyPr/>
                    <a:lstStyle/>
                    <a:p>
                      <a:pPr algn="ctr" fontAlgn="base"/>
                      <a:r>
                        <a:rPr lang="en-GB" sz="1400" b="1" i="0">
                          <a:solidFill>
                            <a:srgbClr val="000000"/>
                          </a:solidFill>
                          <a:effectLst/>
                          <a:latin typeface="Calibri"/>
                        </a:rPr>
                        <a:t>Date/Time​</a:t>
                      </a:r>
                      <a:endParaRPr lang="en-GB" sz="1400" b="1" i="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a:solidFill>
                            <a:srgbClr val="000000"/>
                          </a:solidFill>
                          <a:effectLst/>
                          <a:latin typeface="Calibri"/>
                        </a:rPr>
                        <a:t>Location ​</a:t>
                      </a:r>
                      <a:endParaRPr lang="en-GB" sz="1400" b="1" i="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a:solidFill>
                            <a:srgbClr val="000000"/>
                          </a:solidFill>
                          <a:effectLst/>
                          <a:latin typeface="Calibri"/>
                        </a:rPr>
                        <a:t>Event Theme / Information​</a:t>
                      </a:r>
                      <a:endParaRPr lang="en-GB" sz="1400" b="1" i="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rgbClr val="000000"/>
                          </a:solidFill>
                          <a:effectLst/>
                          <a:latin typeface="+mn-lt"/>
                        </a:rPr>
                        <a:t>Lead / Contact </a:t>
                      </a:r>
                      <a:endParaRPr lang="en-GB" sz="1400" b="1" i="0" dirty="0">
                        <a:solidFill>
                          <a:srgbClr val="FFFFFF"/>
                        </a:solidFill>
                        <a:effectLst/>
                        <a:latin typeface="+mn-lt"/>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chemeClr val="tx1"/>
                          </a:solidFill>
                          <a:effectLst/>
                          <a:latin typeface="+mn-lt"/>
                        </a:rPr>
                        <a:t>Open to public/ Closed</a:t>
                      </a:r>
                      <a:endParaRPr lang="en-GB" sz="1400" b="1" i="0" dirty="0">
                        <a:solidFill>
                          <a:srgbClr val="FFFFFF"/>
                        </a:solidFill>
                        <a:effectLst/>
                        <a:latin typeface="+mn-lt"/>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1417817112"/>
                  </a:ext>
                </a:extLst>
              </a:tr>
              <a:tr h="2101616">
                <a:tc>
                  <a:txBody>
                    <a:bodyPr/>
                    <a:lstStyle/>
                    <a:p>
                      <a:pPr lvl="0" algn="ctr">
                        <a:lnSpc>
                          <a:spcPts val="1200"/>
                        </a:lnSpc>
                        <a:buNone/>
                      </a:pPr>
                      <a:r>
                        <a:rPr lang="en-GB" sz="1400" b="1" i="0" u="none" strike="noStrike" kern="1200" noProof="0">
                          <a:solidFill>
                            <a:srgbClr val="000000"/>
                          </a:solidFill>
                          <a:latin typeface="Calibri"/>
                        </a:rPr>
                        <a:t>Thursday 3rd April</a:t>
                      </a:r>
                    </a:p>
                    <a:p>
                      <a:pPr lvl="0" algn="ctr">
                        <a:lnSpc>
                          <a:spcPts val="1200"/>
                        </a:lnSpc>
                        <a:buNone/>
                      </a:pPr>
                      <a:endParaRPr lang="en-GB" sz="1400" b="1" i="0" u="none" strike="noStrike" kern="1200" noProof="0">
                        <a:solidFill>
                          <a:srgbClr val="000000"/>
                        </a:solidFill>
                        <a:latin typeface="Calibri"/>
                      </a:endParaRPr>
                    </a:p>
                    <a:p>
                      <a:pPr lvl="0" algn="ctr">
                        <a:lnSpc>
                          <a:spcPts val="1200"/>
                        </a:lnSpc>
                        <a:buNone/>
                      </a:pPr>
                      <a:r>
                        <a:rPr lang="en-GB" sz="1400" b="1" i="0" u="none" strike="noStrike" kern="1200" noProof="0">
                          <a:solidFill>
                            <a:srgbClr val="000000"/>
                          </a:solidFill>
                          <a:latin typeface="Calibri"/>
                        </a:rPr>
                        <a:t>Time:</a:t>
                      </a:r>
                    </a:p>
                    <a:p>
                      <a:pPr lvl="0" algn="ctr">
                        <a:lnSpc>
                          <a:spcPts val="1200"/>
                        </a:lnSpc>
                        <a:buNone/>
                      </a:pPr>
                      <a:endParaRPr lang="en-GB" sz="1400" b="1" i="0" u="none" strike="noStrike" kern="1200" noProof="0">
                        <a:solidFill>
                          <a:srgbClr val="000000"/>
                        </a:solidFill>
                        <a:latin typeface="Calibri"/>
                      </a:endParaRPr>
                    </a:p>
                    <a:p>
                      <a:pPr lvl="0" algn="ctr">
                        <a:lnSpc>
                          <a:spcPts val="1200"/>
                        </a:lnSpc>
                        <a:buNone/>
                      </a:pPr>
                      <a:r>
                        <a:rPr lang="en-GB" sz="1400" b="1" i="0" u="none" strike="noStrike" kern="1200" noProof="0">
                          <a:solidFill>
                            <a:srgbClr val="000000"/>
                          </a:solidFill>
                          <a:latin typeface="Calibri"/>
                        </a:rPr>
                        <a:t>9:15am – 13:15pm </a:t>
                      </a:r>
                    </a:p>
                    <a:p>
                      <a:pPr lvl="0" algn="ctr">
                        <a:lnSpc>
                          <a:spcPts val="1200"/>
                        </a:lnSpc>
                        <a:buNone/>
                      </a:pPr>
                      <a:endParaRPr lang="en-GB" sz="1400" b="1" i="0" u="none" strike="noStrike" kern="1200" noProof="0">
                        <a:solidFill>
                          <a:srgbClr val="000000"/>
                        </a:solidFill>
                        <a:latin typeface="Calibri"/>
                      </a:endParaRPr>
                    </a:p>
                    <a:p>
                      <a:pPr lvl="0" algn="ctr">
                        <a:lnSpc>
                          <a:spcPts val="1200"/>
                        </a:lnSpc>
                        <a:buNone/>
                      </a:pPr>
                      <a:r>
                        <a:rPr lang="en-GB" sz="1400" b="1" i="0" u="none" strike="noStrike" kern="1200" noProof="0">
                          <a:solidFill>
                            <a:srgbClr val="000000"/>
                          </a:solidFill>
                          <a:latin typeface="Calibri"/>
                        </a:rPr>
                        <a:t>(set up 8:45am)</a:t>
                      </a:r>
                      <a:endParaRPr lang="en-GB"/>
                    </a:p>
                  </a:txBody>
                  <a:tcPr marL="55786" marR="55786" marT="27893" marB="27893">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accent4">
                        <a:lumMod val="20000"/>
                        <a:lumOff val="80000"/>
                      </a:schemeClr>
                    </a:solidFill>
                  </a:tcPr>
                </a:tc>
                <a:tc>
                  <a:txBody>
                    <a:bodyPr/>
                    <a:lstStyle/>
                    <a:p>
                      <a:pPr marL="0" lvl="0" algn="l">
                        <a:lnSpc>
                          <a:spcPct val="100000"/>
                        </a:lnSpc>
                        <a:spcBef>
                          <a:spcPts val="0"/>
                        </a:spcBef>
                        <a:spcAft>
                          <a:spcPts val="0"/>
                        </a:spcAft>
                        <a:buNone/>
                      </a:pPr>
                      <a:r>
                        <a:rPr lang="en-GB" sz="1400" b="1" i="0" u="none" strike="noStrike" baseline="0" noProof="0">
                          <a:solidFill>
                            <a:srgbClr val="000000"/>
                          </a:solidFill>
                          <a:latin typeface="Calibri"/>
                        </a:rPr>
                        <a:t>The Crest Academy</a:t>
                      </a:r>
                      <a:r>
                        <a:rPr lang="en-GB" sz="1400" b="0" i="0" u="none" strike="noStrike" baseline="0" noProof="0">
                          <a:solidFill>
                            <a:srgbClr val="000000"/>
                          </a:solidFill>
                          <a:latin typeface="Calibri"/>
                        </a:rPr>
                        <a:t>, </a:t>
                      </a:r>
                      <a:endParaRPr lang="en-US"/>
                    </a:p>
                    <a:p>
                      <a:pPr marL="0" lvl="0" algn="l">
                        <a:lnSpc>
                          <a:spcPct val="100000"/>
                        </a:lnSpc>
                        <a:spcBef>
                          <a:spcPts val="0"/>
                        </a:spcBef>
                        <a:spcAft>
                          <a:spcPts val="0"/>
                        </a:spcAft>
                        <a:buNone/>
                      </a:pPr>
                      <a:r>
                        <a:rPr lang="en-GB" sz="1400" b="0" i="0" u="none" strike="noStrike" baseline="0" noProof="0">
                          <a:solidFill>
                            <a:srgbClr val="000000"/>
                          </a:solidFill>
                          <a:latin typeface="Calibri"/>
                        </a:rPr>
                        <a:t>Crest Road, Neasden, NW2 7SN </a:t>
                      </a:r>
                    </a:p>
                    <a:p>
                      <a:pPr marL="0" lvl="0" algn="l">
                        <a:lnSpc>
                          <a:spcPct val="100000"/>
                        </a:lnSpc>
                        <a:spcBef>
                          <a:spcPts val="0"/>
                        </a:spcBef>
                        <a:spcAft>
                          <a:spcPts val="0"/>
                        </a:spcAft>
                        <a:buNone/>
                      </a:pPr>
                      <a:endParaRPr lang="en-GB" sz="1400" b="0" i="0" u="none" strike="noStrike" baseline="0" noProof="0">
                        <a:solidFill>
                          <a:srgbClr val="000000"/>
                        </a:solidFill>
                        <a:latin typeface="Calibri"/>
                      </a:endParaRPr>
                    </a:p>
                    <a:p>
                      <a:pPr marL="0" lvl="0" algn="l">
                        <a:lnSpc>
                          <a:spcPct val="100000"/>
                        </a:lnSpc>
                        <a:spcBef>
                          <a:spcPts val="0"/>
                        </a:spcBef>
                        <a:spcAft>
                          <a:spcPts val="0"/>
                        </a:spcAft>
                        <a:buNone/>
                      </a:pPr>
                      <a:r>
                        <a:rPr lang="en-GB" sz="1400" b="1" i="0" u="none" strike="noStrike" baseline="0" noProof="0">
                          <a:solidFill>
                            <a:srgbClr val="000000"/>
                          </a:solidFill>
                          <a:latin typeface="Calibri"/>
                        </a:rPr>
                        <a:t>Locality:</a:t>
                      </a:r>
                      <a:r>
                        <a:rPr lang="en-GB" sz="1400" b="0" i="0" u="none" strike="noStrike" baseline="0" noProof="0">
                          <a:solidFill>
                            <a:srgbClr val="000000"/>
                          </a:solidFill>
                          <a:latin typeface="Calibri"/>
                        </a:rPr>
                        <a:t> Willesden</a:t>
                      </a:r>
                    </a:p>
                  </a:txBody>
                  <a:tcPr marL="55786" marR="55786" marT="27893" marB="27893">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accent4">
                        <a:lumMod val="20000"/>
                        <a:lumOff val="80000"/>
                      </a:schemeClr>
                    </a:solidFill>
                  </a:tcPr>
                </a:tc>
                <a:tc>
                  <a:txBody>
                    <a:bodyPr/>
                    <a:lstStyle/>
                    <a:p>
                      <a:pPr lvl="0" algn="ctr">
                        <a:lnSpc>
                          <a:spcPts val="2325"/>
                        </a:lnSpc>
                        <a:buNone/>
                      </a:pPr>
                      <a:r>
                        <a:rPr lang="en-GB" sz="1400" b="1" i="0" u="sng" strike="noStrike" kern="1200" noProof="0">
                          <a:solidFill>
                            <a:srgbClr val="000000"/>
                          </a:solidFill>
                          <a:latin typeface="Calibri"/>
                        </a:rPr>
                        <a:t>Careers Fair </a:t>
                      </a:r>
                      <a:endParaRPr lang="en-GB" sz="1400" b="0" i="0" u="none" strike="noStrike" kern="1200" noProof="0">
                        <a:solidFill>
                          <a:srgbClr val="000000"/>
                        </a:solidFill>
                        <a:latin typeface="Calibri"/>
                      </a:endParaRPr>
                    </a:p>
                    <a:p>
                      <a:pPr lvl="0" algn="l">
                        <a:lnSpc>
                          <a:spcPts val="2325"/>
                        </a:lnSpc>
                        <a:buNone/>
                      </a:pPr>
                      <a:r>
                        <a:rPr lang="en-GB" sz="1400" b="1" i="0" u="none" strike="noStrike" kern="1200" noProof="0">
                          <a:solidFill>
                            <a:srgbClr val="000000"/>
                          </a:solidFill>
                          <a:latin typeface="Calibri"/>
                        </a:rPr>
                        <a:t>Aim/focus: </a:t>
                      </a:r>
                      <a:r>
                        <a:rPr lang="en-GB" sz="1400" b="0" i="0" u="none" strike="noStrike" kern="1200" noProof="0">
                          <a:solidFill>
                            <a:srgbClr val="000000"/>
                          </a:solidFill>
                          <a:latin typeface="Calibri"/>
                        </a:rPr>
                        <a:t>Engage with students at The Crest Academy around emotional health and wellbeing, promoting the BHM CYP team. </a:t>
                      </a:r>
                    </a:p>
                    <a:p>
                      <a:pPr lvl="0" algn="l">
                        <a:lnSpc>
                          <a:spcPts val="2325"/>
                        </a:lnSpc>
                        <a:buNone/>
                      </a:pPr>
                      <a:r>
                        <a:rPr lang="en-GB" sz="1400" b="1" i="0" u="none" strike="noStrike" kern="1200" noProof="0">
                          <a:solidFill>
                            <a:srgbClr val="000000"/>
                          </a:solidFill>
                          <a:latin typeface="Calibri"/>
                        </a:rPr>
                        <a:t>Target audience: </a:t>
                      </a:r>
                      <a:r>
                        <a:rPr lang="en-GB" sz="1400" b="0" i="0" u="none" strike="noStrike" kern="1200" noProof="0">
                          <a:solidFill>
                            <a:srgbClr val="000000"/>
                          </a:solidFill>
                          <a:latin typeface="Calibri"/>
                        </a:rPr>
                        <a:t>CYP attending school, aged 11-19 years.</a:t>
                      </a:r>
                    </a:p>
                    <a:p>
                      <a:pPr lvl="0" algn="l">
                        <a:lnSpc>
                          <a:spcPts val="2325"/>
                        </a:lnSpc>
                        <a:buNone/>
                      </a:pPr>
                      <a:r>
                        <a:rPr lang="en-GB" sz="1400" b="1" i="0" u="none" strike="noStrike" kern="1200" noProof="0">
                          <a:solidFill>
                            <a:srgbClr val="000000"/>
                          </a:solidFill>
                          <a:latin typeface="Calibri"/>
                        </a:rPr>
                        <a:t>Health checks: n/a</a:t>
                      </a:r>
                      <a:endParaRPr lang="en-GB" sz="1400" b="0" i="0" u="none" strike="noStrike" kern="1200" noProof="0">
                        <a:solidFill>
                          <a:srgbClr val="000000"/>
                        </a:solidFill>
                        <a:latin typeface="Calibri"/>
                      </a:endParaRPr>
                    </a:p>
                    <a:p>
                      <a:pPr lvl="0" algn="l">
                        <a:lnSpc>
                          <a:spcPts val="2325"/>
                        </a:lnSpc>
                        <a:buNone/>
                      </a:pPr>
                      <a:r>
                        <a:rPr lang="en-GB" sz="1400" b="1" i="0" u="none" strike="noStrike" kern="1200" noProof="0">
                          <a:solidFill>
                            <a:srgbClr val="000000"/>
                          </a:solidFill>
                          <a:latin typeface="Calibri"/>
                        </a:rPr>
                        <a:t>Health promotion: </a:t>
                      </a:r>
                      <a:r>
                        <a:rPr lang="en-GB" sz="1400" b="0" i="0" u="none" strike="noStrike" kern="1200" noProof="0">
                          <a:solidFill>
                            <a:srgbClr val="000000"/>
                          </a:solidFill>
                          <a:latin typeface="Calibri"/>
                        </a:rPr>
                        <a:t>Mental health focus, with some asthma.</a:t>
                      </a:r>
                    </a:p>
                    <a:p>
                      <a:pPr lvl="0" algn="ctr">
                        <a:lnSpc>
                          <a:spcPct val="100000"/>
                        </a:lnSpc>
                        <a:buNone/>
                      </a:pPr>
                      <a:endParaRPr lang="en-GB" sz="1400" b="1" i="0" u="sng" strike="noStrike" kern="1200" noProof="0">
                        <a:solidFill>
                          <a:srgbClr val="000000"/>
                        </a:solidFill>
                        <a:latin typeface="Calibri"/>
                      </a:endParaRPr>
                    </a:p>
                  </a:txBody>
                  <a:tcPr marL="55786" marR="55786" marT="27893" marB="27893">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accent4">
                        <a:lumMod val="20000"/>
                        <a:lumOff val="80000"/>
                      </a:schemeClr>
                    </a:solidFill>
                  </a:tcPr>
                </a:tc>
                <a:tc>
                  <a:txBody>
                    <a:bodyPr/>
                    <a:lstStyle/>
                    <a:p>
                      <a:pPr lvl="0" algn="l" rtl="0">
                        <a:buNone/>
                      </a:pPr>
                      <a:r>
                        <a:rPr lang="en-GB" sz="1400" b="1" i="0" u="none" strike="noStrike" dirty="0">
                          <a:solidFill>
                            <a:srgbClr val="000000"/>
                          </a:solidFill>
                          <a:effectLst/>
                          <a:latin typeface="+mn-lt"/>
                        </a:rPr>
                        <a:t>Lead officer: </a:t>
                      </a:r>
                      <a:r>
                        <a:rPr lang="en-GB" sz="1400" b="0" i="0" u="none" strike="noStrike" dirty="0">
                          <a:solidFill>
                            <a:srgbClr val="000000"/>
                          </a:solidFill>
                          <a:effectLst/>
                          <a:latin typeface="+mn-lt"/>
                        </a:rPr>
                        <a:t>Makita Mott</a:t>
                      </a:r>
                    </a:p>
                    <a:p>
                      <a:pPr lvl="0" algn="l" rtl="0">
                        <a:buNone/>
                      </a:pPr>
                      <a:r>
                        <a:rPr lang="en-GB" sz="1400" b="0" i="0" u="none" strike="noStrike" dirty="0">
                          <a:solidFill>
                            <a:srgbClr val="000000"/>
                          </a:solidFill>
                          <a:effectLst/>
                          <a:latin typeface="+mn-lt"/>
                        </a:rPr>
                        <a:t>                        </a:t>
                      </a:r>
                      <a:endParaRPr lang="en-GB" sz="1400" b="0" i="0" dirty="0">
                        <a:solidFill>
                          <a:srgbClr val="000000"/>
                        </a:solidFill>
                        <a:effectLst/>
                        <a:latin typeface="+mn-lt"/>
                      </a:endParaRPr>
                    </a:p>
                    <a:p>
                      <a:pPr lvl="0" algn="l" rtl="0">
                        <a:buNone/>
                      </a:pPr>
                      <a:r>
                        <a:rPr lang="en-GB" sz="1400" b="1" i="0" u="none" strike="noStrike" dirty="0">
                          <a:solidFill>
                            <a:srgbClr val="000000"/>
                          </a:solidFill>
                          <a:effectLst/>
                          <a:latin typeface="+mn-lt"/>
                        </a:rPr>
                        <a:t>Contact: </a:t>
                      </a:r>
                      <a:endParaRPr lang="en-GB" sz="1400" b="0" i="0" dirty="0">
                        <a:solidFill>
                          <a:srgbClr val="000000"/>
                        </a:solidFill>
                        <a:effectLst/>
                        <a:latin typeface="+mn-lt"/>
                      </a:endParaRPr>
                    </a:p>
                    <a:p>
                      <a:pPr lvl="0" algn="l" rtl="0">
                        <a:buNone/>
                      </a:pPr>
                      <a:r>
                        <a:rPr lang="en-GB" sz="1400" b="0" i="0" u="sng" strike="noStrike" dirty="0">
                          <a:solidFill>
                            <a:srgbClr val="0563C1"/>
                          </a:solidFill>
                          <a:effectLst/>
                          <a:latin typeface="+mn-lt"/>
                        </a:rPr>
                        <a:t>Makita.mott@brent.gov.uk</a:t>
                      </a:r>
                    </a:p>
                  </a:txBody>
                  <a:tcPr marL="55786" marR="55786" marT="27893" marB="27893">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accent4">
                        <a:lumMod val="20000"/>
                        <a:lumOff val="80000"/>
                      </a:schemeClr>
                    </a:solidFill>
                  </a:tcPr>
                </a:tc>
                <a:tc>
                  <a:txBody>
                    <a:bodyPr/>
                    <a:lstStyle/>
                    <a:p>
                      <a:pPr lvl="0" algn="l" rtl="0">
                        <a:buNone/>
                      </a:pPr>
                      <a:r>
                        <a:rPr lang="en-GB" sz="1400" b="1" i="0" u="none" strike="noStrike" dirty="0">
                          <a:solidFill>
                            <a:srgbClr val="000000"/>
                          </a:solidFill>
                          <a:effectLst/>
                          <a:latin typeface="+mn-lt"/>
                        </a:rPr>
                        <a:t>Closed</a:t>
                      </a:r>
                      <a:endParaRPr lang="en-GB" sz="1400" b="0" i="0" u="none" strike="noStrike" dirty="0">
                        <a:solidFill>
                          <a:srgbClr val="000000"/>
                        </a:solidFill>
                        <a:effectLst/>
                        <a:latin typeface="+mn-lt"/>
                      </a:endParaRPr>
                    </a:p>
                  </a:txBody>
                  <a:tcPr marL="55786" marR="55786" marT="27893" marB="27893">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36630869"/>
                  </a:ext>
                </a:extLst>
              </a:tr>
            </a:tbl>
          </a:graphicData>
        </a:graphic>
      </p:graphicFrame>
      <p:sp>
        <p:nvSpPr>
          <p:cNvPr id="6" name="TextBox 1">
            <a:extLst>
              <a:ext uri="{FF2B5EF4-FFF2-40B4-BE49-F238E27FC236}">
                <a16:creationId xmlns:a16="http://schemas.microsoft.com/office/drawing/2014/main" id="{FE5E2554-E26B-C1AC-5160-AAE2B04C017D}"/>
              </a:ext>
            </a:extLst>
          </p:cNvPr>
          <p:cNvSpPr txBox="1"/>
          <p:nvPr/>
        </p:nvSpPr>
        <p:spPr>
          <a:xfrm>
            <a:off x="0" y="-20374"/>
            <a:ext cx="12192000" cy="369332"/>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b="1"/>
              <a:t>Brent Health Matters – Health and Wellbeing Events for </a:t>
            </a:r>
            <a:r>
              <a:rPr lang="en-GB" b="1">
                <a:solidFill>
                  <a:srgbClr val="000000"/>
                </a:solidFill>
              </a:rPr>
              <a:t>CYP - April 2025</a:t>
            </a:r>
            <a:endParaRPr lang="en-GB" b="1">
              <a:solidFill>
                <a:schemeClr val="accent1">
                  <a:lumMod val="50000"/>
                </a:schemeClr>
              </a:solidFill>
              <a:ea typeface="Calibri"/>
              <a:cs typeface="Calibri"/>
            </a:endParaRPr>
          </a:p>
        </p:txBody>
      </p:sp>
      <p:graphicFrame>
        <p:nvGraphicFramePr>
          <p:cNvPr id="3" name="Table 2">
            <a:extLst>
              <a:ext uri="{FF2B5EF4-FFF2-40B4-BE49-F238E27FC236}">
                <a16:creationId xmlns:a16="http://schemas.microsoft.com/office/drawing/2014/main" id="{7ABD5FDC-6B01-D304-73CD-D5AD8FFA96CB}"/>
              </a:ext>
            </a:extLst>
          </p:cNvPr>
          <p:cNvGraphicFramePr>
            <a:graphicFrameLocks noGrp="1"/>
          </p:cNvGraphicFramePr>
          <p:nvPr>
            <p:extLst>
              <p:ext uri="{D42A27DB-BD31-4B8C-83A1-F6EECF244321}">
                <p14:modId xmlns:p14="http://schemas.microsoft.com/office/powerpoint/2010/main" val="1135322479"/>
              </p:ext>
            </p:extLst>
          </p:nvPr>
        </p:nvGraphicFramePr>
        <p:xfrm>
          <a:off x="0" y="3116779"/>
          <a:ext cx="12085252" cy="3596570"/>
        </p:xfrm>
        <a:graphic>
          <a:graphicData uri="http://schemas.openxmlformats.org/drawingml/2006/table">
            <a:tbl>
              <a:tblPr bandRow="1">
                <a:tableStyleId>{5C22544A-7EE6-4342-B048-85BDC9FD1C3A}</a:tableStyleId>
              </a:tblPr>
              <a:tblGrid>
                <a:gridCol w="1920239">
                  <a:extLst>
                    <a:ext uri="{9D8B030D-6E8A-4147-A177-3AD203B41FA5}">
                      <a16:colId xmlns:a16="http://schemas.microsoft.com/office/drawing/2014/main" val="895240804"/>
                    </a:ext>
                  </a:extLst>
                </a:gridCol>
                <a:gridCol w="2100700">
                  <a:extLst>
                    <a:ext uri="{9D8B030D-6E8A-4147-A177-3AD203B41FA5}">
                      <a16:colId xmlns:a16="http://schemas.microsoft.com/office/drawing/2014/main" val="4191640652"/>
                    </a:ext>
                  </a:extLst>
                </a:gridCol>
                <a:gridCol w="4461205">
                  <a:extLst>
                    <a:ext uri="{9D8B030D-6E8A-4147-A177-3AD203B41FA5}">
                      <a16:colId xmlns:a16="http://schemas.microsoft.com/office/drawing/2014/main" val="2066284203"/>
                    </a:ext>
                  </a:extLst>
                </a:gridCol>
                <a:gridCol w="2435400">
                  <a:extLst>
                    <a:ext uri="{9D8B030D-6E8A-4147-A177-3AD203B41FA5}">
                      <a16:colId xmlns:a16="http://schemas.microsoft.com/office/drawing/2014/main" val="4262620781"/>
                    </a:ext>
                  </a:extLst>
                </a:gridCol>
                <a:gridCol w="1167708">
                  <a:extLst>
                    <a:ext uri="{9D8B030D-6E8A-4147-A177-3AD203B41FA5}">
                      <a16:colId xmlns:a16="http://schemas.microsoft.com/office/drawing/2014/main" val="1368441080"/>
                    </a:ext>
                  </a:extLst>
                </a:gridCol>
              </a:tblGrid>
              <a:tr h="1651665">
                <a:tc>
                  <a:txBody>
                    <a:bodyPr/>
                    <a:lstStyle/>
                    <a:p>
                      <a:pPr lvl="0" algn="ctr">
                        <a:lnSpc>
                          <a:spcPts val="2310"/>
                        </a:lnSpc>
                        <a:buNone/>
                      </a:pPr>
                      <a:r>
                        <a:rPr lang="en-GB" sz="1400" b="1" i="0" u="none" strike="noStrike" noProof="0">
                          <a:solidFill>
                            <a:srgbClr val="000000"/>
                          </a:solidFill>
                          <a:effectLst/>
                          <a:latin typeface="Calibri"/>
                        </a:rPr>
                        <a:t>Monday 14th April</a:t>
                      </a:r>
                      <a:endParaRPr lang="en-GB" sz="1400" b="0" i="0" u="none" strike="noStrike" noProof="0">
                        <a:solidFill>
                          <a:srgbClr val="000000"/>
                        </a:solidFill>
                        <a:effectLst/>
                        <a:latin typeface="Calibri"/>
                      </a:endParaRPr>
                    </a:p>
                    <a:p>
                      <a:pPr lvl="0" algn="ctr">
                        <a:lnSpc>
                          <a:spcPts val="2310"/>
                        </a:lnSpc>
                        <a:buNone/>
                      </a:pPr>
                      <a:r>
                        <a:rPr lang="en-GB" sz="1400" b="1" i="0" u="none" strike="noStrike" noProof="0">
                          <a:solidFill>
                            <a:srgbClr val="000000"/>
                          </a:solidFill>
                          <a:effectLst/>
                          <a:latin typeface="Calibri"/>
                        </a:rPr>
                        <a:t>Time: </a:t>
                      </a:r>
                      <a:endParaRPr lang="en-GB" sz="1400" b="0" i="0" u="none" strike="noStrike" noProof="0">
                        <a:solidFill>
                          <a:srgbClr val="000000"/>
                        </a:solidFill>
                        <a:effectLst/>
                        <a:latin typeface="Calibri"/>
                      </a:endParaRPr>
                    </a:p>
                    <a:p>
                      <a:pPr lvl="0" algn="ctr">
                        <a:lnSpc>
                          <a:spcPts val="2310"/>
                        </a:lnSpc>
                        <a:buNone/>
                      </a:pPr>
                      <a:r>
                        <a:rPr lang="en-GB" sz="1400" b="1" i="0" u="none" strike="noStrike" noProof="0">
                          <a:solidFill>
                            <a:srgbClr val="000000"/>
                          </a:solidFill>
                          <a:effectLst/>
                          <a:latin typeface="Calibri"/>
                        </a:rPr>
                        <a:t>12:00 – 15:00</a:t>
                      </a:r>
                      <a:endParaRPr lang="en-GB"/>
                    </a:p>
                  </a:txBody>
                  <a:tcPr marL="53691" marR="53691" marT="26840" marB="26840">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FFF2CC"/>
                    </a:solidFill>
                  </a:tcPr>
                </a:tc>
                <a:tc>
                  <a:txBody>
                    <a:bodyPr/>
                    <a:lstStyle/>
                    <a:p>
                      <a:pPr lvl="0" algn="l">
                        <a:lnSpc>
                          <a:spcPts val="2310"/>
                        </a:lnSpc>
                        <a:buNone/>
                      </a:pPr>
                      <a:r>
                        <a:rPr lang="en-GB" sz="1400" b="1" i="0" u="none" strike="noStrike" baseline="0" noProof="0">
                          <a:solidFill>
                            <a:srgbClr val="000000"/>
                          </a:solidFill>
                          <a:effectLst/>
                          <a:latin typeface="Calibri"/>
                        </a:rPr>
                        <a:t>New Millenium Day Centre, </a:t>
                      </a:r>
                      <a:endParaRPr lang="en-GB" sz="1400" b="0" i="0" u="none" strike="noStrike" baseline="0" noProof="0">
                        <a:solidFill>
                          <a:srgbClr val="000000"/>
                        </a:solidFill>
                        <a:effectLst/>
                        <a:latin typeface="Calibri"/>
                      </a:endParaRPr>
                    </a:p>
                    <a:p>
                      <a:pPr lvl="0" algn="l">
                        <a:lnSpc>
                          <a:spcPts val="2310"/>
                        </a:lnSpc>
                        <a:buNone/>
                      </a:pPr>
                      <a:r>
                        <a:rPr lang="en-GB" sz="1400" b="0" i="0" u="none" strike="noStrike" baseline="0" noProof="0">
                          <a:solidFill>
                            <a:srgbClr val="000000"/>
                          </a:solidFill>
                          <a:effectLst/>
                          <a:latin typeface="Calibri"/>
                        </a:rPr>
                        <a:t>1 Robson Avenue, NW10 3SG</a:t>
                      </a:r>
                    </a:p>
                    <a:p>
                      <a:pPr lvl="0" algn="l">
                        <a:lnSpc>
                          <a:spcPts val="2310"/>
                        </a:lnSpc>
                        <a:buNone/>
                      </a:pPr>
                      <a:r>
                        <a:rPr lang="en-GB" sz="1400" b="1" i="0" u="none" strike="noStrike" baseline="0" noProof="0">
                          <a:solidFill>
                            <a:srgbClr val="000000"/>
                          </a:solidFill>
                          <a:effectLst/>
                          <a:latin typeface="Calibri"/>
                        </a:rPr>
                        <a:t>Locality: </a:t>
                      </a:r>
                      <a:r>
                        <a:rPr lang="en-GB" sz="1400" b="0" i="0" u="none" strike="noStrike" baseline="0" noProof="0">
                          <a:solidFill>
                            <a:srgbClr val="000000"/>
                          </a:solidFill>
                          <a:effectLst/>
                          <a:latin typeface="Calibri"/>
                        </a:rPr>
                        <a:t>Harlesden</a:t>
                      </a:r>
                    </a:p>
                    <a:p>
                      <a:pPr lvl="0" algn="l">
                        <a:lnSpc>
                          <a:spcPts val="1650"/>
                        </a:lnSpc>
                        <a:buNone/>
                      </a:pPr>
                      <a:endParaRPr lang="en-GB" sz="1400" b="0" i="0" u="none" strike="noStrike" baseline="0" noProof="0">
                        <a:solidFill>
                          <a:srgbClr val="000000"/>
                        </a:solidFill>
                        <a:effectLst/>
                        <a:latin typeface="Calibri"/>
                      </a:endParaRPr>
                    </a:p>
                  </a:txBody>
                  <a:tcPr marL="53691" marR="53691" marT="26840" marB="26840">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FFF2CC"/>
                    </a:solidFill>
                  </a:tcPr>
                </a:tc>
                <a:tc>
                  <a:txBody>
                    <a:bodyPr/>
                    <a:lstStyle/>
                    <a:p>
                      <a:pPr lvl="0" algn="ctr">
                        <a:lnSpc>
                          <a:spcPts val="2310"/>
                        </a:lnSpc>
                        <a:buNone/>
                      </a:pPr>
                      <a:r>
                        <a:rPr lang="en-GB" sz="1400" b="1" i="0" u="sng" strike="noStrike" baseline="0" noProof="0" err="1">
                          <a:solidFill>
                            <a:srgbClr val="000000"/>
                          </a:solidFill>
                          <a:effectLst/>
                          <a:latin typeface="Calibri"/>
                        </a:rPr>
                        <a:t>Sufra</a:t>
                      </a:r>
                      <a:r>
                        <a:rPr lang="en-GB" sz="1400" b="1" i="0" u="sng" strike="noStrike" baseline="0" noProof="0">
                          <a:solidFill>
                            <a:srgbClr val="000000"/>
                          </a:solidFill>
                          <a:effectLst/>
                          <a:latin typeface="Calibri"/>
                        </a:rPr>
                        <a:t> Community Wellbeing Service</a:t>
                      </a:r>
                      <a:endParaRPr lang="en-GB" sz="1400" b="0" i="0" u="none" strike="noStrike" baseline="0" noProof="0">
                        <a:solidFill>
                          <a:srgbClr val="000000"/>
                        </a:solidFill>
                        <a:effectLst/>
                        <a:latin typeface="Calibri"/>
                      </a:endParaRPr>
                    </a:p>
                    <a:p>
                      <a:pPr lvl="0" algn="l">
                        <a:lnSpc>
                          <a:spcPts val="2310"/>
                        </a:lnSpc>
                        <a:buNone/>
                      </a:pPr>
                      <a:r>
                        <a:rPr lang="en-GB" sz="1400" b="1" i="0" u="none" strike="noStrike" baseline="0" noProof="0">
                          <a:solidFill>
                            <a:srgbClr val="000000"/>
                          </a:solidFill>
                          <a:effectLst/>
                          <a:latin typeface="Calibri"/>
                        </a:rPr>
                        <a:t>Aim/focus: </a:t>
                      </a:r>
                      <a:r>
                        <a:rPr lang="en-GB" sz="1400" b="0" i="0" u="none" strike="noStrike" baseline="0" noProof="0">
                          <a:solidFill>
                            <a:srgbClr val="000000"/>
                          </a:solidFill>
                          <a:effectLst/>
                          <a:latin typeface="Calibri"/>
                        </a:rPr>
                        <a:t>Engage with Community Wellbeing Service users around children’s health and wellbeing.</a:t>
                      </a:r>
                    </a:p>
                    <a:p>
                      <a:pPr lvl="0" algn="l">
                        <a:lnSpc>
                          <a:spcPts val="2310"/>
                        </a:lnSpc>
                        <a:buNone/>
                      </a:pPr>
                      <a:r>
                        <a:rPr lang="en-GB" sz="1400" b="1" i="0" u="none" strike="noStrike" baseline="0" noProof="0">
                          <a:solidFill>
                            <a:srgbClr val="000000"/>
                          </a:solidFill>
                          <a:effectLst/>
                          <a:latin typeface="Calibri"/>
                        </a:rPr>
                        <a:t>Target audience: </a:t>
                      </a:r>
                      <a:r>
                        <a:rPr lang="en-GB" sz="1400" b="0" i="0" u="none" strike="noStrike" baseline="0" noProof="0">
                          <a:solidFill>
                            <a:srgbClr val="000000"/>
                          </a:solidFill>
                          <a:effectLst/>
                          <a:latin typeface="Calibri"/>
                        </a:rPr>
                        <a:t>Residents on means tested benefits with children in Brent.</a:t>
                      </a:r>
                    </a:p>
                    <a:p>
                      <a:pPr lvl="0" algn="l">
                        <a:lnSpc>
                          <a:spcPts val="2310"/>
                        </a:lnSpc>
                        <a:buNone/>
                      </a:pPr>
                      <a:r>
                        <a:rPr lang="en-GB" sz="1400" b="1" i="0" u="none" strike="noStrike" baseline="0" noProof="0">
                          <a:solidFill>
                            <a:srgbClr val="000000"/>
                          </a:solidFill>
                          <a:effectLst/>
                          <a:latin typeface="Calibri"/>
                        </a:rPr>
                        <a:t>Health checks: </a:t>
                      </a:r>
                      <a:r>
                        <a:rPr lang="en-GB" sz="1400" b="0" i="0" u="none" strike="noStrike" baseline="0" noProof="0">
                          <a:solidFill>
                            <a:srgbClr val="000000"/>
                          </a:solidFill>
                          <a:effectLst/>
                          <a:latin typeface="Calibri"/>
                        </a:rPr>
                        <a:t>none</a:t>
                      </a:r>
                    </a:p>
                    <a:p>
                      <a:pPr lvl="0" algn="l">
                        <a:lnSpc>
                          <a:spcPts val="2310"/>
                        </a:lnSpc>
                        <a:buNone/>
                      </a:pPr>
                      <a:r>
                        <a:rPr lang="en-GB" sz="1400" b="1" i="0" u="none" strike="noStrike" baseline="0" noProof="0">
                          <a:solidFill>
                            <a:srgbClr val="000000"/>
                          </a:solidFill>
                          <a:effectLst/>
                          <a:latin typeface="Calibri"/>
                        </a:rPr>
                        <a:t>Health promotion: </a:t>
                      </a:r>
                      <a:r>
                        <a:rPr lang="en-GB" sz="1400" b="0" i="0" u="none" strike="noStrike" baseline="0" noProof="0">
                          <a:solidFill>
                            <a:srgbClr val="000000"/>
                          </a:solidFill>
                          <a:effectLst/>
                          <a:latin typeface="Calibri"/>
                        </a:rPr>
                        <a:t>Asthma, immunisations, family support</a:t>
                      </a:r>
                    </a:p>
                    <a:p>
                      <a:pPr lvl="0" algn="ctr">
                        <a:lnSpc>
                          <a:spcPts val="1650"/>
                        </a:lnSpc>
                        <a:buNone/>
                      </a:pPr>
                      <a:endParaRPr lang="en-GB" sz="1400" b="1" i="0" u="sng" strike="noStrike" baseline="0" noProof="0">
                        <a:solidFill>
                          <a:srgbClr val="000000"/>
                        </a:solidFill>
                        <a:effectLst/>
                        <a:latin typeface="Calibri"/>
                      </a:endParaRPr>
                    </a:p>
                  </a:txBody>
                  <a:tcPr marL="53691" marR="53691" marT="26840" marB="26840">
                    <a:lnL w="9524">
                      <a:solidFill>
                        <a:srgbClr val="FFFFFF"/>
                      </a:solidFill>
                    </a:lnL>
                    <a:lnR w="9524" cap="flat" cmpd="sng" algn="ctr">
                      <a:solidFill>
                        <a:srgbClr val="FFFFFF"/>
                      </a:solidFill>
                      <a:prstDash val="solid"/>
                      <a:round/>
                      <a:headEnd type="none" w="med" len="med"/>
                      <a:tailEnd type="none" w="med" len="med"/>
                    </a:lnR>
                    <a:lnT w="9524">
                      <a:solidFill>
                        <a:srgbClr val="FFFFFF"/>
                      </a:solidFill>
                    </a:lnT>
                    <a:lnB w="9524" cap="flat" cmpd="sng" algn="ctr">
                      <a:solidFill>
                        <a:srgbClr val="FFFFFF"/>
                      </a:solidFill>
                      <a:prstDash val="solid"/>
                      <a:round/>
                      <a:headEnd type="none" w="med" len="med"/>
                      <a:tailEnd type="none" w="med" len="med"/>
                    </a:lnB>
                    <a:solidFill>
                      <a:srgbClr val="FFF2CC"/>
                    </a:solidFill>
                  </a:tcPr>
                </a:tc>
                <a:tc>
                  <a:txBody>
                    <a:bodyPr/>
                    <a:lstStyle/>
                    <a:p>
                      <a:pPr lvl="0" algn="l" rtl="0">
                        <a:buNone/>
                      </a:pPr>
                      <a:r>
                        <a:rPr lang="en-GB" sz="1400" b="1" i="0" u="none" strike="noStrike" dirty="0">
                          <a:solidFill>
                            <a:srgbClr val="000000"/>
                          </a:solidFill>
                          <a:effectLst/>
                          <a:latin typeface="+mn-lt"/>
                        </a:rPr>
                        <a:t>Lead officer: </a:t>
                      </a:r>
                      <a:r>
                        <a:rPr lang="en-GB" sz="1400" b="0" i="0" u="none" strike="noStrike" dirty="0">
                          <a:solidFill>
                            <a:srgbClr val="000000"/>
                          </a:solidFill>
                          <a:effectLst/>
                          <a:latin typeface="+mn-lt"/>
                        </a:rPr>
                        <a:t>Makita Mott</a:t>
                      </a:r>
                    </a:p>
                    <a:p>
                      <a:pPr lvl="0" algn="l" rtl="0">
                        <a:buNone/>
                      </a:pPr>
                      <a:r>
                        <a:rPr lang="en-GB" sz="1400" b="0" i="0" u="none" strike="noStrike" dirty="0">
                          <a:solidFill>
                            <a:srgbClr val="000000"/>
                          </a:solidFill>
                          <a:effectLst/>
                          <a:latin typeface="+mn-lt"/>
                        </a:rPr>
                        <a:t>                        </a:t>
                      </a:r>
                      <a:endParaRPr lang="en-GB" sz="1400" b="0" i="0" dirty="0">
                        <a:solidFill>
                          <a:srgbClr val="000000"/>
                        </a:solidFill>
                        <a:effectLst/>
                        <a:latin typeface="+mn-lt"/>
                      </a:endParaRPr>
                    </a:p>
                    <a:p>
                      <a:pPr lvl="0" algn="l" rtl="0">
                        <a:buNone/>
                      </a:pPr>
                      <a:r>
                        <a:rPr lang="en-GB" sz="1400" b="1" i="0" u="none" strike="noStrike" dirty="0">
                          <a:solidFill>
                            <a:srgbClr val="000000"/>
                          </a:solidFill>
                          <a:effectLst/>
                          <a:latin typeface="+mn-lt"/>
                        </a:rPr>
                        <a:t>Contact: </a:t>
                      </a:r>
                      <a:endParaRPr lang="en-GB" sz="1400" b="0" i="0" dirty="0">
                        <a:solidFill>
                          <a:srgbClr val="000000"/>
                        </a:solidFill>
                        <a:effectLst/>
                        <a:latin typeface="+mn-lt"/>
                      </a:endParaRPr>
                    </a:p>
                    <a:p>
                      <a:pPr lvl="0" algn="l" rtl="0">
                        <a:buNone/>
                      </a:pPr>
                      <a:r>
                        <a:rPr lang="en-GB" sz="1400" b="0" i="0" u="sng" strike="noStrike" dirty="0">
                          <a:solidFill>
                            <a:srgbClr val="0563C1"/>
                          </a:solidFill>
                          <a:effectLst/>
                          <a:latin typeface="+mn-lt"/>
                        </a:rPr>
                        <a:t>Makita.mott@brent.gov.uk</a:t>
                      </a:r>
                    </a:p>
                  </a:txBody>
                  <a:tcPr marL="55786" marR="55786" marT="27893" marB="27893">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FFF2CC"/>
                    </a:solidFill>
                  </a:tcPr>
                </a:tc>
                <a:tc>
                  <a:txBody>
                    <a:bodyPr/>
                    <a:lstStyle/>
                    <a:p>
                      <a:pPr lvl="0" algn="l" rtl="0">
                        <a:buNone/>
                      </a:pPr>
                      <a:r>
                        <a:rPr lang="en-GB" sz="1400" b="1" i="0" u="none" strike="noStrike" dirty="0">
                          <a:solidFill>
                            <a:srgbClr val="000000"/>
                          </a:solidFill>
                          <a:effectLst/>
                          <a:latin typeface="+mn-lt"/>
                        </a:rPr>
                        <a:t>Closed</a:t>
                      </a:r>
                      <a:endParaRPr lang="en-GB" sz="1400" b="0" i="0" u="none" strike="noStrike" dirty="0">
                        <a:solidFill>
                          <a:srgbClr val="000000"/>
                        </a:solidFill>
                        <a:effectLst/>
                        <a:latin typeface="+mn-lt"/>
                      </a:endParaRPr>
                    </a:p>
                  </a:txBody>
                  <a:tcPr marL="55786" marR="55786" marT="27893" marB="27893">
                    <a:lnL w="9524">
                      <a:solidFill>
                        <a:srgbClr val="FFFFFF"/>
                      </a:solidFill>
                    </a:lnL>
                    <a:lnR w="9524">
                      <a:solidFill>
                        <a:srgbClr val="FFFFFF"/>
                      </a:solidFill>
                    </a:lnR>
                    <a:lnT w="9524">
                      <a:solidFill>
                        <a:srgbClr val="FFFFFF"/>
                      </a:solidFill>
                    </a:lnT>
                    <a:lnB w="9524"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3485734764"/>
                  </a:ext>
                </a:extLst>
              </a:tr>
              <a:tr h="1289338">
                <a:tc>
                  <a:txBody>
                    <a:bodyPr/>
                    <a:lstStyle/>
                    <a:p>
                      <a:pPr lvl="0" algn="ctr">
                        <a:lnSpc>
                          <a:spcPts val="1650"/>
                        </a:lnSpc>
                        <a:buNone/>
                      </a:pPr>
                      <a:endParaRPr lang="en-GB" sz="1400" b="1" i="0">
                        <a:solidFill>
                          <a:srgbClr val="000000"/>
                        </a:solidFill>
                        <a:effectLst/>
                        <a:latin typeface="Calibri"/>
                      </a:endParaRPr>
                    </a:p>
                  </a:txBody>
                  <a:tcPr marL="53691" marR="53691" marT="26840" marB="26840">
                    <a:lnL w="9524">
                      <a:solidFill>
                        <a:srgbClr val="FFFFFF"/>
                      </a:solidFill>
                    </a:lnL>
                    <a:lnR w="9524">
                      <a:solidFill>
                        <a:srgbClr val="FFFFFF"/>
                      </a:solidFill>
                    </a:lnR>
                    <a:lnT w="9524">
                      <a:solidFill>
                        <a:srgbClr val="FFFFFF"/>
                      </a:solidFill>
                    </a:lnT>
                    <a:lnB w="9524">
                      <a:solidFill>
                        <a:srgbClr val="FFFFFF"/>
                      </a:solidFill>
                    </a:lnB>
                    <a:solidFill>
                      <a:srgbClr val="FFF2CC"/>
                    </a:solidFill>
                  </a:tcPr>
                </a:tc>
                <a:tc>
                  <a:txBody>
                    <a:bodyPr/>
                    <a:lstStyle/>
                    <a:p>
                      <a:pPr lvl="0" algn="l">
                        <a:lnSpc>
                          <a:spcPts val="1650"/>
                        </a:lnSpc>
                        <a:buNone/>
                      </a:pPr>
                      <a:endParaRPr lang="en-GB" sz="1400" b="0" i="0" u="none" strike="noStrike" baseline="0" noProof="0">
                        <a:solidFill>
                          <a:srgbClr val="000000"/>
                        </a:solidFill>
                        <a:effectLst/>
                        <a:latin typeface="Calibri"/>
                      </a:endParaRPr>
                    </a:p>
                  </a:txBody>
                  <a:tcPr marL="53691" marR="53691" marT="26840" marB="26840">
                    <a:lnL w="9524">
                      <a:solidFill>
                        <a:srgbClr val="FFFFFF"/>
                      </a:solidFill>
                    </a:lnL>
                    <a:lnR w="9524">
                      <a:solidFill>
                        <a:srgbClr val="FFFFFF"/>
                      </a:solidFill>
                    </a:lnR>
                    <a:lnT w="9524">
                      <a:solidFill>
                        <a:srgbClr val="FFFFFF"/>
                      </a:solidFill>
                    </a:lnT>
                    <a:lnB w="9524">
                      <a:solidFill>
                        <a:srgbClr val="FFFFFF"/>
                      </a:solidFill>
                    </a:lnB>
                    <a:solidFill>
                      <a:srgbClr val="FFF2CC"/>
                    </a:solidFill>
                  </a:tcPr>
                </a:tc>
                <a:tc>
                  <a:txBody>
                    <a:bodyPr/>
                    <a:lstStyle/>
                    <a:p>
                      <a:pPr lvl="0" algn="ctr">
                        <a:lnSpc>
                          <a:spcPts val="1650"/>
                        </a:lnSpc>
                        <a:buNone/>
                      </a:pPr>
                      <a:endParaRPr lang="en-GB" sz="1400" b="1" i="0" u="sng" strike="noStrike" baseline="0" noProof="0">
                        <a:solidFill>
                          <a:srgbClr val="000000"/>
                        </a:solidFill>
                        <a:effectLst/>
                        <a:latin typeface="Calibri"/>
                      </a:endParaRPr>
                    </a:p>
                  </a:txBody>
                  <a:tcPr marL="53691" marR="53691" marT="26840" marB="26840">
                    <a:lnL w="9524">
                      <a:solidFill>
                        <a:srgbClr val="FFFFFF"/>
                      </a:solidFill>
                    </a:lnL>
                    <a:lnR w="9524">
                      <a:solidFill>
                        <a:srgbClr val="FFFFFF"/>
                      </a:solidFill>
                    </a:lnR>
                    <a:lnT w="9524">
                      <a:solidFill>
                        <a:srgbClr val="FFFFFF"/>
                      </a:solidFill>
                    </a:lnT>
                    <a:lnB w="9524">
                      <a:solidFill>
                        <a:srgbClr val="FFFFFF"/>
                      </a:solidFill>
                    </a:lnB>
                    <a:solidFill>
                      <a:srgbClr val="FFF2CC"/>
                    </a:solidFill>
                  </a:tcPr>
                </a:tc>
                <a:tc>
                  <a:txBody>
                    <a:bodyPr/>
                    <a:lstStyle/>
                    <a:p>
                      <a:pPr lvl="0" algn="l">
                        <a:lnSpc>
                          <a:spcPct val="100000"/>
                        </a:lnSpc>
                        <a:spcBef>
                          <a:spcPts val="0"/>
                        </a:spcBef>
                        <a:spcAft>
                          <a:spcPts val="0"/>
                        </a:spcAft>
                        <a:buNone/>
                      </a:pPr>
                      <a:endParaRPr lang="en-GB" sz="1400" b="1" i="0" u="none" strike="noStrike" noProof="0" dirty="0">
                        <a:solidFill>
                          <a:srgbClr val="000000"/>
                        </a:solidFill>
                        <a:effectLst/>
                      </a:endParaRPr>
                    </a:p>
                  </a:txBody>
                  <a:tcPr marL="53691" marR="53691" marT="26840" marB="26840">
                    <a:lnL w="9524">
                      <a:solidFill>
                        <a:srgbClr val="FFFFFF"/>
                      </a:solidFill>
                    </a:lnL>
                    <a:lnR w="9524">
                      <a:solidFill>
                        <a:srgbClr val="FFFFFF"/>
                      </a:solidFill>
                    </a:lnR>
                    <a:lnT w="9524" cap="flat" cmpd="sng" algn="ctr">
                      <a:solidFill>
                        <a:srgbClr val="FFFFFF"/>
                      </a:solidFill>
                      <a:prstDash val="solid"/>
                      <a:round/>
                      <a:headEnd type="none" w="med" len="med"/>
                      <a:tailEnd type="none" w="med" len="med"/>
                    </a:lnT>
                    <a:lnB w="9524">
                      <a:solidFill>
                        <a:srgbClr val="FFFFFF"/>
                      </a:solidFill>
                    </a:lnB>
                    <a:solidFill>
                      <a:srgbClr val="FFF2CC"/>
                    </a:solidFill>
                  </a:tcPr>
                </a:tc>
                <a:tc>
                  <a:txBody>
                    <a:bodyPr/>
                    <a:lstStyle/>
                    <a:p>
                      <a:pPr lvl="0" algn="l">
                        <a:lnSpc>
                          <a:spcPts val="1200"/>
                        </a:lnSpc>
                        <a:buNone/>
                      </a:pPr>
                      <a:endParaRPr lang="en-GB" sz="1400" b="0" i="0" u="none" strike="noStrike" noProof="0" dirty="0">
                        <a:solidFill>
                          <a:srgbClr val="000000"/>
                        </a:solidFill>
                        <a:effectLst/>
                        <a:latin typeface="Arial"/>
                      </a:endParaRPr>
                    </a:p>
                  </a:txBody>
                  <a:tcPr marL="53691" marR="53691" marT="26840" marB="26840">
                    <a:lnL w="9524">
                      <a:solidFill>
                        <a:srgbClr val="FFFFFF"/>
                      </a:solidFill>
                    </a:lnL>
                    <a:lnR w="9524">
                      <a:solidFill>
                        <a:srgbClr val="FFFFFF"/>
                      </a:solidFill>
                    </a:lnR>
                    <a:lnT w="9524" cap="flat" cmpd="sng" algn="ctr">
                      <a:solidFill>
                        <a:srgbClr val="FFFFFF"/>
                      </a:solidFill>
                      <a:prstDash val="solid"/>
                      <a:round/>
                      <a:headEnd type="none" w="med" len="med"/>
                      <a:tailEnd type="none" w="med" len="med"/>
                    </a:lnT>
                    <a:lnB w="9524">
                      <a:solidFill>
                        <a:srgbClr val="FFFFFF"/>
                      </a:solidFill>
                    </a:lnB>
                    <a:solidFill>
                      <a:srgbClr val="FFF2CC"/>
                    </a:solidFill>
                  </a:tcPr>
                </a:tc>
                <a:extLst>
                  <a:ext uri="{0D108BD9-81ED-4DB2-BD59-A6C34878D82A}">
                    <a16:rowId xmlns:a16="http://schemas.microsoft.com/office/drawing/2014/main" val="2151144248"/>
                  </a:ext>
                </a:extLst>
              </a:tr>
            </a:tbl>
          </a:graphicData>
        </a:graphic>
      </p:graphicFrame>
    </p:spTree>
    <p:extLst>
      <p:ext uri="{BB962C8B-B14F-4D97-AF65-F5344CB8AC3E}">
        <p14:creationId xmlns:p14="http://schemas.microsoft.com/office/powerpoint/2010/main" val="1812627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E18F16-7069-ECB7-BE06-3EF18265721D}"/>
              </a:ext>
            </a:extLst>
          </p:cNvPr>
          <p:cNvSpPr/>
          <p:nvPr/>
        </p:nvSpPr>
        <p:spPr>
          <a:xfrm>
            <a:off x="1365158" y="859065"/>
            <a:ext cx="9461685" cy="4031873"/>
          </a:xfrm>
          <a:prstGeom prst="rect">
            <a:avLst/>
          </a:prstGeom>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GB" sz="3200" b="1" dirty="0">
              <a:latin typeface="Arial"/>
              <a:cs typeface="Arial"/>
            </a:endParaRPr>
          </a:p>
          <a:p>
            <a:pPr algn="ctr"/>
            <a:r>
              <a:rPr lang="en-GB" sz="4000" b="1" dirty="0">
                <a:latin typeface="Arial"/>
                <a:cs typeface="Arial"/>
              </a:rPr>
              <a:t>Public Health Events Schedule</a:t>
            </a:r>
            <a:endParaRPr lang="en-GB" sz="4000" dirty="0">
              <a:ea typeface="Calibri"/>
              <a:cs typeface="Calibri" panose="020F0502020204030204"/>
            </a:endParaRPr>
          </a:p>
          <a:p>
            <a:pPr algn="ctr"/>
            <a:endParaRPr lang="en-GB" sz="2800" b="1" dirty="0">
              <a:latin typeface="Arial"/>
              <a:cs typeface="Arial"/>
            </a:endParaRPr>
          </a:p>
          <a:p>
            <a:pPr algn="ctr"/>
            <a:br>
              <a:rPr lang="en-GB" sz="2800" b="1" dirty="0">
                <a:latin typeface="Arial" panose="020B0604020202020204" pitchFamily="34" charset="0"/>
                <a:cs typeface="Arial" panose="020B0604020202020204" pitchFamily="34" charset="0"/>
              </a:rPr>
            </a:br>
            <a:r>
              <a:rPr lang="en-GB" sz="2800" b="1" dirty="0">
                <a:latin typeface="Arial"/>
                <a:cs typeface="Arial"/>
              </a:rPr>
              <a:t>Schedule </a:t>
            </a:r>
          </a:p>
          <a:p>
            <a:pPr algn="ctr"/>
            <a:r>
              <a:rPr lang="en-GB" sz="2800" b="1" dirty="0">
                <a:solidFill>
                  <a:schemeClr val="accent1">
                    <a:lumMod val="50000"/>
                  </a:schemeClr>
                </a:solidFill>
                <a:latin typeface="Arial"/>
                <a:cs typeface="Arial"/>
              </a:rPr>
              <a:t>March 2025</a:t>
            </a:r>
            <a:endParaRPr lang="en-GB" dirty="0">
              <a:solidFill>
                <a:schemeClr val="accent1">
                  <a:lumMod val="50000"/>
                </a:schemeClr>
              </a:solidFill>
            </a:endParaRPr>
          </a:p>
          <a:p>
            <a:pPr algn="r"/>
            <a:endParaRPr lang="en-GB" sz="2400" b="1" dirty="0">
              <a:solidFill>
                <a:srgbClr val="000000"/>
              </a:solidFill>
              <a:latin typeface="Arial" panose="020B0604020202020204" pitchFamily="34" charset="0"/>
              <a:cs typeface="Arial" panose="020B0604020202020204" pitchFamily="34" charset="0"/>
            </a:endParaRPr>
          </a:p>
          <a:p>
            <a:pPr algn="r"/>
            <a:endParaRPr lang="en-GB" sz="2400" b="1" dirty="0">
              <a:latin typeface="Arial" panose="020B0604020202020204" pitchFamily="34" charset="0"/>
              <a:cs typeface="Arial" panose="020B0604020202020204" pitchFamily="34" charset="0"/>
            </a:endParaRPr>
          </a:p>
          <a:p>
            <a:pPr algn="r"/>
            <a:endParaRPr lang="en-GB" sz="2400" b="1" dirty="0">
              <a:latin typeface="Arial" panose="020B0604020202020204" pitchFamily="34" charset="0"/>
              <a:cs typeface="Arial" panose="020B0604020202020204" pitchFamily="34" charset="0"/>
            </a:endParaRPr>
          </a:p>
        </p:txBody>
      </p:sp>
      <p:pic>
        <p:nvPicPr>
          <p:cNvPr id="1026" name="Picture 2">
            <a:extLst>
              <a:ext uri="{FF2B5EF4-FFF2-40B4-BE49-F238E27FC236}">
                <a16:creationId xmlns:a16="http://schemas.microsoft.com/office/drawing/2014/main" id="{BEA0F547-AE08-7B0F-A64E-C9D9596DB7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9543" y="4919430"/>
            <a:ext cx="1514475" cy="14573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53AA678C-9559-2537-99BD-2940BF20BA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382" y="5700480"/>
            <a:ext cx="1733550" cy="67627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FC5934A3-A2E8-8641-BA35-92A369C8AD54}"/>
              </a:ext>
            </a:extLst>
          </p:cNvPr>
          <p:cNvSpPr/>
          <p:nvPr/>
        </p:nvSpPr>
        <p:spPr>
          <a:xfrm>
            <a:off x="605472" y="4943723"/>
            <a:ext cx="3616960" cy="276999"/>
          </a:xfrm>
          <a:prstGeom prst="rect">
            <a:avLst/>
          </a:prstGeom>
          <a:noFill/>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b="1" dirty="0">
                <a:latin typeface="Arial"/>
                <a:cs typeface="Arial"/>
              </a:rPr>
              <a:t>Sandhya Thacker, Gabriela Ramos – PH</a:t>
            </a:r>
            <a:endParaRPr lang="en-GB" sz="12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CDED0E97-7C15-86E8-E2E1-A56DD325E443}"/>
              </a:ext>
            </a:extLst>
          </p:cNvPr>
          <p:cNvSpPr txBox="1"/>
          <p:nvPr/>
        </p:nvSpPr>
        <p:spPr>
          <a:xfrm>
            <a:off x="3973457" y="4917966"/>
            <a:ext cx="4999749" cy="923330"/>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panose="020B0604020202020204" pitchFamily="34" charset="0"/>
              <a:buChar char="•"/>
            </a:pPr>
            <a:r>
              <a:rPr lang="en-US" b="1">
                <a:ea typeface="Calibri" panose="020F0502020204030204"/>
                <a:cs typeface="Calibri" panose="020F0502020204030204"/>
              </a:rPr>
              <a:t>Covid &amp; Flu Vaccination Campaign with MECC</a:t>
            </a:r>
          </a:p>
          <a:p>
            <a:pPr marL="285750" indent="-285750">
              <a:buFont typeface="Arial" panose="020B0604020202020204" pitchFamily="34" charset="0"/>
              <a:buChar char="•"/>
            </a:pPr>
            <a:r>
              <a:rPr lang="en-US" b="1">
                <a:ea typeface="Calibri" panose="020F0502020204030204"/>
                <a:cs typeface="Calibri" panose="020F0502020204030204"/>
              </a:rPr>
              <a:t>Women's wellbeing sessions</a:t>
            </a:r>
          </a:p>
          <a:p>
            <a:pPr marL="285750" indent="-285750">
              <a:buFont typeface="Arial,Sans-Serif" panose="020B0604020202020204" pitchFamily="34" charset="0"/>
              <a:buChar char="•"/>
            </a:pPr>
            <a:endParaRPr lang="en-US" b="1">
              <a:ea typeface="Calibri" panose="020F0502020204030204"/>
              <a:cs typeface="Calibri" panose="020F0502020204030204"/>
            </a:endParaRPr>
          </a:p>
        </p:txBody>
      </p:sp>
    </p:spTree>
    <p:extLst>
      <p:ext uri="{BB962C8B-B14F-4D97-AF65-F5344CB8AC3E}">
        <p14:creationId xmlns:p14="http://schemas.microsoft.com/office/powerpoint/2010/main" val="1708345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63F3CC-ED09-54BC-91EC-BB8922FC5864}"/>
            </a:ext>
          </a:extLst>
        </p:cNvPr>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D0B36DA-06E7-BDCD-36EE-82EDCBD1E95F}"/>
              </a:ext>
            </a:extLst>
          </p:cNvPr>
          <p:cNvGraphicFramePr>
            <a:graphicFrameLocks noGrp="1"/>
          </p:cNvGraphicFramePr>
          <p:nvPr>
            <p:extLst>
              <p:ext uri="{D42A27DB-BD31-4B8C-83A1-F6EECF244321}">
                <p14:modId xmlns:p14="http://schemas.microsoft.com/office/powerpoint/2010/main" val="760705410"/>
              </p:ext>
            </p:extLst>
          </p:nvPr>
        </p:nvGraphicFramePr>
        <p:xfrm>
          <a:off x="4852" y="402566"/>
          <a:ext cx="12183156" cy="3311972"/>
        </p:xfrm>
        <a:graphic>
          <a:graphicData uri="http://schemas.openxmlformats.org/drawingml/2006/table">
            <a:tbl>
              <a:tblPr/>
              <a:tblGrid>
                <a:gridCol w="1615439">
                  <a:extLst>
                    <a:ext uri="{9D8B030D-6E8A-4147-A177-3AD203B41FA5}">
                      <a16:colId xmlns:a16="http://schemas.microsoft.com/office/drawing/2014/main" val="4210612850"/>
                    </a:ext>
                  </a:extLst>
                </a:gridCol>
                <a:gridCol w="1920723">
                  <a:extLst>
                    <a:ext uri="{9D8B030D-6E8A-4147-A177-3AD203B41FA5}">
                      <a16:colId xmlns:a16="http://schemas.microsoft.com/office/drawing/2014/main" val="4190408300"/>
                    </a:ext>
                  </a:extLst>
                </a:gridCol>
                <a:gridCol w="4935329">
                  <a:extLst>
                    <a:ext uri="{9D8B030D-6E8A-4147-A177-3AD203B41FA5}">
                      <a16:colId xmlns:a16="http://schemas.microsoft.com/office/drawing/2014/main" val="455585796"/>
                    </a:ext>
                  </a:extLst>
                </a:gridCol>
                <a:gridCol w="2534499">
                  <a:extLst>
                    <a:ext uri="{9D8B030D-6E8A-4147-A177-3AD203B41FA5}">
                      <a16:colId xmlns:a16="http://schemas.microsoft.com/office/drawing/2014/main" val="101551130"/>
                    </a:ext>
                  </a:extLst>
                </a:gridCol>
                <a:gridCol w="1177166">
                  <a:extLst>
                    <a:ext uri="{9D8B030D-6E8A-4147-A177-3AD203B41FA5}">
                      <a16:colId xmlns:a16="http://schemas.microsoft.com/office/drawing/2014/main" val="2499192097"/>
                    </a:ext>
                  </a:extLst>
                </a:gridCol>
              </a:tblGrid>
              <a:tr h="294783">
                <a:tc>
                  <a:txBody>
                    <a:bodyPr/>
                    <a:lstStyle/>
                    <a:p>
                      <a:pPr algn="ctr" fontAlgn="base"/>
                      <a:r>
                        <a:rPr lang="en-GB" sz="1400" b="1" i="0">
                          <a:solidFill>
                            <a:srgbClr val="000000"/>
                          </a:solidFill>
                          <a:effectLst/>
                          <a:latin typeface="Calibri"/>
                        </a:rPr>
                        <a:t>Date/Time​</a:t>
                      </a:r>
                      <a:endParaRPr lang="en-GB" sz="1400" b="1" i="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a:solidFill>
                            <a:srgbClr val="000000"/>
                          </a:solidFill>
                          <a:effectLst/>
                          <a:latin typeface="Calibri"/>
                        </a:rPr>
                        <a:t>Location ​</a:t>
                      </a:r>
                      <a:endParaRPr lang="en-GB" sz="1400" b="1" i="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a:solidFill>
                            <a:srgbClr val="000000"/>
                          </a:solidFill>
                          <a:effectLst/>
                          <a:latin typeface="Calibri"/>
                        </a:rPr>
                        <a:t>Event Theme / Information​</a:t>
                      </a:r>
                      <a:endParaRPr lang="en-GB" sz="1400" b="1" i="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rgbClr val="000000"/>
                          </a:solidFill>
                          <a:effectLst/>
                          <a:latin typeface="+mn-lt"/>
                        </a:rPr>
                        <a:t>Lead / Contact </a:t>
                      </a:r>
                      <a:endParaRPr lang="en-GB" sz="1400" b="1" i="0" dirty="0">
                        <a:solidFill>
                          <a:srgbClr val="FFFFFF"/>
                        </a:solidFill>
                        <a:effectLst/>
                        <a:latin typeface="+mn-lt"/>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chemeClr val="tx1"/>
                          </a:solidFill>
                          <a:effectLst/>
                          <a:latin typeface="+mn-lt"/>
                        </a:rPr>
                        <a:t>Open to public/ Closed</a:t>
                      </a:r>
                      <a:endParaRPr lang="en-GB" sz="1400" b="1" i="0" dirty="0">
                        <a:solidFill>
                          <a:srgbClr val="FFFFFF"/>
                        </a:solidFill>
                        <a:effectLst/>
                        <a:latin typeface="+mn-lt"/>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1417817112"/>
                  </a:ext>
                </a:extLst>
              </a:tr>
              <a:tr h="1944412">
                <a:tc>
                  <a:txBody>
                    <a:bodyPr/>
                    <a:lstStyle/>
                    <a:p>
                      <a:pPr lvl="0" algn="ctr">
                        <a:lnSpc>
                          <a:spcPct val="100000"/>
                        </a:lnSpc>
                        <a:spcBef>
                          <a:spcPts val="0"/>
                        </a:spcBef>
                        <a:spcAft>
                          <a:spcPts val="0"/>
                        </a:spcAft>
                        <a:buNone/>
                      </a:pPr>
                      <a:r>
                        <a:rPr lang="en-GB" sz="1400" b="1" i="0" u="none" strike="noStrike" kern="1200" noProof="0">
                          <a:solidFill>
                            <a:srgbClr val="000000"/>
                          </a:solidFill>
                          <a:latin typeface="Calibri"/>
                        </a:rPr>
                        <a:t>Saturday </a:t>
                      </a:r>
                    </a:p>
                    <a:p>
                      <a:pPr lvl="0" algn="ctr">
                        <a:lnSpc>
                          <a:spcPct val="100000"/>
                        </a:lnSpc>
                        <a:spcBef>
                          <a:spcPts val="0"/>
                        </a:spcBef>
                        <a:spcAft>
                          <a:spcPts val="0"/>
                        </a:spcAft>
                        <a:buNone/>
                      </a:pPr>
                      <a:r>
                        <a:rPr lang="en-GB" sz="1400" b="1" i="0" u="none" strike="noStrike" kern="1200" noProof="0">
                          <a:solidFill>
                            <a:srgbClr val="000000"/>
                          </a:solidFill>
                          <a:latin typeface="Calibri"/>
                        </a:rPr>
                        <a:t>12th April</a:t>
                      </a:r>
                    </a:p>
                    <a:p>
                      <a:pPr lvl="0" algn="ctr">
                        <a:lnSpc>
                          <a:spcPct val="100000"/>
                        </a:lnSpc>
                        <a:spcBef>
                          <a:spcPts val="0"/>
                        </a:spcBef>
                        <a:spcAft>
                          <a:spcPts val="0"/>
                        </a:spcAft>
                        <a:buNone/>
                      </a:pPr>
                      <a:endParaRPr lang="en-GB" sz="1400" b="1" i="0" u="none" strike="noStrike" kern="1200" noProof="0">
                        <a:solidFill>
                          <a:srgbClr val="000000"/>
                        </a:solidFill>
                        <a:latin typeface="Calibri"/>
                      </a:endParaRPr>
                    </a:p>
                    <a:p>
                      <a:pPr lvl="0" algn="ctr">
                        <a:lnSpc>
                          <a:spcPct val="100000"/>
                        </a:lnSpc>
                        <a:spcBef>
                          <a:spcPts val="0"/>
                        </a:spcBef>
                        <a:spcAft>
                          <a:spcPts val="0"/>
                        </a:spcAft>
                        <a:buNone/>
                      </a:pPr>
                      <a:r>
                        <a:rPr lang="en-GB" sz="1400" b="1" i="0" u="none" strike="noStrike" kern="1200" noProof="0">
                          <a:solidFill>
                            <a:srgbClr val="000000"/>
                          </a:solidFill>
                          <a:latin typeface="Calibri"/>
                        </a:rPr>
                        <a:t>Time:</a:t>
                      </a:r>
                    </a:p>
                    <a:p>
                      <a:pPr lvl="0" algn="ctr">
                        <a:lnSpc>
                          <a:spcPct val="100000"/>
                        </a:lnSpc>
                        <a:spcBef>
                          <a:spcPts val="0"/>
                        </a:spcBef>
                        <a:spcAft>
                          <a:spcPts val="0"/>
                        </a:spcAft>
                        <a:buNone/>
                      </a:pPr>
                      <a:r>
                        <a:rPr lang="en-GB" sz="1400" b="1" i="0" u="none" strike="noStrike" kern="1200" noProof="0">
                          <a:solidFill>
                            <a:srgbClr val="000000"/>
                          </a:solidFill>
                          <a:latin typeface="Calibri"/>
                        </a:rPr>
                        <a:t>11:30am-3:30pm</a:t>
                      </a:r>
                    </a:p>
                  </a:txBody>
                  <a:tcPr marL="55786" marR="55786" marT="27893" marB="27893">
                    <a:lnL w="6350">
                      <a:solidFill>
                        <a:srgbClr val="FFFFFF"/>
                      </a:solid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a:solidFill>
                        <a:srgbClr val="FFFFFF"/>
                      </a:solidFill>
                    </a:lnB>
                    <a:solidFill>
                      <a:schemeClr val="accent2">
                        <a:lumMod val="40000"/>
                        <a:lumOff val="60000"/>
                      </a:schemeClr>
                    </a:solidFill>
                  </a:tcPr>
                </a:tc>
                <a:tc>
                  <a:txBody>
                    <a:bodyPr/>
                    <a:lstStyle/>
                    <a:p>
                      <a:pPr marL="0" lvl="0" indent="0" algn="l">
                        <a:lnSpc>
                          <a:spcPct val="100000"/>
                        </a:lnSpc>
                        <a:buNone/>
                      </a:pPr>
                      <a:r>
                        <a:rPr lang="en-GB" sz="1400" b="1" i="0" u="none" strike="noStrike" kern="1200" noProof="0" dirty="0" err="1">
                          <a:solidFill>
                            <a:srgbClr val="000000"/>
                          </a:solidFill>
                          <a:latin typeface="Calibri"/>
                        </a:rPr>
                        <a:t>Chalkhill</a:t>
                      </a:r>
                      <a:r>
                        <a:rPr lang="en-GB" sz="1400" b="1" i="0" u="none" strike="noStrike" kern="1200" noProof="0" dirty="0">
                          <a:solidFill>
                            <a:srgbClr val="000000"/>
                          </a:solidFill>
                          <a:latin typeface="Calibri"/>
                        </a:rPr>
                        <a:t> Community Centre</a:t>
                      </a:r>
                    </a:p>
                    <a:p>
                      <a:pPr marL="0" lvl="0" indent="0" algn="l">
                        <a:lnSpc>
                          <a:spcPct val="100000"/>
                        </a:lnSpc>
                        <a:buNone/>
                      </a:pPr>
                      <a:r>
                        <a:rPr lang="en-GB" sz="1400" b="0" i="0" u="none" strike="noStrike" kern="1200" noProof="0" dirty="0">
                          <a:solidFill>
                            <a:schemeClr val="tx1"/>
                          </a:solidFill>
                          <a:latin typeface="Calibri"/>
                        </a:rPr>
                        <a:t>113 </a:t>
                      </a:r>
                      <a:r>
                        <a:rPr lang="en-GB" sz="1400" b="0" i="0" u="none" strike="noStrike" kern="1200" noProof="0" dirty="0" err="1">
                          <a:solidFill>
                            <a:schemeClr val="tx1"/>
                          </a:solidFill>
                          <a:latin typeface="Calibri"/>
                        </a:rPr>
                        <a:t>Chalkhill</a:t>
                      </a:r>
                      <a:r>
                        <a:rPr lang="en-GB" sz="1400" b="0" i="0" u="none" strike="noStrike" kern="1200" noProof="0" dirty="0">
                          <a:solidFill>
                            <a:schemeClr val="tx1"/>
                          </a:solidFill>
                          <a:latin typeface="Calibri"/>
                        </a:rPr>
                        <a:t> Rd, Wembley Park, Wembley HA9 9FX</a:t>
                      </a:r>
                    </a:p>
                    <a:p>
                      <a:pPr marL="0" lvl="0" indent="0" algn="l">
                        <a:lnSpc>
                          <a:spcPct val="100000"/>
                        </a:lnSpc>
                        <a:buNone/>
                      </a:pPr>
                      <a:endParaRPr lang="en-GB" sz="1100" b="0" i="0" u="none" strike="noStrike" kern="1200" noProof="0" dirty="0">
                        <a:solidFill>
                          <a:srgbClr val="474747"/>
                        </a:solidFill>
                        <a:latin typeface="Arial"/>
                      </a:endParaRPr>
                    </a:p>
                    <a:p>
                      <a:pPr marL="0" lvl="0" indent="0" algn="l">
                        <a:lnSpc>
                          <a:spcPct val="100000"/>
                        </a:lnSpc>
                        <a:buNone/>
                      </a:pPr>
                      <a:r>
                        <a:rPr lang="en-GB" sz="1100" b="1" i="0" u="none" strike="noStrike" kern="1200" noProof="0" dirty="0">
                          <a:solidFill>
                            <a:srgbClr val="474747"/>
                          </a:solidFill>
                          <a:latin typeface="Arial"/>
                        </a:rPr>
                        <a:t>Locality</a:t>
                      </a:r>
                      <a:r>
                        <a:rPr lang="en-GB" sz="1100" b="0" i="0" u="none" strike="noStrike" kern="1200" noProof="0" dirty="0">
                          <a:solidFill>
                            <a:srgbClr val="474747"/>
                          </a:solidFill>
                          <a:latin typeface="Arial"/>
                        </a:rPr>
                        <a:t>: </a:t>
                      </a:r>
                      <a:r>
                        <a:rPr lang="en-GB" sz="1100" b="1" i="0" u="none" strike="noStrike" kern="1200" noProof="0" dirty="0">
                          <a:solidFill>
                            <a:srgbClr val="474747"/>
                          </a:solidFill>
                          <a:latin typeface="Arial"/>
                        </a:rPr>
                        <a:t>K&amp;K</a:t>
                      </a:r>
                    </a:p>
                    <a:p>
                      <a:pPr marL="0" lvl="0" indent="0" algn="l">
                        <a:lnSpc>
                          <a:spcPct val="100000"/>
                        </a:lnSpc>
                        <a:buNone/>
                      </a:pPr>
                      <a:endParaRPr lang="en-GB" sz="1100" b="0" i="0" u="none" strike="noStrike" kern="1200" noProof="0" dirty="0">
                        <a:solidFill>
                          <a:srgbClr val="474747"/>
                        </a:solidFill>
                        <a:latin typeface="Arial"/>
                      </a:endParaRP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a:solidFill>
                        <a:srgbClr val="FFFFFF"/>
                      </a:solidFill>
                    </a:lnB>
                    <a:solidFill>
                      <a:schemeClr val="accent2">
                        <a:lumMod val="40000"/>
                        <a:lumOff val="60000"/>
                      </a:schemeClr>
                    </a:solidFill>
                  </a:tcPr>
                </a:tc>
                <a:tc>
                  <a:txBody>
                    <a:bodyPr/>
                    <a:lstStyle/>
                    <a:p>
                      <a:pPr lvl="0" algn="ctr">
                        <a:buNone/>
                      </a:pPr>
                      <a:r>
                        <a:rPr lang="en-GB" sz="1400" b="1" i="0" u="none" strike="noStrike" kern="1200" noProof="0" dirty="0">
                          <a:solidFill>
                            <a:srgbClr val="000000"/>
                          </a:solidFill>
                          <a:latin typeface="Calibri"/>
                        </a:rPr>
                        <a:t>Brent Council in partnership with Brent Chinese Association present Cancer Awareness and National Screening Event (Led by PH)</a:t>
                      </a:r>
                      <a:endParaRPr lang="en-US" dirty="0"/>
                    </a:p>
                    <a:p>
                      <a:pPr lvl="0" algn="ctr">
                        <a:buNone/>
                      </a:pPr>
                      <a:endParaRPr lang="en-GB" sz="1400" b="1" i="0" u="none" strike="noStrike" kern="1200" noProof="0" dirty="0">
                        <a:solidFill>
                          <a:srgbClr val="000000"/>
                        </a:solidFill>
                        <a:latin typeface="Calibri"/>
                      </a:endParaRPr>
                    </a:p>
                    <a:p>
                      <a:pPr lvl="0" algn="l">
                        <a:lnSpc>
                          <a:spcPct val="100000"/>
                        </a:lnSpc>
                        <a:spcBef>
                          <a:spcPts val="0"/>
                        </a:spcBef>
                        <a:spcAft>
                          <a:spcPts val="0"/>
                        </a:spcAft>
                        <a:buNone/>
                      </a:pPr>
                      <a:r>
                        <a:rPr lang="en-GB" sz="1400" b="1" i="0" u="none" strike="noStrike" kern="1200" noProof="0" dirty="0">
                          <a:solidFill>
                            <a:srgbClr val="000000"/>
                          </a:solidFill>
                          <a:latin typeface="Calibri"/>
                        </a:rPr>
                        <a:t>Aim/Focus: </a:t>
                      </a:r>
                      <a:r>
                        <a:rPr lang="en-GB" sz="1400" b="0" i="0" u="none" strike="noStrike" kern="1200" noProof="0" dirty="0">
                          <a:solidFill>
                            <a:srgbClr val="000000"/>
                          </a:solidFill>
                          <a:latin typeface="Calibri"/>
                        </a:rPr>
                        <a:t>to raise awareness the importance of screening for cancer</a:t>
                      </a:r>
                    </a:p>
                    <a:p>
                      <a:pPr lvl="0" algn="l">
                        <a:lnSpc>
                          <a:spcPct val="100000"/>
                        </a:lnSpc>
                        <a:spcBef>
                          <a:spcPts val="0"/>
                        </a:spcBef>
                        <a:spcAft>
                          <a:spcPts val="0"/>
                        </a:spcAft>
                        <a:buNone/>
                      </a:pPr>
                      <a:r>
                        <a:rPr lang="en-GB" sz="1400" b="1" i="0" u="none" strike="noStrike" kern="1200" noProof="0" dirty="0">
                          <a:solidFill>
                            <a:srgbClr val="000000"/>
                          </a:solidFill>
                          <a:latin typeface="Calibri"/>
                        </a:rPr>
                        <a:t>Target Audience: </a:t>
                      </a:r>
                      <a:r>
                        <a:rPr lang="en-GB" sz="1400" b="0" i="0" u="none" strike="noStrike" kern="1200" noProof="0" dirty="0">
                          <a:solidFill>
                            <a:srgbClr val="000000"/>
                          </a:solidFill>
                          <a:latin typeface="Calibri"/>
                        </a:rPr>
                        <a:t>Chinese community, East and South East Asian community</a:t>
                      </a:r>
                      <a:endParaRPr lang="en-US" sz="1400" b="0" i="0" u="none" strike="noStrike" kern="1200" noProof="0" dirty="0">
                        <a:solidFill>
                          <a:srgbClr val="000000"/>
                        </a:solidFill>
                        <a:latin typeface="Calibri"/>
                      </a:endParaRPr>
                    </a:p>
                    <a:p>
                      <a:pPr lvl="0" algn="l">
                        <a:lnSpc>
                          <a:spcPct val="100000"/>
                        </a:lnSpc>
                        <a:spcBef>
                          <a:spcPts val="0"/>
                        </a:spcBef>
                        <a:spcAft>
                          <a:spcPts val="0"/>
                        </a:spcAft>
                        <a:buNone/>
                      </a:pPr>
                      <a:r>
                        <a:rPr lang="en-GB" sz="1400" b="1" i="0" u="none" strike="noStrike" kern="1200" noProof="0" dirty="0">
                          <a:solidFill>
                            <a:srgbClr val="000000"/>
                          </a:solidFill>
                          <a:latin typeface="Calibri"/>
                        </a:rPr>
                        <a:t>Health Promotion: </a:t>
                      </a:r>
                      <a:r>
                        <a:rPr lang="en-GB" sz="1400" b="0" i="0" u="none" strike="noStrike" kern="1200" noProof="0" dirty="0">
                          <a:solidFill>
                            <a:srgbClr val="000000"/>
                          </a:solidFill>
                          <a:latin typeface="Calibri"/>
                        </a:rPr>
                        <a:t>Healthy lifestyle, diet/nutrition, physical activity </a:t>
                      </a:r>
                    </a:p>
                    <a:p>
                      <a:pPr lvl="0" algn="l">
                        <a:lnSpc>
                          <a:spcPct val="100000"/>
                        </a:lnSpc>
                        <a:spcBef>
                          <a:spcPts val="0"/>
                        </a:spcBef>
                        <a:spcAft>
                          <a:spcPts val="0"/>
                        </a:spcAft>
                        <a:buNone/>
                      </a:pPr>
                      <a:r>
                        <a:rPr lang="en-GB" sz="1400" b="1" i="0" u="none" strike="noStrike" kern="1200" noProof="0" dirty="0">
                          <a:solidFill>
                            <a:srgbClr val="000000"/>
                          </a:solidFill>
                          <a:latin typeface="Calibri"/>
                        </a:rPr>
                        <a:t>Immunisation</a:t>
                      </a:r>
                      <a:r>
                        <a:rPr lang="en-GB" sz="1400" b="0" i="0" u="none" strike="noStrike" kern="1200" noProof="0" dirty="0">
                          <a:solidFill>
                            <a:srgbClr val="000000"/>
                          </a:solidFill>
                          <a:latin typeface="Calibri"/>
                        </a:rPr>
                        <a:t>: HPA Vaccine </a:t>
                      </a:r>
                    </a:p>
                    <a:p>
                      <a:pPr lvl="0" algn="l">
                        <a:lnSpc>
                          <a:spcPct val="100000"/>
                        </a:lnSpc>
                        <a:spcBef>
                          <a:spcPts val="0"/>
                        </a:spcBef>
                        <a:spcAft>
                          <a:spcPts val="0"/>
                        </a:spcAft>
                        <a:buNone/>
                      </a:pPr>
                      <a:r>
                        <a:rPr lang="en-GB" sz="1400" b="1" i="0" u="none" strike="noStrike" kern="1200" noProof="0" dirty="0">
                          <a:solidFill>
                            <a:srgbClr val="000000"/>
                          </a:solidFill>
                          <a:latin typeface="Calibri"/>
                        </a:rPr>
                        <a:t>Talks/workshops: </a:t>
                      </a:r>
                      <a:r>
                        <a:rPr lang="en-GB" sz="1400" b="0" i="0" u="none" strike="noStrike" kern="1200" noProof="0" dirty="0">
                          <a:solidFill>
                            <a:srgbClr val="000000"/>
                          </a:solidFill>
                          <a:latin typeface="Calibri"/>
                        </a:rPr>
                        <a:t>Clinicians offering talks </a:t>
                      </a:r>
                    </a:p>
                    <a:p>
                      <a:pPr lvl="0" algn="l">
                        <a:lnSpc>
                          <a:spcPct val="100000"/>
                        </a:lnSpc>
                        <a:spcBef>
                          <a:spcPts val="0"/>
                        </a:spcBef>
                        <a:spcAft>
                          <a:spcPts val="0"/>
                        </a:spcAft>
                        <a:buNone/>
                      </a:pPr>
                      <a:r>
                        <a:rPr lang="en-GB" sz="1400" b="1" i="0" u="none" strike="noStrike" kern="1200" noProof="0" dirty="0">
                          <a:solidFill>
                            <a:srgbClr val="000000"/>
                          </a:solidFill>
                          <a:latin typeface="Calibri"/>
                        </a:rPr>
                        <a:t>Expected numbers</a:t>
                      </a:r>
                      <a:r>
                        <a:rPr lang="en-GB" sz="1400" b="0" i="0" u="none" strike="noStrike" kern="1200" noProof="0" dirty="0">
                          <a:solidFill>
                            <a:srgbClr val="000000"/>
                          </a:solidFill>
                          <a:latin typeface="Calibri"/>
                        </a:rPr>
                        <a:t>: 50 plus</a:t>
                      </a:r>
                      <a:endParaRPr lang="en-GB" dirty="0"/>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a:solidFill>
                        <a:srgbClr val="FFFFFF"/>
                      </a:solidFill>
                    </a:lnB>
                    <a:solidFill>
                      <a:schemeClr val="accent2">
                        <a:lumMod val="40000"/>
                        <a:lumOff val="60000"/>
                      </a:schemeClr>
                    </a:solidFill>
                  </a:tcPr>
                </a:tc>
                <a:tc>
                  <a:txBody>
                    <a:bodyPr/>
                    <a:lstStyle/>
                    <a:p>
                      <a:pPr lvl="0" algn="l" rtl="0">
                        <a:buNone/>
                      </a:pPr>
                      <a:r>
                        <a:rPr lang="en-GB" sz="1400" b="1" i="0" u="none" strike="noStrike" dirty="0">
                          <a:solidFill>
                            <a:srgbClr val="000000"/>
                          </a:solidFill>
                          <a:effectLst/>
                          <a:latin typeface="+mn-lt"/>
                        </a:rPr>
                        <a:t>Lead officer: </a:t>
                      </a:r>
                      <a:r>
                        <a:rPr lang="en-GB" sz="1400" b="0" i="0" u="none" strike="noStrike" dirty="0">
                          <a:solidFill>
                            <a:srgbClr val="000000"/>
                          </a:solidFill>
                          <a:effectLst/>
                          <a:latin typeface="+mn-lt"/>
                        </a:rPr>
                        <a:t>Raafia Butt</a:t>
                      </a:r>
                    </a:p>
                    <a:p>
                      <a:pPr lvl="0" algn="l" rtl="0">
                        <a:buNone/>
                      </a:pPr>
                      <a:r>
                        <a:rPr lang="en-GB" sz="1400" b="0" i="0" u="none" strike="noStrike" dirty="0">
                          <a:solidFill>
                            <a:srgbClr val="000000"/>
                          </a:solidFill>
                          <a:effectLst/>
                          <a:latin typeface="+mn-lt"/>
                        </a:rPr>
                        <a:t>                        Sandhya Thacker</a:t>
                      </a:r>
                    </a:p>
                    <a:p>
                      <a:pPr lvl="0" algn="l" rtl="0">
                        <a:buNone/>
                      </a:pPr>
                      <a:r>
                        <a:rPr lang="en-GB" sz="1400" b="0" i="0" u="none" strike="noStrike" dirty="0">
                          <a:solidFill>
                            <a:srgbClr val="000000"/>
                          </a:solidFill>
                          <a:effectLst/>
                          <a:latin typeface="+mn-lt"/>
                        </a:rPr>
                        <a:t>                        Darcey MacKay</a:t>
                      </a:r>
                    </a:p>
                    <a:p>
                      <a:pPr lvl="0" algn="l" rtl="0">
                        <a:buNone/>
                      </a:pPr>
                      <a:endParaRPr lang="en-GB" sz="1400" b="0" i="0" u="none" strike="noStrike" dirty="0">
                        <a:solidFill>
                          <a:srgbClr val="000000"/>
                        </a:solidFill>
                        <a:effectLst/>
                        <a:latin typeface="+mn-lt"/>
                      </a:endParaRPr>
                    </a:p>
                    <a:p>
                      <a:pPr lvl="0" algn="l" rtl="0">
                        <a:buNone/>
                      </a:pPr>
                      <a:r>
                        <a:rPr lang="en-GB" sz="1400" b="0" i="0" u="none" strike="noStrike" dirty="0">
                          <a:solidFill>
                            <a:srgbClr val="000000"/>
                          </a:solidFill>
                          <a:effectLst/>
                          <a:latin typeface="+mn-lt"/>
                        </a:rPr>
                        <a:t>                                               </a:t>
                      </a:r>
                      <a:endParaRPr lang="en-GB" sz="1400" b="0" i="0" dirty="0">
                        <a:solidFill>
                          <a:srgbClr val="000000"/>
                        </a:solidFill>
                        <a:effectLst/>
                        <a:latin typeface="+mn-lt"/>
                      </a:endParaRPr>
                    </a:p>
                    <a:p>
                      <a:pPr lvl="0" algn="l" rtl="0">
                        <a:buNone/>
                      </a:pPr>
                      <a:r>
                        <a:rPr lang="en-GB" sz="1400" b="1" i="0" u="none" strike="noStrike" dirty="0">
                          <a:solidFill>
                            <a:srgbClr val="000000"/>
                          </a:solidFill>
                          <a:effectLst/>
                          <a:latin typeface="+mn-lt"/>
                        </a:rPr>
                        <a:t>Contact: </a:t>
                      </a:r>
                      <a:endParaRPr lang="en-GB" sz="1400" b="0" i="0" dirty="0">
                        <a:solidFill>
                          <a:srgbClr val="000000"/>
                        </a:solidFill>
                        <a:effectLst/>
                        <a:latin typeface="+mn-lt"/>
                      </a:endParaRPr>
                    </a:p>
                    <a:p>
                      <a:pPr lvl="0" algn="l" rtl="0">
                        <a:buNone/>
                      </a:pPr>
                      <a:r>
                        <a:rPr lang="en-GB" sz="1400" b="0" i="0" u="sng" strike="noStrike" dirty="0">
                          <a:solidFill>
                            <a:srgbClr val="0563C1"/>
                          </a:solidFill>
                          <a:effectLst/>
                          <a:latin typeface="+mn-lt"/>
                          <a:hlinkClick r:id="rId3"/>
                        </a:rPr>
                        <a:t>Raafia.Butt@brent.gov.uk</a:t>
                      </a:r>
                      <a:endParaRPr lang="en-GB" sz="1400" b="0" i="0" u="sng" strike="noStrike" dirty="0">
                        <a:solidFill>
                          <a:srgbClr val="0563C1"/>
                        </a:solidFill>
                        <a:effectLst/>
                        <a:latin typeface="+mn-lt"/>
                      </a:endParaRPr>
                    </a:p>
                    <a:p>
                      <a:pPr lvl="0" algn="l" rtl="0">
                        <a:buNone/>
                      </a:pPr>
                      <a:r>
                        <a:rPr lang="en-GB" sz="1400" b="0" i="0" dirty="0">
                          <a:solidFill>
                            <a:srgbClr val="000000"/>
                          </a:solidFill>
                          <a:effectLst/>
                          <a:latin typeface="+mn-lt"/>
                          <a:hlinkClick r:id="rId4"/>
                        </a:rPr>
                        <a:t>Sandhya.Thacker@brent.gov.uk</a:t>
                      </a:r>
                      <a:endParaRPr lang="en-GB" sz="1400" b="0" i="0" dirty="0">
                        <a:solidFill>
                          <a:srgbClr val="000000"/>
                        </a:solidFill>
                        <a:effectLst/>
                        <a:latin typeface="+mn-lt"/>
                      </a:endParaRPr>
                    </a:p>
                    <a:p>
                      <a:pPr lvl="0" algn="l" rtl="0">
                        <a:buNone/>
                      </a:pPr>
                      <a:r>
                        <a:rPr lang="en-GB" sz="1400" b="0" i="0" dirty="0">
                          <a:solidFill>
                            <a:srgbClr val="000000"/>
                          </a:solidFill>
                          <a:effectLst/>
                          <a:latin typeface="+mn-lt"/>
                        </a:rPr>
                        <a:t>Darcey.MacKay@brent.gov.uk</a:t>
                      </a: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a:solidFill>
                        <a:srgbClr val="FFFFFF"/>
                      </a:solidFill>
                    </a:lnB>
                    <a:solidFill>
                      <a:schemeClr val="accent2">
                        <a:lumMod val="40000"/>
                        <a:lumOff val="60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400" b="1" i="0" u="none" strike="noStrike" dirty="0">
                          <a:solidFill>
                            <a:srgbClr val="000000"/>
                          </a:solidFill>
                          <a:effectLst/>
                          <a:latin typeface="+mn-lt"/>
                        </a:rPr>
                        <a:t>Open to public</a:t>
                      </a:r>
                      <a:endParaRPr lang="en-GB" sz="1400" b="0" i="0" u="none" strike="noStrike" dirty="0">
                        <a:solidFill>
                          <a:srgbClr val="000000"/>
                        </a:solidFill>
                        <a:effectLst/>
                        <a:latin typeface="+mn-lt"/>
                      </a:endParaRPr>
                    </a:p>
                  </a:txBody>
                  <a:tcPr marL="55786" marR="55786" marT="27893" marB="27893">
                    <a:lnL w="6350" cap="flat" cmpd="sng" algn="ctr">
                      <a:solidFill>
                        <a:srgbClr val="FFFFFF"/>
                      </a:solidFill>
                      <a:prstDash val="solid"/>
                      <a:round/>
                      <a:headEnd type="none" w="med" len="med"/>
                      <a:tailEnd type="none" w="med" len="med"/>
                    </a:lnL>
                    <a:lnR w="6350">
                      <a:solidFill>
                        <a:srgbClr val="FFFFFF"/>
                      </a:solidFill>
                    </a:lnR>
                    <a:lnT w="6350" cap="flat" cmpd="sng" algn="ctr">
                      <a:solidFill>
                        <a:srgbClr val="FFFFFF"/>
                      </a:solidFill>
                      <a:prstDash val="solid"/>
                      <a:round/>
                      <a:headEnd type="none" w="med" len="med"/>
                      <a:tailEnd type="none" w="med" len="med"/>
                    </a:lnT>
                    <a:lnB w="6350">
                      <a:solidFill>
                        <a:srgbClr val="FFFFFF"/>
                      </a:solidFill>
                    </a:lnB>
                    <a:solidFill>
                      <a:schemeClr val="accent2">
                        <a:lumMod val="40000"/>
                        <a:lumOff val="60000"/>
                      </a:schemeClr>
                    </a:solidFill>
                  </a:tcPr>
                </a:tc>
                <a:extLst>
                  <a:ext uri="{0D108BD9-81ED-4DB2-BD59-A6C34878D82A}">
                    <a16:rowId xmlns:a16="http://schemas.microsoft.com/office/drawing/2014/main" val="169407029"/>
                  </a:ext>
                </a:extLst>
              </a:tr>
            </a:tbl>
          </a:graphicData>
        </a:graphic>
      </p:graphicFrame>
      <p:sp>
        <p:nvSpPr>
          <p:cNvPr id="6" name="TextBox 1">
            <a:extLst>
              <a:ext uri="{FF2B5EF4-FFF2-40B4-BE49-F238E27FC236}">
                <a16:creationId xmlns:a16="http://schemas.microsoft.com/office/drawing/2014/main" id="{FE5E2554-E26B-C1AC-5160-AAE2B04C017D}"/>
              </a:ext>
            </a:extLst>
          </p:cNvPr>
          <p:cNvSpPr txBox="1"/>
          <p:nvPr/>
        </p:nvSpPr>
        <p:spPr>
          <a:xfrm>
            <a:off x="3268579" y="-1324"/>
            <a:ext cx="6487027" cy="553998"/>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b="1"/>
              <a:t>Public Health – Health and Wellbeing Events for </a:t>
            </a:r>
            <a:r>
              <a:rPr lang="en-GB" sz="1800" b="1">
                <a:solidFill>
                  <a:schemeClr val="accent1">
                    <a:lumMod val="50000"/>
                  </a:schemeClr>
                </a:solidFill>
                <a:latin typeface="Arial"/>
                <a:cs typeface="Arial"/>
              </a:rPr>
              <a:t>February 2025</a:t>
            </a:r>
          </a:p>
          <a:p>
            <a:endParaRPr lang="en-GB" sz="1200" b="1">
              <a:solidFill>
                <a:schemeClr val="accent1">
                  <a:lumMod val="50000"/>
                </a:schemeClr>
              </a:solidFill>
              <a:cs typeface="Calibri"/>
            </a:endParaRPr>
          </a:p>
        </p:txBody>
      </p:sp>
    </p:spTree>
    <p:extLst>
      <p:ext uri="{BB962C8B-B14F-4D97-AF65-F5344CB8AC3E}">
        <p14:creationId xmlns:p14="http://schemas.microsoft.com/office/powerpoint/2010/main" val="2162731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2E72-1764-9E7D-0A14-3AC8B0C18A4D}"/>
              </a:ext>
            </a:extLst>
          </p:cNvPr>
          <p:cNvSpPr>
            <a:spLocks noGrp="1"/>
          </p:cNvSpPr>
          <p:nvPr>
            <p:ph type="title"/>
          </p:nvPr>
        </p:nvSpPr>
        <p:spPr/>
        <p:txBody>
          <a:bodyPr>
            <a:normAutofit/>
          </a:bodyPr>
          <a:lstStyle/>
          <a:p>
            <a:r>
              <a:rPr lang="en-GB" sz="3600" b="1">
                <a:solidFill>
                  <a:schemeClr val="accent1"/>
                </a:solidFill>
                <a:latin typeface="Calibri"/>
                <a:ea typeface="Calibri Light"/>
                <a:cs typeface="Calibri Light"/>
              </a:rPr>
              <a:t>Health Awareness Campaigns: </a:t>
            </a:r>
            <a:r>
              <a:rPr lang="en-GB" sz="3600" b="1">
                <a:solidFill>
                  <a:schemeClr val="accent1"/>
                </a:solidFill>
                <a:latin typeface="Calibri"/>
                <a:cs typeface="Calibri Light"/>
              </a:rPr>
              <a:t>April</a:t>
            </a:r>
            <a:r>
              <a:rPr lang="en-GB" sz="3600" b="1">
                <a:solidFill>
                  <a:schemeClr val="accent1">
                    <a:lumMod val="50000"/>
                  </a:schemeClr>
                </a:solidFill>
                <a:latin typeface="Arial"/>
                <a:cs typeface="Arial"/>
              </a:rPr>
              <a:t> </a:t>
            </a:r>
            <a:r>
              <a:rPr lang="en-GB" sz="3600" b="1">
                <a:solidFill>
                  <a:schemeClr val="accent1"/>
                </a:solidFill>
                <a:latin typeface="Calibri"/>
                <a:ea typeface="Calibri Light"/>
                <a:cs typeface="Calibri Light"/>
              </a:rPr>
              <a:t>2025</a:t>
            </a:r>
            <a:endParaRPr lang="en-GB" sz="4000" b="1">
              <a:solidFill>
                <a:schemeClr val="accent1"/>
              </a:solidFill>
              <a:latin typeface="Calibri"/>
              <a:ea typeface="Calibri Light"/>
              <a:cs typeface="Calibri Light"/>
            </a:endParaRPr>
          </a:p>
        </p:txBody>
      </p:sp>
      <p:sp>
        <p:nvSpPr>
          <p:cNvPr id="3" name="Content Placeholder 2">
            <a:extLst>
              <a:ext uri="{FF2B5EF4-FFF2-40B4-BE49-F238E27FC236}">
                <a16:creationId xmlns:a16="http://schemas.microsoft.com/office/drawing/2014/main" id="{DDD864D9-1A41-CDB4-54EA-ECF0767D2F5C}"/>
              </a:ext>
            </a:extLst>
          </p:cNvPr>
          <p:cNvSpPr>
            <a:spLocks noGrp="1"/>
          </p:cNvSpPr>
          <p:nvPr>
            <p:ph idx="1"/>
          </p:nvPr>
        </p:nvSpPr>
        <p:spPr>
          <a:xfrm>
            <a:off x="837565" y="1572472"/>
            <a:ext cx="10230485" cy="4742603"/>
          </a:xfrm>
        </p:spPr>
        <p:txBody>
          <a:bodyPr vert="horz" lIns="91440" tIns="45720" rIns="91440" bIns="45720" rtlCol="0" anchor="t">
            <a:normAutofit/>
          </a:bodyPr>
          <a:lstStyle/>
          <a:p>
            <a:pPr>
              <a:lnSpc>
                <a:spcPct val="117000"/>
              </a:lnSpc>
              <a:spcAft>
                <a:spcPts val="800"/>
              </a:spcAft>
            </a:pPr>
            <a:r>
              <a:rPr lang="en-GB" sz="2400" b="1">
                <a:solidFill>
                  <a:schemeClr val="accent1"/>
                </a:solidFill>
                <a:ea typeface="+mn-lt"/>
                <a:cs typeface="+mn-lt"/>
              </a:rPr>
              <a:t>Stress Awareness Month</a:t>
            </a:r>
          </a:p>
          <a:p>
            <a:pPr>
              <a:lnSpc>
                <a:spcPct val="117000"/>
              </a:lnSpc>
              <a:spcAft>
                <a:spcPts val="800"/>
              </a:spcAft>
            </a:pPr>
            <a:r>
              <a:rPr lang="en-GB" sz="2400" b="1">
                <a:solidFill>
                  <a:schemeClr val="accent1"/>
                </a:solidFill>
                <a:ea typeface="+mn-lt"/>
                <a:cs typeface="+mn-lt"/>
              </a:rPr>
              <a:t>Bowel Cancer Awareness Month</a:t>
            </a:r>
          </a:p>
          <a:p>
            <a:pPr>
              <a:lnSpc>
                <a:spcPct val="117000"/>
              </a:lnSpc>
              <a:spcAft>
                <a:spcPts val="800"/>
              </a:spcAft>
            </a:pPr>
            <a:r>
              <a:rPr lang="en-GB" sz="2400" b="1">
                <a:solidFill>
                  <a:schemeClr val="accent1"/>
                </a:solidFill>
                <a:ea typeface="+mn-lt"/>
                <a:cs typeface="+mn-lt"/>
              </a:rPr>
              <a:t>World Health Day 'My Health My Right’ (7th April)</a:t>
            </a:r>
          </a:p>
          <a:p>
            <a:pPr>
              <a:lnSpc>
                <a:spcPct val="117000"/>
              </a:lnSpc>
              <a:spcAft>
                <a:spcPts val="800"/>
              </a:spcAft>
            </a:pPr>
            <a:r>
              <a:rPr lang="en-GB" sz="2400" b="1">
                <a:solidFill>
                  <a:schemeClr val="accent1"/>
                </a:solidFill>
                <a:ea typeface="+mn-lt"/>
                <a:cs typeface="+mn-lt"/>
              </a:rPr>
              <a:t>World Immunisation Day (24-30 April)</a:t>
            </a:r>
          </a:p>
          <a:p>
            <a:pPr>
              <a:lnSpc>
                <a:spcPct val="117000"/>
              </a:lnSpc>
              <a:spcAft>
                <a:spcPts val="800"/>
              </a:spcAft>
            </a:pPr>
            <a:r>
              <a:rPr lang="en-GB" sz="2400" b="1">
                <a:solidFill>
                  <a:schemeClr val="accent1"/>
                </a:solidFill>
                <a:ea typeface="+mn-lt"/>
                <a:cs typeface="+mn-lt"/>
              </a:rPr>
              <a:t>On Your Feet Britain  (24 April)</a:t>
            </a:r>
          </a:p>
          <a:p>
            <a:pPr marL="0" indent="0">
              <a:lnSpc>
                <a:spcPct val="107000"/>
              </a:lnSpc>
              <a:spcAft>
                <a:spcPts val="800"/>
              </a:spcAft>
              <a:buNone/>
            </a:pPr>
            <a:endParaRPr lang="en-GB" sz="2400" b="1">
              <a:solidFill>
                <a:schemeClr val="accent1"/>
              </a:solidFill>
              <a:ea typeface="+mn-lt"/>
              <a:cs typeface="+mn-lt"/>
            </a:endParaRPr>
          </a:p>
          <a:p>
            <a:pPr>
              <a:lnSpc>
                <a:spcPct val="107000"/>
              </a:lnSpc>
              <a:spcAft>
                <a:spcPts val="800"/>
              </a:spcAft>
            </a:pPr>
            <a:endParaRPr lang="en-GB" sz="2400" b="1">
              <a:solidFill>
                <a:schemeClr val="accent1"/>
              </a:solidFill>
              <a:ea typeface="+mn-lt"/>
              <a:cs typeface="+mn-lt"/>
            </a:endParaRPr>
          </a:p>
          <a:p>
            <a:pPr>
              <a:lnSpc>
                <a:spcPct val="107000"/>
              </a:lnSpc>
              <a:spcAft>
                <a:spcPts val="800"/>
              </a:spcAft>
            </a:pPr>
            <a:endParaRPr lang="en-GB" sz="2400" b="1">
              <a:solidFill>
                <a:schemeClr val="accent1"/>
              </a:solidFill>
              <a:ea typeface="+mn-lt"/>
              <a:cs typeface="+mn-lt"/>
            </a:endParaRPr>
          </a:p>
          <a:p>
            <a:pPr>
              <a:lnSpc>
                <a:spcPct val="107000"/>
              </a:lnSpc>
              <a:spcAft>
                <a:spcPts val="800"/>
              </a:spcAft>
            </a:pPr>
            <a:endParaRPr lang="en-GB" sz="2400" b="1">
              <a:solidFill>
                <a:schemeClr val="accent1"/>
              </a:solidFill>
              <a:ea typeface="+mn-lt"/>
              <a:cs typeface="+mn-lt"/>
            </a:endParaRPr>
          </a:p>
          <a:p>
            <a:endParaRPr lang="en-GB" sz="2400" b="1">
              <a:solidFill>
                <a:schemeClr val="accent1"/>
              </a:solidFill>
              <a:ea typeface="+mn-lt"/>
              <a:cs typeface="+mn-lt"/>
            </a:endParaRPr>
          </a:p>
          <a:p>
            <a:endParaRPr lang="en-GB" b="1">
              <a:solidFill>
                <a:srgbClr val="4472C4"/>
              </a:solidFill>
              <a:ea typeface="Calibri"/>
              <a:cs typeface="Calibri"/>
            </a:endParaRPr>
          </a:p>
          <a:p>
            <a:endParaRPr lang="en-GB">
              <a:ea typeface="Calibri"/>
              <a:cs typeface="Calibri"/>
            </a:endParaRPr>
          </a:p>
        </p:txBody>
      </p:sp>
    </p:spTree>
    <p:extLst>
      <p:ext uri="{BB962C8B-B14F-4D97-AF65-F5344CB8AC3E}">
        <p14:creationId xmlns:p14="http://schemas.microsoft.com/office/powerpoint/2010/main" val="2036829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63F3CC-ED09-54BC-91EC-BB8922FC5864}"/>
            </a:ext>
          </a:extLst>
        </p:cNvPr>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D0B36DA-06E7-BDCD-36EE-82EDCBD1E95F}"/>
              </a:ext>
            </a:extLst>
          </p:cNvPr>
          <p:cNvGraphicFramePr>
            <a:graphicFrameLocks noGrp="1"/>
          </p:cNvGraphicFramePr>
          <p:nvPr>
            <p:extLst>
              <p:ext uri="{D42A27DB-BD31-4B8C-83A1-F6EECF244321}">
                <p14:modId xmlns:p14="http://schemas.microsoft.com/office/powerpoint/2010/main" val="651251524"/>
              </p:ext>
            </p:extLst>
          </p:nvPr>
        </p:nvGraphicFramePr>
        <p:xfrm>
          <a:off x="62144" y="391630"/>
          <a:ext cx="12076483" cy="6425986"/>
        </p:xfrm>
        <a:graphic>
          <a:graphicData uri="http://schemas.openxmlformats.org/drawingml/2006/table">
            <a:tbl>
              <a:tblPr/>
              <a:tblGrid>
                <a:gridCol w="1244142">
                  <a:extLst>
                    <a:ext uri="{9D8B030D-6E8A-4147-A177-3AD203B41FA5}">
                      <a16:colId xmlns:a16="http://schemas.microsoft.com/office/drawing/2014/main" val="4210612850"/>
                    </a:ext>
                  </a:extLst>
                </a:gridCol>
                <a:gridCol w="2917371">
                  <a:extLst>
                    <a:ext uri="{9D8B030D-6E8A-4147-A177-3AD203B41FA5}">
                      <a16:colId xmlns:a16="http://schemas.microsoft.com/office/drawing/2014/main" val="4190408300"/>
                    </a:ext>
                  </a:extLst>
                </a:gridCol>
                <a:gridCol w="4034972">
                  <a:extLst>
                    <a:ext uri="{9D8B030D-6E8A-4147-A177-3AD203B41FA5}">
                      <a16:colId xmlns:a16="http://schemas.microsoft.com/office/drawing/2014/main" val="455585796"/>
                    </a:ext>
                  </a:extLst>
                </a:gridCol>
                <a:gridCol w="2757714">
                  <a:extLst>
                    <a:ext uri="{9D8B030D-6E8A-4147-A177-3AD203B41FA5}">
                      <a16:colId xmlns:a16="http://schemas.microsoft.com/office/drawing/2014/main" val="101551130"/>
                    </a:ext>
                  </a:extLst>
                </a:gridCol>
                <a:gridCol w="1122284">
                  <a:extLst>
                    <a:ext uri="{9D8B030D-6E8A-4147-A177-3AD203B41FA5}">
                      <a16:colId xmlns:a16="http://schemas.microsoft.com/office/drawing/2014/main" val="2499192097"/>
                    </a:ext>
                  </a:extLst>
                </a:gridCol>
              </a:tblGrid>
              <a:tr h="658114">
                <a:tc>
                  <a:txBody>
                    <a:bodyPr/>
                    <a:lstStyle/>
                    <a:p>
                      <a:pPr algn="ctr" fontAlgn="base"/>
                      <a:r>
                        <a:rPr lang="en-GB" sz="1400" b="1" i="0" dirty="0">
                          <a:solidFill>
                            <a:srgbClr val="000000"/>
                          </a:solidFill>
                          <a:effectLst/>
                          <a:latin typeface="Calibri"/>
                        </a:rPr>
                        <a:t>Date/Time​</a:t>
                      </a:r>
                      <a:endParaRPr lang="en-GB" sz="1400" b="1" i="0" dirty="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rgbClr val="000000"/>
                          </a:solidFill>
                          <a:effectLst/>
                          <a:latin typeface="Calibri"/>
                        </a:rPr>
                        <a:t>Location ​</a:t>
                      </a:r>
                      <a:endParaRPr lang="en-GB" sz="1400" b="1" i="0" dirty="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rgbClr val="000000"/>
                          </a:solidFill>
                          <a:effectLst/>
                          <a:latin typeface="Calibri"/>
                        </a:rPr>
                        <a:t>Event Theme / Information​</a:t>
                      </a:r>
                      <a:endParaRPr lang="en-GB" sz="1400" b="1" i="0" dirty="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rgbClr val="000000"/>
                          </a:solidFill>
                          <a:effectLst/>
                          <a:latin typeface="+mn-lt"/>
                        </a:rPr>
                        <a:t>Lead / Contact </a:t>
                      </a:r>
                      <a:endParaRPr lang="en-GB" sz="1400" b="1" i="0" dirty="0">
                        <a:solidFill>
                          <a:srgbClr val="FFFFFF"/>
                        </a:solidFill>
                        <a:effectLst/>
                        <a:latin typeface="+mn-lt"/>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chemeClr val="tx1"/>
                          </a:solidFill>
                          <a:effectLst/>
                          <a:latin typeface="+mn-lt"/>
                        </a:rPr>
                        <a:t>Open to public/ Closed</a:t>
                      </a:r>
                      <a:endParaRPr lang="en-GB" sz="1400" b="1" i="0" dirty="0">
                        <a:solidFill>
                          <a:srgbClr val="FFFFFF"/>
                        </a:solidFill>
                        <a:effectLst/>
                        <a:latin typeface="+mn-lt"/>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1417817112"/>
                  </a:ext>
                </a:extLst>
              </a:tr>
              <a:tr h="1885270">
                <a:tc>
                  <a:txBody>
                    <a:bodyPr/>
                    <a:lstStyle/>
                    <a:p>
                      <a:pPr marL="0" lvl="0" algn="ctr" defTabSz="914400" rtl="0" eaLnBrk="1" latinLnBrk="0" hangingPunct="1">
                        <a:lnSpc>
                          <a:spcPct val="100000"/>
                        </a:lnSpc>
                        <a:buNone/>
                      </a:pPr>
                      <a:r>
                        <a:rPr lang="en-GB" sz="1400" b="1" i="0" u="none" strike="noStrike" kern="1200" noProof="0" dirty="0">
                          <a:solidFill>
                            <a:srgbClr val="000000"/>
                          </a:solidFill>
                          <a:latin typeface="Calibri"/>
                          <a:ea typeface="+mn-ea"/>
                          <a:cs typeface="+mn-cs"/>
                        </a:rPr>
                        <a:t>Wednesday</a:t>
                      </a:r>
                    </a:p>
                    <a:p>
                      <a:pPr marL="0" lvl="0" algn="ctr" defTabSz="914400" rtl="0" eaLnBrk="1" latinLnBrk="0" hangingPunct="1">
                        <a:lnSpc>
                          <a:spcPct val="100000"/>
                        </a:lnSpc>
                        <a:buNone/>
                      </a:pPr>
                      <a:r>
                        <a:rPr lang="en-GB" sz="1400" b="1" i="0" u="none" strike="noStrike" kern="1200" noProof="0" dirty="0">
                          <a:solidFill>
                            <a:srgbClr val="000000"/>
                          </a:solidFill>
                          <a:latin typeface="Calibri"/>
                          <a:ea typeface="+mn-ea"/>
                          <a:cs typeface="+mn-cs"/>
                        </a:rPr>
                        <a:t>2nd April </a:t>
                      </a:r>
                      <a:endParaRPr lang="en-GB" sz="1400" b="1" i="0" u="none" strike="noStrike" kern="1200" noProof="0">
                        <a:solidFill>
                          <a:srgbClr val="000000"/>
                        </a:solidFill>
                        <a:latin typeface="Calibri"/>
                        <a:ea typeface="+mn-ea"/>
                        <a:cs typeface="+mn-cs"/>
                      </a:endParaRPr>
                    </a:p>
                    <a:p>
                      <a:pPr marL="0" lvl="0" algn="ctr" defTabSz="914400" rtl="0" eaLnBrk="1" latinLnBrk="0" hangingPunct="1">
                        <a:lnSpc>
                          <a:spcPct val="100000"/>
                        </a:lnSpc>
                        <a:buNone/>
                      </a:pPr>
                      <a:endParaRPr lang="en-GB" sz="1400" b="1" i="0" u="none" strike="noStrike" kern="1200" noProof="0">
                        <a:solidFill>
                          <a:srgbClr val="000000"/>
                        </a:solidFill>
                        <a:latin typeface="Calibri"/>
                        <a:ea typeface="+mn-ea"/>
                        <a:cs typeface="+mn-cs"/>
                      </a:endParaRPr>
                    </a:p>
                    <a:p>
                      <a:pPr marL="0" lvl="0" algn="ctr" defTabSz="914400" rtl="0" eaLnBrk="1" latinLnBrk="0" hangingPunct="1">
                        <a:lnSpc>
                          <a:spcPct val="100000"/>
                        </a:lnSpc>
                        <a:buNone/>
                      </a:pPr>
                      <a:r>
                        <a:rPr lang="en-GB" sz="1400" b="1" i="0" u="none" strike="noStrike" kern="1200" noProof="0" dirty="0">
                          <a:solidFill>
                            <a:srgbClr val="000000"/>
                          </a:solidFill>
                          <a:latin typeface="Calibri"/>
                          <a:ea typeface="+mn-ea"/>
                          <a:cs typeface="+mn-cs"/>
                        </a:rPr>
                        <a:t>Time: </a:t>
                      </a:r>
                      <a:endParaRPr lang="en-GB" sz="1400" b="1" i="0" u="none" strike="noStrike" kern="1200" noProof="0">
                        <a:solidFill>
                          <a:srgbClr val="000000"/>
                        </a:solidFill>
                        <a:latin typeface="Calibri"/>
                        <a:ea typeface="+mn-ea"/>
                        <a:cs typeface="+mn-cs"/>
                      </a:endParaRPr>
                    </a:p>
                    <a:p>
                      <a:pPr marL="0" lvl="0" algn="ctr" defTabSz="914400" rtl="0" eaLnBrk="1" latinLnBrk="0" hangingPunct="1">
                        <a:lnSpc>
                          <a:spcPct val="100000"/>
                        </a:lnSpc>
                        <a:buNone/>
                      </a:pPr>
                      <a:r>
                        <a:rPr lang="en-GB" sz="1400" b="1" i="0" u="none" strike="noStrike" kern="1200" noProof="0" dirty="0">
                          <a:solidFill>
                            <a:srgbClr val="000000"/>
                          </a:solidFill>
                          <a:latin typeface="Calibri"/>
                          <a:ea typeface="+mn-ea"/>
                          <a:cs typeface="+mn-cs"/>
                        </a:rPr>
                        <a:t>11:30am-1pm</a:t>
                      </a:r>
                      <a:endParaRPr lang="en-GB" sz="1400" b="1" i="0" u="none" strike="noStrike" kern="1200" noProof="0">
                        <a:solidFill>
                          <a:srgbClr val="000000"/>
                        </a:solidFill>
                        <a:latin typeface="Calibri"/>
                        <a:ea typeface="+mn-ea"/>
                        <a:cs typeface="+mn-cs"/>
                      </a:endParaRPr>
                    </a:p>
                  </a:txBody>
                  <a:tcPr marL="55786" marR="55786" marT="27893" marB="27893">
                    <a:lnL w="6350">
                      <a:solidFill>
                        <a:srgbClr val="FFFFFF"/>
                      </a:solid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a:lnSpc>
                          <a:spcPct val="100000"/>
                        </a:lnSpc>
                        <a:buNone/>
                      </a:pPr>
                      <a:r>
                        <a:rPr lang="en-GB" sz="1400" b="1" i="0" u="none" strike="noStrike" kern="1200" noProof="0" dirty="0">
                          <a:solidFill>
                            <a:srgbClr val="000000"/>
                          </a:solidFill>
                          <a:latin typeface="Calibri"/>
                        </a:rPr>
                        <a:t>New Testament Community Project (NTCP) centre for older adults</a:t>
                      </a:r>
                      <a:endParaRPr lang="en-GB" sz="1400" b="0" i="0" u="none" strike="noStrike" kern="1200" noProof="0" dirty="0">
                        <a:solidFill>
                          <a:srgbClr val="000000"/>
                        </a:solidFill>
                        <a:latin typeface="Calibri"/>
                      </a:endParaRPr>
                    </a:p>
                    <a:p>
                      <a:pPr lvl="0" algn="l">
                        <a:lnSpc>
                          <a:spcPct val="100000"/>
                        </a:lnSpc>
                        <a:buNone/>
                      </a:pPr>
                      <a:r>
                        <a:rPr lang="en-GB" sz="1400" b="0" i="0" u="none" strike="noStrike" kern="1200" noProof="0" dirty="0">
                          <a:solidFill>
                            <a:srgbClr val="000000"/>
                          </a:solidFill>
                          <a:latin typeface="Calibri"/>
                        </a:rPr>
                        <a:t>Willesden Centre for Health and Care, London, NW10 3RY.</a:t>
                      </a:r>
                      <a:endParaRPr lang="en-US" sz="1400" b="0" i="0" u="none" strike="noStrike" kern="1200" noProof="0" dirty="0">
                        <a:solidFill>
                          <a:srgbClr val="000000"/>
                        </a:solidFill>
                        <a:latin typeface="Calibri"/>
                      </a:endParaRPr>
                    </a:p>
                    <a:p>
                      <a:pPr lvl="0" algn="l">
                        <a:lnSpc>
                          <a:spcPct val="100000"/>
                        </a:lnSpc>
                        <a:buNone/>
                      </a:pPr>
                      <a:r>
                        <a:rPr lang="en-GB" sz="1400" b="0" i="0" u="none" strike="noStrike" kern="1200" noProof="0" dirty="0">
                          <a:solidFill>
                            <a:srgbClr val="000000"/>
                          </a:solidFill>
                          <a:latin typeface="Calibri"/>
                        </a:rPr>
                        <a:t>(Entrance opposite Donnington Road)</a:t>
                      </a:r>
                      <a:endParaRPr lang="en-US" sz="1400" b="0" i="0" u="none" strike="noStrike" kern="1200" noProof="0" dirty="0">
                        <a:solidFill>
                          <a:srgbClr val="000000"/>
                        </a:solidFill>
                        <a:latin typeface="Calibri"/>
                      </a:endParaRPr>
                    </a:p>
                    <a:p>
                      <a:pPr lvl="0" algn="l">
                        <a:lnSpc>
                          <a:spcPct val="100000"/>
                        </a:lnSpc>
                        <a:buNone/>
                      </a:pPr>
                      <a:endParaRPr lang="en-GB" sz="1400" b="1" i="0" u="none" strike="noStrike" kern="1200" noProof="0" dirty="0">
                        <a:solidFill>
                          <a:srgbClr val="000000"/>
                        </a:solidFill>
                        <a:latin typeface="Calibri"/>
                      </a:endParaRPr>
                    </a:p>
                    <a:p>
                      <a:pPr lvl="0" algn="l">
                        <a:lnSpc>
                          <a:spcPct val="100000"/>
                        </a:lnSpc>
                        <a:buNone/>
                      </a:pPr>
                      <a:r>
                        <a:rPr lang="en-GB" sz="1400" b="1" i="0" u="none" strike="noStrike" kern="1200" noProof="0" dirty="0">
                          <a:solidFill>
                            <a:srgbClr val="000000"/>
                          </a:solidFill>
                          <a:latin typeface="Calibri"/>
                        </a:rPr>
                        <a:t>Locality: </a:t>
                      </a:r>
                      <a:r>
                        <a:rPr lang="en-GB" sz="1400" b="0" i="0" u="none" strike="noStrike" kern="1200" noProof="0" dirty="0">
                          <a:solidFill>
                            <a:srgbClr val="000000"/>
                          </a:solidFill>
                          <a:latin typeface="Calibri"/>
                        </a:rPr>
                        <a:t>Willesden</a:t>
                      </a:r>
                      <a:endParaRPr lang="en-GB" sz="1400" dirty="0"/>
                    </a:p>
                    <a:p>
                      <a:pPr lvl="0" algn="l">
                        <a:lnSpc>
                          <a:spcPct val="100000"/>
                        </a:lnSpc>
                        <a:buNone/>
                      </a:pPr>
                      <a:endParaRPr lang="en-GB" sz="1400" b="0" i="0" u="none" strike="noStrike" kern="1200" noProof="0">
                        <a:solidFill>
                          <a:srgbClr val="000000"/>
                        </a:solidFill>
                        <a:latin typeface="Calibri"/>
                      </a:endParaRP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marL="0" lvl="0" algn="ctr">
                        <a:buNone/>
                      </a:pPr>
                      <a:r>
                        <a:rPr lang="en-GB" sz="1400" b="1" i="0" u="none" strike="noStrike" kern="1200" noProof="0" dirty="0">
                          <a:solidFill>
                            <a:schemeClr val="tx1"/>
                          </a:solidFill>
                          <a:latin typeface="Calibri"/>
                        </a:rPr>
                        <a:t>HWB Event: Nutrition and health</a:t>
                      </a:r>
                      <a:endParaRPr lang="en-US" sz="1400" b="0" i="0" u="none" strike="noStrike" kern="1200" noProof="0" dirty="0">
                        <a:solidFill>
                          <a:srgbClr val="000000"/>
                        </a:solidFill>
                        <a:latin typeface="Calibri"/>
                      </a:endParaRPr>
                    </a:p>
                    <a:p>
                      <a:pPr marL="0" lvl="0" algn="l">
                        <a:buNone/>
                      </a:pPr>
                      <a:endParaRPr lang="en-GB" sz="1400" b="1" i="0" u="none" strike="noStrike" kern="1200" noProof="0" dirty="0">
                        <a:solidFill>
                          <a:schemeClr val="tx1"/>
                        </a:solidFill>
                        <a:latin typeface="Calibri"/>
                      </a:endParaRPr>
                    </a:p>
                    <a:p>
                      <a:pPr marL="0" lvl="0" algn="l">
                        <a:buNone/>
                      </a:pPr>
                      <a:r>
                        <a:rPr lang="en-GB" sz="1400" b="1" i="0" u="none" strike="noStrike" kern="1200" noProof="0" dirty="0">
                          <a:solidFill>
                            <a:schemeClr val="tx1"/>
                          </a:solidFill>
                          <a:latin typeface="Calibri"/>
                        </a:rPr>
                        <a:t>Aim/Focus: </a:t>
                      </a:r>
                      <a:r>
                        <a:rPr lang="en-GB" sz="1400" b="0" i="0" u="none" strike="noStrike" kern="1200" noProof="0" dirty="0">
                          <a:solidFill>
                            <a:schemeClr val="tx1"/>
                          </a:solidFill>
                          <a:latin typeface="Calibri"/>
                        </a:rPr>
                        <a:t>to raise awareness of BP, diet, nutrition,  general signposting information </a:t>
                      </a:r>
                      <a:endParaRPr lang="en-US" sz="1400" b="0" i="0" u="none" strike="noStrike" kern="1200" noProof="0">
                        <a:solidFill>
                          <a:srgbClr val="000000"/>
                        </a:solidFill>
                        <a:latin typeface="Calibri"/>
                      </a:endParaRPr>
                    </a:p>
                    <a:p>
                      <a:pPr marL="0" lvl="0" algn="l">
                        <a:buNone/>
                      </a:pPr>
                      <a:r>
                        <a:rPr lang="en-GB" sz="1400" b="1" i="0" u="none" strike="noStrike" kern="1200" noProof="0" dirty="0">
                          <a:solidFill>
                            <a:schemeClr val="tx1"/>
                          </a:solidFill>
                          <a:latin typeface="Calibri"/>
                        </a:rPr>
                        <a:t>Target Audience</a:t>
                      </a:r>
                      <a:r>
                        <a:rPr lang="en-GB" sz="1400" b="0" i="0" u="none" strike="noStrike" kern="1200" noProof="0" dirty="0">
                          <a:solidFill>
                            <a:schemeClr val="tx1"/>
                          </a:solidFill>
                          <a:latin typeface="Calibri"/>
                        </a:rPr>
                        <a:t>: Older adults attending the centre</a:t>
                      </a:r>
                      <a:endParaRPr lang="en-US" sz="1400" b="0" i="0" u="none" strike="noStrike" kern="1200" noProof="0" dirty="0">
                        <a:solidFill>
                          <a:srgbClr val="000000"/>
                        </a:solidFill>
                        <a:latin typeface="Calibri"/>
                      </a:endParaRPr>
                    </a:p>
                    <a:p>
                      <a:pPr marL="0" lvl="0" algn="l">
                        <a:buNone/>
                      </a:pPr>
                      <a:r>
                        <a:rPr lang="en-GB" sz="1400" b="1" i="0" u="none" strike="noStrike" kern="1200" noProof="0" dirty="0">
                          <a:solidFill>
                            <a:schemeClr val="tx1"/>
                          </a:solidFill>
                          <a:latin typeface="Calibri"/>
                        </a:rPr>
                        <a:t>Health Promotion: </a:t>
                      </a:r>
                      <a:r>
                        <a:rPr lang="en-GB" sz="1400" b="0" i="0" u="none" strike="noStrike" kern="1200" noProof="0" dirty="0">
                          <a:solidFill>
                            <a:schemeClr val="tx1"/>
                          </a:solidFill>
                          <a:latin typeface="Calibri"/>
                        </a:rPr>
                        <a:t>Diet and links to Hypertension and Diabetes information</a:t>
                      </a:r>
                      <a:endParaRPr lang="en-GB" sz="1400" b="0" i="0" u="none" strike="noStrike" kern="1200" noProof="0">
                        <a:solidFill>
                          <a:schemeClr val="tx1"/>
                        </a:solidFill>
                        <a:latin typeface="Calibri"/>
                      </a:endParaRPr>
                    </a:p>
                    <a:p>
                      <a:pPr marL="0" lvl="0" algn="l">
                        <a:buNone/>
                      </a:pPr>
                      <a:r>
                        <a:rPr lang="en-US" sz="1400" b="1" i="0" u="none" strike="noStrike" kern="1200" noProof="0" dirty="0">
                          <a:solidFill>
                            <a:srgbClr val="000000"/>
                          </a:solidFill>
                          <a:latin typeface="Calibri"/>
                        </a:rPr>
                        <a:t>Health Checks</a:t>
                      </a:r>
                      <a:r>
                        <a:rPr lang="en-US" sz="1400" b="0" i="0" u="none" strike="noStrike" kern="1200" noProof="0" dirty="0">
                          <a:solidFill>
                            <a:srgbClr val="000000"/>
                          </a:solidFill>
                          <a:latin typeface="Calibri"/>
                        </a:rPr>
                        <a:t>: No</a:t>
                      </a:r>
                      <a:endParaRPr lang="en-US" sz="1400"/>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Lead officer: </a:t>
                      </a:r>
                      <a:r>
                        <a:rPr lang="en-GB" sz="1400" b="0" i="0" u="none" strike="noStrike" dirty="0">
                          <a:solidFill>
                            <a:srgbClr val="000000"/>
                          </a:solidFill>
                          <a:effectLst/>
                          <a:latin typeface="+mn-lt"/>
                        </a:rPr>
                        <a:t>Thandie Lawrence</a:t>
                      </a:r>
                    </a:p>
                    <a:p>
                      <a:pPr lvl="0" algn="l" rtl="0">
                        <a:buNone/>
                      </a:pPr>
                      <a:endParaRPr lang="en-GB" sz="1400" b="1" i="0" u="none" strike="noStrike" dirty="0">
                        <a:solidFill>
                          <a:srgbClr val="000000"/>
                        </a:solidFill>
                        <a:effectLst/>
                        <a:latin typeface="+mn-lt"/>
                      </a:endParaRPr>
                    </a:p>
                    <a:p>
                      <a:pPr lvl="0" algn="l" rtl="0">
                        <a:buNone/>
                      </a:pPr>
                      <a:r>
                        <a:rPr lang="en-GB" sz="1400" b="1" i="0" u="none" strike="noStrike" dirty="0">
                          <a:solidFill>
                            <a:srgbClr val="000000"/>
                          </a:solidFill>
                          <a:effectLst/>
                          <a:latin typeface="+mn-lt"/>
                        </a:rPr>
                        <a:t>Contact: </a:t>
                      </a:r>
                      <a:endParaRPr lang="en-GB" sz="1400" b="0" i="0" dirty="0">
                        <a:solidFill>
                          <a:srgbClr val="000000"/>
                        </a:solidFill>
                        <a:effectLst/>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sng" strike="noStrike" dirty="0">
                          <a:solidFill>
                            <a:srgbClr val="0563C1"/>
                          </a:solidFill>
                          <a:effectLst/>
                          <a:latin typeface="+mn-lt"/>
                        </a:rPr>
                        <a:t>thandie.lawrence@nhs.net</a:t>
                      </a: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Closed group</a:t>
                      </a:r>
                      <a:endParaRPr lang="en-GB" sz="1400" b="0" i="0" u="none" strike="noStrike" dirty="0">
                        <a:solidFill>
                          <a:srgbClr val="000000"/>
                        </a:solidFill>
                        <a:effectLst/>
                        <a:latin typeface="+mn-lt"/>
                      </a:endParaRPr>
                    </a:p>
                  </a:txBody>
                  <a:tcPr marL="55786" marR="55786" marT="27893" marB="27893">
                    <a:lnL w="6350" cap="flat" cmpd="sng" algn="ctr">
                      <a:solidFill>
                        <a:srgbClr val="FFFFFF"/>
                      </a:solidFill>
                      <a:prstDash val="solid"/>
                      <a:round/>
                      <a:headEnd type="none" w="med" len="med"/>
                      <a:tailEnd type="none" w="med" len="med"/>
                    </a:lnL>
                    <a:lnR w="6350">
                      <a:solidFill>
                        <a:srgbClr val="FFFFFF"/>
                      </a:solid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55792679"/>
                  </a:ext>
                </a:extLst>
              </a:tr>
              <a:tr h="1868824">
                <a:tc>
                  <a:txBody>
                    <a:bodyPr/>
                    <a:lstStyle/>
                    <a:p>
                      <a:pPr lvl="0" algn="ctr">
                        <a:lnSpc>
                          <a:spcPct val="100000"/>
                        </a:lnSpc>
                        <a:spcBef>
                          <a:spcPts val="0"/>
                        </a:spcBef>
                        <a:spcAft>
                          <a:spcPts val="0"/>
                        </a:spcAft>
                        <a:buNone/>
                      </a:pPr>
                      <a:r>
                        <a:rPr lang="en-GB" sz="1400" b="1" i="0" u="none" strike="noStrike" kern="1200" noProof="0" dirty="0">
                          <a:solidFill>
                            <a:schemeClr val="tx1"/>
                          </a:solidFill>
                          <a:latin typeface="Calibri"/>
                        </a:rPr>
                        <a:t>Friday</a:t>
                      </a:r>
                    </a:p>
                    <a:p>
                      <a:pPr lvl="0" algn="ctr">
                        <a:lnSpc>
                          <a:spcPct val="100000"/>
                        </a:lnSpc>
                        <a:spcBef>
                          <a:spcPts val="0"/>
                        </a:spcBef>
                        <a:spcAft>
                          <a:spcPts val="0"/>
                        </a:spcAft>
                        <a:buNone/>
                      </a:pPr>
                      <a:r>
                        <a:rPr lang="en-GB" sz="1400" b="1" i="0" u="none" strike="noStrike" kern="1200" noProof="0" dirty="0">
                          <a:solidFill>
                            <a:schemeClr val="tx1"/>
                          </a:solidFill>
                          <a:latin typeface="Calibri"/>
                        </a:rPr>
                        <a:t>4th April</a:t>
                      </a:r>
                      <a:endParaRPr lang="en-GB" sz="1400" b="0" i="0" u="none" strike="noStrike" kern="1200" noProof="0" dirty="0">
                        <a:solidFill>
                          <a:srgbClr val="000000"/>
                        </a:solidFill>
                        <a:latin typeface="Calibri"/>
                      </a:endParaRPr>
                    </a:p>
                    <a:p>
                      <a:pPr lvl="0" algn="ctr">
                        <a:lnSpc>
                          <a:spcPct val="100000"/>
                        </a:lnSpc>
                        <a:spcBef>
                          <a:spcPts val="0"/>
                        </a:spcBef>
                        <a:spcAft>
                          <a:spcPts val="0"/>
                        </a:spcAft>
                        <a:buNone/>
                      </a:pPr>
                      <a:endParaRPr lang="en-GB" sz="1400" b="0" i="0" u="none" strike="noStrike" kern="1200" noProof="0">
                        <a:solidFill>
                          <a:srgbClr val="000000"/>
                        </a:solidFill>
                        <a:latin typeface="Calibri"/>
                      </a:endParaRPr>
                    </a:p>
                    <a:p>
                      <a:pPr lvl="0" algn="ctr">
                        <a:lnSpc>
                          <a:spcPct val="100000"/>
                        </a:lnSpc>
                        <a:spcBef>
                          <a:spcPts val="0"/>
                        </a:spcBef>
                        <a:spcAft>
                          <a:spcPts val="0"/>
                        </a:spcAft>
                        <a:buNone/>
                      </a:pPr>
                      <a:r>
                        <a:rPr lang="en-GB" sz="1400" b="1" i="0" u="none" strike="noStrike" kern="1200" noProof="0" dirty="0">
                          <a:solidFill>
                            <a:schemeClr val="tx1"/>
                          </a:solidFill>
                          <a:latin typeface="Calibri"/>
                        </a:rPr>
                        <a:t>Time: </a:t>
                      </a:r>
                      <a:r>
                        <a:rPr lang="en-GB" sz="1400" b="0" i="0" u="none" strike="noStrike" kern="1200" noProof="0" dirty="0">
                          <a:solidFill>
                            <a:schemeClr val="tx1"/>
                          </a:solidFill>
                          <a:latin typeface="Calibri"/>
                        </a:rPr>
                        <a:t> </a:t>
                      </a:r>
                      <a:endParaRPr lang="en-US" sz="1400" b="0" i="0" u="none" strike="noStrike" kern="1200" noProof="0" dirty="0">
                        <a:solidFill>
                          <a:srgbClr val="000000"/>
                        </a:solidFill>
                        <a:latin typeface="Calibri"/>
                      </a:endParaRPr>
                    </a:p>
                    <a:p>
                      <a:pPr lvl="0" algn="ctr">
                        <a:lnSpc>
                          <a:spcPct val="100000"/>
                        </a:lnSpc>
                        <a:spcBef>
                          <a:spcPts val="0"/>
                        </a:spcBef>
                        <a:spcAft>
                          <a:spcPts val="0"/>
                        </a:spcAft>
                        <a:buNone/>
                      </a:pPr>
                      <a:r>
                        <a:rPr lang="en-GB" sz="1400" b="1" i="0" u="none" strike="noStrike" kern="1200" noProof="0" dirty="0">
                          <a:solidFill>
                            <a:schemeClr val="tx1"/>
                          </a:solidFill>
                          <a:latin typeface="Calibri"/>
                        </a:rPr>
                        <a:t>11am – 2pm</a:t>
                      </a:r>
                      <a:endParaRPr lang="en-GB" sz="1400" b="1" i="0" u="none" strike="noStrike" kern="1200" noProof="0" dirty="0">
                        <a:solidFill>
                          <a:srgbClr val="000000"/>
                        </a:solidFill>
                        <a:latin typeface="Calibri"/>
                        <a:ea typeface="+mn-ea"/>
                        <a:cs typeface="+mn-cs"/>
                      </a:endParaRPr>
                    </a:p>
                  </a:txBody>
                  <a:tcPr marL="55786" marR="55786" marT="27893" marB="27893">
                    <a:lnL w="6350">
                      <a:solidFill>
                        <a:srgbClr val="FFFFFF"/>
                      </a:solid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a:lnSpc>
                          <a:spcPct val="100000"/>
                        </a:lnSpc>
                        <a:spcBef>
                          <a:spcPts val="0"/>
                        </a:spcBef>
                        <a:spcAft>
                          <a:spcPts val="0"/>
                        </a:spcAft>
                        <a:buNone/>
                      </a:pPr>
                      <a:r>
                        <a:rPr lang="en-GB" sz="1400" b="1" i="0" u="none" strike="noStrike" noProof="0" dirty="0">
                          <a:solidFill>
                            <a:schemeClr val="tx1"/>
                          </a:solidFill>
                          <a:latin typeface="Calibri"/>
                        </a:rPr>
                        <a:t>Ealing Road Library </a:t>
                      </a:r>
                    </a:p>
                    <a:p>
                      <a:pPr lvl="0" algn="l">
                        <a:lnSpc>
                          <a:spcPct val="100000"/>
                        </a:lnSpc>
                        <a:spcBef>
                          <a:spcPts val="0"/>
                        </a:spcBef>
                        <a:spcAft>
                          <a:spcPts val="0"/>
                        </a:spcAft>
                        <a:buNone/>
                      </a:pPr>
                      <a:r>
                        <a:rPr lang="en-GB" sz="1400" b="0" i="0" u="none" strike="noStrike" baseline="0" noProof="0" dirty="0">
                          <a:solidFill>
                            <a:srgbClr val="000000"/>
                          </a:solidFill>
                          <a:latin typeface="Calibri"/>
                        </a:rPr>
                        <a:t>Coronet Parade, Ealing Rd, Wembley HA0 4BA</a:t>
                      </a:r>
                      <a:endParaRPr lang="en-GB" sz="1400" dirty="0"/>
                    </a:p>
                    <a:p>
                      <a:pPr lvl="0" algn="l">
                        <a:lnSpc>
                          <a:spcPct val="100000"/>
                        </a:lnSpc>
                        <a:spcBef>
                          <a:spcPts val="0"/>
                        </a:spcBef>
                        <a:spcAft>
                          <a:spcPts val="0"/>
                        </a:spcAft>
                        <a:buNone/>
                      </a:pPr>
                      <a:endParaRPr lang="en-GB" sz="1400" b="0" i="0" u="none" strike="noStrike" noProof="0">
                        <a:solidFill>
                          <a:srgbClr val="000000"/>
                        </a:solidFill>
                        <a:latin typeface="Calibri"/>
                      </a:endParaRPr>
                    </a:p>
                    <a:p>
                      <a:pPr lvl="0" algn="l">
                        <a:lnSpc>
                          <a:spcPct val="100000"/>
                        </a:lnSpc>
                        <a:spcBef>
                          <a:spcPts val="0"/>
                        </a:spcBef>
                        <a:spcAft>
                          <a:spcPts val="0"/>
                        </a:spcAft>
                        <a:buNone/>
                      </a:pPr>
                      <a:r>
                        <a:rPr lang="en-GB" sz="1400" b="1" i="0" u="none" strike="noStrike" noProof="0" dirty="0">
                          <a:solidFill>
                            <a:schemeClr val="tx1"/>
                          </a:solidFill>
                          <a:latin typeface="Calibri"/>
                        </a:rPr>
                        <a:t>Locality</a:t>
                      </a:r>
                      <a:r>
                        <a:rPr lang="en-GB" sz="1400" b="0" i="0" u="none" strike="noStrike" noProof="0" dirty="0">
                          <a:solidFill>
                            <a:schemeClr val="tx1"/>
                          </a:solidFill>
                          <a:latin typeface="Calibri"/>
                        </a:rPr>
                        <a:t>: Wembley</a:t>
                      </a:r>
                      <a:endParaRPr lang="en-GB" sz="1400" dirty="0"/>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marL="0" lvl="0" indent="0" algn="ctr">
                        <a:lnSpc>
                          <a:spcPct val="100000"/>
                        </a:lnSpc>
                        <a:spcBef>
                          <a:spcPts val="0"/>
                        </a:spcBef>
                        <a:spcAft>
                          <a:spcPts val="0"/>
                        </a:spcAft>
                        <a:buNone/>
                      </a:pPr>
                      <a:r>
                        <a:rPr lang="en-GB" sz="1400" b="1" i="0" u="none" strike="noStrike" kern="1200" noProof="0" dirty="0">
                          <a:solidFill>
                            <a:schemeClr val="tx1"/>
                          </a:solidFill>
                          <a:latin typeface="Calibri"/>
                        </a:rPr>
                        <a:t>Regular Drop-in sessions at the Ealing Road Library</a:t>
                      </a:r>
                      <a:endParaRPr lang="en-GB" sz="1400" b="0" i="0" u="none" strike="noStrike" kern="1200" noProof="0" dirty="0">
                        <a:solidFill>
                          <a:srgbClr val="000000"/>
                        </a:solidFill>
                        <a:latin typeface="Calibri"/>
                      </a:endParaRPr>
                    </a:p>
                    <a:p>
                      <a:pPr marL="0" lvl="0" indent="0" algn="l">
                        <a:lnSpc>
                          <a:spcPct val="100000"/>
                        </a:lnSpc>
                        <a:spcBef>
                          <a:spcPts val="0"/>
                        </a:spcBef>
                        <a:spcAft>
                          <a:spcPts val="0"/>
                        </a:spcAft>
                        <a:buNone/>
                      </a:pPr>
                      <a:endParaRPr lang="en-GB" sz="1400" b="1" i="0" u="none" strike="noStrike" kern="1200" noProof="0" dirty="0">
                        <a:solidFill>
                          <a:schemeClr val="tx1"/>
                        </a:solidFill>
                        <a:latin typeface="Calibri"/>
                      </a:endParaRPr>
                    </a:p>
                    <a:p>
                      <a:pPr marL="0" lvl="0" algn="l">
                        <a:buNone/>
                      </a:pPr>
                      <a:r>
                        <a:rPr lang="en-GB" sz="1400" b="1" i="0" u="none" strike="noStrike" kern="1200" noProof="0" dirty="0">
                          <a:solidFill>
                            <a:schemeClr val="tx1"/>
                          </a:solidFill>
                          <a:latin typeface="Calibri"/>
                        </a:rPr>
                        <a:t>Aim/Focus: </a:t>
                      </a:r>
                      <a:r>
                        <a:rPr lang="en-GB" sz="1400" b="0" i="0" u="none" strike="noStrike" kern="1200" noProof="0" dirty="0">
                          <a:solidFill>
                            <a:schemeClr val="tx1"/>
                          </a:solidFill>
                          <a:latin typeface="Calibri"/>
                        </a:rPr>
                        <a:t>Emotional and wellbeing support session </a:t>
                      </a:r>
                      <a:endParaRPr lang="en-GB" sz="1400" b="0" i="0" u="none" strike="noStrike" kern="1200" noProof="0" dirty="0">
                        <a:solidFill>
                          <a:srgbClr val="000000"/>
                        </a:solidFill>
                        <a:latin typeface="Calibri"/>
                      </a:endParaRPr>
                    </a:p>
                    <a:p>
                      <a:pPr marL="0" lvl="0" algn="l">
                        <a:buNone/>
                      </a:pPr>
                      <a:r>
                        <a:rPr lang="en-GB" sz="1400" b="1" i="0" u="none" strike="noStrike" kern="1200" noProof="0" dirty="0">
                          <a:solidFill>
                            <a:schemeClr val="tx1"/>
                          </a:solidFill>
                          <a:latin typeface="Calibri"/>
                        </a:rPr>
                        <a:t>Target Audience: </a:t>
                      </a:r>
                      <a:r>
                        <a:rPr lang="en-GB" sz="1400" b="0" i="0" u="none" strike="noStrike" kern="1200" noProof="0" dirty="0">
                          <a:solidFill>
                            <a:schemeClr val="tx1"/>
                          </a:solidFill>
                          <a:latin typeface="Calibri"/>
                        </a:rPr>
                        <a:t> HUB users</a:t>
                      </a:r>
                      <a:endParaRPr lang="en-GB" sz="1400" b="0" i="0" u="none" strike="noStrike" kern="1200" noProof="0" dirty="0">
                        <a:solidFill>
                          <a:srgbClr val="000000"/>
                        </a:solidFill>
                        <a:latin typeface="Calibri"/>
                      </a:endParaRPr>
                    </a:p>
                    <a:p>
                      <a:pPr marL="0" lvl="0" algn="l">
                        <a:buNone/>
                      </a:pPr>
                      <a:r>
                        <a:rPr lang="en-GB" sz="1400" b="1" i="0" u="none" strike="noStrike" kern="1200" noProof="0" dirty="0">
                          <a:solidFill>
                            <a:schemeClr val="tx1"/>
                          </a:solidFill>
                          <a:latin typeface="Calibri"/>
                        </a:rPr>
                        <a:t>Health Checks: </a:t>
                      </a:r>
                      <a:r>
                        <a:rPr lang="en-GB" sz="1400" b="0" i="0" u="none" strike="noStrike" kern="1200" noProof="0" dirty="0">
                          <a:solidFill>
                            <a:schemeClr val="tx1"/>
                          </a:solidFill>
                          <a:latin typeface="Calibri"/>
                        </a:rPr>
                        <a:t>No</a:t>
                      </a:r>
                      <a:endParaRPr lang="en-GB" sz="1400" b="0" i="0" u="none" strike="noStrike" kern="1200" noProof="0" dirty="0">
                        <a:solidFill>
                          <a:srgbClr val="000000"/>
                        </a:solidFill>
                        <a:latin typeface="Calibri"/>
                      </a:endParaRPr>
                    </a:p>
                    <a:p>
                      <a:pPr marL="0" lvl="0" algn="l">
                        <a:buNone/>
                      </a:pPr>
                      <a:r>
                        <a:rPr lang="en-GB" sz="1400" b="1" i="0" u="none" strike="noStrike" kern="1200" noProof="0" dirty="0">
                          <a:solidFill>
                            <a:schemeClr val="tx1"/>
                          </a:solidFill>
                          <a:latin typeface="Calibri"/>
                        </a:rPr>
                        <a:t>Health Promotion: </a:t>
                      </a:r>
                      <a:r>
                        <a:rPr lang="en-GB" sz="1400" b="0" i="0" u="none" strike="noStrike" kern="1200" noProof="0" dirty="0">
                          <a:solidFill>
                            <a:schemeClr val="tx1"/>
                          </a:solidFill>
                          <a:latin typeface="Calibri"/>
                        </a:rPr>
                        <a:t>Engage with the elderly population experiencing social isolation.</a:t>
                      </a:r>
                      <a:endParaRPr lang="en-GB" sz="1400" dirty="0"/>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Lead officer:</a:t>
                      </a:r>
                      <a:r>
                        <a:rPr lang="en-GB" sz="1400" b="0" i="0" u="none" strike="noStrike" dirty="0">
                          <a:solidFill>
                            <a:srgbClr val="000000"/>
                          </a:solidFill>
                          <a:effectLst/>
                          <a:latin typeface="+mn-lt"/>
                        </a:rPr>
                        <a:t> Nilesh Kumar</a:t>
                      </a:r>
                    </a:p>
                    <a:p>
                      <a:pPr lvl="0" algn="l" rtl="0">
                        <a:buNone/>
                      </a:pPr>
                      <a:r>
                        <a:rPr lang="en-GB" sz="1400" b="0" i="0" u="none" strike="noStrike" dirty="0">
                          <a:solidFill>
                            <a:srgbClr val="000000"/>
                          </a:solidFill>
                          <a:effectLst/>
                          <a:latin typeface="+mn-lt"/>
                        </a:rPr>
                        <a:t>                        Sunita Patel</a:t>
                      </a:r>
                    </a:p>
                    <a:p>
                      <a:pPr lvl="0" algn="l" rtl="0">
                        <a:buNone/>
                      </a:pPr>
                      <a:r>
                        <a:rPr lang="en-GB" sz="1400" b="0" i="0" u="none" strike="noStrike" dirty="0">
                          <a:solidFill>
                            <a:srgbClr val="000000"/>
                          </a:solidFill>
                          <a:effectLst/>
                          <a:latin typeface="+mn-lt"/>
                        </a:rPr>
                        <a:t>                       </a:t>
                      </a:r>
                    </a:p>
                    <a:p>
                      <a:pPr lvl="0" algn="l" rtl="0">
                        <a:buNone/>
                      </a:pPr>
                      <a:r>
                        <a:rPr lang="en-GB" sz="1400" b="1" i="0" u="none" strike="noStrike" dirty="0">
                          <a:solidFill>
                            <a:srgbClr val="000000"/>
                          </a:solidFill>
                          <a:effectLst/>
                          <a:latin typeface="+mn-lt"/>
                        </a:rPr>
                        <a:t>Contact: </a:t>
                      </a:r>
                      <a:endParaRPr lang="en-GB" sz="1400" b="0" i="0" dirty="0">
                        <a:solidFill>
                          <a:srgbClr val="000000"/>
                        </a:solidFill>
                        <a:effectLst/>
                        <a:latin typeface="+mn-lt"/>
                      </a:endParaRPr>
                    </a:p>
                    <a:p>
                      <a:pPr lvl="0" algn="l" rtl="0">
                        <a:buNone/>
                      </a:pPr>
                      <a:r>
                        <a:rPr kumimoji="0" lang="en-GB" sz="1400" b="0" i="0" u="none" strike="noStrike" kern="1200" cap="none" spc="0" normalizeH="0" baseline="0" noProof="0" dirty="0">
                          <a:ln>
                            <a:noFill/>
                          </a:ln>
                          <a:solidFill>
                            <a:prstClr val="black"/>
                          </a:solidFill>
                          <a:effectLst/>
                          <a:uLnTx/>
                          <a:uFillTx/>
                          <a:latin typeface="+mn-lt"/>
                          <a:ea typeface="+mn-ea"/>
                          <a:cs typeface="+mn-cs"/>
                          <a:hlinkClick r:id="rId2"/>
                        </a:rPr>
                        <a:t>nileshkumar.christian@brent.gov.uk</a:t>
                      </a:r>
                      <a:endParaRPr kumimoji="0" lang="en-GB" sz="1400" b="1" i="0" u="none" strike="noStrike" kern="1200" cap="none" spc="0" normalizeH="0" baseline="0" noProof="0" dirty="0">
                        <a:ln>
                          <a:noFill/>
                        </a:ln>
                        <a:solidFill>
                          <a:srgbClr val="FF0000"/>
                        </a:solidFill>
                        <a:effectLst/>
                        <a:uLnTx/>
                        <a:uFillTx/>
                        <a:latin typeface="+mn-lt"/>
                        <a:ea typeface="+mn-ea"/>
                        <a:cs typeface="+mn-cs"/>
                      </a:endParaRPr>
                    </a:p>
                    <a:p>
                      <a:pPr lvl="0" algn="l">
                        <a:lnSpc>
                          <a:spcPct val="100000"/>
                        </a:lnSpc>
                        <a:spcBef>
                          <a:spcPts val="0"/>
                        </a:spcBef>
                        <a:spcAft>
                          <a:spcPts val="0"/>
                        </a:spcAft>
                        <a:buNone/>
                      </a:pPr>
                      <a:r>
                        <a:rPr lang="en-GB" sz="1400" b="0" i="0" u="none" strike="noStrike" kern="1200" cap="none" spc="0" normalizeH="0" baseline="0" noProof="0" dirty="0">
                          <a:ln>
                            <a:noFill/>
                          </a:ln>
                          <a:solidFill>
                            <a:schemeClr val="tx1"/>
                          </a:solidFill>
                          <a:effectLst/>
                          <a:uLnTx/>
                          <a:uFillTx/>
                          <a:latin typeface="+mn-lt"/>
                        </a:rPr>
                        <a:t>Sunita.patel11@nhs.net  </a:t>
                      </a:r>
                      <a:endParaRPr lang="en-GB" sz="1400" b="0" dirty="0">
                        <a:solidFill>
                          <a:schemeClr val="tx1"/>
                        </a:solidFill>
                        <a:latin typeface="+mn-lt"/>
                      </a:endParaRP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Open to public</a:t>
                      </a:r>
                      <a:endParaRPr lang="en-GB" sz="1400" b="0" i="0" u="none" strike="noStrike" dirty="0">
                        <a:solidFill>
                          <a:srgbClr val="000000"/>
                        </a:solidFill>
                        <a:effectLst/>
                        <a:latin typeface="+mn-lt"/>
                      </a:endParaRPr>
                    </a:p>
                  </a:txBody>
                  <a:tcPr marL="55786" marR="55786" marT="27893" marB="27893">
                    <a:lnL w="6350" cap="flat" cmpd="sng" algn="ctr">
                      <a:solidFill>
                        <a:srgbClr val="FFFFFF"/>
                      </a:solidFill>
                      <a:prstDash val="solid"/>
                      <a:round/>
                      <a:headEnd type="none" w="med" len="med"/>
                      <a:tailEnd type="none" w="med" len="med"/>
                    </a:lnL>
                    <a:lnR w="6350">
                      <a:solidFill>
                        <a:srgbClr val="FFFFFF"/>
                      </a:solid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07969536"/>
                  </a:ext>
                </a:extLst>
              </a:tr>
              <a:tr h="1868824">
                <a:tc>
                  <a:txBody>
                    <a:bodyPr/>
                    <a:lstStyle/>
                    <a:p>
                      <a:pPr lvl="0" algn="ctr">
                        <a:lnSpc>
                          <a:spcPct val="100000"/>
                        </a:lnSpc>
                        <a:spcBef>
                          <a:spcPts val="0"/>
                        </a:spcBef>
                        <a:spcAft>
                          <a:spcPts val="0"/>
                        </a:spcAft>
                        <a:buNone/>
                      </a:pPr>
                      <a:r>
                        <a:rPr lang="en-GB" sz="1400" b="1" i="0" u="none" strike="noStrike" kern="1200" noProof="0" dirty="0">
                          <a:solidFill>
                            <a:schemeClr val="tx1"/>
                          </a:solidFill>
                          <a:latin typeface="Calibri"/>
                        </a:rPr>
                        <a:t>Friday </a:t>
                      </a:r>
                    </a:p>
                    <a:p>
                      <a:pPr lvl="0" algn="ctr">
                        <a:lnSpc>
                          <a:spcPct val="100000"/>
                        </a:lnSpc>
                        <a:spcBef>
                          <a:spcPts val="0"/>
                        </a:spcBef>
                        <a:spcAft>
                          <a:spcPts val="0"/>
                        </a:spcAft>
                        <a:buNone/>
                      </a:pPr>
                      <a:r>
                        <a:rPr lang="en-GB" sz="1400" b="1" i="0" u="none" strike="noStrike" kern="1200" noProof="0" dirty="0">
                          <a:solidFill>
                            <a:schemeClr val="tx1"/>
                          </a:solidFill>
                          <a:latin typeface="Calibri"/>
                        </a:rPr>
                        <a:t>4th April </a:t>
                      </a:r>
                    </a:p>
                    <a:p>
                      <a:pPr lvl="0" algn="ctr">
                        <a:lnSpc>
                          <a:spcPct val="100000"/>
                        </a:lnSpc>
                        <a:spcBef>
                          <a:spcPts val="0"/>
                        </a:spcBef>
                        <a:spcAft>
                          <a:spcPts val="0"/>
                        </a:spcAft>
                        <a:buNone/>
                      </a:pPr>
                      <a:endParaRPr lang="en-GB" sz="1400" b="1" i="0" u="none" strike="noStrike" kern="1200" noProof="0" dirty="0">
                        <a:solidFill>
                          <a:schemeClr val="tx1"/>
                        </a:solidFill>
                        <a:latin typeface="Calibri"/>
                      </a:endParaRPr>
                    </a:p>
                    <a:p>
                      <a:pPr lvl="0" algn="ctr">
                        <a:lnSpc>
                          <a:spcPct val="100000"/>
                        </a:lnSpc>
                        <a:spcBef>
                          <a:spcPts val="0"/>
                        </a:spcBef>
                        <a:spcAft>
                          <a:spcPts val="0"/>
                        </a:spcAft>
                        <a:buNone/>
                      </a:pPr>
                      <a:r>
                        <a:rPr lang="en-GB" sz="1400" b="1" i="0" u="none" strike="noStrike" kern="1200" noProof="0" dirty="0">
                          <a:solidFill>
                            <a:schemeClr val="tx1"/>
                          </a:solidFill>
                          <a:latin typeface="Calibri"/>
                        </a:rPr>
                        <a:t>Time </a:t>
                      </a:r>
                    </a:p>
                    <a:p>
                      <a:pPr lvl="0" algn="ctr">
                        <a:lnSpc>
                          <a:spcPct val="100000"/>
                        </a:lnSpc>
                        <a:spcBef>
                          <a:spcPts val="0"/>
                        </a:spcBef>
                        <a:spcAft>
                          <a:spcPts val="0"/>
                        </a:spcAft>
                        <a:buNone/>
                      </a:pPr>
                      <a:endParaRPr lang="en-GB" sz="1400" b="1" i="0" u="none" strike="noStrike" kern="1200" noProof="0" dirty="0">
                        <a:solidFill>
                          <a:schemeClr val="tx1"/>
                        </a:solidFill>
                        <a:latin typeface="Calibri"/>
                      </a:endParaRPr>
                    </a:p>
                    <a:p>
                      <a:pPr lvl="0" algn="ctr">
                        <a:lnSpc>
                          <a:spcPct val="100000"/>
                        </a:lnSpc>
                        <a:spcBef>
                          <a:spcPts val="0"/>
                        </a:spcBef>
                        <a:spcAft>
                          <a:spcPts val="0"/>
                        </a:spcAft>
                        <a:buNone/>
                      </a:pPr>
                      <a:r>
                        <a:rPr lang="en-GB" sz="1400" b="1" i="0" u="none" strike="noStrike" kern="1200" noProof="0" dirty="0">
                          <a:solidFill>
                            <a:schemeClr val="tx1"/>
                          </a:solidFill>
                          <a:latin typeface="Calibri"/>
                        </a:rPr>
                        <a:t>10 am -2 pm </a:t>
                      </a:r>
                    </a:p>
                    <a:p>
                      <a:pPr lvl="0" algn="ctr">
                        <a:lnSpc>
                          <a:spcPct val="100000"/>
                        </a:lnSpc>
                        <a:spcBef>
                          <a:spcPts val="0"/>
                        </a:spcBef>
                        <a:spcAft>
                          <a:spcPts val="0"/>
                        </a:spcAft>
                        <a:buNone/>
                      </a:pPr>
                      <a:endParaRPr lang="en-GB" sz="1400" b="1" i="0" u="none" strike="noStrike" kern="1200" noProof="0" dirty="0">
                        <a:solidFill>
                          <a:schemeClr val="tx1"/>
                        </a:solidFill>
                        <a:latin typeface="Calibri"/>
                      </a:endParaRPr>
                    </a:p>
                  </a:txBody>
                  <a:tcPr marL="55786" marR="55786" marT="27893" marB="27893">
                    <a:lnL w="6350">
                      <a:solidFill>
                        <a:srgbClr val="FFFFFF"/>
                      </a:solid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a:solidFill>
                        <a:srgbClr val="FFFFFF"/>
                      </a:solidFill>
                    </a:lnB>
                    <a:solidFill>
                      <a:schemeClr val="accent6">
                        <a:lumMod val="40000"/>
                        <a:lumOff val="60000"/>
                      </a:schemeClr>
                    </a:solidFill>
                  </a:tcPr>
                </a:tc>
                <a:tc>
                  <a:txBody>
                    <a:bodyPr/>
                    <a:lstStyle/>
                    <a:p>
                      <a:pPr lvl="0" algn="l">
                        <a:lnSpc>
                          <a:spcPct val="100000"/>
                        </a:lnSpc>
                        <a:spcBef>
                          <a:spcPts val="0"/>
                        </a:spcBef>
                        <a:spcAft>
                          <a:spcPts val="0"/>
                        </a:spcAft>
                        <a:buNone/>
                      </a:pPr>
                      <a:r>
                        <a:rPr lang="en-GB" sz="1400" b="1" i="0" u="none" strike="noStrike" noProof="0" dirty="0">
                          <a:solidFill>
                            <a:srgbClr val="000000"/>
                          </a:solidFill>
                          <a:latin typeface="Calibri"/>
                        </a:rPr>
                        <a:t>John </a:t>
                      </a:r>
                      <a:r>
                        <a:rPr lang="en-GB" sz="1400" b="1" i="0" u="none" strike="noStrike" noProof="0" dirty="0" err="1">
                          <a:solidFill>
                            <a:srgbClr val="000000"/>
                          </a:solidFill>
                          <a:latin typeface="Calibri"/>
                        </a:rPr>
                        <a:t>Billam</a:t>
                      </a:r>
                      <a:r>
                        <a:rPr lang="en-GB" sz="1400" b="1" i="0" u="none" strike="noStrike" noProof="0" dirty="0">
                          <a:solidFill>
                            <a:srgbClr val="000000"/>
                          </a:solidFill>
                          <a:latin typeface="Calibri"/>
                        </a:rPr>
                        <a:t> Centre</a:t>
                      </a:r>
                      <a:r>
                        <a:rPr lang="en-GB" sz="1400" b="0" i="0" u="none" strike="noStrike" noProof="0" dirty="0">
                          <a:solidFill>
                            <a:srgbClr val="000000"/>
                          </a:solidFill>
                          <a:latin typeface="Calibri"/>
                        </a:rPr>
                        <a:t> </a:t>
                      </a:r>
                      <a:endParaRPr lang="en-US" sz="1400" dirty="0"/>
                    </a:p>
                    <a:p>
                      <a:pPr lvl="0" algn="l">
                        <a:lnSpc>
                          <a:spcPct val="100000"/>
                        </a:lnSpc>
                        <a:spcBef>
                          <a:spcPts val="0"/>
                        </a:spcBef>
                        <a:spcAft>
                          <a:spcPts val="0"/>
                        </a:spcAft>
                        <a:buNone/>
                      </a:pPr>
                      <a:r>
                        <a:rPr lang="en-GB" sz="1400" b="0" i="0" u="none" strike="noStrike" noProof="0" dirty="0">
                          <a:solidFill>
                            <a:srgbClr val="000000"/>
                          </a:solidFill>
                          <a:latin typeface="Calibri"/>
                        </a:rPr>
                        <a:t>Woodcock Hill, Harrow HA3 0PQ  </a:t>
                      </a:r>
                      <a:endParaRPr lang="en-US" sz="1400" dirty="0"/>
                    </a:p>
                    <a:p>
                      <a:pPr lvl="0" algn="l">
                        <a:lnSpc>
                          <a:spcPct val="100000"/>
                        </a:lnSpc>
                        <a:spcBef>
                          <a:spcPts val="0"/>
                        </a:spcBef>
                        <a:spcAft>
                          <a:spcPts val="0"/>
                        </a:spcAft>
                        <a:buNone/>
                      </a:pPr>
                      <a:endParaRPr lang="en-GB" sz="1400" dirty="0"/>
                    </a:p>
                    <a:p>
                      <a:pPr lvl="0" algn="l">
                        <a:lnSpc>
                          <a:spcPct val="100000"/>
                        </a:lnSpc>
                        <a:spcBef>
                          <a:spcPts val="0"/>
                        </a:spcBef>
                        <a:spcAft>
                          <a:spcPts val="0"/>
                        </a:spcAft>
                        <a:buNone/>
                      </a:pPr>
                      <a:r>
                        <a:rPr lang="en-GB" sz="1400" b="1" i="0" u="none" strike="noStrike" noProof="0" dirty="0">
                          <a:solidFill>
                            <a:srgbClr val="000000"/>
                          </a:solidFill>
                          <a:latin typeface="Calibri"/>
                        </a:rPr>
                        <a:t>Locality</a:t>
                      </a:r>
                      <a:r>
                        <a:rPr lang="en-GB" sz="1400" b="0" i="0" u="none" strike="noStrike" noProof="0" dirty="0">
                          <a:solidFill>
                            <a:srgbClr val="000000"/>
                          </a:solidFill>
                          <a:latin typeface="Calibri"/>
                        </a:rPr>
                        <a:t>: Kingsbury &amp; Kenton</a:t>
                      </a:r>
                      <a:endParaRPr lang="en-GB" sz="1400" dirty="0"/>
                    </a:p>
                    <a:p>
                      <a:pPr lvl="0" algn="l">
                        <a:lnSpc>
                          <a:spcPct val="100000"/>
                        </a:lnSpc>
                        <a:spcBef>
                          <a:spcPts val="0"/>
                        </a:spcBef>
                        <a:spcAft>
                          <a:spcPts val="0"/>
                        </a:spcAft>
                        <a:buNone/>
                      </a:pPr>
                      <a:endParaRPr lang="en-GB" sz="1400" b="0" i="0" u="none" strike="noStrike" noProof="0" dirty="0">
                        <a:solidFill>
                          <a:schemeClr val="tx1"/>
                        </a:solidFill>
                        <a:latin typeface="Calibri"/>
                      </a:endParaRP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a:solidFill>
                        <a:srgbClr val="FFFFFF"/>
                      </a:solidFill>
                    </a:lnB>
                    <a:solidFill>
                      <a:schemeClr val="accent6">
                        <a:lumMod val="40000"/>
                        <a:lumOff val="60000"/>
                      </a:schemeClr>
                    </a:solidFill>
                  </a:tcPr>
                </a:tc>
                <a:tc>
                  <a:txBody>
                    <a:bodyPr/>
                    <a:lstStyle/>
                    <a:p>
                      <a:pPr marL="0" lvl="0" algn="ctr">
                        <a:buNone/>
                      </a:pPr>
                      <a:r>
                        <a:rPr lang="en-GB" sz="1400" b="1" i="0" u="none" strike="noStrike" kern="1200" noProof="0" dirty="0">
                          <a:solidFill>
                            <a:schemeClr val="tx1"/>
                          </a:solidFill>
                          <a:latin typeface="Calibri"/>
                          <a:ea typeface="+mn-ea"/>
                          <a:cs typeface="+mn-cs"/>
                        </a:rPr>
                        <a:t>World Autism Awareness week</a:t>
                      </a:r>
                      <a:endParaRPr lang="en-GB" sz="1400" b="1" i="0" u="none" strike="noStrike" kern="1200" dirty="0">
                        <a:solidFill>
                          <a:schemeClr val="tx1"/>
                        </a:solidFill>
                        <a:latin typeface="Calibri"/>
                        <a:ea typeface="+mn-ea"/>
                        <a:cs typeface="+mn-cs"/>
                      </a:endParaRPr>
                    </a:p>
                    <a:p>
                      <a:pPr marL="0" lvl="0" algn="l">
                        <a:buNone/>
                      </a:pPr>
                      <a:endParaRPr lang="en-GB" sz="1400" b="0" i="0" u="sng" strike="noStrike" kern="1200" noProof="0" dirty="0">
                        <a:solidFill>
                          <a:schemeClr val="tx1"/>
                        </a:solidFill>
                        <a:latin typeface="Calibri"/>
                      </a:endParaRPr>
                    </a:p>
                    <a:p>
                      <a:pPr lvl="0" algn="l">
                        <a:lnSpc>
                          <a:spcPct val="100000"/>
                        </a:lnSpc>
                        <a:spcBef>
                          <a:spcPts val="0"/>
                        </a:spcBef>
                        <a:spcAft>
                          <a:spcPts val="0"/>
                        </a:spcAft>
                        <a:buNone/>
                      </a:pPr>
                      <a:r>
                        <a:rPr lang="en-GB" sz="1400" b="1" i="0" u="none" strike="noStrike" kern="1200" noProof="0" dirty="0">
                          <a:solidFill>
                            <a:srgbClr val="000000"/>
                          </a:solidFill>
                          <a:latin typeface="Calibri"/>
                        </a:rPr>
                        <a:t>Aim/Focus: </a:t>
                      </a:r>
                      <a:r>
                        <a:rPr lang="en-GB" sz="1400" b="0" i="0" u="none" strike="noStrike" kern="1200" noProof="0" dirty="0">
                          <a:solidFill>
                            <a:srgbClr val="000000"/>
                          </a:solidFill>
                          <a:latin typeface="Calibri"/>
                        </a:rPr>
                        <a:t>Offer health and emotional wellbeing conversations with Disabled residents and their families from various day centres </a:t>
                      </a:r>
                      <a:endParaRPr lang="en-GB" sz="1400" dirty="0"/>
                    </a:p>
                    <a:p>
                      <a:pPr lvl="0" algn="l">
                        <a:lnSpc>
                          <a:spcPct val="100000"/>
                        </a:lnSpc>
                        <a:spcBef>
                          <a:spcPts val="0"/>
                        </a:spcBef>
                        <a:spcAft>
                          <a:spcPts val="0"/>
                        </a:spcAft>
                        <a:buNone/>
                      </a:pPr>
                      <a:r>
                        <a:rPr lang="en-GB" sz="1400" b="1" i="0" u="none" strike="noStrike" kern="1200" noProof="0" dirty="0">
                          <a:solidFill>
                            <a:srgbClr val="000000"/>
                          </a:solidFill>
                          <a:latin typeface="Calibri"/>
                        </a:rPr>
                        <a:t>Health Check</a:t>
                      </a:r>
                      <a:r>
                        <a:rPr lang="en-GB" sz="1400" b="0" i="0" u="none" strike="noStrike" kern="1200" noProof="0" dirty="0">
                          <a:solidFill>
                            <a:srgbClr val="000000"/>
                          </a:solidFill>
                          <a:latin typeface="Calibri"/>
                        </a:rPr>
                        <a:t>s: Potential BP checks</a:t>
                      </a:r>
                      <a:endParaRPr lang="en-GB" sz="1400" dirty="0"/>
                    </a:p>
                    <a:p>
                      <a:pPr lvl="0" algn="l">
                        <a:lnSpc>
                          <a:spcPct val="100000"/>
                        </a:lnSpc>
                        <a:spcBef>
                          <a:spcPts val="0"/>
                        </a:spcBef>
                        <a:spcAft>
                          <a:spcPts val="0"/>
                        </a:spcAft>
                        <a:buNone/>
                      </a:pPr>
                      <a:r>
                        <a:rPr lang="en-GB" sz="1400" b="1" i="0" u="none" strike="noStrike" kern="1200" noProof="0" dirty="0">
                          <a:solidFill>
                            <a:schemeClr val="tx1"/>
                          </a:solidFill>
                          <a:latin typeface="Calibri"/>
                        </a:rPr>
                        <a:t>Health Promotion : </a:t>
                      </a:r>
                      <a:r>
                        <a:rPr lang="en-GB" sz="1400" b="0" i="0" u="none" strike="noStrike" kern="1200" noProof="0" dirty="0">
                          <a:solidFill>
                            <a:schemeClr val="tx1"/>
                          </a:solidFill>
                        </a:rPr>
                        <a:t>Dietitian</a:t>
                      </a:r>
                      <a:r>
                        <a:rPr lang="en-GB" sz="1400" b="0" i="0" u="none" strike="noStrike" kern="1200" noProof="0" dirty="0">
                          <a:solidFill>
                            <a:schemeClr val="tx1"/>
                          </a:solidFill>
                          <a:latin typeface="Calibri"/>
                        </a:rPr>
                        <a:t>, CNWL team</a:t>
                      </a:r>
                      <a:r>
                        <a:rPr lang="en-GB" sz="1400" b="1" i="0" u="none" strike="noStrike" kern="1200" noProof="0" dirty="0">
                          <a:solidFill>
                            <a:schemeClr val="tx1"/>
                          </a:solidFill>
                          <a:latin typeface="Calibri"/>
                        </a:rPr>
                        <a:t> </a:t>
                      </a:r>
                      <a:endParaRPr lang="en-GB" sz="1400" dirty="0"/>
                    </a:p>
                    <a:p>
                      <a:pPr marL="0" lvl="0" algn="l">
                        <a:buNone/>
                      </a:pPr>
                      <a:endParaRPr lang="en-GB" sz="1400" b="0" i="0" u="none" strike="noStrike" kern="1200" noProof="0" dirty="0">
                        <a:solidFill>
                          <a:schemeClr val="tx1"/>
                        </a:solidFill>
                        <a:latin typeface="Calibri"/>
                      </a:endParaRPr>
                    </a:p>
                    <a:p>
                      <a:pPr marL="0" lvl="0" algn="l">
                        <a:buNone/>
                      </a:pPr>
                      <a:endParaRPr lang="en-GB" sz="1400" b="0" i="0" u="none" strike="noStrike" kern="1200" noProof="0" dirty="0">
                        <a:solidFill>
                          <a:schemeClr val="tx1"/>
                        </a:solidFill>
                        <a:latin typeface="Calibri"/>
                      </a:endParaRP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a:solidFill>
                        <a:srgbClr val="FFFFFF"/>
                      </a:solidFill>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Lead officer: </a:t>
                      </a:r>
                      <a:r>
                        <a:rPr lang="en-GB" sz="1400" b="0" i="0" u="none" strike="noStrike" dirty="0">
                          <a:solidFill>
                            <a:srgbClr val="000000"/>
                          </a:solidFill>
                          <a:effectLst/>
                          <a:latin typeface="+mn-lt"/>
                        </a:rPr>
                        <a:t>Nazia Ali</a:t>
                      </a:r>
                    </a:p>
                    <a:p>
                      <a:pPr lvl="0" algn="l" rtl="0">
                        <a:buNone/>
                      </a:pPr>
                      <a:r>
                        <a:rPr lang="en-GB" sz="1400" b="0" i="0" u="none" strike="noStrike" dirty="0">
                          <a:solidFill>
                            <a:srgbClr val="000000"/>
                          </a:solidFill>
                          <a:effectLst/>
                          <a:latin typeface="+mn-lt"/>
                        </a:rPr>
                        <a:t>                                               </a:t>
                      </a:r>
                      <a:endParaRPr lang="en-GB" sz="1400" b="0" i="0" dirty="0">
                        <a:solidFill>
                          <a:srgbClr val="000000"/>
                        </a:solidFill>
                        <a:effectLst/>
                        <a:latin typeface="+mn-lt"/>
                      </a:endParaRPr>
                    </a:p>
                    <a:p>
                      <a:pPr lvl="0" algn="l" rtl="0">
                        <a:buNone/>
                      </a:pPr>
                      <a:r>
                        <a:rPr lang="en-GB" sz="1400" b="1" i="0" u="none" strike="noStrike" dirty="0">
                          <a:solidFill>
                            <a:srgbClr val="000000"/>
                          </a:solidFill>
                          <a:effectLst/>
                          <a:latin typeface="+mn-lt"/>
                        </a:rPr>
                        <a:t>Contact: </a:t>
                      </a:r>
                      <a:endParaRPr lang="en-GB" sz="1400" b="0" i="0" dirty="0">
                        <a:solidFill>
                          <a:srgbClr val="000000"/>
                        </a:solidFill>
                        <a:effectLst/>
                        <a:latin typeface="+mn-lt"/>
                      </a:endParaRPr>
                    </a:p>
                    <a:p>
                      <a:pPr lvl="0" algn="l" rtl="0">
                        <a:buNone/>
                      </a:pPr>
                      <a:r>
                        <a:rPr lang="en-GB" sz="1400" b="0" i="0" u="sng" strike="noStrike" dirty="0">
                          <a:solidFill>
                            <a:srgbClr val="0563C1"/>
                          </a:solidFill>
                          <a:effectLst/>
                          <a:latin typeface="+mn-lt"/>
                          <a:hlinkClick r:id="rId3"/>
                        </a:rPr>
                        <a:t>Nazia.ali@brent.gov.uk</a:t>
                      </a:r>
                      <a:endParaRPr lang="en-GB" sz="1400" b="0" i="0" u="sng" strike="noStrike" dirty="0">
                        <a:solidFill>
                          <a:srgbClr val="0563C1"/>
                        </a:solidFill>
                        <a:effectLst/>
                        <a:latin typeface="+mn-lt"/>
                      </a:endParaRPr>
                    </a:p>
                    <a:p>
                      <a:pPr marL="0" marR="0" lvl="0" indent="0" algn="l">
                        <a:lnSpc>
                          <a:spcPct val="100000"/>
                        </a:lnSpc>
                        <a:spcBef>
                          <a:spcPts val="0"/>
                        </a:spcBef>
                        <a:spcAft>
                          <a:spcPts val="0"/>
                        </a:spcAft>
                        <a:buNone/>
                      </a:pPr>
                      <a:endParaRPr lang="en-GB" sz="1400" b="1" i="0" u="none" strike="noStrike" kern="1200" cap="none" spc="0" normalizeH="0" baseline="0" noProof="0" dirty="0">
                        <a:ln>
                          <a:noFill/>
                        </a:ln>
                        <a:solidFill>
                          <a:schemeClr val="tx1"/>
                        </a:solidFill>
                        <a:effectLst/>
                        <a:uLnTx/>
                        <a:uFillTx/>
                        <a:latin typeface="Calibri"/>
                      </a:endParaRP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a:solidFill>
                        <a:srgbClr val="FFFFFF"/>
                      </a:solidFill>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Closed group</a:t>
                      </a:r>
                      <a:endParaRPr lang="en-GB" sz="1400" b="0" i="0" u="none" strike="noStrike" dirty="0">
                        <a:solidFill>
                          <a:srgbClr val="000000"/>
                        </a:solidFill>
                        <a:effectLst/>
                        <a:latin typeface="+mn-lt"/>
                      </a:endParaRPr>
                    </a:p>
                  </a:txBody>
                  <a:tcPr marL="55786" marR="55786" marT="27893" marB="27893">
                    <a:lnL w="6350" cap="flat" cmpd="sng" algn="ctr">
                      <a:solidFill>
                        <a:srgbClr val="FFFFFF"/>
                      </a:solidFill>
                      <a:prstDash val="solid"/>
                      <a:round/>
                      <a:headEnd type="none" w="med" len="med"/>
                      <a:tailEnd type="none" w="med" len="med"/>
                    </a:lnL>
                    <a:lnR w="6350">
                      <a:solidFill>
                        <a:srgbClr val="FFFFFF"/>
                      </a:solidFill>
                    </a:lnR>
                    <a:lnT w="6350" cap="flat" cmpd="sng" algn="ctr">
                      <a:solidFill>
                        <a:srgbClr val="FFFFFF"/>
                      </a:solidFill>
                      <a:prstDash val="solid"/>
                      <a:round/>
                      <a:headEnd type="none" w="med" len="med"/>
                      <a:tailEnd type="none" w="med" len="med"/>
                    </a:lnT>
                    <a:lnB w="6350">
                      <a:solidFill>
                        <a:srgbClr val="FFFFFF"/>
                      </a:solidFill>
                    </a:lnB>
                    <a:solidFill>
                      <a:schemeClr val="accent6">
                        <a:lumMod val="40000"/>
                        <a:lumOff val="60000"/>
                      </a:schemeClr>
                    </a:solidFill>
                  </a:tcPr>
                </a:tc>
                <a:extLst>
                  <a:ext uri="{0D108BD9-81ED-4DB2-BD59-A6C34878D82A}">
                    <a16:rowId xmlns:a16="http://schemas.microsoft.com/office/drawing/2014/main" val="3284059840"/>
                  </a:ext>
                </a:extLst>
              </a:tr>
            </a:tbl>
          </a:graphicData>
        </a:graphic>
      </p:graphicFrame>
      <p:sp>
        <p:nvSpPr>
          <p:cNvPr id="6" name="TextBox 1">
            <a:extLst>
              <a:ext uri="{FF2B5EF4-FFF2-40B4-BE49-F238E27FC236}">
                <a16:creationId xmlns:a16="http://schemas.microsoft.com/office/drawing/2014/main" id="{FE5E2554-E26B-C1AC-5160-AAE2B04C017D}"/>
              </a:ext>
            </a:extLst>
          </p:cNvPr>
          <p:cNvSpPr txBox="1"/>
          <p:nvPr/>
        </p:nvSpPr>
        <p:spPr>
          <a:xfrm>
            <a:off x="0" y="-1324"/>
            <a:ext cx="12192000" cy="553998"/>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b="1" dirty="0"/>
              <a:t>Brent Health Matters – Health and Wellbeing Events for </a:t>
            </a:r>
            <a:r>
              <a:rPr lang="en-GB" sz="1800" b="1" dirty="0">
                <a:solidFill>
                  <a:schemeClr val="accent1">
                    <a:lumMod val="50000"/>
                  </a:schemeClr>
                </a:solidFill>
                <a:latin typeface="Arial"/>
                <a:cs typeface="Arial"/>
              </a:rPr>
              <a:t>April 2025</a:t>
            </a:r>
          </a:p>
          <a:p>
            <a:pPr algn="ctr"/>
            <a:endParaRPr lang="en-GB" sz="1200" b="1" dirty="0">
              <a:solidFill>
                <a:schemeClr val="accent1">
                  <a:lumMod val="50000"/>
                </a:schemeClr>
              </a:solidFill>
              <a:cs typeface="Calibri"/>
            </a:endParaRPr>
          </a:p>
        </p:txBody>
      </p:sp>
    </p:spTree>
    <p:extLst>
      <p:ext uri="{BB962C8B-B14F-4D97-AF65-F5344CB8AC3E}">
        <p14:creationId xmlns:p14="http://schemas.microsoft.com/office/powerpoint/2010/main" val="157101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48DB9C-6849-5CBA-9FE6-1BB80C5C817D}"/>
            </a:ext>
          </a:extLst>
        </p:cNvPr>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DCC7D02C-6F9D-BDF8-9B13-7ACA6A829415}"/>
              </a:ext>
            </a:extLst>
          </p:cNvPr>
          <p:cNvGraphicFramePr>
            <a:graphicFrameLocks noGrp="1"/>
          </p:cNvGraphicFramePr>
          <p:nvPr>
            <p:extLst>
              <p:ext uri="{D42A27DB-BD31-4B8C-83A1-F6EECF244321}">
                <p14:modId xmlns:p14="http://schemas.microsoft.com/office/powerpoint/2010/main" val="2941983262"/>
              </p:ext>
            </p:extLst>
          </p:nvPr>
        </p:nvGraphicFramePr>
        <p:xfrm>
          <a:off x="62144" y="391630"/>
          <a:ext cx="12076483" cy="6392750"/>
        </p:xfrm>
        <a:graphic>
          <a:graphicData uri="http://schemas.openxmlformats.org/drawingml/2006/table">
            <a:tbl>
              <a:tblPr/>
              <a:tblGrid>
                <a:gridCol w="1449664">
                  <a:extLst>
                    <a:ext uri="{9D8B030D-6E8A-4147-A177-3AD203B41FA5}">
                      <a16:colId xmlns:a16="http://schemas.microsoft.com/office/drawing/2014/main" val="4210612850"/>
                    </a:ext>
                  </a:extLst>
                </a:gridCol>
                <a:gridCol w="1731264">
                  <a:extLst>
                    <a:ext uri="{9D8B030D-6E8A-4147-A177-3AD203B41FA5}">
                      <a16:colId xmlns:a16="http://schemas.microsoft.com/office/drawing/2014/main" val="4190408300"/>
                    </a:ext>
                  </a:extLst>
                </a:gridCol>
                <a:gridCol w="5059680">
                  <a:extLst>
                    <a:ext uri="{9D8B030D-6E8A-4147-A177-3AD203B41FA5}">
                      <a16:colId xmlns:a16="http://schemas.microsoft.com/office/drawing/2014/main" val="455585796"/>
                    </a:ext>
                  </a:extLst>
                </a:gridCol>
                <a:gridCol w="2609088">
                  <a:extLst>
                    <a:ext uri="{9D8B030D-6E8A-4147-A177-3AD203B41FA5}">
                      <a16:colId xmlns:a16="http://schemas.microsoft.com/office/drawing/2014/main" val="101551130"/>
                    </a:ext>
                  </a:extLst>
                </a:gridCol>
                <a:gridCol w="1226787">
                  <a:extLst>
                    <a:ext uri="{9D8B030D-6E8A-4147-A177-3AD203B41FA5}">
                      <a16:colId xmlns:a16="http://schemas.microsoft.com/office/drawing/2014/main" val="2499192097"/>
                    </a:ext>
                  </a:extLst>
                </a:gridCol>
              </a:tblGrid>
              <a:tr h="292548">
                <a:tc>
                  <a:txBody>
                    <a:bodyPr/>
                    <a:lstStyle/>
                    <a:p>
                      <a:pPr algn="ctr" fontAlgn="base"/>
                      <a:r>
                        <a:rPr lang="en-GB" sz="1400" b="1" i="0" dirty="0">
                          <a:solidFill>
                            <a:srgbClr val="000000"/>
                          </a:solidFill>
                          <a:effectLst/>
                          <a:latin typeface="Calibri"/>
                        </a:rPr>
                        <a:t>Date/Time​</a:t>
                      </a:r>
                      <a:endParaRPr lang="en-GB" sz="1400" b="1" i="0" dirty="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rgbClr val="000000"/>
                          </a:solidFill>
                          <a:effectLst/>
                          <a:latin typeface="Calibri"/>
                        </a:rPr>
                        <a:t>Location ​</a:t>
                      </a:r>
                      <a:endParaRPr lang="en-GB" sz="1400" b="1" i="0" dirty="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rgbClr val="000000"/>
                          </a:solidFill>
                          <a:effectLst/>
                          <a:latin typeface="Calibri"/>
                        </a:rPr>
                        <a:t>Event Theme / Information​</a:t>
                      </a:r>
                      <a:endParaRPr lang="en-GB" sz="1400" b="1" i="0" dirty="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rgbClr val="000000"/>
                          </a:solidFill>
                          <a:effectLst/>
                          <a:latin typeface="+mn-lt"/>
                        </a:rPr>
                        <a:t>Lead / Contact </a:t>
                      </a:r>
                      <a:endParaRPr lang="en-GB" sz="1400" b="1" i="0" dirty="0">
                        <a:solidFill>
                          <a:srgbClr val="FFFFFF"/>
                        </a:solidFill>
                        <a:effectLst/>
                        <a:latin typeface="+mn-lt"/>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chemeClr val="tx1"/>
                          </a:solidFill>
                          <a:effectLst/>
                          <a:latin typeface="+mn-lt"/>
                        </a:rPr>
                        <a:t>Open to public/ Closed</a:t>
                      </a:r>
                      <a:endParaRPr lang="en-GB" sz="1400" b="1" i="0" dirty="0">
                        <a:solidFill>
                          <a:srgbClr val="FFFFFF"/>
                        </a:solidFill>
                        <a:effectLst/>
                        <a:latin typeface="+mn-lt"/>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1417817112"/>
                  </a:ext>
                </a:extLst>
              </a:tr>
              <a:tr h="2340396">
                <a:tc>
                  <a:txBody>
                    <a:bodyPr/>
                    <a:lstStyle/>
                    <a:p>
                      <a:pPr marL="0" lvl="0" algn="ctr">
                        <a:buNone/>
                      </a:pPr>
                      <a:r>
                        <a:rPr lang="en-GB" sz="1400" b="1" i="0" u="none" strike="noStrike" kern="1200" noProof="0" dirty="0">
                          <a:solidFill>
                            <a:schemeClr val="tx1"/>
                          </a:solidFill>
                          <a:latin typeface="Calibri"/>
                        </a:rPr>
                        <a:t>Saturday</a:t>
                      </a:r>
                      <a:endParaRPr lang="en-US" sz="1400" b="0" i="0" u="none" strike="noStrike" kern="1200" noProof="0" dirty="0">
                        <a:solidFill>
                          <a:srgbClr val="000000"/>
                        </a:solidFill>
                        <a:latin typeface="Calibri"/>
                      </a:endParaRPr>
                    </a:p>
                    <a:p>
                      <a:pPr marL="0" lvl="0" algn="ctr">
                        <a:buNone/>
                      </a:pPr>
                      <a:r>
                        <a:rPr lang="en-GB" sz="1400" b="1" i="0" u="none" strike="noStrike" kern="1200" noProof="0" dirty="0">
                          <a:solidFill>
                            <a:srgbClr val="000000"/>
                          </a:solidFill>
                          <a:latin typeface="Calibri"/>
                        </a:rPr>
                        <a:t>5th April </a:t>
                      </a:r>
                      <a:endParaRPr lang="en-US" sz="1400" b="1" i="0" u="none" strike="noStrike" kern="1200" noProof="0" dirty="0">
                        <a:solidFill>
                          <a:srgbClr val="000000"/>
                        </a:solidFill>
                        <a:latin typeface="Calibri"/>
                      </a:endParaRPr>
                    </a:p>
                    <a:p>
                      <a:pPr marL="0" lvl="0" algn="ctr">
                        <a:buNone/>
                      </a:pPr>
                      <a:endParaRPr lang="en-GB" sz="1400" b="1" i="0" u="none" strike="noStrike" kern="1200" noProof="0" dirty="0">
                        <a:solidFill>
                          <a:schemeClr val="tx1"/>
                        </a:solidFill>
                        <a:latin typeface="Calibri"/>
                      </a:endParaRPr>
                    </a:p>
                    <a:p>
                      <a:pPr marL="0" lvl="0" algn="ctr">
                        <a:buNone/>
                      </a:pPr>
                      <a:r>
                        <a:rPr lang="en-GB" sz="1400" b="1" i="0" u="none" strike="noStrike" kern="1200" noProof="0" dirty="0">
                          <a:solidFill>
                            <a:schemeClr val="tx1"/>
                          </a:solidFill>
                          <a:latin typeface="Calibri"/>
                        </a:rPr>
                        <a:t>Time: </a:t>
                      </a:r>
                      <a:endParaRPr lang="en-US" sz="1400" b="0" i="0" u="none" strike="noStrike" kern="1200" noProof="0" dirty="0">
                        <a:solidFill>
                          <a:srgbClr val="000000"/>
                        </a:solidFill>
                        <a:latin typeface="Calibri"/>
                      </a:endParaRPr>
                    </a:p>
                    <a:p>
                      <a:pPr marL="0" lvl="0" algn="ctr">
                        <a:buNone/>
                      </a:pPr>
                      <a:r>
                        <a:rPr lang="en-GB" sz="1400" b="1" i="0" u="none" strike="noStrike" kern="1200" noProof="0" dirty="0">
                          <a:solidFill>
                            <a:schemeClr val="tx1"/>
                          </a:solidFill>
                          <a:latin typeface="Calibri"/>
                        </a:rPr>
                        <a:t>12 pm – 3:30 pm</a:t>
                      </a:r>
                      <a:endParaRPr lang="en-GB" sz="1400" b="1" i="0" u="none" strike="noStrike" kern="1200" noProof="0">
                        <a:solidFill>
                          <a:schemeClr val="tx1"/>
                        </a:solidFill>
                        <a:latin typeface="Calibri"/>
                      </a:endParaRPr>
                    </a:p>
                    <a:p>
                      <a:pPr marL="0" lvl="0" algn="ctr">
                        <a:buNone/>
                      </a:pPr>
                      <a:r>
                        <a:rPr lang="en-GB" sz="1400" b="1" i="0" u="none" strike="noStrike" kern="1200" noProof="0" dirty="0">
                          <a:solidFill>
                            <a:schemeClr val="tx1"/>
                          </a:solidFill>
                          <a:latin typeface="Calibri"/>
                        </a:rPr>
                        <a:t>(setup starts 11:30am)</a:t>
                      </a:r>
                      <a:endParaRPr lang="en-GB" sz="1400" b="1" i="0" u="none" strike="noStrike" kern="1200" noProof="0">
                        <a:solidFill>
                          <a:schemeClr val="tx1"/>
                        </a:solidFill>
                        <a:latin typeface="Calibri"/>
                      </a:endParaRPr>
                    </a:p>
                  </a:txBody>
                  <a:tcPr marL="55786" marR="55786" marT="27893" marB="27893">
                    <a:lnL w="6350">
                      <a:solidFill>
                        <a:srgbClr val="FFFFFF"/>
                      </a:solidFill>
                    </a:lnL>
                    <a:lnR w="6350">
                      <a:solidFill>
                        <a:srgbClr val="FFFFFF"/>
                      </a:solidFill>
                    </a:lnR>
                    <a:lnT w="6350">
                      <a:solidFill>
                        <a:srgbClr val="FFFFFF"/>
                      </a:solidFill>
                    </a:lnT>
                    <a:lnB w="6350">
                      <a:solidFill>
                        <a:srgbClr val="FFFFFF"/>
                      </a:solidFill>
                    </a:lnB>
                    <a:solidFill>
                      <a:schemeClr val="accent6">
                        <a:lumMod val="40000"/>
                        <a:lumOff val="60000"/>
                      </a:schemeClr>
                    </a:solidFill>
                  </a:tcPr>
                </a:tc>
                <a:tc>
                  <a:txBody>
                    <a:bodyPr/>
                    <a:lstStyle/>
                    <a:p>
                      <a:pPr marL="0" lvl="0" algn="l">
                        <a:buNone/>
                      </a:pPr>
                      <a:r>
                        <a:rPr lang="en-GB" sz="1400" b="1" i="0" u="none" strike="noStrike" kern="1200" noProof="0" dirty="0">
                          <a:solidFill>
                            <a:schemeClr val="tx1"/>
                          </a:solidFill>
                          <a:latin typeface="Calibri"/>
                        </a:rPr>
                        <a:t>Location: Roundwood Community Centre.</a:t>
                      </a:r>
                      <a:endParaRPr lang="en-US" sz="1400" b="1" dirty="0"/>
                    </a:p>
                    <a:p>
                      <a:pPr marL="0" lvl="0" algn="l">
                        <a:buNone/>
                      </a:pPr>
                      <a:r>
                        <a:rPr lang="en-GB" sz="1400" b="0" i="0" u="none" strike="noStrike" kern="1200" noProof="0" dirty="0">
                          <a:solidFill>
                            <a:schemeClr val="tx1"/>
                          </a:solidFill>
                          <a:latin typeface="Calibri"/>
                        </a:rPr>
                        <a:t>49 Longstone Avenue, NW10 3UN</a:t>
                      </a:r>
                      <a:endParaRPr lang="en-US" sz="1400" b="0" dirty="0"/>
                    </a:p>
                    <a:p>
                      <a:pPr marL="0" lvl="0" algn="l">
                        <a:buNone/>
                      </a:pPr>
                      <a:endParaRPr lang="en-GB" sz="1400" b="1" i="0" u="none" strike="noStrike" kern="1200" noProof="0" dirty="0">
                        <a:solidFill>
                          <a:schemeClr val="tx1"/>
                        </a:solidFill>
                        <a:latin typeface="Calibri"/>
                      </a:endParaRPr>
                    </a:p>
                    <a:p>
                      <a:pPr marL="0" lvl="0" algn="l">
                        <a:buNone/>
                      </a:pPr>
                      <a:r>
                        <a:rPr lang="en-GB" sz="1400" b="1" i="0" u="none" strike="noStrike" kern="1200" noProof="0" dirty="0">
                          <a:solidFill>
                            <a:schemeClr val="tx1"/>
                          </a:solidFill>
                          <a:latin typeface="Calibri"/>
                        </a:rPr>
                        <a:t>Locality: </a:t>
                      </a:r>
                      <a:r>
                        <a:rPr lang="en-GB" sz="1400" b="0" i="0" u="none" strike="noStrike" kern="1200" noProof="0" dirty="0">
                          <a:solidFill>
                            <a:schemeClr val="tx1"/>
                          </a:solidFill>
                          <a:latin typeface="Calibri"/>
                        </a:rPr>
                        <a:t>Harlesden</a:t>
                      </a:r>
                      <a:endParaRPr lang="en-GB" sz="1400" b="0" i="0" u="none" strike="noStrike" kern="1200" noProof="0" dirty="0">
                        <a:solidFill>
                          <a:srgbClr val="000000"/>
                        </a:solidFill>
                        <a:latin typeface="Calibri"/>
                      </a:endParaRPr>
                    </a:p>
                    <a:p>
                      <a:pPr marL="0" lvl="0" algn="l">
                        <a:buNone/>
                      </a:pPr>
                      <a:endParaRPr lang="en-GB" sz="1400" b="0" i="0" u="none" strike="noStrike" kern="1200" noProof="0" dirty="0">
                        <a:solidFill>
                          <a:srgbClr val="000000"/>
                        </a:solidFill>
                        <a:latin typeface="Calibri"/>
                      </a:endParaRPr>
                    </a:p>
                  </a:txBody>
                  <a:tcPr marL="55786" marR="55786" marT="27893" marB="27893">
                    <a:lnL w="6350">
                      <a:solidFill>
                        <a:srgbClr val="FFFFFF"/>
                      </a:solidFill>
                    </a:lnL>
                    <a:lnR w="6350">
                      <a:solidFill>
                        <a:srgbClr val="FFFFFF"/>
                      </a:solidFill>
                    </a:lnR>
                    <a:lnT w="6350">
                      <a:solidFill>
                        <a:srgbClr val="FFFFFF"/>
                      </a:solidFill>
                    </a:lnT>
                    <a:lnB w="6350">
                      <a:solidFill>
                        <a:srgbClr val="FFFFFF"/>
                      </a:solidFill>
                    </a:lnB>
                    <a:solidFill>
                      <a:schemeClr val="accent6">
                        <a:lumMod val="40000"/>
                        <a:lumOff val="60000"/>
                      </a:schemeClr>
                    </a:solidFill>
                  </a:tcPr>
                </a:tc>
                <a:tc>
                  <a:txBody>
                    <a:bodyPr/>
                    <a:lstStyle/>
                    <a:p>
                      <a:pPr marL="0" lvl="0" algn="ctr">
                        <a:buNone/>
                      </a:pPr>
                      <a:r>
                        <a:rPr lang="en-GB" sz="1400" b="1" i="0" u="none" strike="noStrike" kern="1200" noProof="0" dirty="0">
                          <a:solidFill>
                            <a:schemeClr val="tx1"/>
                          </a:solidFill>
                          <a:latin typeface="Calibri"/>
                        </a:rPr>
                        <a:t>Autism acceptance month health promotion event </a:t>
                      </a:r>
                      <a:endParaRPr lang="en-US" sz="1400" dirty="0"/>
                    </a:p>
                    <a:p>
                      <a:pPr marL="0" lvl="0" algn="l">
                        <a:buNone/>
                      </a:pPr>
                      <a:endParaRPr lang="en-GB" sz="1400" b="1" i="0" u="none" strike="noStrike" kern="1200" noProof="0" dirty="0">
                        <a:solidFill>
                          <a:schemeClr val="tx1"/>
                        </a:solidFill>
                        <a:latin typeface="Calibri"/>
                      </a:endParaRPr>
                    </a:p>
                    <a:p>
                      <a:pPr marL="0" lvl="0" indent="0" algn="l">
                        <a:lnSpc>
                          <a:spcPct val="100000"/>
                        </a:lnSpc>
                        <a:buNone/>
                      </a:pPr>
                      <a:r>
                        <a:rPr lang="en-GB" sz="1400" b="1" i="0" u="none" strike="noStrike" kern="1200" noProof="0" dirty="0">
                          <a:solidFill>
                            <a:schemeClr val="tx1"/>
                          </a:solidFill>
                          <a:latin typeface="Calibri"/>
                        </a:rPr>
                        <a:t>Aim/Focus: </a:t>
                      </a:r>
                      <a:r>
                        <a:rPr lang="en-GB" sz="1400" b="0" i="0" u="none" strike="noStrike" kern="1200" noProof="0" dirty="0">
                          <a:solidFill>
                            <a:schemeClr val="tx1"/>
                          </a:solidFill>
                          <a:latin typeface="Calibri"/>
                        </a:rPr>
                        <a:t>to create an inclusive family fun day where families with SEND children come together increasing awareness on autism and the support available in Harlesden.</a:t>
                      </a:r>
                      <a:endParaRPr lang="en-GB" sz="1400" b="1" i="0" u="none" strike="noStrike" kern="1200" noProof="0" dirty="0">
                        <a:solidFill>
                          <a:schemeClr val="tx1"/>
                        </a:solidFill>
                        <a:latin typeface="Calibri"/>
                      </a:endParaRPr>
                    </a:p>
                    <a:p>
                      <a:pPr marL="285750" lvl="0" indent="-285750" algn="l">
                        <a:lnSpc>
                          <a:spcPct val="100000"/>
                        </a:lnSpc>
                        <a:buFont typeface="Arial"/>
                        <a:buChar char="•"/>
                      </a:pPr>
                      <a:r>
                        <a:rPr lang="en-GB" sz="1400" b="0" i="0" u="none" strike="noStrike" kern="1200" baseline="0" noProof="0" dirty="0">
                          <a:solidFill>
                            <a:srgbClr val="000000"/>
                          </a:solidFill>
                          <a:latin typeface="Calibri"/>
                        </a:rPr>
                        <a:t>Celebrate and empower hardworking families and their children</a:t>
                      </a:r>
                      <a:endParaRPr lang="en-GB" sz="1400" b="0" dirty="0"/>
                    </a:p>
                    <a:p>
                      <a:pPr marL="285750" lvl="0" indent="-285750" algn="l">
                        <a:lnSpc>
                          <a:spcPct val="100000"/>
                        </a:lnSpc>
                        <a:buFont typeface="Arial"/>
                        <a:buChar char="•"/>
                      </a:pPr>
                      <a:r>
                        <a:rPr lang="en-GB" sz="1400" b="0" i="0" u="none" strike="noStrike" kern="1200" baseline="0" noProof="0" dirty="0">
                          <a:solidFill>
                            <a:srgbClr val="000000"/>
                          </a:solidFill>
                          <a:latin typeface="Calibri"/>
                        </a:rPr>
                        <a:t>Advice on work and employment </a:t>
                      </a:r>
                      <a:endParaRPr lang="en-GB" sz="1400" b="0" dirty="0"/>
                    </a:p>
                    <a:p>
                      <a:pPr marL="285750" lvl="0" indent="-285750" algn="l">
                        <a:buFont typeface="Arial"/>
                        <a:buChar char="•"/>
                      </a:pPr>
                      <a:r>
                        <a:rPr lang="en-GB" sz="1400" b="0" i="0" u="none" strike="noStrike" kern="1200" baseline="0" noProof="0" dirty="0">
                          <a:solidFill>
                            <a:srgbClr val="000000"/>
                          </a:solidFill>
                          <a:latin typeface="Calibri"/>
                        </a:rPr>
                        <a:t>Mental health and emotional wellbeing support </a:t>
                      </a:r>
                      <a:endParaRPr lang="en-GB" sz="1400" b="0" dirty="0"/>
                    </a:p>
                    <a:p>
                      <a:pPr marL="0" lvl="0" algn="l">
                        <a:buNone/>
                      </a:pPr>
                      <a:r>
                        <a:rPr lang="en-GB" sz="1400" b="1" i="0" u="none" strike="noStrike" kern="1200" noProof="0" dirty="0">
                          <a:solidFill>
                            <a:schemeClr val="tx1"/>
                          </a:solidFill>
                          <a:latin typeface="Calibri"/>
                        </a:rPr>
                        <a:t>Target Audience</a:t>
                      </a:r>
                      <a:r>
                        <a:rPr lang="en-GB" sz="1400" b="0" i="0" u="none" strike="noStrike" kern="1200" noProof="0" dirty="0">
                          <a:solidFill>
                            <a:schemeClr val="tx1"/>
                          </a:solidFill>
                          <a:latin typeface="Calibri"/>
                        </a:rPr>
                        <a:t>: SEND families </a:t>
                      </a:r>
                    </a:p>
                  </a:txBody>
                  <a:tcPr marL="55786" marR="55786" marT="27893" marB="27893">
                    <a:lnL w="6350">
                      <a:solidFill>
                        <a:srgbClr val="FFFFFF"/>
                      </a:solidFill>
                    </a:lnL>
                    <a:lnR w="6350">
                      <a:solidFill>
                        <a:srgbClr val="FFFFFF"/>
                      </a:solidFill>
                    </a:lnR>
                    <a:lnT w="6350">
                      <a:solidFill>
                        <a:srgbClr val="FFFFFF"/>
                      </a:solidFill>
                    </a:lnT>
                    <a:lnB w="6350">
                      <a:solidFill>
                        <a:srgbClr val="FFFFFF"/>
                      </a:solidFill>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Lead officer: </a:t>
                      </a:r>
                      <a:r>
                        <a:rPr lang="en-GB" sz="1400" b="0" i="0" u="none" strike="noStrike" dirty="0">
                          <a:solidFill>
                            <a:srgbClr val="000000"/>
                          </a:solidFill>
                          <a:effectLst/>
                          <a:latin typeface="+mn-lt"/>
                        </a:rPr>
                        <a:t>Ahmed Abukar </a:t>
                      </a:r>
                    </a:p>
                    <a:p>
                      <a:pPr lvl="0" algn="l" rtl="0">
                        <a:buNone/>
                      </a:pPr>
                      <a:r>
                        <a:rPr lang="en-GB" sz="1400" b="0" i="0" u="none" strike="noStrike" dirty="0">
                          <a:solidFill>
                            <a:srgbClr val="000000"/>
                          </a:solidFill>
                          <a:effectLst/>
                          <a:latin typeface="+mn-lt"/>
                        </a:rPr>
                        <a:t>                        </a:t>
                      </a:r>
                      <a:r>
                        <a:rPr lang="en-GB" sz="1400" b="0" i="0" u="none" strike="noStrike" dirty="0" err="1">
                          <a:solidFill>
                            <a:srgbClr val="000000"/>
                          </a:solidFill>
                          <a:effectLst/>
                          <a:latin typeface="+mn-lt"/>
                        </a:rPr>
                        <a:t>Tasleem</a:t>
                      </a:r>
                      <a:r>
                        <a:rPr lang="en-GB" sz="1400" b="0" i="0" u="none" strike="noStrike" dirty="0">
                          <a:solidFill>
                            <a:srgbClr val="000000"/>
                          </a:solidFill>
                          <a:effectLst/>
                          <a:latin typeface="+mn-lt"/>
                        </a:rPr>
                        <a:t> Ahmed</a:t>
                      </a:r>
                    </a:p>
                    <a:p>
                      <a:pPr lvl="0" algn="l" rtl="0">
                        <a:buNone/>
                      </a:pPr>
                      <a:r>
                        <a:rPr lang="en-GB" sz="1400" b="0" i="0" u="none" strike="noStrike" dirty="0">
                          <a:solidFill>
                            <a:srgbClr val="000000"/>
                          </a:solidFill>
                          <a:effectLst/>
                          <a:latin typeface="+mn-lt"/>
                        </a:rPr>
                        <a:t> </a:t>
                      </a:r>
                      <a:endParaRPr lang="en-GB" sz="1400" b="1" i="0" u="none" strike="noStrike" dirty="0">
                        <a:solidFill>
                          <a:srgbClr val="000000"/>
                        </a:solidFill>
                        <a:effectLst/>
                        <a:latin typeface="+mn-lt"/>
                      </a:endParaRPr>
                    </a:p>
                    <a:p>
                      <a:pPr lvl="0" algn="l" rtl="0">
                        <a:buNone/>
                      </a:pPr>
                      <a:r>
                        <a:rPr lang="en-GB" sz="1400" b="1" i="0" u="none" strike="noStrike" dirty="0">
                          <a:solidFill>
                            <a:srgbClr val="000000"/>
                          </a:solidFill>
                          <a:effectLst/>
                          <a:latin typeface="+mn-lt"/>
                        </a:rPr>
                        <a:t>Contact: </a:t>
                      </a:r>
                      <a:endParaRPr lang="en-GB" sz="1400" b="0" i="0" dirty="0">
                        <a:solidFill>
                          <a:srgbClr val="000000"/>
                        </a:solidFill>
                        <a:effectLst/>
                        <a:latin typeface="+mn-lt"/>
                      </a:endParaRPr>
                    </a:p>
                    <a:p>
                      <a:pPr lvl="0" algn="l">
                        <a:lnSpc>
                          <a:spcPct val="100000"/>
                        </a:lnSpc>
                        <a:buNone/>
                      </a:pPr>
                      <a:r>
                        <a:rPr lang="en-GB" sz="1400" b="0" i="0" u="none" strike="noStrike" kern="1200" noProof="0" dirty="0">
                          <a:solidFill>
                            <a:srgbClr val="000000"/>
                          </a:solidFill>
                          <a:latin typeface="+mn-lt"/>
                          <a:hlinkClick r:id="rId2"/>
                        </a:rPr>
                        <a:t>ahmed.abukar@brent.gov.uk</a:t>
                      </a:r>
                      <a:endParaRPr lang="en-GB" sz="1400" b="0" i="0" u="none" strike="noStrike" kern="1200" noProof="0" dirty="0">
                        <a:solidFill>
                          <a:srgbClr val="000000"/>
                        </a:solidFill>
                        <a:latin typeface="+mn-lt"/>
                      </a:endParaRPr>
                    </a:p>
                    <a:p>
                      <a:pPr lvl="0" algn="l">
                        <a:lnSpc>
                          <a:spcPct val="100000"/>
                        </a:lnSpc>
                        <a:buNone/>
                      </a:pPr>
                      <a:r>
                        <a:rPr lang="en-GB" sz="1400" b="0" i="0" u="none" strike="noStrike" kern="1200" noProof="0" dirty="0">
                          <a:solidFill>
                            <a:srgbClr val="000000"/>
                          </a:solidFill>
                          <a:latin typeface="+mn-lt"/>
                          <a:hlinkClick r:id="rId3"/>
                        </a:rPr>
                        <a:t>Tasleem.ahmad@brentheps.co.uk</a:t>
                      </a:r>
                      <a:endParaRPr lang="en-GB" sz="1400" b="0" i="0" u="none" strike="noStrike" kern="1200" noProof="0" dirty="0">
                        <a:solidFill>
                          <a:srgbClr val="000000"/>
                        </a:solidFill>
                        <a:latin typeface="+mn-lt"/>
                      </a:endParaRPr>
                    </a:p>
                    <a:p>
                      <a:pPr marL="0" marR="0" lvl="0" indent="0" algn="l">
                        <a:lnSpc>
                          <a:spcPct val="100000"/>
                        </a:lnSpc>
                        <a:spcBef>
                          <a:spcPts val="0"/>
                        </a:spcBef>
                        <a:spcAft>
                          <a:spcPts val="0"/>
                        </a:spcAft>
                        <a:buNone/>
                      </a:pPr>
                      <a:endParaRPr lang="en-GB" sz="1400" b="0" i="0" u="none" strike="noStrike" kern="1200" cap="none" spc="0" normalizeH="0" baseline="0" noProof="0" dirty="0">
                        <a:ln>
                          <a:noFill/>
                        </a:ln>
                        <a:solidFill>
                          <a:srgbClr val="FF0000"/>
                        </a:solidFill>
                        <a:effectLst/>
                        <a:uLnTx/>
                        <a:uFillTx/>
                        <a:latin typeface="Calibri"/>
                      </a:endParaRPr>
                    </a:p>
                  </a:txBody>
                  <a:tcPr marL="55786" marR="55786" marT="27893" marB="27893">
                    <a:lnL w="6350">
                      <a:solidFill>
                        <a:srgbClr val="FFFFFF"/>
                      </a:solidFill>
                    </a:lnL>
                    <a:lnR w="6350">
                      <a:solidFill>
                        <a:srgbClr val="FFFFFF"/>
                      </a:solidFill>
                    </a:lnR>
                    <a:lnT w="6350" cap="flat" cmpd="sng" algn="ctr">
                      <a:solidFill>
                        <a:srgbClr val="FFFFFF"/>
                      </a:solidFill>
                      <a:prstDash val="solid"/>
                      <a:round/>
                      <a:headEnd type="none" w="med" len="med"/>
                      <a:tailEnd type="none" w="med" len="med"/>
                    </a:lnT>
                    <a:lnB w="6350">
                      <a:solidFill>
                        <a:srgbClr val="FFFFFF"/>
                      </a:solidFill>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Open to public</a:t>
                      </a:r>
                      <a:endParaRPr lang="en-GB" sz="1400" b="0" i="0" u="none" strike="noStrike" dirty="0">
                        <a:solidFill>
                          <a:srgbClr val="000000"/>
                        </a:solidFill>
                        <a:effectLst/>
                        <a:latin typeface="+mn-lt"/>
                      </a:endParaRPr>
                    </a:p>
                  </a:txBody>
                  <a:tcPr marL="55786" marR="55786" marT="27893" marB="27893">
                    <a:lnL w="6350">
                      <a:solidFill>
                        <a:srgbClr val="FFFFFF"/>
                      </a:solidFill>
                    </a:lnL>
                    <a:lnR w="6350">
                      <a:solidFill>
                        <a:srgbClr val="FFFFFF"/>
                      </a:solidFill>
                    </a:lnR>
                    <a:lnT w="6350" cap="flat" cmpd="sng" algn="ctr">
                      <a:solidFill>
                        <a:srgbClr val="FFFFFF"/>
                      </a:solidFill>
                      <a:prstDash val="solid"/>
                      <a:round/>
                      <a:headEnd type="none" w="med" len="med"/>
                      <a:tailEnd type="none" w="med" len="med"/>
                    </a:lnT>
                    <a:lnB w="6350">
                      <a:solidFill>
                        <a:srgbClr val="FFFFFF"/>
                      </a:solidFill>
                    </a:lnB>
                    <a:solidFill>
                      <a:schemeClr val="accent6">
                        <a:lumMod val="40000"/>
                        <a:lumOff val="60000"/>
                      </a:schemeClr>
                    </a:solidFill>
                  </a:tcPr>
                </a:tc>
                <a:extLst>
                  <a:ext uri="{0D108BD9-81ED-4DB2-BD59-A6C34878D82A}">
                    <a16:rowId xmlns:a16="http://schemas.microsoft.com/office/drawing/2014/main" val="207969536"/>
                  </a:ext>
                </a:extLst>
              </a:tr>
              <a:tr h="1380462">
                <a:tc>
                  <a:txBody>
                    <a:bodyPr/>
                    <a:lstStyle/>
                    <a:p>
                      <a:pPr lvl="0" algn="ctr">
                        <a:buNone/>
                      </a:pPr>
                      <a:r>
                        <a:rPr lang="en-GB" sz="1400" b="1" i="0" u="none" strike="noStrike" kern="1200" noProof="0" dirty="0">
                          <a:solidFill>
                            <a:srgbClr val="000000"/>
                          </a:solidFill>
                          <a:latin typeface="Calibri"/>
                        </a:rPr>
                        <a:t>Sunday 6th April</a:t>
                      </a:r>
                      <a:endParaRPr lang="en-GB" sz="1400" b="0" i="0" u="none" strike="noStrike" kern="1200" noProof="0" dirty="0">
                        <a:solidFill>
                          <a:srgbClr val="000000"/>
                        </a:solidFill>
                        <a:latin typeface="Calibri"/>
                      </a:endParaRPr>
                    </a:p>
                    <a:p>
                      <a:pPr lvl="0" algn="ctr">
                        <a:buNone/>
                      </a:pPr>
                      <a:endParaRPr lang="en-GB" sz="1400" b="0" i="0" u="none" strike="noStrike" kern="1200" noProof="0" dirty="0">
                        <a:solidFill>
                          <a:srgbClr val="000000"/>
                        </a:solidFill>
                        <a:latin typeface="Calibri"/>
                      </a:endParaRPr>
                    </a:p>
                    <a:p>
                      <a:pPr lvl="0" algn="ctr">
                        <a:buNone/>
                      </a:pPr>
                      <a:r>
                        <a:rPr lang="en-GB" sz="1400" b="1" i="0" u="none" strike="noStrike" kern="1200" noProof="0" dirty="0">
                          <a:solidFill>
                            <a:srgbClr val="000000"/>
                          </a:solidFill>
                          <a:latin typeface="Calibri"/>
                        </a:rPr>
                        <a:t>Time: </a:t>
                      </a:r>
                      <a:endParaRPr lang="en-GB" sz="1400" b="0" i="0" u="none" strike="noStrike" kern="1200" noProof="0" dirty="0">
                        <a:solidFill>
                          <a:srgbClr val="000000"/>
                        </a:solidFill>
                        <a:latin typeface="Calibri"/>
                      </a:endParaRPr>
                    </a:p>
                    <a:p>
                      <a:pPr lvl="0" algn="ctr">
                        <a:buNone/>
                      </a:pPr>
                      <a:r>
                        <a:rPr lang="en-GB" sz="1400" b="1" i="0" u="none" strike="noStrike" kern="1200" noProof="0" dirty="0">
                          <a:solidFill>
                            <a:srgbClr val="000000"/>
                          </a:solidFill>
                          <a:latin typeface="Calibri"/>
                        </a:rPr>
                        <a:t>10:30 – 13:30 </a:t>
                      </a:r>
                      <a:r>
                        <a:rPr lang="en-GB" sz="1400" b="0" i="0" u="none" strike="noStrike" kern="1200" noProof="0" dirty="0">
                          <a:solidFill>
                            <a:srgbClr val="000000"/>
                          </a:solidFill>
                          <a:latin typeface="Calibri"/>
                        </a:rPr>
                        <a:t> </a:t>
                      </a:r>
                      <a:endParaRPr lang="en-GB" sz="1400"/>
                    </a:p>
                  </a:txBody>
                  <a:tcPr marL="55786" marR="55786" marT="27893" marB="27893">
                    <a:lnL w="6350">
                      <a:solidFill>
                        <a:srgbClr val="FFFFFF"/>
                      </a:solidFill>
                    </a:lnL>
                    <a:lnR w="6350">
                      <a:solidFill>
                        <a:srgbClr val="FFFFFF"/>
                      </a:solidFill>
                    </a:lnR>
                    <a:lnT w="6350">
                      <a:solidFill>
                        <a:srgbClr val="FFFFFF"/>
                      </a:solidFill>
                    </a:lnT>
                    <a:lnB w="6350">
                      <a:solidFill>
                        <a:srgbClr val="FFFFFF"/>
                      </a:solidFill>
                    </a:lnB>
                    <a:solidFill>
                      <a:schemeClr val="accent6">
                        <a:lumMod val="40000"/>
                        <a:lumOff val="60000"/>
                      </a:schemeClr>
                    </a:solidFill>
                  </a:tcPr>
                </a:tc>
                <a:tc>
                  <a:txBody>
                    <a:bodyPr/>
                    <a:lstStyle/>
                    <a:p>
                      <a:pPr lvl="0" algn="l">
                        <a:buNone/>
                      </a:pPr>
                      <a:r>
                        <a:rPr lang="en-GB" sz="1400" b="1" i="0" u="none" strike="noStrike" kern="1200" noProof="0" dirty="0">
                          <a:solidFill>
                            <a:srgbClr val="000000"/>
                          </a:solidFill>
                          <a:latin typeface="Calibri"/>
                        </a:rPr>
                        <a:t>SDA Church Willesden</a:t>
                      </a:r>
                      <a:r>
                        <a:rPr lang="en-GB" sz="1400" b="0" i="0" u="none" strike="noStrike" kern="1200" noProof="0" dirty="0">
                          <a:solidFill>
                            <a:srgbClr val="000000"/>
                          </a:solidFill>
                          <a:latin typeface="Calibri"/>
                        </a:rPr>
                        <a:t> </a:t>
                      </a:r>
                      <a:endParaRPr lang="en-US" sz="1400" b="0" i="0" u="none" strike="noStrike" kern="1200" noProof="0" dirty="0">
                        <a:solidFill>
                          <a:srgbClr val="000000"/>
                        </a:solidFill>
                        <a:latin typeface="Calibri"/>
                      </a:endParaRPr>
                    </a:p>
                    <a:p>
                      <a:pPr lvl="0" algn="l">
                        <a:buNone/>
                      </a:pPr>
                      <a:r>
                        <a:rPr lang="en-GB" sz="1400" b="0" i="0" u="none" strike="noStrike" kern="1200" noProof="0" dirty="0">
                          <a:solidFill>
                            <a:srgbClr val="000000"/>
                          </a:solidFill>
                          <a:latin typeface="Calibri"/>
                        </a:rPr>
                        <a:t>Glebe Road  </a:t>
                      </a:r>
                      <a:endParaRPr lang="en-US" sz="1400" b="0" i="0" u="none" strike="noStrike" kern="1200" noProof="0" dirty="0">
                        <a:solidFill>
                          <a:srgbClr val="000000"/>
                        </a:solidFill>
                        <a:latin typeface="Calibri"/>
                      </a:endParaRPr>
                    </a:p>
                    <a:p>
                      <a:pPr lvl="0" algn="l">
                        <a:buNone/>
                      </a:pPr>
                      <a:r>
                        <a:rPr lang="en-GB" sz="1400" b="0" i="0" u="none" strike="noStrike" kern="1200" noProof="0" dirty="0">
                          <a:solidFill>
                            <a:srgbClr val="000000"/>
                          </a:solidFill>
                          <a:latin typeface="Calibri"/>
                        </a:rPr>
                        <a:t>NW10 2JD </a:t>
                      </a:r>
                      <a:endParaRPr lang="en-US" sz="1400" b="0" i="0" u="none" strike="noStrike" kern="1200" noProof="0" dirty="0">
                        <a:solidFill>
                          <a:srgbClr val="000000"/>
                        </a:solidFill>
                        <a:latin typeface="Calibri"/>
                      </a:endParaRPr>
                    </a:p>
                    <a:p>
                      <a:pPr lvl="0" algn="l">
                        <a:buNone/>
                      </a:pPr>
                      <a:endParaRPr lang="en-GB" sz="1400" b="0" i="0" u="none" strike="noStrike" kern="1200" noProof="0" dirty="0">
                        <a:solidFill>
                          <a:srgbClr val="000000"/>
                        </a:solidFill>
                        <a:latin typeface="Calibri"/>
                      </a:endParaRPr>
                    </a:p>
                    <a:p>
                      <a:pPr lvl="0" algn="l">
                        <a:buNone/>
                      </a:pPr>
                      <a:r>
                        <a:rPr lang="en-GB" sz="1400" b="1" i="0" u="none" strike="noStrike" kern="1200" noProof="0" dirty="0">
                          <a:solidFill>
                            <a:srgbClr val="000000"/>
                          </a:solidFill>
                          <a:latin typeface="Calibri"/>
                        </a:rPr>
                        <a:t>Locality</a:t>
                      </a:r>
                      <a:r>
                        <a:rPr lang="en-GB" sz="1400" b="0" i="0" u="none" strike="noStrike" kern="1200" noProof="0" dirty="0">
                          <a:solidFill>
                            <a:srgbClr val="000000"/>
                          </a:solidFill>
                          <a:latin typeface="Calibri"/>
                        </a:rPr>
                        <a:t>: Willesden </a:t>
                      </a:r>
                      <a:endParaRPr lang="en-GB" sz="1400"/>
                    </a:p>
                  </a:txBody>
                  <a:tcPr marL="55786" marR="55786" marT="27893" marB="27893">
                    <a:lnL w="6350">
                      <a:solidFill>
                        <a:srgbClr val="FFFFFF"/>
                      </a:solidFill>
                    </a:lnL>
                    <a:lnR w="6350">
                      <a:solidFill>
                        <a:srgbClr val="FFFFFF"/>
                      </a:solidFill>
                    </a:lnR>
                    <a:lnT w="6350">
                      <a:solidFill>
                        <a:srgbClr val="FFFFFF"/>
                      </a:solidFill>
                    </a:lnT>
                    <a:lnB w="6350">
                      <a:solidFill>
                        <a:srgbClr val="FFFFFF"/>
                      </a:solidFill>
                    </a:lnB>
                    <a:solidFill>
                      <a:schemeClr val="accent6">
                        <a:lumMod val="40000"/>
                        <a:lumOff val="60000"/>
                      </a:schemeClr>
                    </a:solidFill>
                  </a:tcPr>
                </a:tc>
                <a:tc>
                  <a:txBody>
                    <a:bodyPr/>
                    <a:lstStyle/>
                    <a:p>
                      <a:pPr lvl="0" algn="ctr">
                        <a:buNone/>
                      </a:pPr>
                      <a:r>
                        <a:rPr lang="en-GB" sz="1400" b="1" i="0" u="none" strike="noStrike" kern="1200" noProof="0" dirty="0">
                          <a:solidFill>
                            <a:srgbClr val="000000"/>
                          </a:solidFill>
                          <a:latin typeface="Calibri"/>
                        </a:rPr>
                        <a:t>SDA Drop in Session</a:t>
                      </a:r>
                      <a:r>
                        <a:rPr lang="en-GB" sz="1400" b="0" i="0" u="none" strike="noStrike" kern="1200" noProof="0" dirty="0">
                          <a:solidFill>
                            <a:srgbClr val="000000"/>
                          </a:solidFill>
                          <a:latin typeface="Calibri"/>
                        </a:rPr>
                        <a:t> </a:t>
                      </a:r>
                    </a:p>
                    <a:p>
                      <a:pPr lvl="0" algn="l">
                        <a:buNone/>
                      </a:pPr>
                      <a:endParaRPr lang="en-GB" sz="1400" b="0" i="0" u="none" strike="noStrike" kern="1200" noProof="0" dirty="0">
                        <a:solidFill>
                          <a:srgbClr val="000000"/>
                        </a:solidFill>
                        <a:latin typeface="Calibri"/>
                      </a:endParaRPr>
                    </a:p>
                    <a:p>
                      <a:pPr lvl="0" algn="l">
                        <a:buNone/>
                      </a:pPr>
                      <a:r>
                        <a:rPr lang="en-GB" sz="1400" b="1" i="0" u="none" strike="noStrike" kern="1200" noProof="0" dirty="0">
                          <a:solidFill>
                            <a:srgbClr val="000000"/>
                          </a:solidFill>
                          <a:latin typeface="Calibri"/>
                        </a:rPr>
                        <a:t>Aim/Focus: </a:t>
                      </a:r>
                      <a:r>
                        <a:rPr lang="en-GB" sz="1400" b="0" i="0" u="none" strike="noStrike" kern="1200" noProof="0" dirty="0">
                          <a:solidFill>
                            <a:srgbClr val="000000"/>
                          </a:solidFill>
                          <a:latin typeface="Calibri"/>
                        </a:rPr>
                        <a:t>Health Promotion, Emotional Wellbeing. </a:t>
                      </a:r>
                      <a:endParaRPr lang="en-US" sz="1400" b="0" i="0" u="none" strike="noStrike" kern="1200" noProof="0" dirty="0">
                        <a:solidFill>
                          <a:srgbClr val="000000"/>
                        </a:solidFill>
                        <a:latin typeface="Calibri"/>
                      </a:endParaRPr>
                    </a:p>
                    <a:p>
                      <a:pPr lvl="0" algn="l">
                        <a:buNone/>
                      </a:pPr>
                      <a:r>
                        <a:rPr lang="en-GB" sz="1400" b="1" i="0" u="none" strike="noStrike" kern="1200" noProof="0" dirty="0">
                          <a:solidFill>
                            <a:srgbClr val="000000"/>
                          </a:solidFill>
                          <a:latin typeface="Calibri"/>
                        </a:rPr>
                        <a:t>Target Audience: </a:t>
                      </a:r>
                      <a:r>
                        <a:rPr lang="en-GB" sz="1400" b="0" i="0" u="none" strike="noStrike" kern="1200" noProof="0" dirty="0">
                          <a:solidFill>
                            <a:srgbClr val="000000"/>
                          </a:solidFill>
                          <a:latin typeface="Calibri"/>
                        </a:rPr>
                        <a:t>many are users of food banks and have mental health needs. </a:t>
                      </a:r>
                      <a:endParaRPr lang="en-US" sz="1400" b="0" i="0" u="none" strike="noStrike" kern="1200" noProof="0" dirty="0">
                        <a:solidFill>
                          <a:srgbClr val="000000"/>
                        </a:solidFill>
                        <a:latin typeface="Calibri"/>
                      </a:endParaRPr>
                    </a:p>
                    <a:p>
                      <a:pPr lvl="0" algn="l">
                        <a:buNone/>
                      </a:pPr>
                      <a:r>
                        <a:rPr lang="en-GB" sz="1400" b="1" i="0" u="none" strike="noStrike" kern="1200" noProof="0" dirty="0">
                          <a:solidFill>
                            <a:srgbClr val="000000"/>
                          </a:solidFill>
                          <a:latin typeface="Calibri"/>
                        </a:rPr>
                        <a:t>Health Checks: </a:t>
                      </a:r>
                      <a:r>
                        <a:rPr lang="en-GB" sz="1400" b="0" i="0" u="none" strike="noStrike" kern="1200" noProof="0" dirty="0">
                          <a:solidFill>
                            <a:srgbClr val="000000"/>
                          </a:solidFill>
                          <a:latin typeface="Calibri"/>
                        </a:rPr>
                        <a:t>none </a:t>
                      </a:r>
                      <a:endParaRPr lang="en-US" sz="1400" b="0" i="0" u="none" strike="noStrike" kern="1200" noProof="0" dirty="0">
                        <a:solidFill>
                          <a:srgbClr val="000000"/>
                        </a:solidFill>
                        <a:latin typeface="Calibri"/>
                      </a:endParaRPr>
                    </a:p>
                  </a:txBody>
                  <a:tcPr marL="55786" marR="55786" marT="27893" marB="27893">
                    <a:lnL w="6350">
                      <a:solidFill>
                        <a:srgbClr val="FFFFFF"/>
                      </a:solidFill>
                    </a:lnL>
                    <a:lnR w="6350">
                      <a:solidFill>
                        <a:srgbClr val="FFFFFF"/>
                      </a:solidFill>
                    </a:lnR>
                    <a:lnT w="6350">
                      <a:solidFill>
                        <a:srgbClr val="FFFFFF"/>
                      </a:solidFill>
                    </a:lnT>
                    <a:lnB w="6350">
                      <a:solidFill>
                        <a:srgbClr val="FFFFFF"/>
                      </a:solidFill>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Lead officer: </a:t>
                      </a:r>
                      <a:r>
                        <a:rPr lang="en-GB" sz="1400" b="0" i="0" u="none" strike="noStrike" dirty="0">
                          <a:solidFill>
                            <a:srgbClr val="000000"/>
                          </a:solidFill>
                          <a:effectLst/>
                          <a:latin typeface="+mn-lt"/>
                        </a:rPr>
                        <a:t>Jenny </a:t>
                      </a:r>
                      <a:r>
                        <a:rPr lang="en-GB" sz="1400" b="0" i="0" u="none" strike="noStrike" dirty="0" err="1">
                          <a:solidFill>
                            <a:srgbClr val="000000"/>
                          </a:solidFill>
                          <a:effectLst/>
                          <a:latin typeface="+mn-lt"/>
                        </a:rPr>
                        <a:t>Lanyero</a:t>
                      </a:r>
                      <a:endParaRPr lang="en-GB" sz="1400" b="0" i="0" u="none" strike="noStrike" dirty="0">
                        <a:solidFill>
                          <a:srgbClr val="000000"/>
                        </a:solidFill>
                        <a:effectLst/>
                        <a:latin typeface="+mn-lt"/>
                      </a:endParaRPr>
                    </a:p>
                    <a:p>
                      <a:pPr lvl="0" algn="l" rtl="0">
                        <a:buNone/>
                      </a:pPr>
                      <a:r>
                        <a:rPr lang="en-GB" sz="1400" b="0" i="0" u="none" strike="noStrike" dirty="0">
                          <a:solidFill>
                            <a:srgbClr val="000000"/>
                          </a:solidFill>
                          <a:effectLst/>
                          <a:latin typeface="+mn-lt"/>
                        </a:rPr>
                        <a:t> </a:t>
                      </a:r>
                      <a:endParaRPr lang="en-GB" sz="1400" b="1" i="0" u="none" strike="noStrike" dirty="0">
                        <a:solidFill>
                          <a:srgbClr val="000000"/>
                        </a:solidFill>
                        <a:effectLst/>
                        <a:latin typeface="+mn-lt"/>
                      </a:endParaRPr>
                    </a:p>
                    <a:p>
                      <a:pPr lvl="0" algn="l" rtl="0">
                        <a:buNone/>
                      </a:pPr>
                      <a:r>
                        <a:rPr lang="en-GB" sz="1400" b="1" i="0" u="none" strike="noStrike" dirty="0">
                          <a:solidFill>
                            <a:srgbClr val="000000"/>
                          </a:solidFill>
                          <a:effectLst/>
                          <a:latin typeface="+mn-lt"/>
                        </a:rPr>
                        <a:t>Contact: </a:t>
                      </a:r>
                    </a:p>
                    <a:p>
                      <a:pPr lvl="0" algn="l" rtl="0">
                        <a:buNone/>
                      </a:pPr>
                      <a:r>
                        <a:rPr lang="en-GB" sz="1400" b="0" i="0" u="none" strike="noStrike" dirty="0">
                          <a:solidFill>
                            <a:srgbClr val="000000"/>
                          </a:solidFill>
                          <a:effectLst/>
                          <a:latin typeface="+mn-lt"/>
                        </a:rPr>
                        <a:t>jlanyero@nhs.net</a:t>
                      </a:r>
                      <a:endParaRPr lang="en-GB" sz="1400" b="0" i="0" dirty="0">
                        <a:solidFill>
                          <a:srgbClr val="000000"/>
                        </a:solidFill>
                        <a:effectLst/>
                        <a:latin typeface="+mn-lt"/>
                      </a:endParaRPr>
                    </a:p>
                  </a:txBody>
                  <a:tcPr marL="55786" marR="55786" marT="27893" marB="27893">
                    <a:lnL w="6350">
                      <a:solidFill>
                        <a:srgbClr val="FFFFFF"/>
                      </a:solidFill>
                    </a:lnL>
                    <a:lnR w="6350">
                      <a:solidFill>
                        <a:srgbClr val="FFFFFF"/>
                      </a:solidFill>
                    </a:lnR>
                    <a:lnT w="6350">
                      <a:solidFill>
                        <a:srgbClr val="FFFFFF"/>
                      </a:solidFill>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u="none" strike="noStrike" dirty="0">
                          <a:solidFill>
                            <a:srgbClr val="000000"/>
                          </a:solidFill>
                          <a:effectLst/>
                          <a:latin typeface="+mn-lt"/>
                        </a:rPr>
                        <a:t>Open to public</a:t>
                      </a:r>
                      <a:endParaRPr lang="en-GB" sz="1400" b="0" i="0" u="none" strike="noStrike" dirty="0">
                        <a:solidFill>
                          <a:srgbClr val="000000"/>
                        </a:solidFill>
                        <a:effectLst/>
                        <a:latin typeface="+mn-lt"/>
                      </a:endParaRPr>
                    </a:p>
                    <a:p>
                      <a:pPr marL="0" lvl="0" indent="0" algn="l">
                        <a:lnSpc>
                          <a:spcPct val="100000"/>
                        </a:lnSpc>
                        <a:spcBef>
                          <a:spcPts val="0"/>
                        </a:spcBef>
                        <a:spcAft>
                          <a:spcPts val="0"/>
                        </a:spcAft>
                        <a:buNone/>
                      </a:pPr>
                      <a:endParaRPr lang="en-GB" sz="1400" b="1" kern="1200" dirty="0">
                        <a:solidFill>
                          <a:srgbClr val="FF0000"/>
                        </a:solidFill>
                        <a:latin typeface="Calibri"/>
                        <a:ea typeface="+mn-ea"/>
                        <a:cs typeface="+mn-cs"/>
                      </a:endParaRPr>
                    </a:p>
                  </a:txBody>
                  <a:tcPr marL="55786" marR="55786" marT="27893" marB="27893">
                    <a:lnL w="6350">
                      <a:solidFill>
                        <a:srgbClr val="FFFFFF"/>
                      </a:solidFill>
                    </a:lnL>
                    <a:lnR w="6350">
                      <a:solidFill>
                        <a:srgbClr val="FFFFFF"/>
                      </a:solidFill>
                    </a:lnR>
                    <a:lnT w="6350">
                      <a:solidFill>
                        <a:srgbClr val="FFFFFF"/>
                      </a:solidFill>
                    </a:lnT>
                    <a:lnB w="6350" cap="flat" cmpd="sng" algn="ctr">
                      <a:solidFill>
                        <a:srgbClr val="FFFFFF"/>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688823563"/>
                  </a:ext>
                </a:extLst>
              </a:tr>
              <a:tr h="2020660">
                <a:tc>
                  <a:txBody>
                    <a:bodyPr/>
                    <a:lstStyle/>
                    <a:p>
                      <a:pPr marL="0" lvl="0" algn="ctr">
                        <a:buNone/>
                      </a:pPr>
                      <a:r>
                        <a:rPr lang="en-GB" sz="1400" b="1" i="0" u="none" strike="noStrike" kern="1200" noProof="0" dirty="0">
                          <a:solidFill>
                            <a:schemeClr val="tx1"/>
                          </a:solidFill>
                          <a:latin typeface="Calibri"/>
                        </a:rPr>
                        <a:t>Monday</a:t>
                      </a:r>
                      <a:endParaRPr lang="en-US" sz="1400" b="0" i="0" u="none" strike="noStrike" kern="1200" noProof="0" dirty="0">
                        <a:solidFill>
                          <a:srgbClr val="000000"/>
                        </a:solidFill>
                        <a:latin typeface="Calibri"/>
                      </a:endParaRPr>
                    </a:p>
                    <a:p>
                      <a:pPr marL="0" lvl="0" algn="ctr">
                        <a:buNone/>
                      </a:pPr>
                      <a:r>
                        <a:rPr lang="en-GB" sz="1400" b="1" i="0" u="none" strike="noStrike" kern="1200" noProof="0" dirty="0">
                          <a:solidFill>
                            <a:srgbClr val="000000"/>
                          </a:solidFill>
                          <a:latin typeface="Calibri"/>
                        </a:rPr>
                        <a:t>7th April </a:t>
                      </a:r>
                      <a:endParaRPr lang="en-GB" sz="1400" b="1"/>
                    </a:p>
                    <a:p>
                      <a:pPr marL="0" lvl="0" algn="ctr">
                        <a:buNone/>
                      </a:pPr>
                      <a:endParaRPr lang="en-GB" sz="1400" b="1" i="0" u="none" strike="noStrike" kern="1200" noProof="0" dirty="0">
                        <a:solidFill>
                          <a:schemeClr val="tx1"/>
                        </a:solidFill>
                        <a:latin typeface="Calibri"/>
                      </a:endParaRPr>
                    </a:p>
                    <a:p>
                      <a:pPr marL="0" lvl="0" algn="ctr">
                        <a:buNone/>
                      </a:pPr>
                      <a:r>
                        <a:rPr lang="en-GB" sz="1400" b="1" i="0" u="none" strike="noStrike" kern="1200" noProof="0" dirty="0">
                          <a:solidFill>
                            <a:schemeClr val="tx1"/>
                          </a:solidFill>
                          <a:latin typeface="Calibri"/>
                        </a:rPr>
                        <a:t>Time: </a:t>
                      </a:r>
                      <a:endParaRPr lang="en-US" sz="1400" b="0" i="0" u="none" strike="noStrike" kern="1200" noProof="0" dirty="0">
                        <a:solidFill>
                          <a:srgbClr val="000000"/>
                        </a:solidFill>
                        <a:latin typeface="Calibri"/>
                      </a:endParaRPr>
                    </a:p>
                    <a:p>
                      <a:pPr marL="0" lvl="0" algn="ctr">
                        <a:buNone/>
                      </a:pPr>
                      <a:r>
                        <a:rPr lang="en-GB" sz="1400" b="1" i="0" u="none" strike="noStrike" kern="1200" noProof="0" dirty="0">
                          <a:solidFill>
                            <a:schemeClr val="tx1"/>
                          </a:solidFill>
                          <a:latin typeface="Calibri"/>
                        </a:rPr>
                        <a:t>2 pm – 3 pm</a:t>
                      </a:r>
                      <a:endParaRPr lang="en-GB" sz="1400"/>
                    </a:p>
                  </a:txBody>
                  <a:tcPr marL="55786" marR="55786" marT="27893" marB="27893">
                    <a:lnL w="6350">
                      <a:solidFill>
                        <a:srgbClr val="FFFFFF"/>
                      </a:solidFill>
                    </a:lnL>
                    <a:lnR w="6350">
                      <a:solidFill>
                        <a:srgbClr val="FFFFFF"/>
                      </a:solidFill>
                    </a:lnR>
                    <a:lnT w="6350">
                      <a:solidFill>
                        <a:srgbClr val="FFFFFF"/>
                      </a:solidFill>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a:lnSpc>
                          <a:spcPct val="100000"/>
                        </a:lnSpc>
                        <a:spcBef>
                          <a:spcPts val="0"/>
                        </a:spcBef>
                        <a:spcAft>
                          <a:spcPts val="0"/>
                        </a:spcAft>
                        <a:buNone/>
                      </a:pPr>
                      <a:r>
                        <a:rPr lang="en-GB" sz="1400" b="1" i="0" u="none" strike="noStrike" kern="1200" noProof="0" dirty="0">
                          <a:solidFill>
                            <a:srgbClr val="000000"/>
                          </a:solidFill>
                          <a:latin typeface="Calibri"/>
                        </a:rPr>
                        <a:t>Dementia Cafe</a:t>
                      </a:r>
                      <a:r>
                        <a:rPr lang="en-GB" sz="1400" b="0" i="0" u="none" strike="noStrike" kern="1200" noProof="0" dirty="0">
                          <a:solidFill>
                            <a:srgbClr val="000000"/>
                          </a:solidFill>
                          <a:latin typeface="Calibri"/>
                        </a:rPr>
                        <a:t> </a:t>
                      </a:r>
                      <a:endParaRPr lang="en-US" sz="1400" b="0" i="0" u="none" strike="noStrike" kern="1200" noProof="0" dirty="0">
                        <a:solidFill>
                          <a:srgbClr val="000000"/>
                        </a:solidFill>
                        <a:latin typeface="Calibri"/>
                      </a:endParaRPr>
                    </a:p>
                    <a:p>
                      <a:pPr lvl="0" algn="l">
                        <a:lnSpc>
                          <a:spcPct val="100000"/>
                        </a:lnSpc>
                        <a:spcBef>
                          <a:spcPts val="0"/>
                        </a:spcBef>
                        <a:spcAft>
                          <a:spcPts val="0"/>
                        </a:spcAft>
                        <a:buNone/>
                      </a:pPr>
                      <a:r>
                        <a:rPr lang="en-GB" sz="1400" b="1" i="0" u="none" strike="noStrike" kern="1200" noProof="0" dirty="0">
                          <a:solidFill>
                            <a:srgbClr val="000000"/>
                          </a:solidFill>
                          <a:latin typeface="Calibri"/>
                        </a:rPr>
                        <a:t>Gujarati Arya Association</a:t>
                      </a:r>
                      <a:r>
                        <a:rPr lang="en-GB" sz="1400" b="0" i="0" u="none" strike="noStrike" kern="1200" noProof="0" dirty="0">
                          <a:solidFill>
                            <a:srgbClr val="000000"/>
                          </a:solidFill>
                          <a:latin typeface="Calibri"/>
                        </a:rPr>
                        <a:t> </a:t>
                      </a:r>
                      <a:endParaRPr lang="en-GB" sz="1400" dirty="0"/>
                    </a:p>
                    <a:p>
                      <a:pPr lvl="0" algn="l">
                        <a:lnSpc>
                          <a:spcPct val="100000"/>
                        </a:lnSpc>
                        <a:spcBef>
                          <a:spcPts val="0"/>
                        </a:spcBef>
                        <a:spcAft>
                          <a:spcPts val="0"/>
                        </a:spcAft>
                        <a:buNone/>
                      </a:pPr>
                      <a:r>
                        <a:rPr lang="en-GB" sz="1400" b="0" i="0" u="none" strike="noStrike" kern="1200" noProof="0" dirty="0">
                          <a:solidFill>
                            <a:srgbClr val="000000"/>
                          </a:solidFill>
                          <a:latin typeface="Calibri"/>
                        </a:rPr>
                        <a:t>Kenton Hall </a:t>
                      </a:r>
                      <a:endParaRPr lang="en-GB" sz="1400" dirty="0"/>
                    </a:p>
                    <a:p>
                      <a:pPr lvl="0" algn="l">
                        <a:lnSpc>
                          <a:spcPct val="100000"/>
                        </a:lnSpc>
                        <a:spcBef>
                          <a:spcPts val="0"/>
                        </a:spcBef>
                        <a:spcAft>
                          <a:spcPts val="0"/>
                        </a:spcAft>
                        <a:buNone/>
                      </a:pPr>
                      <a:r>
                        <a:rPr lang="en-GB" sz="1400" b="0" i="0" u="none" strike="noStrike" kern="1200" noProof="0" dirty="0">
                          <a:solidFill>
                            <a:srgbClr val="000000"/>
                          </a:solidFill>
                          <a:latin typeface="Calibri"/>
                        </a:rPr>
                        <a:t>Woodcock Hill, </a:t>
                      </a:r>
                      <a:endParaRPr lang="en-GB" sz="1400" dirty="0"/>
                    </a:p>
                    <a:p>
                      <a:pPr lvl="0" algn="l">
                        <a:lnSpc>
                          <a:spcPct val="100000"/>
                        </a:lnSpc>
                        <a:spcBef>
                          <a:spcPts val="0"/>
                        </a:spcBef>
                        <a:spcAft>
                          <a:spcPts val="0"/>
                        </a:spcAft>
                        <a:buNone/>
                      </a:pPr>
                      <a:r>
                        <a:rPr lang="en-GB" sz="1400" b="0" i="0" u="none" strike="noStrike" kern="1200" noProof="0" dirty="0">
                          <a:solidFill>
                            <a:srgbClr val="000000"/>
                          </a:solidFill>
                          <a:latin typeface="Calibri"/>
                        </a:rPr>
                        <a:t>Kenton HA3 0PQ </a:t>
                      </a:r>
                      <a:endParaRPr lang="en-US" sz="1400" b="0" i="0" u="none" strike="noStrike" kern="1200" noProof="0" dirty="0">
                        <a:solidFill>
                          <a:srgbClr val="000000"/>
                        </a:solidFill>
                        <a:latin typeface="Calibri"/>
                      </a:endParaRPr>
                    </a:p>
                    <a:p>
                      <a:pPr lvl="0" algn="l">
                        <a:lnSpc>
                          <a:spcPct val="100000"/>
                        </a:lnSpc>
                        <a:spcBef>
                          <a:spcPts val="0"/>
                        </a:spcBef>
                        <a:spcAft>
                          <a:spcPts val="0"/>
                        </a:spcAft>
                        <a:buNone/>
                      </a:pPr>
                      <a:endParaRPr lang="en-GB" sz="1400" b="0" i="0" u="none" strike="noStrike" kern="1200" noProof="0" dirty="0">
                        <a:solidFill>
                          <a:srgbClr val="000000"/>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u="none" strike="noStrike" kern="1200" noProof="0" dirty="0">
                          <a:solidFill>
                            <a:srgbClr val="000000"/>
                          </a:solidFill>
                          <a:latin typeface="Calibri"/>
                        </a:rPr>
                        <a:t>Locality:</a:t>
                      </a:r>
                      <a:r>
                        <a:rPr lang="en-GB" sz="1400" b="0" i="0" u="none" strike="noStrike" kern="1200" noProof="0" dirty="0">
                          <a:solidFill>
                            <a:srgbClr val="000000"/>
                          </a:solidFill>
                          <a:latin typeface="Calibri"/>
                        </a:rPr>
                        <a:t> </a:t>
                      </a:r>
                      <a:r>
                        <a:rPr lang="en-GB" sz="1400" b="0" i="0" u="none" strike="noStrike" noProof="0" dirty="0">
                          <a:solidFill>
                            <a:srgbClr val="000000"/>
                          </a:solidFill>
                          <a:latin typeface="+mn-lt"/>
                        </a:rPr>
                        <a:t>Kingsbury &amp; Kenton</a:t>
                      </a:r>
                      <a:endParaRPr lang="en-GB" sz="1400" dirty="0"/>
                    </a:p>
                    <a:p>
                      <a:pPr lvl="0" algn="l">
                        <a:lnSpc>
                          <a:spcPct val="100000"/>
                        </a:lnSpc>
                        <a:spcBef>
                          <a:spcPts val="0"/>
                        </a:spcBef>
                        <a:spcAft>
                          <a:spcPts val="0"/>
                        </a:spcAft>
                        <a:buNone/>
                      </a:pPr>
                      <a:endParaRPr lang="en-GB" sz="1400" b="0" dirty="0">
                        <a:solidFill>
                          <a:srgbClr val="000000"/>
                        </a:solidFill>
                      </a:endParaRPr>
                    </a:p>
                  </a:txBody>
                  <a:tcPr marL="55786" marR="55786" marT="27893" marB="27893">
                    <a:lnL w="6350">
                      <a:solidFill>
                        <a:srgbClr val="FFFFFF"/>
                      </a:solidFill>
                    </a:lnL>
                    <a:lnR w="6350">
                      <a:solidFill>
                        <a:srgbClr val="FFFFFF"/>
                      </a:solidFill>
                    </a:lnR>
                    <a:lnT w="6350">
                      <a:solidFill>
                        <a:srgbClr val="FFFFFF"/>
                      </a:solidFill>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ctr">
                        <a:lnSpc>
                          <a:spcPct val="100000"/>
                        </a:lnSpc>
                        <a:spcBef>
                          <a:spcPts val="0"/>
                        </a:spcBef>
                        <a:spcAft>
                          <a:spcPts val="0"/>
                        </a:spcAft>
                        <a:buNone/>
                      </a:pPr>
                      <a:r>
                        <a:rPr lang="en-GB" sz="1400" b="1" i="0" u="none" strike="noStrike" kern="1200" noProof="0" dirty="0">
                          <a:solidFill>
                            <a:schemeClr val="tx1"/>
                          </a:solidFill>
                          <a:latin typeface="Calibri"/>
                        </a:rPr>
                        <a:t>Stress Awareness Month</a:t>
                      </a:r>
                      <a:endParaRPr lang="en-GB" sz="1400" b="0" i="0" u="none" strike="noStrike" kern="1200" noProof="0" dirty="0">
                        <a:solidFill>
                          <a:srgbClr val="000000"/>
                        </a:solidFill>
                        <a:latin typeface="Calibri"/>
                      </a:endParaRPr>
                    </a:p>
                    <a:p>
                      <a:pPr marL="0" lvl="0" algn="ctr">
                        <a:buNone/>
                      </a:pPr>
                      <a:r>
                        <a:rPr lang="en-GB" sz="1400" b="1" i="0" u="none" strike="noStrike" kern="1200" noProof="0" dirty="0">
                          <a:solidFill>
                            <a:srgbClr val="000000"/>
                          </a:solidFill>
                          <a:latin typeface="Calibri"/>
                        </a:rPr>
                        <a:t>TALK on Stress , Anxiety and Sleep</a:t>
                      </a:r>
                      <a:endParaRPr lang="en-US" sz="1400" b="1" i="0" u="none" strike="noStrike" kern="1200" noProof="0" dirty="0">
                        <a:solidFill>
                          <a:schemeClr val="tx1"/>
                        </a:solidFill>
                        <a:latin typeface="Calibri"/>
                        <a:ea typeface="+mn-ea"/>
                        <a:cs typeface="+mn-cs"/>
                      </a:endParaRPr>
                    </a:p>
                    <a:p>
                      <a:pPr marL="0" lvl="0" algn="l">
                        <a:buNone/>
                      </a:pPr>
                      <a:endParaRPr lang="en-GB" sz="1400" b="0" i="0" u="none" strike="noStrike" kern="1200" noProof="0" dirty="0">
                        <a:solidFill>
                          <a:srgbClr val="000000"/>
                        </a:solidFill>
                        <a:latin typeface="Calibri"/>
                      </a:endParaRPr>
                    </a:p>
                    <a:p>
                      <a:pPr marL="0" lvl="0" algn="l">
                        <a:buNone/>
                      </a:pPr>
                      <a:r>
                        <a:rPr lang="en-GB" sz="1400" b="1" i="0" u="none" strike="noStrike" kern="1200" noProof="0" dirty="0">
                          <a:solidFill>
                            <a:srgbClr val="000000"/>
                          </a:solidFill>
                          <a:latin typeface="Calibri"/>
                        </a:rPr>
                        <a:t>Aim/Focus: </a:t>
                      </a:r>
                      <a:r>
                        <a:rPr lang="en-GB" sz="1400" b="0" i="0" u="none" strike="noStrike" kern="1200" noProof="0" dirty="0">
                          <a:solidFill>
                            <a:srgbClr val="000000"/>
                          </a:solidFill>
                          <a:latin typeface="Calibri"/>
                        </a:rPr>
                        <a:t>Interactive talk on Stress , anxiety and sleep with </a:t>
                      </a:r>
                      <a:r>
                        <a:rPr lang="en-GB" sz="1400" b="0" i="0" u="none" strike="noStrike" kern="1200" noProof="0" dirty="0">
                          <a:solidFill>
                            <a:schemeClr val="tx1"/>
                          </a:solidFill>
                          <a:latin typeface="Calibri"/>
                        </a:rPr>
                        <a:t>Diana Hurley (BHM Community Champion, who worked in the NHS as an occupational therapist and now is a part time Pilates instructor.)</a:t>
                      </a:r>
                      <a:endParaRPr lang="en-GB" sz="1400" b="0" i="0" u="none" strike="noStrike" kern="1200" noProof="0" dirty="0">
                        <a:solidFill>
                          <a:srgbClr val="000000"/>
                        </a:solidFill>
                        <a:latin typeface="Calibri"/>
                      </a:endParaRPr>
                    </a:p>
                    <a:p>
                      <a:pPr marL="0" lvl="0" algn="l">
                        <a:buNone/>
                      </a:pPr>
                      <a:r>
                        <a:rPr lang="en-GB" sz="1400" b="1" i="0" u="none" strike="noStrike" kern="1200" noProof="0" dirty="0">
                          <a:solidFill>
                            <a:srgbClr val="000000"/>
                          </a:solidFill>
                          <a:latin typeface="Calibri"/>
                        </a:rPr>
                        <a:t>Target Audience:</a:t>
                      </a:r>
                      <a:r>
                        <a:rPr lang="en-GB" sz="1400" b="0" i="0" u="none" strike="noStrike" kern="1200" noProof="0" dirty="0">
                          <a:solidFill>
                            <a:srgbClr val="000000"/>
                          </a:solidFill>
                          <a:latin typeface="Calibri"/>
                        </a:rPr>
                        <a:t> </a:t>
                      </a:r>
                      <a:r>
                        <a:rPr lang="en-US" sz="1400" b="0" i="0" u="none" strike="noStrike" kern="1200" noProof="0" dirty="0">
                          <a:solidFill>
                            <a:srgbClr val="000000"/>
                          </a:solidFill>
                          <a:latin typeface="Calibri"/>
                        </a:rPr>
                        <a:t>50 older group residents who meet every Monday in the recently opened Dementia Friendly Café at Kenton Hall. </a:t>
                      </a:r>
                      <a:endParaRPr lang="en-GB" sz="1400" b="0" i="0" u="none" strike="noStrike" kern="1200" noProof="0" dirty="0">
                        <a:solidFill>
                          <a:srgbClr val="000000"/>
                        </a:solidFill>
                        <a:latin typeface="Calibri"/>
                      </a:endParaRPr>
                    </a:p>
                    <a:p>
                      <a:pPr marL="0" lvl="0" algn="l">
                        <a:buNone/>
                      </a:pPr>
                      <a:r>
                        <a:rPr lang="en-GB" sz="1400" b="1" i="0" u="none" strike="noStrike" kern="1200" noProof="0" dirty="0">
                          <a:solidFill>
                            <a:srgbClr val="000000"/>
                          </a:solidFill>
                          <a:latin typeface="Calibri"/>
                        </a:rPr>
                        <a:t>Health Checks </a:t>
                      </a:r>
                      <a:r>
                        <a:rPr lang="en-GB" sz="1400" b="0" i="0" u="none" strike="noStrike" kern="1200" noProof="0" dirty="0">
                          <a:solidFill>
                            <a:srgbClr val="000000"/>
                          </a:solidFill>
                          <a:latin typeface="Calibri"/>
                        </a:rPr>
                        <a:t>:No</a:t>
                      </a:r>
                      <a:endParaRPr lang="en-US" sz="1400" b="0" dirty="0">
                        <a:solidFill>
                          <a:srgbClr val="000000"/>
                        </a:solidFill>
                      </a:endParaRPr>
                    </a:p>
                  </a:txBody>
                  <a:tcPr marL="55786" marR="55786" marT="27893" marB="27893">
                    <a:lnL w="6350">
                      <a:solidFill>
                        <a:srgbClr val="FFFFFF"/>
                      </a:solidFill>
                    </a:lnL>
                    <a:lnR w="6350" cap="flat" cmpd="sng" algn="ctr">
                      <a:solidFill>
                        <a:srgbClr val="FFFFFF"/>
                      </a:solidFill>
                      <a:prstDash val="solid"/>
                      <a:round/>
                      <a:headEnd type="none" w="med" len="med"/>
                      <a:tailEnd type="none" w="med" len="med"/>
                    </a:lnR>
                    <a:lnT w="6350">
                      <a:solidFill>
                        <a:srgbClr val="FFFFFF"/>
                      </a:solidFill>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Lead officer: </a:t>
                      </a:r>
                      <a:r>
                        <a:rPr lang="en-GB" sz="1400" b="0" i="0" u="none" strike="noStrike" dirty="0">
                          <a:solidFill>
                            <a:srgbClr val="000000"/>
                          </a:solidFill>
                          <a:effectLst/>
                          <a:latin typeface="+mn-lt"/>
                        </a:rPr>
                        <a:t>Nazia Ali</a:t>
                      </a:r>
                    </a:p>
                    <a:p>
                      <a:pPr lvl="0" algn="l" rtl="0">
                        <a:buNone/>
                      </a:pPr>
                      <a:r>
                        <a:rPr lang="en-GB" sz="1400" b="0" i="0" u="none" strike="noStrike" dirty="0">
                          <a:solidFill>
                            <a:srgbClr val="000000"/>
                          </a:solidFill>
                          <a:effectLst/>
                          <a:latin typeface="+mn-lt"/>
                        </a:rPr>
                        <a:t>                                               </a:t>
                      </a:r>
                      <a:endParaRPr lang="en-GB" sz="1400" b="0" i="0" dirty="0">
                        <a:solidFill>
                          <a:srgbClr val="000000"/>
                        </a:solidFill>
                        <a:effectLst/>
                        <a:latin typeface="+mn-lt"/>
                      </a:endParaRPr>
                    </a:p>
                    <a:p>
                      <a:pPr lvl="0" algn="l" rtl="0">
                        <a:buNone/>
                      </a:pPr>
                      <a:r>
                        <a:rPr lang="en-GB" sz="1400" b="1" i="0" u="none" strike="noStrike" dirty="0">
                          <a:solidFill>
                            <a:srgbClr val="000000"/>
                          </a:solidFill>
                          <a:effectLst/>
                          <a:latin typeface="+mn-lt"/>
                        </a:rPr>
                        <a:t>Contact: </a:t>
                      </a:r>
                      <a:endParaRPr lang="en-GB" sz="1400" b="0" i="0" dirty="0">
                        <a:solidFill>
                          <a:srgbClr val="000000"/>
                        </a:solidFill>
                        <a:effectLst/>
                        <a:latin typeface="+mn-lt"/>
                      </a:endParaRPr>
                    </a:p>
                    <a:p>
                      <a:pPr lvl="0" algn="l" rtl="0">
                        <a:buNone/>
                      </a:pPr>
                      <a:r>
                        <a:rPr lang="en-GB" sz="1400" b="0" i="0" u="sng" strike="noStrike" dirty="0">
                          <a:solidFill>
                            <a:srgbClr val="0563C1"/>
                          </a:solidFill>
                          <a:effectLst/>
                          <a:latin typeface="+mn-lt"/>
                          <a:hlinkClick r:id="rId4"/>
                        </a:rPr>
                        <a:t>Nazia.ali@brent.gov.uk</a:t>
                      </a:r>
                      <a:endParaRPr lang="en-GB" sz="1400" b="0" i="0" u="sng" strike="noStrike" dirty="0">
                        <a:solidFill>
                          <a:srgbClr val="0563C1"/>
                        </a:solidFill>
                        <a:effectLst/>
                        <a:latin typeface="+mn-lt"/>
                      </a:endParaRPr>
                    </a:p>
                  </a:txBody>
                  <a:tcPr marL="55786" marR="55786" marT="27893" marB="27893">
                    <a:lnL w="6350">
                      <a:solidFill>
                        <a:srgbClr val="FFFFFF"/>
                      </a:solidFill>
                    </a:lnL>
                    <a:lnR w="6350">
                      <a:solidFill>
                        <a:srgbClr val="FFFFFF"/>
                      </a:solidFill>
                    </a:lnR>
                    <a:lnT w="6350">
                      <a:solidFill>
                        <a:srgbClr val="FFFFFF"/>
                      </a:solidFill>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Closed group</a:t>
                      </a:r>
                      <a:endParaRPr lang="en-GB" sz="1400" b="0" i="0" u="none" strike="noStrike" dirty="0">
                        <a:solidFill>
                          <a:srgbClr val="000000"/>
                        </a:solidFill>
                        <a:effectLst/>
                        <a:latin typeface="+mn-lt"/>
                      </a:endParaRPr>
                    </a:p>
                  </a:txBody>
                  <a:tcPr marL="55786" marR="55786" marT="27893" marB="27893">
                    <a:lnL w="6350">
                      <a:solidFill>
                        <a:srgbClr val="FFFFFF"/>
                      </a:solidFill>
                    </a:lnL>
                    <a:lnR w="6350">
                      <a:solidFill>
                        <a:srgbClr val="FFFFFF"/>
                      </a:solidFill>
                    </a:lnR>
                    <a:lnT w="6350">
                      <a:solidFill>
                        <a:srgbClr val="FFFFFF"/>
                      </a:solidFill>
                    </a:lnT>
                    <a:lnB w="6350" cap="flat" cmpd="sng" algn="ctr">
                      <a:solidFill>
                        <a:srgbClr val="FFFFFF"/>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876308871"/>
                  </a:ext>
                </a:extLst>
              </a:tr>
            </a:tbl>
          </a:graphicData>
        </a:graphic>
      </p:graphicFrame>
      <p:sp>
        <p:nvSpPr>
          <p:cNvPr id="6" name="TextBox 1">
            <a:extLst>
              <a:ext uri="{FF2B5EF4-FFF2-40B4-BE49-F238E27FC236}">
                <a16:creationId xmlns:a16="http://schemas.microsoft.com/office/drawing/2014/main" id="{E97371A7-3321-E689-31F2-FA7E75233521}"/>
              </a:ext>
            </a:extLst>
          </p:cNvPr>
          <p:cNvSpPr txBox="1"/>
          <p:nvPr/>
        </p:nvSpPr>
        <p:spPr>
          <a:xfrm>
            <a:off x="0" y="-1324"/>
            <a:ext cx="12192000" cy="553998"/>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b="1"/>
              <a:t>Brent Health Matters – Health and Wellbeing Events for </a:t>
            </a:r>
            <a:r>
              <a:rPr lang="en-GB" sz="1800" b="1">
                <a:solidFill>
                  <a:schemeClr val="accent1">
                    <a:lumMod val="50000"/>
                  </a:schemeClr>
                </a:solidFill>
                <a:latin typeface="Arial"/>
                <a:cs typeface="Arial"/>
              </a:rPr>
              <a:t>April 2025</a:t>
            </a:r>
          </a:p>
          <a:p>
            <a:pPr algn="ctr"/>
            <a:endParaRPr lang="en-GB" sz="1200" b="1">
              <a:solidFill>
                <a:schemeClr val="accent1">
                  <a:lumMod val="50000"/>
                </a:schemeClr>
              </a:solidFill>
              <a:cs typeface="Calibri"/>
            </a:endParaRPr>
          </a:p>
        </p:txBody>
      </p:sp>
    </p:spTree>
    <p:extLst>
      <p:ext uri="{BB962C8B-B14F-4D97-AF65-F5344CB8AC3E}">
        <p14:creationId xmlns:p14="http://schemas.microsoft.com/office/powerpoint/2010/main" val="2458570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3B7BE0-E39E-AB71-7609-A1867FD92A27}"/>
            </a:ext>
          </a:extLst>
        </p:cNvPr>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44C7274-82CB-EFD4-61FC-F0C31EBA791A}"/>
              </a:ext>
            </a:extLst>
          </p:cNvPr>
          <p:cNvGraphicFramePr>
            <a:graphicFrameLocks noGrp="1"/>
          </p:cNvGraphicFramePr>
          <p:nvPr>
            <p:extLst>
              <p:ext uri="{D42A27DB-BD31-4B8C-83A1-F6EECF244321}">
                <p14:modId xmlns:p14="http://schemas.microsoft.com/office/powerpoint/2010/main" val="3782729820"/>
              </p:ext>
            </p:extLst>
          </p:nvPr>
        </p:nvGraphicFramePr>
        <p:xfrm>
          <a:off x="34247" y="376719"/>
          <a:ext cx="12102167" cy="5029819"/>
        </p:xfrm>
        <a:graphic>
          <a:graphicData uri="http://schemas.openxmlformats.org/drawingml/2006/table">
            <a:tbl>
              <a:tblPr/>
              <a:tblGrid>
                <a:gridCol w="1922926">
                  <a:extLst>
                    <a:ext uri="{9D8B030D-6E8A-4147-A177-3AD203B41FA5}">
                      <a16:colId xmlns:a16="http://schemas.microsoft.com/office/drawing/2014/main" val="4210612850"/>
                    </a:ext>
                  </a:extLst>
                </a:gridCol>
                <a:gridCol w="1797963">
                  <a:extLst>
                    <a:ext uri="{9D8B030D-6E8A-4147-A177-3AD203B41FA5}">
                      <a16:colId xmlns:a16="http://schemas.microsoft.com/office/drawing/2014/main" val="4190408300"/>
                    </a:ext>
                  </a:extLst>
                </a:gridCol>
                <a:gridCol w="4340352">
                  <a:extLst>
                    <a:ext uri="{9D8B030D-6E8A-4147-A177-3AD203B41FA5}">
                      <a16:colId xmlns:a16="http://schemas.microsoft.com/office/drawing/2014/main" val="455585796"/>
                    </a:ext>
                  </a:extLst>
                </a:gridCol>
                <a:gridCol w="2779776">
                  <a:extLst>
                    <a:ext uri="{9D8B030D-6E8A-4147-A177-3AD203B41FA5}">
                      <a16:colId xmlns:a16="http://schemas.microsoft.com/office/drawing/2014/main" val="101551130"/>
                    </a:ext>
                  </a:extLst>
                </a:gridCol>
                <a:gridCol w="1261150">
                  <a:extLst>
                    <a:ext uri="{9D8B030D-6E8A-4147-A177-3AD203B41FA5}">
                      <a16:colId xmlns:a16="http://schemas.microsoft.com/office/drawing/2014/main" val="2499192097"/>
                    </a:ext>
                  </a:extLst>
                </a:gridCol>
              </a:tblGrid>
              <a:tr h="232130">
                <a:tc>
                  <a:txBody>
                    <a:bodyPr/>
                    <a:lstStyle/>
                    <a:p>
                      <a:pPr algn="ctr" fontAlgn="base"/>
                      <a:r>
                        <a:rPr lang="en-GB" sz="1400" b="1" i="0" dirty="0">
                          <a:solidFill>
                            <a:srgbClr val="000000"/>
                          </a:solidFill>
                          <a:effectLst/>
                          <a:latin typeface="Calibri"/>
                        </a:rPr>
                        <a:t>Date/Time​</a:t>
                      </a:r>
                      <a:endParaRPr lang="en-GB" sz="1400" b="1" i="0" dirty="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rgbClr val="000000"/>
                          </a:solidFill>
                          <a:effectLst/>
                          <a:latin typeface="Calibri"/>
                        </a:rPr>
                        <a:t>Location ​</a:t>
                      </a:r>
                      <a:endParaRPr lang="en-GB" sz="1400" b="1" i="0" dirty="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rgbClr val="000000"/>
                          </a:solidFill>
                          <a:effectLst/>
                          <a:latin typeface="Calibri"/>
                        </a:rPr>
                        <a:t>Event Theme / Information​</a:t>
                      </a:r>
                      <a:endParaRPr lang="en-GB" sz="1400" b="1" i="0" dirty="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rgbClr val="000000"/>
                          </a:solidFill>
                          <a:effectLst/>
                          <a:latin typeface="+mn-lt"/>
                        </a:rPr>
                        <a:t>Lead / Contact </a:t>
                      </a:r>
                      <a:endParaRPr lang="en-GB" sz="1400" b="1" i="0" dirty="0">
                        <a:solidFill>
                          <a:srgbClr val="FFFFFF"/>
                        </a:solidFill>
                        <a:effectLst/>
                        <a:latin typeface="+mn-lt"/>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chemeClr val="tx1"/>
                          </a:solidFill>
                          <a:effectLst/>
                          <a:latin typeface="+mn-lt"/>
                        </a:rPr>
                        <a:t>Open to public/ Closed</a:t>
                      </a:r>
                      <a:endParaRPr lang="en-GB" sz="1400" b="1" i="0" dirty="0">
                        <a:solidFill>
                          <a:srgbClr val="FFFFFF"/>
                        </a:solidFill>
                        <a:effectLst/>
                        <a:latin typeface="+mn-lt"/>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1417817112"/>
                  </a:ext>
                </a:extLst>
              </a:tr>
              <a:tr h="2571287">
                <a:tc>
                  <a:txBody>
                    <a:bodyPr/>
                    <a:lstStyle/>
                    <a:p>
                      <a:pPr lvl="0" algn="ctr">
                        <a:lnSpc>
                          <a:spcPct val="100000"/>
                        </a:lnSpc>
                        <a:spcBef>
                          <a:spcPts val="0"/>
                        </a:spcBef>
                        <a:spcAft>
                          <a:spcPts val="0"/>
                        </a:spcAft>
                        <a:buNone/>
                      </a:pPr>
                      <a:r>
                        <a:rPr lang="en-GB" sz="1400" b="1" i="0" u="none" strike="noStrike" kern="1200" noProof="0" dirty="0">
                          <a:solidFill>
                            <a:schemeClr val="tx1"/>
                          </a:solidFill>
                          <a:latin typeface="Calibri"/>
                        </a:rPr>
                        <a:t>Wednesday </a:t>
                      </a:r>
                      <a:endParaRPr lang="en-GB" sz="1400" b="0" i="0" u="none" strike="noStrike" kern="1200" noProof="0" dirty="0">
                        <a:solidFill>
                          <a:srgbClr val="000000"/>
                        </a:solidFill>
                        <a:latin typeface="Calibri"/>
                      </a:endParaRPr>
                    </a:p>
                    <a:p>
                      <a:pPr lvl="0" algn="ctr">
                        <a:lnSpc>
                          <a:spcPct val="100000"/>
                        </a:lnSpc>
                        <a:spcBef>
                          <a:spcPts val="0"/>
                        </a:spcBef>
                        <a:spcAft>
                          <a:spcPts val="0"/>
                        </a:spcAft>
                        <a:buNone/>
                      </a:pPr>
                      <a:r>
                        <a:rPr lang="en-GB" sz="1400" b="1" i="0" u="none" strike="noStrike" kern="1200" noProof="0" dirty="0">
                          <a:solidFill>
                            <a:schemeClr val="tx1"/>
                          </a:solidFill>
                          <a:latin typeface="Calibri"/>
                        </a:rPr>
                        <a:t>9th April</a:t>
                      </a:r>
                      <a:endParaRPr lang="en-GB" sz="1400" b="0" i="0" u="none" strike="noStrike" kern="1200" noProof="0" dirty="0">
                        <a:solidFill>
                          <a:srgbClr val="000000"/>
                        </a:solidFill>
                        <a:latin typeface="Calibri"/>
                      </a:endParaRPr>
                    </a:p>
                    <a:p>
                      <a:pPr lvl="0" algn="l">
                        <a:lnSpc>
                          <a:spcPct val="100000"/>
                        </a:lnSpc>
                        <a:spcBef>
                          <a:spcPts val="0"/>
                        </a:spcBef>
                        <a:spcAft>
                          <a:spcPts val="0"/>
                        </a:spcAft>
                        <a:buNone/>
                      </a:pPr>
                      <a:endParaRPr lang="en-GB" sz="1400" b="0" i="0" u="none" strike="noStrike" kern="1200" noProof="0">
                        <a:solidFill>
                          <a:srgbClr val="000000"/>
                        </a:solidFill>
                        <a:latin typeface="Calibri"/>
                      </a:endParaRPr>
                    </a:p>
                    <a:p>
                      <a:pPr lvl="0" algn="ctr">
                        <a:lnSpc>
                          <a:spcPct val="100000"/>
                        </a:lnSpc>
                        <a:spcBef>
                          <a:spcPts val="0"/>
                        </a:spcBef>
                        <a:spcAft>
                          <a:spcPts val="0"/>
                        </a:spcAft>
                        <a:buNone/>
                      </a:pPr>
                      <a:r>
                        <a:rPr lang="en-GB" sz="1400" b="1" i="0" u="none" strike="noStrike" kern="1200" noProof="0" dirty="0">
                          <a:solidFill>
                            <a:schemeClr val="tx1"/>
                          </a:solidFill>
                          <a:latin typeface="Calibri"/>
                        </a:rPr>
                        <a:t>Time: </a:t>
                      </a:r>
                      <a:r>
                        <a:rPr lang="en-GB" sz="1400" b="0" i="0" u="none" strike="noStrike" kern="1200" noProof="0" dirty="0">
                          <a:solidFill>
                            <a:schemeClr val="tx1"/>
                          </a:solidFill>
                          <a:latin typeface="Calibri"/>
                        </a:rPr>
                        <a:t> </a:t>
                      </a:r>
                      <a:endParaRPr lang="en-US" sz="1400" b="0" i="0" u="none" strike="noStrike" kern="1200" noProof="0" dirty="0">
                        <a:solidFill>
                          <a:srgbClr val="000000"/>
                        </a:solidFill>
                        <a:latin typeface="Calibri"/>
                      </a:endParaRPr>
                    </a:p>
                    <a:p>
                      <a:pPr lvl="0" algn="ctr">
                        <a:lnSpc>
                          <a:spcPct val="100000"/>
                        </a:lnSpc>
                        <a:spcBef>
                          <a:spcPts val="0"/>
                        </a:spcBef>
                        <a:spcAft>
                          <a:spcPts val="0"/>
                        </a:spcAft>
                        <a:buNone/>
                      </a:pPr>
                      <a:r>
                        <a:rPr lang="en-GB" sz="1400" b="1" i="0" u="none" strike="noStrike" kern="1200" noProof="0" dirty="0">
                          <a:solidFill>
                            <a:schemeClr val="tx1"/>
                          </a:solidFill>
                          <a:latin typeface="Calibri"/>
                        </a:rPr>
                        <a:t>11am – 2pm</a:t>
                      </a:r>
                      <a:endParaRPr lang="en-GB" sz="1400" dirty="0"/>
                    </a:p>
                  </a:txBody>
                  <a:tcPr marL="55786" marR="55786" marT="27893" marB="27893">
                    <a:lnL w="6350">
                      <a:solidFill>
                        <a:srgbClr val="FFFFFF"/>
                      </a:solid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a:solidFill>
                        <a:srgbClr val="FFFFFF"/>
                      </a:solidFill>
                    </a:lnB>
                    <a:solidFill>
                      <a:schemeClr val="accent6">
                        <a:lumMod val="40000"/>
                        <a:lumOff val="60000"/>
                      </a:schemeClr>
                    </a:solidFill>
                  </a:tcPr>
                </a:tc>
                <a:tc>
                  <a:txBody>
                    <a:bodyPr/>
                    <a:lstStyle/>
                    <a:p>
                      <a:pPr lvl="0" algn="l">
                        <a:lnSpc>
                          <a:spcPct val="100000"/>
                        </a:lnSpc>
                        <a:spcBef>
                          <a:spcPts val="0"/>
                        </a:spcBef>
                        <a:spcAft>
                          <a:spcPts val="0"/>
                        </a:spcAft>
                        <a:buNone/>
                      </a:pPr>
                      <a:r>
                        <a:rPr lang="en-GB" sz="1400" b="1" i="0" u="none" strike="noStrike" noProof="0" dirty="0">
                          <a:solidFill>
                            <a:schemeClr val="tx1"/>
                          </a:solidFill>
                          <a:latin typeface="Calibri"/>
                        </a:rPr>
                        <a:t>St James Church </a:t>
                      </a:r>
                      <a:endParaRPr lang="en-US" sz="1400" b="0" i="0" u="none" strike="noStrike" noProof="0" dirty="0">
                        <a:solidFill>
                          <a:srgbClr val="000000"/>
                        </a:solidFill>
                        <a:latin typeface="Calibri"/>
                      </a:endParaRPr>
                    </a:p>
                    <a:p>
                      <a:pPr lvl="0" algn="l">
                        <a:lnSpc>
                          <a:spcPct val="100000"/>
                        </a:lnSpc>
                        <a:spcBef>
                          <a:spcPts val="0"/>
                        </a:spcBef>
                        <a:spcAft>
                          <a:spcPts val="0"/>
                        </a:spcAft>
                        <a:buNone/>
                      </a:pPr>
                      <a:r>
                        <a:rPr lang="en-GB" sz="1400" b="0" i="0" u="none" strike="noStrike" noProof="0" dirty="0">
                          <a:solidFill>
                            <a:schemeClr val="tx1"/>
                          </a:solidFill>
                          <a:latin typeface="Calibri"/>
                        </a:rPr>
                        <a:t>32 Stanley Ave Wembley</a:t>
                      </a:r>
                      <a:endParaRPr lang="en-GB" sz="1400" b="0" i="0" u="none" strike="noStrike" noProof="0" dirty="0">
                        <a:solidFill>
                          <a:srgbClr val="000000"/>
                        </a:solidFill>
                        <a:latin typeface="Calibri"/>
                      </a:endParaRPr>
                    </a:p>
                    <a:p>
                      <a:pPr lvl="0" algn="l">
                        <a:lnSpc>
                          <a:spcPct val="100000"/>
                        </a:lnSpc>
                        <a:spcBef>
                          <a:spcPts val="0"/>
                        </a:spcBef>
                        <a:spcAft>
                          <a:spcPts val="0"/>
                        </a:spcAft>
                        <a:buNone/>
                      </a:pPr>
                      <a:r>
                        <a:rPr lang="en-GB" sz="1400" b="0" i="0" u="none" strike="noStrike" noProof="0" dirty="0">
                          <a:solidFill>
                            <a:schemeClr val="tx1"/>
                          </a:solidFill>
                          <a:latin typeface="Calibri"/>
                        </a:rPr>
                        <a:t>HA0 4JB</a:t>
                      </a:r>
                      <a:endParaRPr lang="en-GB" sz="1400" b="0" i="0" u="none" strike="noStrike" noProof="0" dirty="0">
                        <a:solidFill>
                          <a:srgbClr val="000000"/>
                        </a:solidFill>
                        <a:latin typeface="Calibri"/>
                      </a:endParaRPr>
                    </a:p>
                    <a:p>
                      <a:pPr lvl="0" algn="l">
                        <a:lnSpc>
                          <a:spcPct val="100000"/>
                        </a:lnSpc>
                        <a:spcBef>
                          <a:spcPts val="0"/>
                        </a:spcBef>
                        <a:spcAft>
                          <a:spcPts val="0"/>
                        </a:spcAft>
                        <a:buNone/>
                      </a:pPr>
                      <a:endParaRPr lang="en-GB" sz="1400" b="0" i="0" u="none" strike="noStrike" noProof="0">
                        <a:solidFill>
                          <a:srgbClr val="000000"/>
                        </a:solidFill>
                        <a:latin typeface="Calibri"/>
                      </a:endParaRPr>
                    </a:p>
                    <a:p>
                      <a:pPr lvl="0" algn="l">
                        <a:lnSpc>
                          <a:spcPct val="100000"/>
                        </a:lnSpc>
                        <a:spcBef>
                          <a:spcPts val="0"/>
                        </a:spcBef>
                        <a:spcAft>
                          <a:spcPts val="0"/>
                        </a:spcAft>
                        <a:buNone/>
                      </a:pPr>
                      <a:r>
                        <a:rPr lang="en-GB" sz="1400" b="1" i="0" u="none" strike="noStrike" noProof="0" dirty="0">
                          <a:solidFill>
                            <a:schemeClr val="tx1"/>
                          </a:solidFill>
                          <a:latin typeface="Calibri"/>
                        </a:rPr>
                        <a:t>Locality</a:t>
                      </a:r>
                      <a:r>
                        <a:rPr lang="en-GB" sz="1400" b="0" i="0" u="none" strike="noStrike" noProof="0" dirty="0">
                          <a:solidFill>
                            <a:schemeClr val="tx1"/>
                          </a:solidFill>
                          <a:latin typeface="Calibri"/>
                        </a:rPr>
                        <a:t>: Wembley</a:t>
                      </a:r>
                      <a:endParaRPr lang="en-GB" sz="1400" dirty="0"/>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a:solidFill>
                        <a:srgbClr val="FFFFFF"/>
                      </a:solidFill>
                    </a:lnB>
                    <a:solidFill>
                      <a:schemeClr val="accent6">
                        <a:lumMod val="40000"/>
                        <a:lumOff val="60000"/>
                      </a:schemeClr>
                    </a:solidFill>
                  </a:tcPr>
                </a:tc>
                <a:tc>
                  <a:txBody>
                    <a:bodyPr/>
                    <a:lstStyle/>
                    <a:p>
                      <a:pPr marL="0" lvl="0" indent="0" algn="ctr">
                        <a:lnSpc>
                          <a:spcPct val="100000"/>
                        </a:lnSpc>
                        <a:spcBef>
                          <a:spcPts val="0"/>
                        </a:spcBef>
                        <a:spcAft>
                          <a:spcPts val="0"/>
                        </a:spcAft>
                        <a:buNone/>
                      </a:pPr>
                      <a:r>
                        <a:rPr lang="en-GB" sz="1400" b="1" i="0" u="none" strike="noStrike" kern="1200" noProof="0" dirty="0">
                          <a:solidFill>
                            <a:schemeClr val="tx1"/>
                          </a:solidFill>
                          <a:latin typeface="Calibri"/>
                        </a:rPr>
                        <a:t>Regular Drop-in sessions at the St James Church.</a:t>
                      </a:r>
                      <a:endParaRPr lang="en-GB" sz="1400" b="0" i="0" u="none" strike="noStrike" kern="1200" noProof="0" dirty="0">
                        <a:solidFill>
                          <a:srgbClr val="000000"/>
                        </a:solidFill>
                        <a:latin typeface="Calibri"/>
                      </a:endParaRPr>
                    </a:p>
                    <a:p>
                      <a:pPr marL="0" lvl="0" algn="l">
                        <a:buNone/>
                      </a:pPr>
                      <a:endParaRPr lang="en-GB" sz="1400" b="0" i="0" u="none" strike="noStrike" kern="1200" noProof="0">
                        <a:solidFill>
                          <a:srgbClr val="000000"/>
                        </a:solidFill>
                        <a:latin typeface="Calibri"/>
                      </a:endParaRPr>
                    </a:p>
                    <a:p>
                      <a:pPr marL="0" lvl="0" algn="l">
                        <a:buNone/>
                      </a:pPr>
                      <a:r>
                        <a:rPr lang="en-GB" sz="1400" b="1" i="0" u="none" strike="noStrike" kern="1200" noProof="0" dirty="0">
                          <a:solidFill>
                            <a:schemeClr val="tx1"/>
                          </a:solidFill>
                          <a:latin typeface="Calibri"/>
                        </a:rPr>
                        <a:t>Aim/Focus: </a:t>
                      </a:r>
                      <a:r>
                        <a:rPr lang="en-GB" sz="1400" b="0" i="0" u="none" strike="noStrike" kern="1200" noProof="0" dirty="0">
                          <a:solidFill>
                            <a:schemeClr val="tx1"/>
                          </a:solidFill>
                          <a:latin typeface="Calibri"/>
                        </a:rPr>
                        <a:t>Emotional and wellbeing support session </a:t>
                      </a:r>
                      <a:endParaRPr lang="en-GB" sz="1400" b="0" i="0" u="none" strike="noStrike" kern="1200" noProof="0" dirty="0">
                        <a:solidFill>
                          <a:srgbClr val="000000"/>
                        </a:solidFill>
                        <a:latin typeface="Calibri"/>
                      </a:endParaRPr>
                    </a:p>
                    <a:p>
                      <a:pPr marL="0" lvl="0" algn="l">
                        <a:buNone/>
                      </a:pPr>
                      <a:r>
                        <a:rPr lang="en-GB" sz="1400" b="1" i="0" u="none" strike="noStrike" kern="1200" noProof="0" dirty="0">
                          <a:solidFill>
                            <a:schemeClr val="tx1"/>
                          </a:solidFill>
                          <a:latin typeface="Calibri"/>
                        </a:rPr>
                        <a:t>Target Audience: </a:t>
                      </a:r>
                      <a:r>
                        <a:rPr lang="en-GB" sz="1400" b="0" i="0" u="none" strike="noStrike" kern="1200" noProof="0" dirty="0">
                          <a:solidFill>
                            <a:schemeClr val="tx1"/>
                          </a:solidFill>
                          <a:latin typeface="Calibri"/>
                        </a:rPr>
                        <a:t> Elderly residents experiencing social isolation</a:t>
                      </a:r>
                      <a:endParaRPr lang="en-GB" sz="1400" b="0" i="0" u="none" strike="noStrike" kern="1200" noProof="0" dirty="0">
                        <a:solidFill>
                          <a:srgbClr val="000000"/>
                        </a:solidFill>
                        <a:latin typeface="Calibri"/>
                      </a:endParaRPr>
                    </a:p>
                    <a:p>
                      <a:pPr marL="0" lvl="0" algn="l">
                        <a:buNone/>
                      </a:pPr>
                      <a:r>
                        <a:rPr lang="en-GB" sz="1400" b="1" i="0" u="none" strike="noStrike" kern="1200" noProof="0" dirty="0">
                          <a:solidFill>
                            <a:schemeClr val="tx1"/>
                          </a:solidFill>
                          <a:latin typeface="Calibri"/>
                        </a:rPr>
                        <a:t>Health Checks: No</a:t>
                      </a:r>
                      <a:endParaRPr lang="en-GB" sz="1400" b="0" i="0" u="none" strike="noStrike" kern="1200" noProof="0" dirty="0">
                        <a:solidFill>
                          <a:srgbClr val="000000"/>
                        </a:solidFill>
                        <a:latin typeface="Calibri"/>
                      </a:endParaRPr>
                    </a:p>
                    <a:p>
                      <a:pPr marL="0" lvl="0" algn="l">
                        <a:buNone/>
                      </a:pPr>
                      <a:r>
                        <a:rPr lang="en-GB" sz="1400" b="1" i="0" u="none" strike="noStrike" kern="1200" noProof="0" dirty="0">
                          <a:solidFill>
                            <a:schemeClr val="tx1"/>
                          </a:solidFill>
                          <a:latin typeface="Calibri"/>
                        </a:rPr>
                        <a:t>Health Promotion: </a:t>
                      </a:r>
                      <a:r>
                        <a:rPr lang="en-GB" sz="1400" b="0" i="0" u="none" strike="noStrike" kern="1200" noProof="0" dirty="0">
                          <a:solidFill>
                            <a:schemeClr val="tx1"/>
                          </a:solidFill>
                          <a:latin typeface="Calibri"/>
                        </a:rPr>
                        <a:t>Engage with the elderly population experiencing social isolation.</a:t>
                      </a:r>
                      <a:endParaRPr lang="en-GB" sz="1400" dirty="0"/>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a:solidFill>
                        <a:srgbClr val="FFFFFF"/>
                      </a:solidFill>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Lead officer:</a:t>
                      </a:r>
                      <a:r>
                        <a:rPr lang="en-GB" sz="1400" b="0" i="0" u="none" strike="noStrike" dirty="0">
                          <a:solidFill>
                            <a:srgbClr val="000000"/>
                          </a:solidFill>
                          <a:effectLst/>
                          <a:latin typeface="+mn-lt"/>
                        </a:rPr>
                        <a:t> Nilesh Kumar</a:t>
                      </a:r>
                    </a:p>
                    <a:p>
                      <a:pPr lvl="0" algn="l" rtl="0">
                        <a:buNone/>
                      </a:pPr>
                      <a:r>
                        <a:rPr lang="en-GB" sz="1400" b="0" i="0" u="none" strike="noStrike" dirty="0">
                          <a:solidFill>
                            <a:srgbClr val="000000"/>
                          </a:solidFill>
                          <a:effectLst/>
                          <a:latin typeface="+mn-lt"/>
                        </a:rPr>
                        <a:t>                        Sunita Patel</a:t>
                      </a:r>
                    </a:p>
                    <a:p>
                      <a:pPr lvl="0" algn="l" rtl="0">
                        <a:buNone/>
                      </a:pPr>
                      <a:r>
                        <a:rPr lang="en-GB" sz="1400" b="0" i="0" u="none" strike="noStrike" dirty="0">
                          <a:solidFill>
                            <a:srgbClr val="000000"/>
                          </a:solidFill>
                          <a:effectLst/>
                          <a:latin typeface="+mn-lt"/>
                        </a:rPr>
                        <a:t>                       </a:t>
                      </a:r>
                    </a:p>
                    <a:p>
                      <a:pPr lvl="0" algn="l" rtl="0">
                        <a:buNone/>
                      </a:pPr>
                      <a:r>
                        <a:rPr lang="en-GB" sz="1400" b="1" i="0" u="none" strike="noStrike" dirty="0">
                          <a:solidFill>
                            <a:srgbClr val="000000"/>
                          </a:solidFill>
                          <a:effectLst/>
                          <a:latin typeface="+mn-lt"/>
                        </a:rPr>
                        <a:t>Contact: </a:t>
                      </a:r>
                      <a:endParaRPr lang="en-GB" sz="1400" b="0" i="0" dirty="0">
                        <a:solidFill>
                          <a:srgbClr val="000000"/>
                        </a:solidFill>
                        <a:effectLst/>
                        <a:latin typeface="+mn-lt"/>
                      </a:endParaRPr>
                    </a:p>
                    <a:p>
                      <a:pPr lvl="0" algn="l" rtl="0">
                        <a:buNone/>
                      </a:pPr>
                      <a:r>
                        <a:rPr kumimoji="0" lang="en-GB" sz="1400" b="0" i="0" u="none" strike="noStrike" kern="1200" cap="none" spc="0" normalizeH="0" baseline="0" noProof="0" dirty="0">
                          <a:ln>
                            <a:noFill/>
                          </a:ln>
                          <a:solidFill>
                            <a:prstClr val="black"/>
                          </a:solidFill>
                          <a:effectLst/>
                          <a:uLnTx/>
                          <a:uFillTx/>
                          <a:latin typeface="+mn-lt"/>
                          <a:ea typeface="+mn-ea"/>
                          <a:cs typeface="+mn-cs"/>
                          <a:hlinkClick r:id="rId2"/>
                        </a:rPr>
                        <a:t>nileshkumar.christian@brent.gov.uk</a:t>
                      </a:r>
                      <a:endParaRPr kumimoji="0" lang="en-GB" sz="1400" b="1" i="0" u="none" strike="noStrike" kern="1200" cap="none" spc="0" normalizeH="0" baseline="0" noProof="0" dirty="0">
                        <a:ln>
                          <a:noFill/>
                        </a:ln>
                        <a:solidFill>
                          <a:srgbClr val="FF0000"/>
                        </a:solidFill>
                        <a:effectLst/>
                        <a:uLnTx/>
                        <a:uFillTx/>
                        <a:latin typeface="+mn-lt"/>
                        <a:ea typeface="+mn-ea"/>
                        <a:cs typeface="+mn-cs"/>
                      </a:endParaRPr>
                    </a:p>
                    <a:p>
                      <a:pPr lvl="0" algn="l">
                        <a:lnSpc>
                          <a:spcPct val="100000"/>
                        </a:lnSpc>
                        <a:spcBef>
                          <a:spcPts val="0"/>
                        </a:spcBef>
                        <a:spcAft>
                          <a:spcPts val="0"/>
                        </a:spcAft>
                        <a:buNone/>
                      </a:pPr>
                      <a:r>
                        <a:rPr lang="en-GB" sz="1400" b="0" i="0" u="none" strike="noStrike" kern="1200" cap="none" spc="0" normalizeH="0" baseline="0" noProof="0" dirty="0">
                          <a:ln>
                            <a:noFill/>
                          </a:ln>
                          <a:solidFill>
                            <a:schemeClr val="tx1"/>
                          </a:solidFill>
                          <a:effectLst/>
                          <a:uLnTx/>
                          <a:uFillTx/>
                          <a:latin typeface="+mn-lt"/>
                        </a:rPr>
                        <a:t>Sunita.patel11@nhs.net  </a:t>
                      </a:r>
                      <a:endParaRPr lang="en-GB" sz="1400" b="0" dirty="0">
                        <a:solidFill>
                          <a:schemeClr val="tx1"/>
                        </a:solidFill>
                        <a:latin typeface="+mn-lt"/>
                      </a:endParaRP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a:solidFill>
                        <a:srgbClr val="FFFFFF"/>
                      </a:solidFill>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Closed group</a:t>
                      </a:r>
                      <a:endParaRPr lang="en-GB" sz="1400" b="0" i="0" u="none" strike="noStrike" dirty="0">
                        <a:solidFill>
                          <a:srgbClr val="000000"/>
                        </a:solidFill>
                        <a:effectLst/>
                        <a:latin typeface="+mn-lt"/>
                      </a:endParaRPr>
                    </a:p>
                  </a:txBody>
                  <a:tcPr marL="55786" marR="55786" marT="27893" marB="27893">
                    <a:lnL w="6350" cap="flat" cmpd="sng" algn="ctr">
                      <a:solidFill>
                        <a:srgbClr val="FFFFFF"/>
                      </a:solidFill>
                      <a:prstDash val="solid"/>
                      <a:round/>
                      <a:headEnd type="none" w="med" len="med"/>
                      <a:tailEnd type="none" w="med" len="med"/>
                    </a:lnL>
                    <a:lnR w="6350">
                      <a:solidFill>
                        <a:srgbClr val="FFFFFF"/>
                      </a:solidFill>
                    </a:lnR>
                    <a:lnT w="6350" cap="flat" cmpd="sng" algn="ctr">
                      <a:solidFill>
                        <a:srgbClr val="FFFFFF"/>
                      </a:solidFill>
                      <a:prstDash val="solid"/>
                      <a:round/>
                      <a:headEnd type="none" w="med" len="med"/>
                      <a:tailEnd type="none" w="med" len="med"/>
                    </a:lnT>
                    <a:lnB w="6350">
                      <a:solidFill>
                        <a:srgbClr val="FFFFFF"/>
                      </a:solidFill>
                    </a:lnB>
                    <a:solidFill>
                      <a:schemeClr val="accent6">
                        <a:lumMod val="40000"/>
                        <a:lumOff val="60000"/>
                      </a:schemeClr>
                    </a:solidFill>
                  </a:tcPr>
                </a:tc>
                <a:extLst>
                  <a:ext uri="{0D108BD9-81ED-4DB2-BD59-A6C34878D82A}">
                    <a16:rowId xmlns:a16="http://schemas.microsoft.com/office/drawing/2014/main" val="3614821448"/>
                  </a:ext>
                </a:extLst>
              </a:tr>
              <a:tr h="1672530">
                <a:tc>
                  <a:txBody>
                    <a:bodyPr/>
                    <a:lstStyle/>
                    <a:p>
                      <a:pPr marL="0" lvl="0" algn="ctr">
                        <a:buNone/>
                      </a:pPr>
                      <a:r>
                        <a:rPr lang="en-GB" sz="1400" b="1" i="0" u="none" strike="noStrike" kern="1200" noProof="0" dirty="0">
                          <a:solidFill>
                            <a:schemeClr val="tx1"/>
                          </a:solidFill>
                          <a:latin typeface="Calibri"/>
                        </a:rPr>
                        <a:t>Thursday </a:t>
                      </a:r>
                    </a:p>
                    <a:p>
                      <a:pPr marL="0" lvl="0" algn="ctr">
                        <a:buNone/>
                      </a:pPr>
                      <a:r>
                        <a:rPr lang="en-GB" sz="1400" b="1" i="0" u="none" strike="noStrike" kern="1200" noProof="0" dirty="0">
                          <a:solidFill>
                            <a:schemeClr val="tx1"/>
                          </a:solidFill>
                          <a:latin typeface="Calibri"/>
                        </a:rPr>
                        <a:t>10th April</a:t>
                      </a:r>
                    </a:p>
                    <a:p>
                      <a:pPr marL="0" lvl="0" algn="ctr">
                        <a:buNone/>
                      </a:pPr>
                      <a:endParaRPr lang="en-GB" sz="1400" b="1" i="0" u="none" strike="noStrike" kern="1200" noProof="0">
                        <a:solidFill>
                          <a:schemeClr val="tx1"/>
                        </a:solidFill>
                        <a:latin typeface="Calibri"/>
                      </a:endParaRPr>
                    </a:p>
                    <a:p>
                      <a:pPr marL="0" lvl="0" algn="ctr">
                        <a:buNone/>
                      </a:pPr>
                      <a:r>
                        <a:rPr lang="en-GB" sz="1400" b="1" i="0" u="none" strike="noStrike" kern="1200" noProof="0" dirty="0">
                          <a:solidFill>
                            <a:schemeClr val="tx1"/>
                          </a:solidFill>
                          <a:latin typeface="Calibri"/>
                        </a:rPr>
                        <a:t>Time: </a:t>
                      </a:r>
                    </a:p>
                    <a:p>
                      <a:pPr marL="0" lvl="0" algn="ctr">
                        <a:buNone/>
                      </a:pPr>
                      <a:r>
                        <a:rPr lang="en-GB" sz="1400" b="1" i="0" u="none" strike="noStrike" kern="1200" noProof="0" dirty="0">
                          <a:solidFill>
                            <a:schemeClr val="tx1"/>
                          </a:solidFill>
                          <a:latin typeface="Calibri"/>
                        </a:rPr>
                        <a:t>10am-4pm</a:t>
                      </a:r>
                    </a:p>
                  </a:txBody>
                  <a:tcPr marL="55786" marR="55786" marT="27893" marB="27893">
                    <a:lnL w="6350">
                      <a:solidFill>
                        <a:srgbClr val="FFFFFF"/>
                      </a:solidFill>
                    </a:lnL>
                    <a:lnR w="6350">
                      <a:solidFill>
                        <a:srgbClr val="FFFFFF"/>
                      </a:solid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5">
                        <a:lumMod val="40000"/>
                        <a:lumOff val="60000"/>
                      </a:schemeClr>
                    </a:solidFill>
                  </a:tcPr>
                </a:tc>
                <a:tc>
                  <a:txBody>
                    <a:bodyPr/>
                    <a:lstStyle/>
                    <a:p>
                      <a:pPr lvl="0" algn="l">
                        <a:lnSpc>
                          <a:spcPct val="100000"/>
                        </a:lnSpc>
                        <a:spcBef>
                          <a:spcPts val="0"/>
                        </a:spcBef>
                        <a:spcAft>
                          <a:spcPts val="0"/>
                        </a:spcAft>
                        <a:buNone/>
                      </a:pPr>
                      <a:r>
                        <a:rPr lang="en-GB" sz="1400" b="1" i="0" u="none" strike="noStrike" noProof="0" dirty="0">
                          <a:solidFill>
                            <a:srgbClr val="000000"/>
                          </a:solidFill>
                          <a:latin typeface="Calibri"/>
                        </a:rPr>
                        <a:t>Wembley Central Square</a:t>
                      </a:r>
                      <a:endParaRPr lang="en-US" sz="1400" b="0" i="0" u="none" strike="noStrike" noProof="0" dirty="0">
                        <a:solidFill>
                          <a:srgbClr val="000000"/>
                        </a:solidFill>
                        <a:latin typeface="Calibri"/>
                      </a:endParaRPr>
                    </a:p>
                    <a:p>
                      <a:pPr lvl="0" algn="l">
                        <a:lnSpc>
                          <a:spcPct val="100000"/>
                        </a:lnSpc>
                        <a:spcBef>
                          <a:spcPts val="0"/>
                        </a:spcBef>
                        <a:spcAft>
                          <a:spcPts val="0"/>
                        </a:spcAft>
                        <a:buNone/>
                      </a:pPr>
                      <a:r>
                        <a:rPr lang="en-GB" sz="1400" b="0" i="0" u="none" strike="noStrike" noProof="0" dirty="0">
                          <a:solidFill>
                            <a:schemeClr val="tx1"/>
                          </a:solidFill>
                          <a:latin typeface="Calibri"/>
                        </a:rPr>
                        <a:t>High Rd, London HA9 7AF</a:t>
                      </a:r>
                      <a:r>
                        <a:rPr lang="en-GB" sz="1400" b="1" i="0" u="none" strike="noStrike" noProof="0" dirty="0">
                          <a:solidFill>
                            <a:srgbClr val="000000"/>
                          </a:solidFill>
                          <a:latin typeface="Calibri"/>
                        </a:rPr>
                        <a:t> </a:t>
                      </a:r>
                      <a:r>
                        <a:rPr lang="en-GB" sz="1400" b="0" i="0" u="none" strike="noStrike" noProof="0" dirty="0">
                          <a:solidFill>
                            <a:srgbClr val="000000"/>
                          </a:solidFill>
                          <a:latin typeface="Calibri"/>
                        </a:rPr>
                        <a:t> </a:t>
                      </a:r>
                      <a:endParaRPr lang="en-US" sz="1400" b="0" i="0" u="none" strike="noStrike" noProof="0" dirty="0">
                        <a:solidFill>
                          <a:srgbClr val="000000"/>
                        </a:solidFill>
                        <a:latin typeface="Calibri"/>
                      </a:endParaRPr>
                    </a:p>
                    <a:p>
                      <a:pPr marL="0" lvl="0" indent="0" algn="l">
                        <a:lnSpc>
                          <a:spcPct val="100000"/>
                        </a:lnSpc>
                        <a:buNone/>
                      </a:pPr>
                      <a:endParaRPr lang="en-GB" sz="1400" b="0" i="0" u="none" strike="noStrike" noProof="0">
                        <a:solidFill>
                          <a:srgbClr val="000000"/>
                        </a:solidFill>
                        <a:latin typeface="Calibri"/>
                      </a:endParaRPr>
                    </a:p>
                    <a:p>
                      <a:pPr marL="0" lvl="0" indent="0" algn="l">
                        <a:lnSpc>
                          <a:spcPct val="100000"/>
                        </a:lnSpc>
                        <a:buNone/>
                      </a:pPr>
                      <a:endParaRPr lang="en-GB" sz="1400" b="0" i="0" u="none" strike="noStrike" noProof="0">
                        <a:solidFill>
                          <a:srgbClr val="000000"/>
                        </a:solidFill>
                        <a:latin typeface="Calibri"/>
                      </a:endParaRPr>
                    </a:p>
                    <a:p>
                      <a:pPr marL="0" lvl="0" indent="0" algn="l">
                        <a:lnSpc>
                          <a:spcPct val="100000"/>
                        </a:lnSpc>
                        <a:buNone/>
                      </a:pPr>
                      <a:r>
                        <a:rPr lang="en-GB" sz="1400" b="1" i="0" u="none" strike="noStrike" noProof="0" dirty="0">
                          <a:solidFill>
                            <a:srgbClr val="000000"/>
                          </a:solidFill>
                          <a:latin typeface="Calibri"/>
                        </a:rPr>
                        <a:t>Locality</a:t>
                      </a:r>
                      <a:r>
                        <a:rPr lang="en-GB" sz="1400" b="0" i="0" u="none" strike="noStrike" noProof="0" dirty="0">
                          <a:solidFill>
                            <a:srgbClr val="000000"/>
                          </a:solidFill>
                          <a:latin typeface="Calibri"/>
                        </a:rPr>
                        <a:t>: Wembley</a:t>
                      </a:r>
                    </a:p>
                  </a:txBody>
                  <a:tcPr marL="55786" marR="55786" marT="27893" marB="27893">
                    <a:lnL w="6350">
                      <a:solidFill>
                        <a:srgbClr val="FFFFFF"/>
                      </a:solidFill>
                    </a:lnL>
                    <a:lnR w="6350">
                      <a:solidFill>
                        <a:srgbClr val="FFFFFF"/>
                      </a:solid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5">
                        <a:lumMod val="40000"/>
                        <a:lumOff val="60000"/>
                      </a:schemeClr>
                    </a:solidFill>
                  </a:tcPr>
                </a:tc>
                <a:tc>
                  <a:txBody>
                    <a:bodyPr/>
                    <a:lstStyle/>
                    <a:p>
                      <a:pPr lvl="0" algn="ctr">
                        <a:lnSpc>
                          <a:spcPct val="100000"/>
                        </a:lnSpc>
                        <a:spcBef>
                          <a:spcPts val="0"/>
                        </a:spcBef>
                        <a:spcAft>
                          <a:spcPts val="0"/>
                        </a:spcAft>
                        <a:buNone/>
                      </a:pPr>
                      <a:r>
                        <a:rPr lang="en-GB" sz="1400" b="1" i="0" u="none" strike="noStrike" kern="1200" noProof="0" dirty="0">
                          <a:solidFill>
                            <a:srgbClr val="000000"/>
                          </a:solidFill>
                          <a:latin typeface="Calibri"/>
                        </a:rPr>
                        <a:t>Health and Wellbeing Event – BUS</a:t>
                      </a:r>
                    </a:p>
                    <a:p>
                      <a:pPr lvl="0" algn="ctr">
                        <a:lnSpc>
                          <a:spcPct val="100000"/>
                        </a:lnSpc>
                        <a:spcBef>
                          <a:spcPts val="0"/>
                        </a:spcBef>
                        <a:spcAft>
                          <a:spcPts val="0"/>
                        </a:spcAft>
                        <a:buNone/>
                      </a:pPr>
                      <a:endParaRPr lang="en-GB" sz="1400" b="1" i="0" u="none" strike="noStrike" kern="1200" noProof="0" dirty="0">
                        <a:solidFill>
                          <a:srgbClr val="000000"/>
                        </a:solidFill>
                        <a:latin typeface="Calibri"/>
                      </a:endParaRPr>
                    </a:p>
                    <a:p>
                      <a:pPr marL="0" lvl="0" algn="l">
                        <a:buNone/>
                      </a:pPr>
                      <a:r>
                        <a:rPr lang="en-GB" sz="1400" b="1" i="0" u="none" strike="noStrike" kern="1200" noProof="0" dirty="0">
                          <a:solidFill>
                            <a:schemeClr val="tx1"/>
                          </a:solidFill>
                          <a:latin typeface="Calibri"/>
                        </a:rPr>
                        <a:t>Aim/Focus: </a:t>
                      </a:r>
                      <a:r>
                        <a:rPr lang="en-GB" sz="1400" b="0" i="0" u="none" strike="noStrike" kern="1200" noProof="0" dirty="0">
                          <a:solidFill>
                            <a:schemeClr val="tx1"/>
                          </a:solidFill>
                          <a:latin typeface="Calibri"/>
                        </a:rPr>
                        <a:t>to raise awareness of BP/Diabetes, diet, nutrition,  general signposting information </a:t>
                      </a:r>
                      <a:endParaRPr lang="en-US" sz="1400" b="0" i="0" u="none" strike="noStrike" kern="1200" noProof="0" dirty="0">
                        <a:solidFill>
                          <a:srgbClr val="000000"/>
                        </a:solidFill>
                        <a:latin typeface="Calibri"/>
                      </a:endParaRPr>
                    </a:p>
                    <a:p>
                      <a:pPr marL="0" lvl="0" algn="l">
                        <a:buNone/>
                      </a:pPr>
                      <a:r>
                        <a:rPr lang="en-GB" sz="1400" b="1" i="0" u="none" strike="noStrike" kern="1200" noProof="0" dirty="0">
                          <a:solidFill>
                            <a:schemeClr val="tx1"/>
                          </a:solidFill>
                          <a:latin typeface="Calibri"/>
                        </a:rPr>
                        <a:t>Target Audience</a:t>
                      </a:r>
                      <a:r>
                        <a:rPr lang="en-GB" sz="1400" b="0" i="0" u="none" strike="noStrike" kern="1200" noProof="0" dirty="0">
                          <a:solidFill>
                            <a:schemeClr val="tx1"/>
                          </a:solidFill>
                          <a:latin typeface="Calibri"/>
                        </a:rPr>
                        <a:t>: Older adults attending the centre</a:t>
                      </a:r>
                      <a:endParaRPr lang="en-US" sz="1400" b="0" i="0" u="none" strike="noStrike" kern="1200" noProof="0" dirty="0">
                        <a:solidFill>
                          <a:srgbClr val="000000"/>
                        </a:solidFill>
                        <a:latin typeface="Calibri"/>
                      </a:endParaRPr>
                    </a:p>
                    <a:p>
                      <a:pPr marL="0" lvl="0" algn="l">
                        <a:buNone/>
                      </a:pPr>
                      <a:r>
                        <a:rPr lang="en-GB" sz="1400" b="1" i="0" u="none" strike="noStrike" kern="1200" noProof="0" dirty="0">
                          <a:solidFill>
                            <a:schemeClr val="tx1"/>
                          </a:solidFill>
                          <a:latin typeface="Calibri"/>
                        </a:rPr>
                        <a:t>Health Promotion: </a:t>
                      </a:r>
                      <a:r>
                        <a:rPr lang="en-GB" sz="1400" b="0" i="0" u="none" strike="noStrike" kern="1200" noProof="0" dirty="0">
                          <a:solidFill>
                            <a:schemeClr val="tx1"/>
                          </a:solidFill>
                          <a:latin typeface="Calibri"/>
                        </a:rPr>
                        <a:t>Diet and links to Hypertension and Diabetes information</a:t>
                      </a:r>
                      <a:endParaRPr lang="en-US" sz="1400" b="0" i="0" u="none" strike="noStrike" kern="1200" noProof="0" dirty="0">
                        <a:solidFill>
                          <a:srgbClr val="000000"/>
                        </a:solidFill>
                        <a:latin typeface="Calibri"/>
                      </a:endParaRPr>
                    </a:p>
                    <a:p>
                      <a:pPr marL="0" lvl="0" algn="l">
                        <a:buNone/>
                      </a:pPr>
                      <a:r>
                        <a:rPr lang="en-US" sz="1400" b="1" i="0" u="none" strike="noStrike" kern="1200" noProof="0" dirty="0">
                          <a:solidFill>
                            <a:srgbClr val="000000"/>
                          </a:solidFill>
                          <a:latin typeface="Calibri"/>
                        </a:rPr>
                        <a:t>Health Checks</a:t>
                      </a:r>
                      <a:r>
                        <a:rPr lang="en-US" sz="1400" b="0" i="0" u="none" strike="noStrike" kern="1200" noProof="0" dirty="0">
                          <a:solidFill>
                            <a:srgbClr val="000000"/>
                          </a:solidFill>
                          <a:latin typeface="Calibri"/>
                        </a:rPr>
                        <a:t>: BP, Sugar checks</a:t>
                      </a:r>
                      <a:endParaRPr lang="en-GB" sz="1400" dirty="0"/>
                    </a:p>
                    <a:p>
                      <a:pPr lvl="0" algn="ctr">
                        <a:lnSpc>
                          <a:spcPct val="100000"/>
                        </a:lnSpc>
                        <a:spcBef>
                          <a:spcPts val="0"/>
                        </a:spcBef>
                        <a:spcAft>
                          <a:spcPts val="0"/>
                        </a:spcAft>
                        <a:buNone/>
                      </a:pPr>
                      <a:endParaRPr lang="en-GB" sz="1400" b="1" i="0" u="none" strike="noStrike" kern="1200" noProof="0" dirty="0">
                        <a:solidFill>
                          <a:srgbClr val="000000"/>
                        </a:solidFill>
                        <a:latin typeface="Calibri"/>
                      </a:endParaRPr>
                    </a:p>
                  </a:txBody>
                  <a:tcPr marL="55786" marR="55786" marT="27893" marB="27893">
                    <a:lnL w="6350">
                      <a:solidFill>
                        <a:srgbClr val="FFFFFF"/>
                      </a:solidFill>
                    </a:lnL>
                    <a:lnR w="6350">
                      <a:solidFill>
                        <a:srgbClr val="FFFFFF"/>
                      </a:solid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5">
                        <a:lumMod val="40000"/>
                        <a:lumOff val="60000"/>
                      </a:schemeClr>
                    </a:solidFill>
                  </a:tcPr>
                </a:tc>
                <a:tc>
                  <a:txBody>
                    <a:bodyPr/>
                    <a:lstStyle/>
                    <a:p>
                      <a:pPr lvl="0" algn="l" rtl="0">
                        <a:buNone/>
                      </a:pPr>
                      <a:r>
                        <a:rPr lang="en-GB" sz="1400" b="1" i="0" u="none" strike="noStrike" dirty="0">
                          <a:solidFill>
                            <a:srgbClr val="000000"/>
                          </a:solidFill>
                          <a:effectLst/>
                          <a:latin typeface="+mn-lt"/>
                        </a:rPr>
                        <a:t>Lead officer:</a:t>
                      </a:r>
                      <a:r>
                        <a:rPr lang="en-GB" sz="1400" b="0" i="0" u="none" strike="noStrike" dirty="0">
                          <a:solidFill>
                            <a:srgbClr val="000000"/>
                          </a:solidFill>
                          <a:effectLst/>
                          <a:latin typeface="+mn-lt"/>
                        </a:rPr>
                        <a:t> Nilesh Kumar</a:t>
                      </a:r>
                    </a:p>
                    <a:p>
                      <a:pPr lvl="0" algn="l" rtl="0">
                        <a:buNone/>
                      </a:pPr>
                      <a:r>
                        <a:rPr lang="en-GB" sz="1400" b="0" i="0" u="none" strike="noStrike" dirty="0">
                          <a:solidFill>
                            <a:srgbClr val="000000"/>
                          </a:solidFill>
                          <a:effectLst/>
                          <a:latin typeface="+mn-lt"/>
                        </a:rPr>
                        <a:t>                        Sandhya Thacker</a:t>
                      </a:r>
                    </a:p>
                    <a:p>
                      <a:pPr lvl="0" algn="l" rtl="0">
                        <a:buNone/>
                      </a:pPr>
                      <a:r>
                        <a:rPr lang="en-GB" sz="1400" b="0" i="0" u="none" strike="noStrike" dirty="0">
                          <a:solidFill>
                            <a:srgbClr val="000000"/>
                          </a:solidFill>
                          <a:effectLst/>
                          <a:latin typeface="+mn-lt"/>
                        </a:rPr>
                        <a:t>                                               </a:t>
                      </a:r>
                    </a:p>
                    <a:p>
                      <a:pPr lvl="0" algn="l" rtl="0">
                        <a:buNone/>
                      </a:pPr>
                      <a:r>
                        <a:rPr lang="en-GB" sz="1400" b="1" i="0" u="none" strike="noStrike" dirty="0">
                          <a:solidFill>
                            <a:srgbClr val="000000"/>
                          </a:solidFill>
                          <a:effectLst/>
                          <a:latin typeface="+mn-lt"/>
                        </a:rPr>
                        <a:t>Contact: </a:t>
                      </a:r>
                      <a:endParaRPr lang="en-GB" sz="1400" b="0" i="0" dirty="0">
                        <a:solidFill>
                          <a:srgbClr val="000000"/>
                        </a:solidFill>
                        <a:effectLst/>
                        <a:latin typeface="+mn-lt"/>
                      </a:endParaRPr>
                    </a:p>
                    <a:p>
                      <a:pPr lvl="0" algn="l" rtl="0">
                        <a:buNone/>
                      </a:pPr>
                      <a:r>
                        <a:rPr kumimoji="0" lang="en-GB" sz="1400" b="0" i="0" u="none" strike="noStrike" kern="1200" cap="none" spc="0" normalizeH="0" baseline="0" noProof="0" dirty="0">
                          <a:ln>
                            <a:noFill/>
                          </a:ln>
                          <a:solidFill>
                            <a:prstClr val="black"/>
                          </a:solidFill>
                          <a:effectLst/>
                          <a:uLnTx/>
                          <a:uFillTx/>
                          <a:latin typeface="+mn-lt"/>
                          <a:ea typeface="+mn-ea"/>
                          <a:cs typeface="+mn-cs"/>
                          <a:hlinkClick r:id="rId2"/>
                        </a:rPr>
                        <a:t>nileshkumar.christian@brent.gov.uk</a:t>
                      </a:r>
                      <a:endParaRPr kumimoji="0" lang="en-GB" sz="1400" b="1" i="0" u="none" strike="noStrike" kern="1200" cap="none" spc="0" normalizeH="0" baseline="0" noProof="0" dirty="0">
                        <a:ln>
                          <a:noFill/>
                        </a:ln>
                        <a:solidFill>
                          <a:srgbClr val="FF0000"/>
                        </a:solidFill>
                        <a:effectLst/>
                        <a:uLnTx/>
                        <a:uFillTx/>
                        <a:latin typeface="+mn-lt"/>
                        <a:ea typeface="+mn-ea"/>
                        <a:cs typeface="+mn-cs"/>
                      </a:endParaRPr>
                    </a:p>
                    <a:p>
                      <a:pPr lvl="0" algn="l">
                        <a:lnSpc>
                          <a:spcPct val="100000"/>
                        </a:lnSpc>
                        <a:spcBef>
                          <a:spcPts val="0"/>
                        </a:spcBef>
                        <a:spcAft>
                          <a:spcPts val="0"/>
                        </a:spcAft>
                        <a:buNone/>
                      </a:pPr>
                      <a:r>
                        <a:rPr lang="en-GB" sz="1400" b="0" i="0" u="none" strike="noStrike" kern="1200" cap="none" spc="0" normalizeH="0" baseline="0" noProof="0" dirty="0">
                          <a:ln>
                            <a:noFill/>
                          </a:ln>
                          <a:solidFill>
                            <a:schemeClr val="tx1"/>
                          </a:solidFill>
                          <a:effectLst/>
                          <a:uLnTx/>
                          <a:uFillTx/>
                          <a:latin typeface="+mn-lt"/>
                          <a:hlinkClick r:id="rId3"/>
                        </a:rPr>
                        <a:t>Sandhya.Thacker@brent.gov.uk</a:t>
                      </a:r>
                      <a:endParaRPr lang="en-GB" sz="1400" dirty="0"/>
                    </a:p>
                  </a:txBody>
                  <a:tcPr marL="55786" marR="55786" marT="27893" marB="27893">
                    <a:lnL w="6350">
                      <a:solidFill>
                        <a:srgbClr val="FFFFFF"/>
                      </a:solidFill>
                    </a:lnL>
                    <a:lnR w="6350">
                      <a:solidFill>
                        <a:srgbClr val="FFFFFF"/>
                      </a:solid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5">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u="none" strike="noStrike" dirty="0">
                          <a:solidFill>
                            <a:srgbClr val="000000"/>
                          </a:solidFill>
                          <a:effectLst/>
                          <a:latin typeface="+mn-lt"/>
                        </a:rPr>
                        <a:t>Open to public</a:t>
                      </a:r>
                      <a:endParaRPr lang="en-GB" sz="1400" b="0" i="0" u="none" strike="noStrike" dirty="0">
                        <a:solidFill>
                          <a:srgbClr val="000000"/>
                        </a:solidFill>
                        <a:effectLst/>
                        <a:latin typeface="+mn-lt"/>
                      </a:endParaRPr>
                    </a:p>
                    <a:p>
                      <a:pPr marL="0" lvl="0" indent="0" algn="l">
                        <a:lnSpc>
                          <a:spcPct val="100000"/>
                        </a:lnSpc>
                        <a:spcBef>
                          <a:spcPts val="0"/>
                        </a:spcBef>
                        <a:spcAft>
                          <a:spcPts val="0"/>
                        </a:spcAft>
                        <a:buNone/>
                      </a:pPr>
                      <a:endParaRPr lang="en-GB" sz="1400" b="1" i="0" u="none" strike="noStrike" kern="1200" noProof="0" dirty="0">
                        <a:solidFill>
                          <a:schemeClr val="tx1"/>
                        </a:solidFill>
                        <a:latin typeface="Calibri"/>
                      </a:endParaRPr>
                    </a:p>
                  </a:txBody>
                  <a:tcPr marL="55786" marR="55786" marT="27893" marB="27893">
                    <a:lnL w="6350">
                      <a:solidFill>
                        <a:srgbClr val="FFFFFF"/>
                      </a:solidFill>
                    </a:lnL>
                    <a:lnR w="6350">
                      <a:solidFill>
                        <a:srgbClr val="FFFFFF"/>
                      </a:solid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4108734427"/>
                  </a:ext>
                </a:extLst>
              </a:tr>
            </a:tbl>
          </a:graphicData>
        </a:graphic>
      </p:graphicFrame>
      <p:sp>
        <p:nvSpPr>
          <p:cNvPr id="6" name="TextBox 1">
            <a:extLst>
              <a:ext uri="{FF2B5EF4-FFF2-40B4-BE49-F238E27FC236}">
                <a16:creationId xmlns:a16="http://schemas.microsoft.com/office/drawing/2014/main" id="{2E4E7E21-805F-0653-B2D4-24A7CFE5D98F}"/>
              </a:ext>
            </a:extLst>
          </p:cNvPr>
          <p:cNvSpPr txBox="1"/>
          <p:nvPr/>
        </p:nvSpPr>
        <p:spPr>
          <a:xfrm>
            <a:off x="0" y="-1324"/>
            <a:ext cx="12192000" cy="553998"/>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b="1"/>
              <a:t>Brent Health Matters – Health and Wellbeing Events for </a:t>
            </a:r>
            <a:r>
              <a:rPr lang="en-GB" sz="1800" b="1">
                <a:solidFill>
                  <a:schemeClr val="accent1">
                    <a:lumMod val="50000"/>
                  </a:schemeClr>
                </a:solidFill>
                <a:latin typeface="Arial"/>
                <a:cs typeface="Arial"/>
              </a:rPr>
              <a:t>April 2025</a:t>
            </a:r>
          </a:p>
          <a:p>
            <a:pPr algn="ctr"/>
            <a:endParaRPr lang="en-GB" sz="1200" b="1">
              <a:solidFill>
                <a:schemeClr val="accent1">
                  <a:lumMod val="50000"/>
                </a:schemeClr>
              </a:solidFill>
              <a:cs typeface="Calibri"/>
            </a:endParaRPr>
          </a:p>
        </p:txBody>
      </p:sp>
    </p:spTree>
    <p:extLst>
      <p:ext uri="{BB962C8B-B14F-4D97-AF65-F5344CB8AC3E}">
        <p14:creationId xmlns:p14="http://schemas.microsoft.com/office/powerpoint/2010/main" val="559279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DE525-9730-D840-49D1-F35CBEF854C4}"/>
              </a:ext>
            </a:extLst>
          </p:cNvPr>
          <p:cNvSpPr>
            <a:spLocks noGrp="1"/>
          </p:cNvSpPr>
          <p:nvPr>
            <p:ph type="title"/>
          </p:nvPr>
        </p:nvSpPr>
        <p:spPr>
          <a:xfrm>
            <a:off x="866955" y="5691"/>
            <a:ext cx="10515600" cy="345849"/>
          </a:xfrm>
        </p:spPr>
        <p:txBody>
          <a:bodyPr/>
          <a:lstStyle/>
          <a:p>
            <a:pPr algn="ctr"/>
            <a:r>
              <a:rPr lang="en-GB" sz="1800" b="1">
                <a:latin typeface="Calibri"/>
                <a:ea typeface="Calibri"/>
                <a:cs typeface="Calibri"/>
              </a:rPr>
              <a:t>Brent Health Matters – Health and Wellbeing Events for </a:t>
            </a:r>
            <a:r>
              <a:rPr lang="en-GB" sz="1800" b="1">
                <a:solidFill>
                  <a:schemeClr val="accent1">
                    <a:lumMod val="50000"/>
                  </a:schemeClr>
                </a:solidFill>
                <a:latin typeface="Arial"/>
                <a:cs typeface="Arial"/>
              </a:rPr>
              <a:t>April 2025</a:t>
            </a:r>
            <a:endParaRPr lang="en-US">
              <a:ea typeface="Calibri Light" panose="020F0302020204030204"/>
              <a:cs typeface="Calibri Light" panose="020F0302020204030204"/>
            </a:endParaRPr>
          </a:p>
        </p:txBody>
      </p:sp>
      <p:graphicFrame>
        <p:nvGraphicFramePr>
          <p:cNvPr id="8" name="Content Placeholder 7">
            <a:extLst>
              <a:ext uri="{FF2B5EF4-FFF2-40B4-BE49-F238E27FC236}">
                <a16:creationId xmlns:a16="http://schemas.microsoft.com/office/drawing/2014/main" id="{FD6442ED-1840-23BA-0E78-92CBF6A9B0A7}"/>
              </a:ext>
            </a:extLst>
          </p:cNvPr>
          <p:cNvGraphicFramePr>
            <a:graphicFrameLocks noGrp="1"/>
          </p:cNvGraphicFramePr>
          <p:nvPr>
            <p:ph idx="1"/>
            <p:extLst>
              <p:ext uri="{D42A27DB-BD31-4B8C-83A1-F6EECF244321}">
                <p14:modId xmlns:p14="http://schemas.microsoft.com/office/powerpoint/2010/main" val="3785170205"/>
              </p:ext>
            </p:extLst>
          </p:nvPr>
        </p:nvGraphicFramePr>
        <p:xfrm>
          <a:off x="0" y="351629"/>
          <a:ext cx="12192000" cy="6535232"/>
        </p:xfrm>
        <a:graphic>
          <a:graphicData uri="http://schemas.openxmlformats.org/drawingml/2006/table">
            <a:tbl>
              <a:tblPr bandRow="1">
                <a:tableStyleId>{5C22544A-7EE6-4342-B048-85BDC9FD1C3A}</a:tableStyleId>
              </a:tblPr>
              <a:tblGrid>
                <a:gridCol w="1204686">
                  <a:extLst>
                    <a:ext uri="{9D8B030D-6E8A-4147-A177-3AD203B41FA5}">
                      <a16:colId xmlns:a16="http://schemas.microsoft.com/office/drawing/2014/main" val="3136456072"/>
                    </a:ext>
                  </a:extLst>
                </a:gridCol>
                <a:gridCol w="1660434">
                  <a:extLst>
                    <a:ext uri="{9D8B030D-6E8A-4147-A177-3AD203B41FA5}">
                      <a16:colId xmlns:a16="http://schemas.microsoft.com/office/drawing/2014/main" val="1864486626"/>
                    </a:ext>
                  </a:extLst>
                </a:gridCol>
                <a:gridCol w="5146766">
                  <a:extLst>
                    <a:ext uri="{9D8B030D-6E8A-4147-A177-3AD203B41FA5}">
                      <a16:colId xmlns:a16="http://schemas.microsoft.com/office/drawing/2014/main" val="2919591936"/>
                    </a:ext>
                  </a:extLst>
                </a:gridCol>
                <a:gridCol w="2946400">
                  <a:extLst>
                    <a:ext uri="{9D8B030D-6E8A-4147-A177-3AD203B41FA5}">
                      <a16:colId xmlns:a16="http://schemas.microsoft.com/office/drawing/2014/main" val="4019423785"/>
                    </a:ext>
                  </a:extLst>
                </a:gridCol>
                <a:gridCol w="1233714">
                  <a:extLst>
                    <a:ext uri="{9D8B030D-6E8A-4147-A177-3AD203B41FA5}">
                      <a16:colId xmlns:a16="http://schemas.microsoft.com/office/drawing/2014/main" val="3793789351"/>
                    </a:ext>
                  </a:extLst>
                </a:gridCol>
              </a:tblGrid>
              <a:tr h="125687">
                <a:tc>
                  <a:txBody>
                    <a:bodyPr/>
                    <a:lstStyle/>
                    <a:p>
                      <a:pPr marL="0" lvl="0" algn="ctr">
                        <a:lnSpc>
                          <a:spcPct val="100000"/>
                        </a:lnSpc>
                        <a:buNone/>
                      </a:pPr>
                      <a:r>
                        <a:rPr lang="en-GB" sz="1400" b="1" i="0" u="none" strike="noStrike" noProof="0" dirty="0">
                          <a:solidFill>
                            <a:srgbClr val="000000"/>
                          </a:solidFill>
                          <a:latin typeface="Calibri"/>
                        </a:rPr>
                        <a:t>Date/Time </a:t>
                      </a:r>
                    </a:p>
                  </a:txBody>
                  <a:tcPr>
                    <a:solidFill>
                      <a:schemeClr val="accent4">
                        <a:lumMod val="40000"/>
                        <a:lumOff val="60000"/>
                      </a:schemeClr>
                    </a:solidFill>
                  </a:tcPr>
                </a:tc>
                <a:tc>
                  <a:txBody>
                    <a:bodyPr/>
                    <a:lstStyle/>
                    <a:p>
                      <a:pPr lvl="0" algn="ctr">
                        <a:lnSpc>
                          <a:spcPct val="100000"/>
                        </a:lnSpc>
                        <a:buNone/>
                      </a:pPr>
                      <a:r>
                        <a:rPr lang="en-GB" sz="1400" b="1" i="0" u="none" strike="noStrike" noProof="0" dirty="0">
                          <a:solidFill>
                            <a:srgbClr val="000000"/>
                          </a:solidFill>
                          <a:latin typeface="Calibri"/>
                        </a:rPr>
                        <a:t>Location </a:t>
                      </a:r>
                    </a:p>
                  </a:txBody>
                  <a:tcPr>
                    <a:solidFill>
                      <a:schemeClr val="accent4">
                        <a:lumMod val="40000"/>
                        <a:lumOff val="60000"/>
                      </a:schemeClr>
                    </a:solidFill>
                  </a:tcPr>
                </a:tc>
                <a:tc>
                  <a:txBody>
                    <a:bodyPr/>
                    <a:lstStyle/>
                    <a:p>
                      <a:pPr lvl="0" algn="ctr">
                        <a:lnSpc>
                          <a:spcPts val="1500"/>
                        </a:lnSpc>
                        <a:buNone/>
                      </a:pPr>
                      <a:r>
                        <a:rPr lang="en-GB" sz="1400" b="1" i="0" u="none" strike="noStrike" noProof="0" dirty="0">
                          <a:solidFill>
                            <a:srgbClr val="000000"/>
                          </a:solidFill>
                          <a:latin typeface="Calibri"/>
                        </a:rPr>
                        <a:t>Event Theme/information </a:t>
                      </a:r>
                    </a:p>
                  </a:txBody>
                  <a:tcPr>
                    <a:solidFill>
                      <a:schemeClr val="accent4">
                        <a:lumMod val="40000"/>
                        <a:lumOff val="60000"/>
                      </a:schemeClr>
                    </a:solidFill>
                  </a:tcPr>
                </a:tc>
                <a:tc>
                  <a:txBody>
                    <a:bodyPr/>
                    <a:lstStyle/>
                    <a:p>
                      <a:pPr algn="ctr" fontAlgn="base"/>
                      <a:r>
                        <a:rPr lang="en-GB" sz="1400" b="1" i="0" dirty="0">
                          <a:solidFill>
                            <a:srgbClr val="000000"/>
                          </a:solidFill>
                          <a:effectLst/>
                          <a:latin typeface="+mn-lt"/>
                        </a:rPr>
                        <a:t>Lead /Contact </a:t>
                      </a:r>
                      <a:endParaRPr lang="en-GB" sz="1400" b="1" i="0" dirty="0">
                        <a:solidFill>
                          <a:srgbClr val="FFFFFF"/>
                        </a:solidFill>
                        <a:effectLst/>
                        <a:latin typeface="+mn-lt"/>
                      </a:endParaRPr>
                    </a:p>
                  </a:txBody>
                  <a:tcPr marL="55786" marR="55786" marT="27893" marB="27893" anchor="ctr">
                    <a:solidFill>
                      <a:schemeClr val="accent4">
                        <a:lumMod val="40000"/>
                        <a:lumOff val="60000"/>
                      </a:schemeClr>
                    </a:solidFill>
                  </a:tcPr>
                </a:tc>
                <a:tc>
                  <a:txBody>
                    <a:bodyPr/>
                    <a:lstStyle/>
                    <a:p>
                      <a:pPr algn="ctr" fontAlgn="base"/>
                      <a:r>
                        <a:rPr lang="en-GB" sz="1400" b="1" i="0" dirty="0">
                          <a:solidFill>
                            <a:schemeClr val="tx1"/>
                          </a:solidFill>
                          <a:effectLst/>
                          <a:latin typeface="+mn-lt"/>
                        </a:rPr>
                        <a:t>Open to public/ Closed</a:t>
                      </a:r>
                      <a:endParaRPr lang="en-GB" sz="1400" b="1" i="0" dirty="0">
                        <a:solidFill>
                          <a:srgbClr val="FFFFFF"/>
                        </a:solidFill>
                        <a:effectLst/>
                        <a:latin typeface="+mn-lt"/>
                      </a:endParaRPr>
                    </a:p>
                  </a:txBody>
                  <a:tcPr marL="55786" marR="55786" marT="27893" marB="27893" anchor="ctr">
                    <a:solidFill>
                      <a:schemeClr val="accent4">
                        <a:lumMod val="40000"/>
                        <a:lumOff val="60000"/>
                      </a:schemeClr>
                    </a:solidFill>
                  </a:tcPr>
                </a:tc>
                <a:extLst>
                  <a:ext uri="{0D108BD9-81ED-4DB2-BD59-A6C34878D82A}">
                    <a16:rowId xmlns:a16="http://schemas.microsoft.com/office/drawing/2014/main" val="116121793"/>
                  </a:ext>
                </a:extLst>
              </a:tr>
              <a:tr h="2305316">
                <a:tc>
                  <a:txBody>
                    <a:bodyPr/>
                    <a:lstStyle/>
                    <a:p>
                      <a:pPr marL="0" lvl="0" algn="ctr">
                        <a:buNone/>
                      </a:pPr>
                      <a:r>
                        <a:rPr lang="en-GB" sz="1400" b="1" i="0" u="none" strike="noStrike" kern="1200" noProof="0" dirty="0">
                          <a:solidFill>
                            <a:schemeClr val="tx1"/>
                          </a:solidFill>
                          <a:latin typeface="Calibri"/>
                        </a:rPr>
                        <a:t>Monday </a:t>
                      </a:r>
                      <a:endParaRPr lang="en-US" sz="1400">
                        <a:latin typeface="Calibri"/>
                      </a:endParaRPr>
                    </a:p>
                    <a:p>
                      <a:pPr marL="0" lvl="0" algn="ctr">
                        <a:buNone/>
                      </a:pPr>
                      <a:r>
                        <a:rPr lang="en-GB" sz="1400" b="1" i="0" u="none" strike="noStrike" kern="1200" noProof="0" dirty="0">
                          <a:solidFill>
                            <a:schemeClr val="tx1"/>
                          </a:solidFill>
                          <a:latin typeface="Calibri"/>
                        </a:rPr>
                        <a:t>14th April </a:t>
                      </a:r>
                      <a:endParaRPr lang="en-GB" sz="1400" dirty="0">
                        <a:latin typeface="Calibri"/>
                      </a:endParaRPr>
                    </a:p>
                    <a:p>
                      <a:pPr marL="0" lvl="0" algn="ctr">
                        <a:buNone/>
                      </a:pPr>
                      <a:endParaRPr lang="en-GB" sz="1400" b="0" i="0" u="none" strike="noStrike" kern="1200" noProof="0" dirty="0">
                        <a:solidFill>
                          <a:srgbClr val="000000"/>
                        </a:solidFill>
                        <a:latin typeface="Calibri"/>
                      </a:endParaRPr>
                    </a:p>
                    <a:p>
                      <a:pPr marL="0" lvl="0" algn="ctr">
                        <a:buNone/>
                      </a:pPr>
                      <a:r>
                        <a:rPr lang="en-GB" sz="1400" b="1" i="0" u="none" strike="noStrike" kern="1200" noProof="0" dirty="0">
                          <a:solidFill>
                            <a:schemeClr val="tx1"/>
                          </a:solidFill>
                          <a:latin typeface="Calibri"/>
                        </a:rPr>
                        <a:t>Time: </a:t>
                      </a:r>
                      <a:endParaRPr lang="en-US" sz="1400" b="0" i="0" u="none" strike="noStrike" kern="1200" noProof="0" dirty="0">
                        <a:solidFill>
                          <a:srgbClr val="000000"/>
                        </a:solidFill>
                        <a:latin typeface="Calibri"/>
                      </a:endParaRPr>
                    </a:p>
                    <a:p>
                      <a:pPr marL="0" lvl="0" algn="ctr">
                        <a:buNone/>
                      </a:pPr>
                      <a:r>
                        <a:rPr lang="en-GB" sz="1400" b="1" i="0" u="none" strike="noStrike" kern="1200" noProof="0" dirty="0">
                          <a:solidFill>
                            <a:schemeClr val="tx1"/>
                          </a:solidFill>
                          <a:latin typeface="Calibri"/>
                        </a:rPr>
                        <a:t>10:00am – 1:00pm </a:t>
                      </a:r>
                      <a:endParaRPr lang="en-GB" sz="1400" b="0" i="0" u="none" strike="noStrike" kern="1200" noProof="0" dirty="0">
                        <a:solidFill>
                          <a:srgbClr val="000000"/>
                        </a:solidFill>
                        <a:latin typeface="Calibri"/>
                      </a:endParaRPr>
                    </a:p>
                    <a:p>
                      <a:pPr lvl="0" algn="ctr">
                        <a:lnSpc>
                          <a:spcPct val="100000"/>
                        </a:lnSpc>
                        <a:buNone/>
                      </a:pPr>
                      <a:endParaRPr lang="en-GB" sz="1400" b="1" i="0" u="none" strike="noStrike" kern="1200" noProof="0" dirty="0">
                        <a:solidFill>
                          <a:srgbClr val="000000"/>
                        </a:solidFill>
                        <a:latin typeface="Calibri"/>
                      </a:endParaRPr>
                    </a:p>
                  </a:txBody>
                  <a:tcPr marL="55786" marR="55786" marT="27893" marB="27893">
                    <a:lnL w="6350">
                      <a:solidFill>
                        <a:srgbClr val="FFFFFF"/>
                      </a:solidFill>
                    </a:lnL>
                    <a:lnR w="6350">
                      <a:solidFill>
                        <a:srgbClr val="FFFFFF"/>
                      </a:solidFill>
                    </a:lnR>
                    <a:lnB w="6350">
                      <a:solidFill>
                        <a:srgbClr val="FFFFFF"/>
                      </a:solidFill>
                    </a:lnB>
                    <a:solidFill>
                      <a:schemeClr val="accent6">
                        <a:lumMod val="40000"/>
                        <a:lumOff val="60000"/>
                      </a:schemeClr>
                    </a:solidFill>
                  </a:tcPr>
                </a:tc>
                <a:tc>
                  <a:txBody>
                    <a:bodyPr/>
                    <a:lstStyle/>
                    <a:p>
                      <a:pPr lvl="0" algn="l">
                        <a:lnSpc>
                          <a:spcPts val="351"/>
                        </a:lnSpc>
                        <a:buNone/>
                      </a:pPr>
                      <a:endParaRPr lang="en-GB" sz="1400" b="0" i="0" u="none" strike="noStrike" kern="1200" noProof="0" dirty="0">
                        <a:solidFill>
                          <a:srgbClr val="000000"/>
                        </a:solidFill>
                        <a:latin typeface="Calibri"/>
                      </a:endParaRPr>
                    </a:p>
                    <a:p>
                      <a:pPr lvl="0" algn="l">
                        <a:lnSpc>
                          <a:spcPct val="100000"/>
                        </a:lnSpc>
                        <a:buNone/>
                      </a:pPr>
                      <a:r>
                        <a:rPr lang="en-GB" sz="1400" b="1" i="0" u="none" strike="noStrike" kern="1200" noProof="0" dirty="0">
                          <a:solidFill>
                            <a:srgbClr val="000000"/>
                          </a:solidFill>
                          <a:latin typeface="Calibri"/>
                        </a:rPr>
                        <a:t>Brent Hubs Kilburn </a:t>
                      </a:r>
                      <a:r>
                        <a:rPr lang="en-GB" sz="1400" b="0" i="0" u="none" strike="noStrike" kern="1200" noProof="0" dirty="0">
                          <a:solidFill>
                            <a:srgbClr val="000000"/>
                          </a:solidFill>
                          <a:latin typeface="Calibri"/>
                        </a:rPr>
                        <a:t>Hornbill House, </a:t>
                      </a:r>
                      <a:endParaRPr lang="en-US" sz="1400" b="0" i="0" u="none" strike="noStrike" kern="1200" noProof="0" dirty="0">
                        <a:solidFill>
                          <a:srgbClr val="000000"/>
                        </a:solidFill>
                        <a:latin typeface="Calibri"/>
                      </a:endParaRPr>
                    </a:p>
                    <a:p>
                      <a:pPr lvl="0" algn="l">
                        <a:lnSpc>
                          <a:spcPct val="100000"/>
                        </a:lnSpc>
                        <a:buNone/>
                      </a:pPr>
                      <a:r>
                        <a:rPr lang="en-GB" sz="1400" b="0" i="0" u="none" strike="noStrike" kern="1200" noProof="0" dirty="0">
                          <a:solidFill>
                            <a:srgbClr val="000000"/>
                          </a:solidFill>
                          <a:latin typeface="Calibri"/>
                        </a:rPr>
                        <a:t>2 Rudolph Rd,</a:t>
                      </a:r>
                      <a:endParaRPr lang="en-US" sz="1400" b="0" i="0" u="none" strike="noStrike" kern="1200" noProof="0" dirty="0">
                        <a:solidFill>
                          <a:srgbClr val="000000"/>
                        </a:solidFill>
                        <a:latin typeface="Calibri"/>
                      </a:endParaRPr>
                    </a:p>
                    <a:p>
                      <a:pPr lvl="0" algn="l">
                        <a:lnSpc>
                          <a:spcPct val="100000"/>
                        </a:lnSpc>
                        <a:buNone/>
                      </a:pPr>
                      <a:r>
                        <a:rPr lang="en-GB" sz="1400" b="0" i="0" u="none" strike="noStrike" kern="1200" noProof="0" dirty="0">
                          <a:solidFill>
                            <a:srgbClr val="000000"/>
                          </a:solidFill>
                          <a:latin typeface="Calibri"/>
                        </a:rPr>
                        <a:t>London </a:t>
                      </a:r>
                      <a:endParaRPr lang="en-US" sz="1400" b="0" i="0" u="none" strike="noStrike" kern="1200" noProof="0" dirty="0">
                        <a:solidFill>
                          <a:srgbClr val="000000"/>
                        </a:solidFill>
                        <a:latin typeface="Calibri"/>
                      </a:endParaRPr>
                    </a:p>
                    <a:p>
                      <a:pPr lvl="0" algn="l">
                        <a:lnSpc>
                          <a:spcPct val="100000"/>
                        </a:lnSpc>
                        <a:buNone/>
                      </a:pPr>
                      <a:r>
                        <a:rPr lang="en-GB" sz="1400" b="0" i="0" u="none" strike="noStrike" kern="1200" noProof="0" dirty="0">
                          <a:solidFill>
                            <a:srgbClr val="000000"/>
                          </a:solidFill>
                          <a:latin typeface="Calibri"/>
                        </a:rPr>
                        <a:t>NW6 5GG</a:t>
                      </a:r>
                      <a:endParaRPr lang="en-US" sz="1400" b="0" i="0" u="none" strike="noStrike" kern="1200" noProof="0" dirty="0">
                        <a:solidFill>
                          <a:srgbClr val="000000"/>
                        </a:solidFill>
                        <a:latin typeface="Calibri"/>
                      </a:endParaRPr>
                    </a:p>
                    <a:p>
                      <a:pPr lvl="0" algn="l">
                        <a:lnSpc>
                          <a:spcPct val="100000"/>
                        </a:lnSpc>
                        <a:buNone/>
                      </a:pPr>
                      <a:endParaRPr lang="en-GB" sz="1400" b="0" i="0" u="none" strike="noStrike" kern="1200" noProof="0" dirty="0">
                        <a:solidFill>
                          <a:srgbClr val="000000"/>
                        </a:solidFill>
                        <a:latin typeface="Calibri"/>
                      </a:endParaRPr>
                    </a:p>
                    <a:p>
                      <a:pPr lvl="0" algn="l">
                        <a:lnSpc>
                          <a:spcPct val="100000"/>
                        </a:lnSpc>
                        <a:buNone/>
                      </a:pPr>
                      <a:endParaRPr lang="en-GB" sz="1400" b="0" i="0" u="none" strike="noStrike" kern="1200" noProof="0" dirty="0">
                        <a:solidFill>
                          <a:srgbClr val="000000"/>
                        </a:solidFill>
                        <a:latin typeface="Calibri"/>
                      </a:endParaRPr>
                    </a:p>
                    <a:p>
                      <a:pPr lvl="0" algn="l">
                        <a:lnSpc>
                          <a:spcPct val="100000"/>
                        </a:lnSpc>
                        <a:buNone/>
                      </a:pPr>
                      <a:endParaRPr lang="en-GB" sz="1400" b="0" i="0" u="none" strike="noStrike" kern="1200" noProof="0" dirty="0">
                        <a:solidFill>
                          <a:srgbClr val="000000"/>
                        </a:solidFill>
                        <a:latin typeface="Calibri"/>
                      </a:endParaRPr>
                    </a:p>
                    <a:p>
                      <a:pPr lvl="0" algn="l">
                        <a:lnSpc>
                          <a:spcPts val="840"/>
                        </a:lnSpc>
                        <a:buNone/>
                      </a:pPr>
                      <a:endParaRPr lang="en-GB" sz="1400" b="0" i="0" u="none" strike="noStrike" kern="1200" noProof="0" dirty="0">
                        <a:solidFill>
                          <a:srgbClr val="000000"/>
                        </a:solidFill>
                        <a:latin typeface="Calibri"/>
                      </a:endParaRPr>
                    </a:p>
                    <a:p>
                      <a:pPr lvl="0" algn="l">
                        <a:lnSpc>
                          <a:spcPts val="840"/>
                        </a:lnSpc>
                        <a:buNone/>
                      </a:pPr>
                      <a:r>
                        <a:rPr lang="en-GB" sz="1400" b="1" i="0" u="none" strike="noStrike" kern="1200" noProof="0" dirty="0">
                          <a:solidFill>
                            <a:srgbClr val="000000"/>
                          </a:solidFill>
                          <a:latin typeface="Calibri"/>
                        </a:rPr>
                        <a:t>Locality: </a:t>
                      </a:r>
                      <a:r>
                        <a:rPr lang="en-GB" sz="1400" b="0" i="0" u="none" strike="noStrike" kern="1200" noProof="0" dirty="0">
                          <a:solidFill>
                            <a:srgbClr val="000000"/>
                          </a:solidFill>
                          <a:latin typeface="Calibri"/>
                        </a:rPr>
                        <a:t>Kilburn</a:t>
                      </a:r>
                      <a:endParaRPr lang="en-GB" sz="1400" dirty="0">
                        <a:latin typeface="Calibri"/>
                      </a:endParaRPr>
                    </a:p>
                  </a:txBody>
                  <a:tcPr marL="55786" marR="55786" marT="27893" marB="27893">
                    <a:lnL w="6350">
                      <a:solidFill>
                        <a:srgbClr val="FFFFFF"/>
                      </a:solidFill>
                    </a:lnL>
                    <a:lnR w="6350">
                      <a:solidFill>
                        <a:srgbClr val="FFFFFF"/>
                      </a:solidFill>
                    </a:lnR>
                    <a:lnB w="6350">
                      <a:solidFill>
                        <a:srgbClr val="FFFFFF"/>
                      </a:solidFill>
                    </a:lnB>
                    <a:solidFill>
                      <a:schemeClr val="accent6">
                        <a:lumMod val="40000"/>
                        <a:lumOff val="60000"/>
                      </a:schemeClr>
                    </a:solidFill>
                  </a:tcPr>
                </a:tc>
                <a:tc>
                  <a:txBody>
                    <a:bodyPr/>
                    <a:lstStyle/>
                    <a:p>
                      <a:pPr lvl="0" algn="ctr">
                        <a:lnSpc>
                          <a:spcPct val="100000"/>
                        </a:lnSpc>
                        <a:spcBef>
                          <a:spcPts val="0"/>
                        </a:spcBef>
                        <a:spcAft>
                          <a:spcPts val="0"/>
                        </a:spcAft>
                        <a:buNone/>
                      </a:pPr>
                      <a:r>
                        <a:rPr lang="en-GB" sz="1400" b="1" i="0" u="none" strike="noStrike" kern="1200" noProof="0" dirty="0">
                          <a:solidFill>
                            <a:srgbClr val="000000"/>
                          </a:solidFill>
                          <a:latin typeface="Calibri"/>
                        </a:rPr>
                        <a:t>Diabetes Peer Support and Digital Inclusion </a:t>
                      </a:r>
                      <a:endParaRPr lang="en-US" sz="1400" dirty="0">
                        <a:latin typeface="Calibri"/>
                      </a:endParaRPr>
                    </a:p>
                    <a:p>
                      <a:pPr lvl="0" algn="l">
                        <a:lnSpc>
                          <a:spcPct val="100000"/>
                        </a:lnSpc>
                        <a:spcBef>
                          <a:spcPts val="0"/>
                        </a:spcBef>
                        <a:spcAft>
                          <a:spcPts val="0"/>
                        </a:spcAft>
                        <a:buNone/>
                      </a:pPr>
                      <a:r>
                        <a:rPr lang="en-GB" sz="1400" b="1" i="0" u="none" strike="noStrike" kern="1200" noProof="0" dirty="0">
                          <a:solidFill>
                            <a:srgbClr val="000000"/>
                          </a:solidFill>
                          <a:latin typeface="Calibri"/>
                        </a:rPr>
                        <a:t>Aim/Focus: </a:t>
                      </a:r>
                      <a:r>
                        <a:rPr lang="en-GB" sz="1400" b="0" i="0" u="none" strike="noStrike" kern="1200" noProof="0" dirty="0">
                          <a:solidFill>
                            <a:srgbClr val="000000"/>
                          </a:solidFill>
                          <a:latin typeface="Calibri"/>
                        </a:rPr>
                        <a:t> </a:t>
                      </a:r>
                      <a:endParaRPr lang="en-US" sz="1400" b="0" i="0" u="none" strike="noStrike" kern="1200" noProof="0" dirty="0">
                        <a:solidFill>
                          <a:srgbClr val="000000"/>
                        </a:solidFill>
                        <a:latin typeface="Calibri"/>
                      </a:endParaRPr>
                    </a:p>
                    <a:p>
                      <a:pPr marL="285750" lvl="0" indent="-285750" algn="l">
                        <a:lnSpc>
                          <a:spcPct val="100000"/>
                        </a:lnSpc>
                        <a:spcBef>
                          <a:spcPts val="0"/>
                        </a:spcBef>
                        <a:spcAft>
                          <a:spcPts val="0"/>
                        </a:spcAft>
                        <a:buFont typeface="Arial"/>
                        <a:buChar char="•"/>
                      </a:pPr>
                      <a:r>
                        <a:rPr lang="en-GB" sz="1400" b="0" i="0" u="none" strike="noStrike" kern="1200" noProof="0" dirty="0">
                          <a:solidFill>
                            <a:srgbClr val="000000"/>
                          </a:solidFill>
                          <a:latin typeface="Calibri"/>
                        </a:rPr>
                        <a:t>Diabetes prevention and management </a:t>
                      </a:r>
                      <a:endParaRPr lang="en-US" sz="1400" b="0" i="0" u="none" strike="noStrike" kern="1200" noProof="0" dirty="0">
                        <a:solidFill>
                          <a:srgbClr val="000000"/>
                        </a:solidFill>
                        <a:latin typeface="Calibri"/>
                      </a:endParaRPr>
                    </a:p>
                    <a:p>
                      <a:pPr marL="285750" lvl="0" indent="-285750" algn="l">
                        <a:lnSpc>
                          <a:spcPct val="100000"/>
                        </a:lnSpc>
                        <a:spcBef>
                          <a:spcPts val="0"/>
                        </a:spcBef>
                        <a:spcAft>
                          <a:spcPts val="0"/>
                        </a:spcAft>
                        <a:buFont typeface="Arial"/>
                        <a:buChar char="•"/>
                      </a:pPr>
                      <a:r>
                        <a:rPr lang="en-US" sz="1400" b="0" i="0" u="none" strike="noStrike" kern="1200" noProof="0" dirty="0">
                          <a:solidFill>
                            <a:srgbClr val="000000"/>
                          </a:solidFill>
                          <a:latin typeface="Calibri"/>
                        </a:rPr>
                        <a:t>Nutrition Advice </a:t>
                      </a:r>
                      <a:endParaRPr lang="en-GB" sz="1400" dirty="0">
                        <a:latin typeface="Calibri"/>
                      </a:endParaRPr>
                    </a:p>
                    <a:p>
                      <a:pPr marL="285750" lvl="0" indent="-285750" algn="l">
                        <a:lnSpc>
                          <a:spcPct val="100000"/>
                        </a:lnSpc>
                        <a:spcBef>
                          <a:spcPts val="0"/>
                        </a:spcBef>
                        <a:spcAft>
                          <a:spcPts val="0"/>
                        </a:spcAft>
                        <a:buFont typeface="Arial"/>
                        <a:buChar char="•"/>
                      </a:pPr>
                      <a:r>
                        <a:rPr lang="en-US" sz="1400" b="0" i="0" u="none" strike="noStrike" kern="1200" noProof="0" dirty="0">
                          <a:solidFill>
                            <a:srgbClr val="000000"/>
                          </a:solidFill>
                          <a:latin typeface="Calibri"/>
                        </a:rPr>
                        <a:t>Peer Support </a:t>
                      </a:r>
                      <a:endParaRPr lang="en-GB" sz="1400" dirty="0">
                        <a:latin typeface="Calibri"/>
                      </a:endParaRPr>
                    </a:p>
                    <a:p>
                      <a:pPr marL="285750" lvl="0" indent="-285750" algn="l">
                        <a:lnSpc>
                          <a:spcPct val="100000"/>
                        </a:lnSpc>
                        <a:spcBef>
                          <a:spcPts val="0"/>
                        </a:spcBef>
                        <a:spcAft>
                          <a:spcPts val="0"/>
                        </a:spcAft>
                        <a:buFont typeface="Arial"/>
                        <a:buChar char="•"/>
                      </a:pPr>
                      <a:r>
                        <a:rPr lang="en-US" sz="1400" b="0" i="0" u="none" strike="noStrike" kern="1200" noProof="0" dirty="0">
                          <a:solidFill>
                            <a:srgbClr val="000000"/>
                          </a:solidFill>
                          <a:latin typeface="Calibri"/>
                        </a:rPr>
                        <a:t>Digital Inclusion and proficiency </a:t>
                      </a:r>
                    </a:p>
                    <a:p>
                      <a:pPr lvl="0" algn="l">
                        <a:lnSpc>
                          <a:spcPct val="100000"/>
                        </a:lnSpc>
                        <a:spcBef>
                          <a:spcPts val="0"/>
                        </a:spcBef>
                        <a:spcAft>
                          <a:spcPts val="0"/>
                        </a:spcAft>
                        <a:buNone/>
                      </a:pPr>
                      <a:r>
                        <a:rPr lang="en-GB" sz="1400" b="1" i="0" u="none" strike="noStrike" kern="1200" noProof="0" dirty="0">
                          <a:solidFill>
                            <a:srgbClr val="000000"/>
                          </a:solidFill>
                          <a:latin typeface="Calibri"/>
                        </a:rPr>
                        <a:t>Target Audience: </a:t>
                      </a:r>
                      <a:r>
                        <a:rPr lang="en-GB" sz="1400" b="0" i="0" u="none" strike="noStrike" kern="1200" noProof="0" dirty="0">
                          <a:solidFill>
                            <a:srgbClr val="000000"/>
                          </a:solidFill>
                          <a:latin typeface="Calibri"/>
                        </a:rPr>
                        <a:t>Residents living in Kilburn living with Diabetes or identified as being at risk of developing the condition </a:t>
                      </a:r>
                      <a:endParaRPr lang="en-GB" sz="1400" dirty="0">
                        <a:latin typeface="Calibri"/>
                      </a:endParaRPr>
                    </a:p>
                    <a:p>
                      <a:pPr lvl="0" algn="l">
                        <a:lnSpc>
                          <a:spcPct val="100000"/>
                        </a:lnSpc>
                        <a:spcBef>
                          <a:spcPts val="0"/>
                        </a:spcBef>
                        <a:spcAft>
                          <a:spcPts val="0"/>
                        </a:spcAft>
                        <a:buNone/>
                      </a:pPr>
                      <a:r>
                        <a:rPr lang="en-GB" sz="1400" b="0" i="0" u="none" strike="noStrike" kern="1200" noProof="0" dirty="0">
                          <a:solidFill>
                            <a:srgbClr val="000000"/>
                          </a:solidFill>
                          <a:latin typeface="Calibri"/>
                        </a:rPr>
                        <a:t>Residents needing support with digital proficiency and, or exclusion </a:t>
                      </a:r>
                      <a:endParaRPr lang="en-GB" sz="1400" dirty="0">
                        <a:latin typeface="Calibri"/>
                      </a:endParaRPr>
                    </a:p>
                    <a:p>
                      <a:pPr lvl="0" algn="l">
                        <a:lnSpc>
                          <a:spcPct val="100000"/>
                        </a:lnSpc>
                        <a:spcBef>
                          <a:spcPts val="0"/>
                        </a:spcBef>
                        <a:spcAft>
                          <a:spcPts val="0"/>
                        </a:spcAft>
                        <a:buNone/>
                      </a:pPr>
                      <a:r>
                        <a:rPr lang="en-GB" sz="1400" b="1" i="0" u="none" strike="noStrike" kern="1200" noProof="0" dirty="0">
                          <a:solidFill>
                            <a:srgbClr val="000000"/>
                          </a:solidFill>
                          <a:latin typeface="Calibri"/>
                        </a:rPr>
                        <a:t>Health Checks: No</a:t>
                      </a:r>
                      <a:r>
                        <a:rPr lang="en-GB" sz="1400" b="0" i="0" u="none" strike="noStrike" kern="1200" noProof="0" dirty="0">
                          <a:solidFill>
                            <a:srgbClr val="000000"/>
                          </a:solidFill>
                          <a:latin typeface="Calibri"/>
                        </a:rPr>
                        <a:t> </a:t>
                      </a:r>
                      <a:endParaRPr lang="en-GB" sz="1400" dirty="0">
                        <a:latin typeface="Calibri"/>
                      </a:endParaRPr>
                    </a:p>
                  </a:txBody>
                  <a:tcPr marL="55786" marR="55786" marT="27893" marB="27893">
                    <a:lnL w="6350">
                      <a:solidFill>
                        <a:srgbClr val="FFFFFF"/>
                      </a:solidFill>
                    </a:lnL>
                    <a:lnR w="6350">
                      <a:solidFill>
                        <a:srgbClr val="FFFFFF"/>
                      </a:solidFill>
                    </a:lnR>
                    <a:lnB w="6350">
                      <a:solidFill>
                        <a:srgbClr val="FFFFFF"/>
                      </a:solidFill>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Lead officer: </a:t>
                      </a:r>
                      <a:r>
                        <a:rPr lang="en-GB" sz="1400" b="0" i="0" u="none" strike="noStrike" dirty="0">
                          <a:solidFill>
                            <a:srgbClr val="000000"/>
                          </a:solidFill>
                          <a:effectLst/>
                          <a:latin typeface="+mn-lt"/>
                        </a:rPr>
                        <a:t>Toral Patel</a:t>
                      </a:r>
                    </a:p>
                    <a:p>
                      <a:pPr lvl="0" algn="l" rtl="0">
                        <a:buNone/>
                      </a:pPr>
                      <a:r>
                        <a:rPr lang="en-GB" sz="1400" b="0" i="0" u="none" strike="noStrike" dirty="0">
                          <a:solidFill>
                            <a:srgbClr val="000000"/>
                          </a:solidFill>
                          <a:effectLst/>
                          <a:latin typeface="+mn-lt"/>
                        </a:rPr>
                        <a:t>                        Dipeeka </a:t>
                      </a:r>
                      <a:r>
                        <a:rPr lang="en-GB" sz="1400" b="0" i="0" u="none" strike="noStrike" dirty="0" err="1">
                          <a:solidFill>
                            <a:srgbClr val="000000"/>
                          </a:solidFill>
                          <a:effectLst/>
                          <a:latin typeface="+mn-lt"/>
                        </a:rPr>
                        <a:t>Pankhaniya</a:t>
                      </a:r>
                      <a:endParaRPr lang="en-GB" sz="1400" b="0" i="0" u="none" strike="noStrike" dirty="0">
                        <a:solidFill>
                          <a:srgbClr val="000000"/>
                        </a:solidFill>
                        <a:effectLst/>
                        <a:latin typeface="+mn-lt"/>
                      </a:endParaRPr>
                    </a:p>
                    <a:p>
                      <a:pPr lvl="0" algn="l" rtl="0">
                        <a:buNone/>
                      </a:pPr>
                      <a:r>
                        <a:rPr lang="en-GB" sz="1400" b="0" i="0" u="none" strike="noStrike" dirty="0">
                          <a:solidFill>
                            <a:srgbClr val="000000"/>
                          </a:solidFill>
                          <a:effectLst/>
                          <a:latin typeface="+mn-lt"/>
                        </a:rPr>
                        <a:t>                        </a:t>
                      </a:r>
                      <a:r>
                        <a:rPr lang="en-GB" sz="1400" b="0" i="0" u="none" strike="noStrike" dirty="0" err="1">
                          <a:solidFill>
                            <a:srgbClr val="000000"/>
                          </a:solidFill>
                          <a:effectLst/>
                          <a:latin typeface="+mn-lt"/>
                        </a:rPr>
                        <a:t>Nasmin</a:t>
                      </a:r>
                      <a:r>
                        <a:rPr lang="en-GB" sz="1400" b="0" i="0" u="none" strike="noStrike" dirty="0">
                          <a:solidFill>
                            <a:srgbClr val="000000"/>
                          </a:solidFill>
                          <a:effectLst/>
                          <a:latin typeface="+mn-lt"/>
                        </a:rPr>
                        <a:t> </a:t>
                      </a:r>
                      <a:r>
                        <a:rPr lang="en-GB" sz="1400" b="0" i="0" u="none" strike="noStrike" dirty="0" err="1">
                          <a:solidFill>
                            <a:srgbClr val="000000"/>
                          </a:solidFill>
                          <a:effectLst/>
                          <a:latin typeface="+mn-lt"/>
                        </a:rPr>
                        <a:t>Kheshavji</a:t>
                      </a:r>
                      <a:endParaRPr lang="en-GB" sz="1400" b="0" i="0" u="none" strike="noStrike" dirty="0">
                        <a:solidFill>
                          <a:srgbClr val="000000"/>
                        </a:solidFill>
                        <a:effectLst/>
                        <a:latin typeface="+mn-lt"/>
                      </a:endParaRPr>
                    </a:p>
                    <a:p>
                      <a:pPr lvl="0" algn="l" rtl="0">
                        <a:buNone/>
                      </a:pPr>
                      <a:r>
                        <a:rPr lang="en-GB" sz="1400" b="0" i="0" u="none" strike="noStrike" dirty="0">
                          <a:solidFill>
                            <a:srgbClr val="000000"/>
                          </a:solidFill>
                          <a:effectLst/>
                          <a:latin typeface="+mn-lt"/>
                        </a:rPr>
                        <a:t>                        Alexia Benjamin</a:t>
                      </a:r>
                      <a:endParaRPr lang="en-GB" sz="1400" b="1" i="0" u="none" strike="noStrike" dirty="0">
                        <a:solidFill>
                          <a:srgbClr val="000000"/>
                        </a:solidFill>
                        <a:effectLst/>
                        <a:latin typeface="+mn-lt"/>
                      </a:endParaRPr>
                    </a:p>
                    <a:p>
                      <a:pPr lvl="0" algn="l" rtl="0">
                        <a:buNone/>
                      </a:pPr>
                      <a:endParaRPr lang="en-GB" sz="1400" b="0" i="0" u="none" strike="noStrike" dirty="0">
                        <a:solidFill>
                          <a:srgbClr val="000000"/>
                        </a:solidFill>
                        <a:effectLst/>
                        <a:latin typeface="+mn-lt"/>
                      </a:endParaRPr>
                    </a:p>
                    <a:p>
                      <a:pPr lvl="0" algn="l" rtl="0">
                        <a:buNone/>
                      </a:pPr>
                      <a:r>
                        <a:rPr lang="en-GB" sz="1400" b="1" i="0" u="none" strike="noStrike" dirty="0">
                          <a:solidFill>
                            <a:srgbClr val="000000"/>
                          </a:solidFill>
                          <a:effectLst/>
                          <a:latin typeface="+mn-lt"/>
                        </a:rPr>
                        <a:t>Contact: </a:t>
                      </a:r>
                      <a:endParaRPr lang="en-GB" sz="1400" b="0" i="0" dirty="0">
                        <a:solidFill>
                          <a:srgbClr val="000000"/>
                        </a:solidFill>
                        <a:effectLst/>
                        <a:latin typeface="+mn-lt"/>
                      </a:endParaRPr>
                    </a:p>
                    <a:p>
                      <a:pPr lvl="0" algn="l">
                        <a:lnSpc>
                          <a:spcPct val="100000"/>
                        </a:lnSpc>
                        <a:spcBef>
                          <a:spcPts val="0"/>
                        </a:spcBef>
                        <a:spcAft>
                          <a:spcPts val="0"/>
                        </a:spcAft>
                        <a:buNone/>
                      </a:pPr>
                      <a:r>
                        <a:rPr lang="en-GB" sz="1400" b="0" i="0" u="none" strike="noStrike" kern="1200" cap="none" spc="0" normalizeH="0" baseline="0" noProof="0" dirty="0">
                          <a:ln>
                            <a:noFill/>
                          </a:ln>
                          <a:solidFill>
                            <a:srgbClr val="000000"/>
                          </a:solidFill>
                          <a:effectLst/>
                          <a:uLnTx/>
                          <a:uFillTx/>
                          <a:latin typeface="+mn-lt"/>
                          <a:hlinkClick r:id="rId2"/>
                        </a:rPr>
                        <a:t>Toral.Patel@brentheps.co.uk</a:t>
                      </a:r>
                      <a:endParaRPr lang="en-GB" sz="1400" b="0" i="0" u="none" strike="noStrike" kern="1200" cap="none" spc="0" normalizeH="0" baseline="0" noProof="0" dirty="0">
                        <a:ln>
                          <a:noFill/>
                        </a:ln>
                        <a:solidFill>
                          <a:srgbClr val="000000"/>
                        </a:solidFill>
                        <a:effectLst/>
                        <a:uLnTx/>
                        <a:uFillTx/>
                        <a:latin typeface="+mn-lt"/>
                      </a:endParaRPr>
                    </a:p>
                    <a:p>
                      <a:pPr lvl="0" algn="l">
                        <a:lnSpc>
                          <a:spcPct val="100000"/>
                        </a:lnSpc>
                        <a:spcBef>
                          <a:spcPts val="0"/>
                        </a:spcBef>
                        <a:spcAft>
                          <a:spcPts val="0"/>
                        </a:spcAft>
                        <a:buNone/>
                      </a:pPr>
                      <a:r>
                        <a:rPr lang="en-GB" sz="1400" b="0" i="0" u="none" strike="noStrike" kern="1200" cap="none" spc="0" normalizeH="0" baseline="0" noProof="0" dirty="0">
                          <a:ln>
                            <a:noFill/>
                          </a:ln>
                          <a:solidFill>
                            <a:srgbClr val="000000"/>
                          </a:solidFill>
                          <a:effectLst/>
                          <a:uLnTx/>
                          <a:uFillTx/>
                          <a:latin typeface="+mn-lt"/>
                          <a:hlinkClick r:id="rId3"/>
                        </a:rPr>
                        <a:t>Dipeeka.pankhaniya@brentheps.co.uk</a:t>
                      </a:r>
                    </a:p>
                    <a:p>
                      <a:pPr lvl="0" algn="l">
                        <a:lnSpc>
                          <a:spcPct val="100000"/>
                        </a:lnSpc>
                        <a:spcBef>
                          <a:spcPts val="0"/>
                        </a:spcBef>
                        <a:spcAft>
                          <a:spcPts val="0"/>
                        </a:spcAft>
                        <a:buNone/>
                      </a:pPr>
                      <a:r>
                        <a:rPr lang="en-GB" sz="1400" b="0" i="0" u="none" strike="noStrike" kern="1200" cap="none" spc="0" normalizeH="0" baseline="0" noProof="0" dirty="0">
                          <a:ln>
                            <a:noFill/>
                          </a:ln>
                          <a:solidFill>
                            <a:srgbClr val="000000"/>
                          </a:solidFill>
                          <a:effectLst/>
                          <a:uLnTx/>
                          <a:uFillTx/>
                          <a:latin typeface="+mn-lt"/>
                          <a:hlinkClick r:id="rId3"/>
                        </a:rPr>
                        <a:t>nasmin.kheshavji@brentheps.co.uk</a:t>
                      </a:r>
                      <a:endParaRPr lang="en-GB" sz="1400" b="0" i="0" u="none" strike="noStrike" kern="1200" cap="none" spc="0" normalizeH="0" baseline="0" noProof="0" dirty="0">
                        <a:ln>
                          <a:noFill/>
                        </a:ln>
                        <a:solidFill>
                          <a:srgbClr val="00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kern="1200" noProof="0" dirty="0">
                          <a:solidFill>
                            <a:schemeClr val="tx1"/>
                          </a:solidFill>
                          <a:latin typeface="+mn-lt"/>
                          <a:hlinkClick r:id="rId4"/>
                        </a:rPr>
                        <a:t>Alexia.benjamin@brent.gov.uk</a:t>
                      </a:r>
                      <a:endParaRPr lang="en-GB" sz="1400" b="0" dirty="0">
                        <a:latin typeface="+mn-lt"/>
                      </a:endParaRPr>
                    </a:p>
                    <a:p>
                      <a:pPr lvl="0" algn="l">
                        <a:lnSpc>
                          <a:spcPct val="100000"/>
                        </a:lnSpc>
                        <a:spcBef>
                          <a:spcPts val="0"/>
                        </a:spcBef>
                        <a:spcAft>
                          <a:spcPts val="0"/>
                        </a:spcAft>
                        <a:buNone/>
                      </a:pPr>
                      <a:endParaRPr lang="en-GB" sz="1400" b="0" i="0" u="none" strike="noStrike" kern="1200" cap="none" spc="0" normalizeH="0" baseline="0" noProof="0" dirty="0">
                        <a:ln>
                          <a:noFill/>
                        </a:ln>
                        <a:solidFill>
                          <a:srgbClr val="000000"/>
                        </a:solidFill>
                        <a:effectLst/>
                        <a:uLnTx/>
                        <a:uFillTx/>
                        <a:latin typeface="Calibri"/>
                      </a:endParaRPr>
                    </a:p>
                  </a:txBody>
                  <a:tcPr marL="55786" marR="55786" marT="27893" marB="27893">
                    <a:lnL w="6350">
                      <a:solidFill>
                        <a:srgbClr val="FFFFFF"/>
                      </a:solidFill>
                    </a:lnL>
                    <a:lnR w="6350">
                      <a:solidFill>
                        <a:srgbClr val="FFFFFF"/>
                      </a:solidFill>
                    </a:lnR>
                    <a:lnB w="6350">
                      <a:solidFill>
                        <a:srgbClr val="FFFFFF"/>
                      </a:solidFill>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Registration is required to attend</a:t>
                      </a:r>
                      <a:endParaRPr lang="en-GB" sz="1400" b="0" i="0" u="none" strike="noStrike" dirty="0">
                        <a:solidFill>
                          <a:srgbClr val="000000"/>
                        </a:solidFill>
                        <a:effectLst/>
                        <a:latin typeface="+mn-lt"/>
                      </a:endParaRPr>
                    </a:p>
                  </a:txBody>
                  <a:tcPr marL="55786" marR="55786" marT="27893" marB="27893">
                    <a:lnL w="6350">
                      <a:solidFill>
                        <a:srgbClr val="FFFFFF"/>
                      </a:solidFill>
                    </a:lnL>
                    <a:lnR w="6350">
                      <a:solidFill>
                        <a:srgbClr val="FFFFFF"/>
                      </a:solidFill>
                    </a:lnR>
                    <a:lnB w="6350">
                      <a:solidFill>
                        <a:srgbClr val="FFFFFF"/>
                      </a:solidFill>
                    </a:lnB>
                    <a:solidFill>
                      <a:schemeClr val="accent6">
                        <a:lumMod val="40000"/>
                        <a:lumOff val="60000"/>
                      </a:schemeClr>
                    </a:solidFill>
                  </a:tcPr>
                </a:tc>
                <a:extLst>
                  <a:ext uri="{0D108BD9-81ED-4DB2-BD59-A6C34878D82A}">
                    <a16:rowId xmlns:a16="http://schemas.microsoft.com/office/drawing/2014/main" val="2639422335"/>
                  </a:ext>
                </a:extLst>
              </a:tr>
              <a:tr h="1398592">
                <a:tc>
                  <a:txBody>
                    <a:bodyPr/>
                    <a:lstStyle/>
                    <a:p>
                      <a:pPr marL="0" lvl="0" algn="ctr">
                        <a:lnSpc>
                          <a:spcPct val="100000"/>
                        </a:lnSpc>
                        <a:buNone/>
                      </a:pPr>
                      <a:r>
                        <a:rPr lang="en-GB" sz="1400" b="1" i="0" u="none" strike="noStrike" noProof="0" dirty="0">
                          <a:solidFill>
                            <a:srgbClr val="000000"/>
                          </a:solidFill>
                          <a:latin typeface="Calibri"/>
                        </a:rPr>
                        <a:t>Wednesday </a:t>
                      </a:r>
                      <a:endParaRPr lang="en-US" sz="1400" b="0" i="0" u="none" strike="noStrike" noProof="0">
                        <a:solidFill>
                          <a:srgbClr val="000000"/>
                        </a:solidFill>
                        <a:latin typeface="Calibri"/>
                      </a:endParaRPr>
                    </a:p>
                    <a:p>
                      <a:pPr marL="0" lvl="0" algn="ctr">
                        <a:lnSpc>
                          <a:spcPct val="100000"/>
                        </a:lnSpc>
                        <a:buNone/>
                      </a:pPr>
                      <a:r>
                        <a:rPr lang="en-GB" sz="1400" b="1" i="0" u="none" strike="noStrike" noProof="0" dirty="0">
                          <a:solidFill>
                            <a:srgbClr val="000000"/>
                          </a:solidFill>
                          <a:latin typeface="Calibri"/>
                        </a:rPr>
                        <a:t>16th April </a:t>
                      </a:r>
                      <a:endParaRPr lang="en-GB" sz="1400" b="0" i="0" u="none" strike="noStrike" noProof="0" dirty="0">
                        <a:solidFill>
                          <a:srgbClr val="000000"/>
                        </a:solidFill>
                        <a:latin typeface="Calibri"/>
                      </a:endParaRPr>
                    </a:p>
                    <a:p>
                      <a:pPr marL="0" lvl="0" algn="ctr">
                        <a:lnSpc>
                          <a:spcPct val="100000"/>
                        </a:lnSpc>
                        <a:buNone/>
                      </a:pPr>
                      <a:endParaRPr lang="en-GB" sz="1400" b="0" i="0" u="none" strike="noStrike" noProof="0" dirty="0">
                        <a:solidFill>
                          <a:srgbClr val="000000"/>
                        </a:solidFill>
                        <a:latin typeface="Calibri"/>
                      </a:endParaRPr>
                    </a:p>
                    <a:p>
                      <a:pPr marL="0" lvl="0" algn="ctr">
                        <a:lnSpc>
                          <a:spcPct val="100000"/>
                        </a:lnSpc>
                        <a:buNone/>
                      </a:pPr>
                      <a:r>
                        <a:rPr lang="en-GB" sz="1400" b="1" i="0" u="none" strike="noStrike" noProof="0" dirty="0">
                          <a:solidFill>
                            <a:srgbClr val="000000"/>
                          </a:solidFill>
                          <a:latin typeface="Calibri"/>
                        </a:rPr>
                        <a:t>Time</a:t>
                      </a:r>
                      <a:endParaRPr lang="en-GB" sz="1400" b="0" i="0" u="none" strike="noStrike" noProof="0" dirty="0">
                        <a:solidFill>
                          <a:srgbClr val="000000"/>
                        </a:solidFill>
                        <a:latin typeface="Calibri"/>
                      </a:endParaRPr>
                    </a:p>
                    <a:p>
                      <a:pPr marL="0" lvl="0" algn="ctr">
                        <a:lnSpc>
                          <a:spcPct val="100000"/>
                        </a:lnSpc>
                        <a:buNone/>
                      </a:pPr>
                      <a:r>
                        <a:rPr lang="en-GB" sz="1400" b="1" i="0" u="none" strike="noStrike" noProof="0" dirty="0">
                          <a:solidFill>
                            <a:srgbClr val="000000"/>
                          </a:solidFill>
                          <a:latin typeface="Calibri"/>
                        </a:rPr>
                        <a:t>12:30 – 13:30 </a:t>
                      </a:r>
                      <a:endParaRPr lang="en-GB" sz="1400" dirty="0">
                        <a:latin typeface="Calibri"/>
                      </a:endParaRPr>
                    </a:p>
                  </a:txBody>
                  <a:tcPr>
                    <a:lnT w="6350" cap="flat" cmpd="sng" algn="ctr">
                      <a:solidFill>
                        <a:srgbClr val="FFFFFF"/>
                      </a:solidFill>
                      <a:prstDash val="solid"/>
                      <a:round/>
                      <a:headEnd type="none" w="med" len="med"/>
                      <a:tailEnd type="none" w="med" len="med"/>
                    </a:lnT>
                    <a:solidFill>
                      <a:schemeClr val="accent6">
                        <a:lumMod val="40000"/>
                        <a:lumOff val="60000"/>
                      </a:schemeClr>
                    </a:solidFill>
                  </a:tcPr>
                </a:tc>
                <a:tc>
                  <a:txBody>
                    <a:bodyPr/>
                    <a:lstStyle/>
                    <a:p>
                      <a:pPr lvl="0" algn="l">
                        <a:lnSpc>
                          <a:spcPct val="100000"/>
                        </a:lnSpc>
                        <a:buNone/>
                      </a:pPr>
                      <a:r>
                        <a:rPr lang="en-GB" sz="1400" b="1" i="0" u="none" strike="noStrike" noProof="0" dirty="0">
                          <a:solidFill>
                            <a:schemeClr val="tx1"/>
                          </a:solidFill>
                          <a:latin typeface="Calibri"/>
                        </a:rPr>
                        <a:t>The Pakistan Community Centre</a:t>
                      </a:r>
                      <a:endParaRPr lang="en-US" sz="1400" b="0" i="0" u="none" strike="noStrike" noProof="0" dirty="0">
                        <a:solidFill>
                          <a:schemeClr val="tx1"/>
                        </a:solidFill>
                        <a:latin typeface="Calibri"/>
                      </a:endParaRPr>
                    </a:p>
                    <a:p>
                      <a:pPr lvl="0" algn="l">
                        <a:lnSpc>
                          <a:spcPct val="100000"/>
                        </a:lnSpc>
                        <a:buNone/>
                      </a:pPr>
                      <a:r>
                        <a:rPr lang="en-GB" sz="1400" b="0" i="0" u="none" strike="noStrike" noProof="0" dirty="0">
                          <a:solidFill>
                            <a:schemeClr val="tx1"/>
                          </a:solidFill>
                          <a:latin typeface="Calibri"/>
                        </a:rPr>
                        <a:t>Marley Walk, London NW2 4PU</a:t>
                      </a:r>
                    </a:p>
                    <a:p>
                      <a:pPr lvl="0" algn="l">
                        <a:lnSpc>
                          <a:spcPct val="100000"/>
                        </a:lnSpc>
                        <a:buNone/>
                      </a:pPr>
                      <a:endParaRPr lang="en-GB" sz="1400" b="0" i="0" u="none" strike="noStrike" noProof="0" dirty="0">
                        <a:solidFill>
                          <a:schemeClr val="tx1"/>
                        </a:solidFill>
                        <a:latin typeface="Calibri"/>
                      </a:endParaRPr>
                    </a:p>
                    <a:p>
                      <a:pPr lvl="0" algn="l">
                        <a:lnSpc>
                          <a:spcPct val="100000"/>
                        </a:lnSpc>
                        <a:buNone/>
                      </a:pPr>
                      <a:r>
                        <a:rPr lang="en-GB" sz="1400" b="1" i="0" u="none" strike="noStrike" noProof="0" dirty="0">
                          <a:solidFill>
                            <a:schemeClr val="tx1"/>
                          </a:solidFill>
                          <a:latin typeface="Calibri"/>
                        </a:rPr>
                        <a:t>Locality</a:t>
                      </a:r>
                      <a:r>
                        <a:rPr lang="en-GB" sz="1400" b="0" i="0" u="none" strike="noStrike" noProof="0" dirty="0">
                          <a:solidFill>
                            <a:schemeClr val="tx1"/>
                          </a:solidFill>
                          <a:latin typeface="Calibri"/>
                        </a:rPr>
                        <a:t>: Willesden</a:t>
                      </a:r>
                      <a:endParaRPr lang="en-GB" sz="1400" dirty="0">
                        <a:solidFill>
                          <a:schemeClr val="tx1"/>
                        </a:solidFill>
                        <a:latin typeface="Calibri"/>
                      </a:endParaRPr>
                    </a:p>
                  </a:txBody>
                  <a:tcPr>
                    <a:lnT w="6350" cap="flat" cmpd="sng" algn="ctr">
                      <a:solidFill>
                        <a:srgbClr val="FFFFFF"/>
                      </a:solidFill>
                      <a:prstDash val="solid"/>
                      <a:round/>
                      <a:headEnd type="none" w="med" len="med"/>
                      <a:tailEnd type="none" w="med" len="med"/>
                    </a:lnT>
                    <a:solidFill>
                      <a:schemeClr val="accent6">
                        <a:lumMod val="40000"/>
                        <a:lumOff val="60000"/>
                      </a:schemeClr>
                    </a:solidFill>
                  </a:tcPr>
                </a:tc>
                <a:tc>
                  <a:txBody>
                    <a:bodyPr/>
                    <a:lstStyle/>
                    <a:p>
                      <a:pPr lvl="0" algn="ctr">
                        <a:lnSpc>
                          <a:spcPts val="1500"/>
                        </a:lnSpc>
                        <a:buNone/>
                      </a:pPr>
                      <a:r>
                        <a:rPr lang="en-GB" sz="1400" b="1" i="0" u="none" strike="noStrike" noProof="0" dirty="0">
                          <a:solidFill>
                            <a:schemeClr val="tx1"/>
                          </a:solidFill>
                          <a:latin typeface="Calibri"/>
                        </a:rPr>
                        <a:t>NHS Bowel Cancer Screening Presentation  with Ladies Group </a:t>
                      </a:r>
                      <a:endParaRPr lang="en-GB" sz="1400" b="0" i="0" u="none" strike="noStrike" noProof="0" dirty="0">
                        <a:solidFill>
                          <a:schemeClr val="tx1"/>
                        </a:solidFill>
                        <a:latin typeface="Calibri"/>
                      </a:endParaRPr>
                    </a:p>
                    <a:p>
                      <a:pPr lvl="0" algn="l">
                        <a:lnSpc>
                          <a:spcPts val="1500"/>
                        </a:lnSpc>
                        <a:buNone/>
                      </a:pPr>
                      <a:r>
                        <a:rPr lang="en-GB" sz="1400" b="1" i="0" u="none" strike="noStrike" noProof="0" dirty="0">
                          <a:solidFill>
                            <a:schemeClr val="tx1"/>
                          </a:solidFill>
                          <a:latin typeface="Calibri"/>
                        </a:rPr>
                        <a:t>Aim/Focus:</a:t>
                      </a:r>
                      <a:endParaRPr lang="en-GB" sz="1400" b="0" i="0" u="none" strike="noStrike" noProof="0" dirty="0">
                        <a:solidFill>
                          <a:schemeClr val="tx1"/>
                        </a:solidFill>
                        <a:latin typeface="Calibri"/>
                      </a:endParaRPr>
                    </a:p>
                    <a:p>
                      <a:pPr marL="285750" lvl="0" indent="-285750" algn="l">
                        <a:lnSpc>
                          <a:spcPts val="1500"/>
                        </a:lnSpc>
                        <a:buClrTx/>
                        <a:buFont typeface="Arial" panose="020B0604020202020204" pitchFamily="34" charset="0"/>
                        <a:buChar char="•"/>
                      </a:pPr>
                      <a:r>
                        <a:rPr lang="en-GB" sz="1400" b="0" i="0" u="none" strike="noStrike" noProof="0" dirty="0">
                          <a:solidFill>
                            <a:schemeClr val="tx1"/>
                          </a:solidFill>
                          <a:latin typeface="Calibri"/>
                        </a:rPr>
                        <a:t>BC and its symptoms, </a:t>
                      </a:r>
                    </a:p>
                    <a:p>
                      <a:pPr marL="285750" lvl="0" indent="-285750" algn="l">
                        <a:lnSpc>
                          <a:spcPts val="1500"/>
                        </a:lnSpc>
                        <a:buClrTx/>
                        <a:buFont typeface="Arial" panose="020B0604020202020204" pitchFamily="34" charset="0"/>
                        <a:buChar char="•"/>
                      </a:pPr>
                      <a:r>
                        <a:rPr lang="en-GB" sz="1400" b="0" i="0" u="none" strike="noStrike" noProof="0" dirty="0">
                          <a:solidFill>
                            <a:schemeClr val="tx1"/>
                          </a:solidFill>
                          <a:latin typeface="Calibri"/>
                        </a:rPr>
                        <a:t>Facts and Risks factors</a:t>
                      </a:r>
                    </a:p>
                    <a:p>
                      <a:pPr marL="285750" lvl="0" indent="-285750" algn="l">
                        <a:lnSpc>
                          <a:spcPts val="1500"/>
                        </a:lnSpc>
                        <a:buClrTx/>
                        <a:buFont typeface="Arial" panose="020B0604020202020204" pitchFamily="34" charset="0"/>
                        <a:buChar char="•"/>
                      </a:pPr>
                      <a:r>
                        <a:rPr lang="en-GB" sz="1400" b="0" i="0" u="none" strike="noStrike" noProof="0" dirty="0">
                          <a:solidFill>
                            <a:schemeClr val="tx1"/>
                          </a:solidFill>
                          <a:latin typeface="Calibri"/>
                        </a:rPr>
                        <a:t>Barriers and Prevention</a:t>
                      </a:r>
                    </a:p>
                    <a:p>
                      <a:pPr marL="285750" lvl="0" indent="-285750" algn="l">
                        <a:lnSpc>
                          <a:spcPts val="1500"/>
                        </a:lnSpc>
                        <a:buClrTx/>
                        <a:buFont typeface="Arial" panose="020B0604020202020204" pitchFamily="34" charset="0"/>
                        <a:buChar char="•"/>
                      </a:pPr>
                      <a:r>
                        <a:rPr lang="en-GB" sz="1400" b="0" i="0" u="none" strike="noStrike" noProof="0" dirty="0">
                          <a:solidFill>
                            <a:schemeClr val="tx1"/>
                          </a:solidFill>
                          <a:latin typeface="Calibri"/>
                        </a:rPr>
                        <a:t>New FIT kit and Eligibility Criteria</a:t>
                      </a:r>
                    </a:p>
                    <a:p>
                      <a:pPr marL="0" lvl="0" indent="0" algn="l">
                        <a:lnSpc>
                          <a:spcPts val="1500"/>
                        </a:lnSpc>
                        <a:buClr>
                          <a:srgbClr val="FFFFFF"/>
                        </a:buClr>
                        <a:buFont typeface="Arial,Sans-Serif"/>
                        <a:buNone/>
                      </a:pPr>
                      <a:r>
                        <a:rPr lang="en-GB" sz="1400" b="1" i="0" u="none" strike="noStrike" noProof="0" dirty="0">
                          <a:solidFill>
                            <a:schemeClr val="tx1"/>
                          </a:solidFill>
                          <a:latin typeface="Calibri"/>
                        </a:rPr>
                        <a:t>Target Audience </a:t>
                      </a:r>
                      <a:r>
                        <a:rPr lang="en-GB" sz="1400" b="0" i="0" u="none" strike="noStrike" noProof="0" dirty="0">
                          <a:solidFill>
                            <a:schemeClr val="tx1"/>
                          </a:solidFill>
                          <a:latin typeface="Calibri"/>
                        </a:rPr>
                        <a:t>: Ladies Group at PCC </a:t>
                      </a:r>
                      <a:endParaRPr lang="en-GB" sz="1400" dirty="0">
                        <a:solidFill>
                          <a:schemeClr val="tx1"/>
                        </a:solidFill>
                        <a:latin typeface="Calibri"/>
                      </a:endParaRPr>
                    </a:p>
                  </a:txBody>
                  <a:tcPr>
                    <a:lnT w="6350" cap="flat" cmpd="sng" algn="ctr">
                      <a:solidFill>
                        <a:srgbClr val="FFFFFF"/>
                      </a:solidFill>
                      <a:prstDash val="solid"/>
                      <a:round/>
                      <a:headEnd type="none" w="med" len="med"/>
                      <a:tailEnd type="none" w="med" len="med"/>
                    </a:lnT>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000000"/>
                          </a:solidFill>
                          <a:effectLst/>
                          <a:uLnTx/>
                          <a:uFillTx/>
                          <a:latin typeface="Calibri" panose="020F0502020204030204"/>
                          <a:ea typeface="+mn-ea"/>
                          <a:cs typeface="+mn-cs"/>
                        </a:rPr>
                        <a:t>Lead officer: </a:t>
                      </a:r>
                      <a:r>
                        <a:rPr kumimoji="0" lang="en-GB" sz="1400" b="0" i="0" u="none" strike="noStrike" kern="1200" cap="none" spc="0" normalizeH="0" baseline="0" noProof="0" dirty="0">
                          <a:ln>
                            <a:noFill/>
                          </a:ln>
                          <a:solidFill>
                            <a:srgbClr val="000000"/>
                          </a:solidFill>
                          <a:effectLst/>
                          <a:uLnTx/>
                          <a:uFillTx/>
                          <a:latin typeface="Calibri" panose="020F0502020204030204"/>
                          <a:ea typeface="+mn-ea"/>
                          <a:cs typeface="+mn-cs"/>
                        </a:rPr>
                        <a:t>Francesca Caporiccio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000000"/>
                          </a:solidFill>
                          <a:effectLst/>
                          <a:uLnTx/>
                          <a:uFillTx/>
                          <a:latin typeface="Calibri" panose="020F0502020204030204"/>
                          <a:ea typeface="+mn-ea"/>
                          <a:cs typeface="+mn-cs"/>
                        </a:rPr>
                        <a:t>Contact: </a:t>
                      </a:r>
                      <a:endParaRPr kumimoji="0" lang="en-GB" sz="1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sng" strike="noStrike" kern="1200" cap="none" spc="0" normalizeH="0" baseline="0" noProof="0" dirty="0">
                          <a:ln>
                            <a:noFill/>
                          </a:ln>
                          <a:solidFill>
                            <a:srgbClr val="0563C1"/>
                          </a:solidFill>
                          <a:effectLst/>
                          <a:uLnTx/>
                          <a:uFillTx/>
                          <a:latin typeface="Calibri" panose="020F0502020204030204"/>
                          <a:ea typeface="+mn-ea"/>
                          <a:cs typeface="+mn-cs"/>
                          <a:hlinkClick r:id="rId5"/>
                        </a:rPr>
                        <a:t>Francesca.Caporiccio@brent.gov.uk</a:t>
                      </a:r>
                      <a:endParaRPr lang="en-GB" sz="1400" dirty="0">
                        <a:latin typeface="Calibri"/>
                      </a:endParaRPr>
                    </a:p>
                  </a:txBody>
                  <a:tcPr>
                    <a:lnT w="6350" cap="flat" cmpd="sng" algn="ctr">
                      <a:solidFill>
                        <a:srgbClr val="FFFFFF"/>
                      </a:solidFill>
                      <a:prstDash val="solid"/>
                      <a:round/>
                      <a:headEnd type="none" w="med" len="med"/>
                      <a:tailEnd type="none" w="med" len="med"/>
                    </a:lnT>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Closed group</a:t>
                      </a:r>
                      <a:endParaRPr lang="en-GB" sz="1400" b="0" i="0" u="none" strike="noStrike" dirty="0">
                        <a:solidFill>
                          <a:srgbClr val="000000"/>
                        </a:solidFill>
                        <a:effectLst/>
                        <a:latin typeface="+mn-lt"/>
                      </a:endParaRPr>
                    </a:p>
                  </a:txBody>
                  <a:tcPr>
                    <a:lnT w="6350" cap="flat" cmpd="sng" algn="ctr">
                      <a:solidFill>
                        <a:srgbClr val="FFFFFF"/>
                      </a:solidFill>
                      <a:prstDash val="solid"/>
                      <a:round/>
                      <a:headEnd type="none" w="med" len="med"/>
                      <a:tailEnd type="none" w="med" len="med"/>
                    </a:lnT>
                    <a:solidFill>
                      <a:schemeClr val="accent6">
                        <a:lumMod val="40000"/>
                        <a:lumOff val="60000"/>
                      </a:schemeClr>
                    </a:solidFill>
                  </a:tcPr>
                </a:tc>
                <a:extLst>
                  <a:ext uri="{0D108BD9-81ED-4DB2-BD59-A6C34878D82A}">
                    <a16:rowId xmlns:a16="http://schemas.microsoft.com/office/drawing/2014/main" val="601724742"/>
                  </a:ext>
                </a:extLst>
              </a:tr>
              <a:tr h="1692700">
                <a:tc>
                  <a:txBody>
                    <a:bodyPr/>
                    <a:lstStyle/>
                    <a:p>
                      <a:pPr marL="0" lvl="0" algn="ctr">
                        <a:buNone/>
                      </a:pPr>
                      <a:r>
                        <a:rPr lang="en-GB" sz="1400" b="1" i="0" u="none" strike="noStrike" noProof="0" dirty="0">
                          <a:solidFill>
                            <a:schemeClr val="tx1"/>
                          </a:solidFill>
                          <a:latin typeface="Calibri"/>
                        </a:rPr>
                        <a:t>Wednesday </a:t>
                      </a:r>
                      <a:endParaRPr lang="en-US" sz="1400" b="0" i="0" u="none" strike="noStrike" noProof="0">
                        <a:solidFill>
                          <a:srgbClr val="000000"/>
                        </a:solidFill>
                        <a:latin typeface="Calibri"/>
                      </a:endParaRPr>
                    </a:p>
                    <a:p>
                      <a:pPr marL="0" lvl="0" algn="ctr">
                        <a:buNone/>
                      </a:pPr>
                      <a:r>
                        <a:rPr lang="en-GB" sz="1400" b="1" i="0" u="none" strike="noStrike" noProof="0" dirty="0">
                          <a:solidFill>
                            <a:schemeClr val="tx1"/>
                          </a:solidFill>
                          <a:latin typeface="Calibri"/>
                        </a:rPr>
                        <a:t>16th April </a:t>
                      </a:r>
                      <a:endParaRPr lang="en-GB" sz="1400" b="0" i="0" u="none" strike="noStrike" noProof="0" dirty="0">
                        <a:solidFill>
                          <a:srgbClr val="000000"/>
                        </a:solidFill>
                        <a:latin typeface="Calibri"/>
                      </a:endParaRPr>
                    </a:p>
                    <a:p>
                      <a:pPr marL="0" lvl="0" algn="ctr">
                        <a:buNone/>
                      </a:pPr>
                      <a:endParaRPr lang="en-GB" sz="1400" b="0" i="0" u="none" strike="noStrike" noProof="0" dirty="0">
                        <a:solidFill>
                          <a:srgbClr val="000000"/>
                        </a:solidFill>
                        <a:latin typeface="Calibri"/>
                      </a:endParaRPr>
                    </a:p>
                    <a:p>
                      <a:pPr marL="0" lvl="0" algn="ctr">
                        <a:buNone/>
                      </a:pPr>
                      <a:r>
                        <a:rPr lang="en-GB" sz="1400" b="1" i="0" u="none" strike="noStrike" noProof="0" dirty="0">
                          <a:solidFill>
                            <a:schemeClr val="tx1"/>
                          </a:solidFill>
                          <a:latin typeface="Calibri"/>
                        </a:rPr>
                        <a:t>Time: </a:t>
                      </a:r>
                      <a:endParaRPr lang="en-US" sz="1400" b="0" i="0" u="none" strike="noStrike" noProof="0">
                        <a:solidFill>
                          <a:srgbClr val="000000"/>
                        </a:solidFill>
                        <a:latin typeface="Calibri"/>
                      </a:endParaRPr>
                    </a:p>
                    <a:p>
                      <a:pPr marL="0" lvl="0" algn="ctr">
                        <a:buNone/>
                      </a:pPr>
                      <a:r>
                        <a:rPr lang="en-GB" sz="1400" b="1" i="0" u="none" strike="noStrike" noProof="0" dirty="0">
                          <a:solidFill>
                            <a:schemeClr val="tx1"/>
                          </a:solidFill>
                          <a:latin typeface="Calibri"/>
                        </a:rPr>
                        <a:t>1pm – 4 pm</a:t>
                      </a:r>
                      <a:endParaRPr lang="en-GB" sz="1400" b="0" i="0" u="none" strike="noStrike" noProof="0" dirty="0">
                        <a:solidFill>
                          <a:srgbClr val="000000"/>
                        </a:solidFill>
                        <a:latin typeface="Calibri"/>
                      </a:endParaRPr>
                    </a:p>
                    <a:p>
                      <a:pPr lvl="0">
                        <a:buNone/>
                      </a:pPr>
                      <a:endParaRPr lang="en-GB" sz="1400" dirty="0">
                        <a:latin typeface="Calibri"/>
                      </a:endParaRPr>
                    </a:p>
                  </a:txBody>
                  <a:tcPr>
                    <a:solidFill>
                      <a:schemeClr val="accent6">
                        <a:lumMod val="40000"/>
                        <a:lumOff val="60000"/>
                      </a:schemeClr>
                    </a:solidFill>
                  </a:tcPr>
                </a:tc>
                <a:tc>
                  <a:txBody>
                    <a:bodyPr/>
                    <a:lstStyle/>
                    <a:p>
                      <a:pPr lvl="0" algn="l">
                        <a:lnSpc>
                          <a:spcPct val="100000"/>
                        </a:lnSpc>
                        <a:spcBef>
                          <a:spcPts val="0"/>
                        </a:spcBef>
                        <a:spcAft>
                          <a:spcPts val="0"/>
                        </a:spcAft>
                        <a:buNone/>
                      </a:pPr>
                      <a:r>
                        <a:rPr lang="en-GB" sz="1400" b="1" i="0" u="none" strike="noStrike" noProof="0" dirty="0">
                          <a:solidFill>
                            <a:srgbClr val="000000"/>
                          </a:solidFill>
                          <a:latin typeface="Calibri"/>
                        </a:rPr>
                        <a:t>The Lounge Café </a:t>
                      </a:r>
                      <a:r>
                        <a:rPr lang="en-GB" sz="1400" b="0" i="0" u="none" strike="noStrike" noProof="0" dirty="0" err="1">
                          <a:solidFill>
                            <a:srgbClr val="000000"/>
                          </a:solidFill>
                          <a:latin typeface="Calibri"/>
                        </a:rPr>
                        <a:t>Chalkhill</a:t>
                      </a:r>
                      <a:r>
                        <a:rPr lang="en-GB" sz="1400" b="0" i="0" u="none" strike="noStrike" noProof="0" dirty="0">
                          <a:solidFill>
                            <a:srgbClr val="000000"/>
                          </a:solidFill>
                          <a:latin typeface="Calibri"/>
                        </a:rPr>
                        <a:t> Community  Centre , </a:t>
                      </a:r>
                      <a:r>
                        <a:rPr lang="en-GB" sz="1400" b="0" i="0" u="none" strike="noStrike" noProof="0" dirty="0" err="1">
                          <a:solidFill>
                            <a:srgbClr val="000000"/>
                          </a:solidFill>
                          <a:latin typeface="Calibri"/>
                        </a:rPr>
                        <a:t>Chalkhill</a:t>
                      </a:r>
                      <a:r>
                        <a:rPr lang="en-GB" sz="1400" b="0" i="0" u="none" strike="noStrike" noProof="0" dirty="0">
                          <a:solidFill>
                            <a:srgbClr val="000000"/>
                          </a:solidFill>
                          <a:latin typeface="Calibri"/>
                        </a:rPr>
                        <a:t> Rd, Barnhill  </a:t>
                      </a:r>
                    </a:p>
                    <a:p>
                      <a:pPr lvl="0" algn="l">
                        <a:lnSpc>
                          <a:spcPct val="100000"/>
                        </a:lnSpc>
                        <a:spcBef>
                          <a:spcPts val="0"/>
                        </a:spcBef>
                        <a:spcAft>
                          <a:spcPts val="0"/>
                        </a:spcAft>
                        <a:buNone/>
                      </a:pPr>
                      <a:r>
                        <a:rPr lang="en-GB" sz="1400" b="0" i="0" u="none" strike="noStrike" noProof="0" dirty="0">
                          <a:solidFill>
                            <a:srgbClr val="000000"/>
                          </a:solidFill>
                          <a:latin typeface="Calibri"/>
                        </a:rPr>
                        <a:t>HA9 9FX </a:t>
                      </a:r>
                      <a:endParaRPr lang="en-US" sz="1400" b="0" i="0" u="none" strike="noStrike" noProof="0" dirty="0">
                        <a:solidFill>
                          <a:srgbClr val="000000"/>
                        </a:solidFill>
                        <a:latin typeface="Calibri"/>
                      </a:endParaRPr>
                    </a:p>
                    <a:p>
                      <a:pPr marL="0" lvl="0" indent="0" algn="l">
                        <a:lnSpc>
                          <a:spcPct val="100000"/>
                        </a:lnSpc>
                        <a:buNone/>
                      </a:pPr>
                      <a:endParaRPr lang="en-GB" sz="1400" b="0" i="0" u="none" strike="noStrike" noProof="0" dirty="0">
                        <a:solidFill>
                          <a:srgbClr val="000000"/>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u="none" strike="noStrike" noProof="0" dirty="0">
                          <a:solidFill>
                            <a:srgbClr val="000000"/>
                          </a:solidFill>
                          <a:latin typeface="Calibri"/>
                        </a:rPr>
                        <a:t>Locality</a:t>
                      </a:r>
                      <a:r>
                        <a:rPr lang="en-GB" sz="1400" b="0" i="0" u="none" strike="noStrike" noProof="0" dirty="0">
                          <a:solidFill>
                            <a:srgbClr val="000000"/>
                          </a:solidFill>
                          <a:latin typeface="Calibri"/>
                        </a:rPr>
                        <a:t>: </a:t>
                      </a:r>
                      <a:r>
                        <a:rPr lang="en-GB" sz="1400" b="0" i="0" u="none" strike="noStrike" noProof="0" dirty="0">
                          <a:solidFill>
                            <a:srgbClr val="000000"/>
                          </a:solidFill>
                          <a:latin typeface="+mn-lt"/>
                        </a:rPr>
                        <a:t>Kingsbury &amp; Kenton</a:t>
                      </a:r>
                      <a:endParaRPr lang="en-GB" sz="1400" dirty="0"/>
                    </a:p>
                    <a:p>
                      <a:pPr marL="0" lvl="0" indent="0" algn="l">
                        <a:lnSpc>
                          <a:spcPct val="100000"/>
                        </a:lnSpc>
                        <a:buNone/>
                      </a:pPr>
                      <a:endParaRPr lang="en-GB" sz="1400" dirty="0">
                        <a:latin typeface="Calibri"/>
                      </a:endParaRPr>
                    </a:p>
                  </a:txBody>
                  <a:tcPr>
                    <a:solidFill>
                      <a:schemeClr val="accent6">
                        <a:lumMod val="40000"/>
                        <a:lumOff val="60000"/>
                      </a:schemeClr>
                    </a:solidFill>
                  </a:tcPr>
                </a:tc>
                <a:tc>
                  <a:txBody>
                    <a:bodyPr/>
                    <a:lstStyle/>
                    <a:p>
                      <a:pPr lvl="0" algn="ctr">
                        <a:lnSpc>
                          <a:spcPct val="100000"/>
                        </a:lnSpc>
                        <a:spcBef>
                          <a:spcPts val="0"/>
                        </a:spcBef>
                        <a:spcAft>
                          <a:spcPts val="0"/>
                        </a:spcAft>
                        <a:buNone/>
                      </a:pPr>
                      <a:r>
                        <a:rPr lang="en-GB" sz="1400" b="1" i="0" u="none" strike="noStrike" noProof="0" dirty="0">
                          <a:solidFill>
                            <a:srgbClr val="000000"/>
                          </a:solidFill>
                          <a:latin typeface="Calibri"/>
                        </a:rPr>
                        <a:t>Emotional well-being and Housing Support session</a:t>
                      </a:r>
                      <a:endParaRPr lang="en-GB" sz="1400" b="0" i="0" u="none" strike="noStrike" noProof="0" dirty="0">
                        <a:solidFill>
                          <a:srgbClr val="000000"/>
                        </a:solidFill>
                        <a:latin typeface="Calibri"/>
                      </a:endParaRPr>
                    </a:p>
                    <a:p>
                      <a:pPr lvl="0" algn="ctr">
                        <a:lnSpc>
                          <a:spcPct val="100000"/>
                        </a:lnSpc>
                        <a:spcBef>
                          <a:spcPts val="0"/>
                        </a:spcBef>
                        <a:spcAft>
                          <a:spcPts val="0"/>
                        </a:spcAft>
                        <a:buNone/>
                      </a:pPr>
                      <a:r>
                        <a:rPr lang="en-GB" sz="1400" b="1" i="1" u="none" strike="noStrike" noProof="0" dirty="0">
                          <a:solidFill>
                            <a:srgbClr val="000000"/>
                          </a:solidFill>
                          <a:latin typeface="Calibri"/>
                        </a:rPr>
                        <a:t>( Third Wednesday  of each month )</a:t>
                      </a:r>
                      <a:endParaRPr lang="en-US" sz="1400" b="0" i="0" u="none" strike="noStrike" noProof="0" dirty="0">
                        <a:solidFill>
                          <a:srgbClr val="000000"/>
                        </a:solidFill>
                        <a:latin typeface="Calibri"/>
                      </a:endParaRPr>
                    </a:p>
                    <a:p>
                      <a:pPr lvl="0" algn="ctr">
                        <a:lnSpc>
                          <a:spcPct val="100000"/>
                        </a:lnSpc>
                        <a:spcBef>
                          <a:spcPts val="0"/>
                        </a:spcBef>
                        <a:spcAft>
                          <a:spcPts val="0"/>
                        </a:spcAft>
                        <a:buNone/>
                      </a:pPr>
                      <a:r>
                        <a:rPr lang="en-GB" sz="1400" b="1" i="0" u="none" strike="noStrike" noProof="0" dirty="0">
                          <a:solidFill>
                            <a:srgbClr val="000000"/>
                          </a:solidFill>
                          <a:latin typeface="Calibri"/>
                        </a:rPr>
                        <a:t>Aim/Focus: </a:t>
                      </a:r>
                      <a:r>
                        <a:rPr lang="en-GB" sz="1400" b="0" i="0" u="none" strike="noStrike" noProof="0" dirty="0">
                          <a:solidFill>
                            <a:srgbClr val="000000"/>
                          </a:solidFill>
                          <a:latin typeface="Calibri"/>
                        </a:rPr>
                        <a:t> </a:t>
                      </a:r>
                      <a:endParaRPr lang="en-US" sz="1400" b="0" i="0" u="none" strike="noStrike" noProof="0" dirty="0">
                        <a:solidFill>
                          <a:srgbClr val="000000"/>
                        </a:solidFill>
                        <a:latin typeface="Calibri"/>
                      </a:endParaRPr>
                    </a:p>
                    <a:p>
                      <a:pPr marL="285750" lvl="0" indent="-285750" algn="l">
                        <a:lnSpc>
                          <a:spcPct val="100000"/>
                        </a:lnSpc>
                        <a:spcBef>
                          <a:spcPts val="0"/>
                        </a:spcBef>
                        <a:spcAft>
                          <a:spcPts val="0"/>
                        </a:spcAft>
                        <a:buFont typeface="Arial"/>
                        <a:buChar char="•"/>
                      </a:pPr>
                      <a:r>
                        <a:rPr lang="en-GB" sz="1400" b="0" i="0" u="none" strike="noStrike" noProof="0" dirty="0">
                          <a:solidFill>
                            <a:srgbClr val="000000"/>
                          </a:solidFill>
                          <a:latin typeface="Calibri"/>
                        </a:rPr>
                        <a:t>Emotional and Mental Health support  </a:t>
                      </a:r>
                      <a:endParaRPr lang="en-US" sz="1400" b="0" i="0" u="none" strike="noStrike" noProof="0" dirty="0">
                        <a:solidFill>
                          <a:srgbClr val="000000"/>
                        </a:solidFill>
                        <a:latin typeface="Calibri"/>
                      </a:endParaRPr>
                    </a:p>
                    <a:p>
                      <a:pPr marL="285750" lvl="0" indent="-285750" algn="l">
                        <a:lnSpc>
                          <a:spcPct val="100000"/>
                        </a:lnSpc>
                        <a:spcBef>
                          <a:spcPts val="0"/>
                        </a:spcBef>
                        <a:spcAft>
                          <a:spcPts val="0"/>
                        </a:spcAft>
                        <a:buFont typeface="Arial"/>
                        <a:buChar char="•"/>
                      </a:pPr>
                      <a:r>
                        <a:rPr lang="en-GB" sz="1400" b="0" i="0" u="none" strike="noStrike" noProof="0" dirty="0">
                          <a:solidFill>
                            <a:srgbClr val="000000"/>
                          </a:solidFill>
                          <a:latin typeface="Calibri"/>
                        </a:rPr>
                        <a:t>Housing Support  </a:t>
                      </a:r>
                      <a:endParaRPr lang="en-US" sz="1400" b="0" i="0" u="none" strike="noStrike" noProof="0" dirty="0">
                        <a:solidFill>
                          <a:srgbClr val="000000"/>
                        </a:solidFill>
                        <a:latin typeface="Calibri"/>
                      </a:endParaRPr>
                    </a:p>
                    <a:p>
                      <a:pPr marL="285750" lvl="0" indent="-285750" algn="l">
                        <a:lnSpc>
                          <a:spcPct val="100000"/>
                        </a:lnSpc>
                        <a:spcBef>
                          <a:spcPts val="0"/>
                        </a:spcBef>
                        <a:spcAft>
                          <a:spcPts val="0"/>
                        </a:spcAft>
                        <a:buFont typeface="Arial"/>
                        <a:buChar char="•"/>
                      </a:pPr>
                      <a:r>
                        <a:rPr lang="en-GB" sz="1400" b="0" i="0" u="none" strike="noStrike" noProof="0" dirty="0">
                          <a:solidFill>
                            <a:srgbClr val="000000"/>
                          </a:solidFill>
                          <a:latin typeface="Calibri"/>
                        </a:rPr>
                        <a:t>Employment Support  </a:t>
                      </a:r>
                      <a:endParaRPr lang="en-US" sz="1400" b="0" i="0" u="none" strike="noStrike" noProof="0" dirty="0">
                        <a:solidFill>
                          <a:srgbClr val="000000"/>
                        </a:solidFill>
                        <a:latin typeface="Calibri"/>
                      </a:endParaRPr>
                    </a:p>
                    <a:p>
                      <a:pPr lvl="0" algn="l">
                        <a:lnSpc>
                          <a:spcPct val="100000"/>
                        </a:lnSpc>
                        <a:spcBef>
                          <a:spcPts val="0"/>
                        </a:spcBef>
                        <a:spcAft>
                          <a:spcPts val="0"/>
                        </a:spcAft>
                        <a:buNone/>
                      </a:pPr>
                      <a:r>
                        <a:rPr lang="en-GB" sz="1400" b="1" i="0" u="none" strike="noStrike" noProof="0" dirty="0">
                          <a:solidFill>
                            <a:srgbClr val="000000"/>
                          </a:solidFill>
                          <a:latin typeface="Calibri"/>
                        </a:rPr>
                        <a:t>Target Audience: </a:t>
                      </a:r>
                      <a:r>
                        <a:rPr lang="en-GB" sz="1400" b="0" i="0" u="none" strike="noStrike" noProof="0" dirty="0">
                          <a:solidFill>
                            <a:srgbClr val="000000"/>
                          </a:solidFill>
                          <a:latin typeface="Calibri"/>
                        </a:rPr>
                        <a:t>Residents visiting the Chalk hill centre and the café </a:t>
                      </a:r>
                      <a:endParaRPr lang="en-US" sz="1400" b="0" i="0" u="none" strike="noStrike" noProof="0" dirty="0">
                        <a:solidFill>
                          <a:srgbClr val="000000"/>
                        </a:solidFill>
                        <a:latin typeface="Calibri"/>
                      </a:endParaRPr>
                    </a:p>
                    <a:p>
                      <a:pPr lvl="0" algn="l">
                        <a:lnSpc>
                          <a:spcPct val="100000"/>
                        </a:lnSpc>
                        <a:spcBef>
                          <a:spcPts val="0"/>
                        </a:spcBef>
                        <a:spcAft>
                          <a:spcPts val="0"/>
                        </a:spcAft>
                        <a:buNone/>
                      </a:pPr>
                      <a:r>
                        <a:rPr lang="en-GB" sz="1400" b="1" i="0" u="none" strike="noStrike" noProof="0" dirty="0">
                          <a:solidFill>
                            <a:srgbClr val="000000"/>
                          </a:solidFill>
                          <a:latin typeface="Calibri"/>
                        </a:rPr>
                        <a:t>Health Checks: </a:t>
                      </a:r>
                      <a:r>
                        <a:rPr lang="en-GB" sz="1400" b="0" i="0" u="none" strike="noStrike" noProof="0" dirty="0">
                          <a:solidFill>
                            <a:srgbClr val="000000"/>
                          </a:solidFill>
                          <a:latin typeface="Calibri"/>
                        </a:rPr>
                        <a:t>No </a:t>
                      </a:r>
                      <a:endParaRPr lang="en-GB" sz="1400" b="0" dirty="0">
                        <a:latin typeface="Calibri"/>
                      </a:endParaRPr>
                    </a:p>
                  </a:txBody>
                  <a:tcPr>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Lead officer: </a:t>
                      </a:r>
                      <a:r>
                        <a:rPr lang="en-GB" sz="1400" b="0" i="0" u="none" strike="noStrike" dirty="0">
                          <a:solidFill>
                            <a:srgbClr val="000000"/>
                          </a:solidFill>
                          <a:effectLst/>
                          <a:latin typeface="+mn-lt"/>
                        </a:rPr>
                        <a:t>Nazia Ali</a:t>
                      </a:r>
                    </a:p>
                    <a:p>
                      <a:pPr lvl="0" algn="l" rtl="0">
                        <a:buNone/>
                      </a:pPr>
                      <a:r>
                        <a:rPr lang="en-GB" sz="1400" b="0" i="0" u="none" strike="noStrike" dirty="0">
                          <a:solidFill>
                            <a:srgbClr val="000000"/>
                          </a:solidFill>
                          <a:effectLst/>
                          <a:latin typeface="+mn-lt"/>
                        </a:rPr>
                        <a:t>                                               </a:t>
                      </a:r>
                      <a:endParaRPr lang="en-GB" sz="1400" b="0" i="0" dirty="0">
                        <a:solidFill>
                          <a:srgbClr val="000000"/>
                        </a:solidFill>
                        <a:effectLst/>
                        <a:latin typeface="+mn-lt"/>
                      </a:endParaRPr>
                    </a:p>
                    <a:p>
                      <a:pPr lvl="0" algn="l" rtl="0">
                        <a:buNone/>
                      </a:pPr>
                      <a:r>
                        <a:rPr lang="en-GB" sz="1400" b="1" i="0" u="none" strike="noStrike" dirty="0">
                          <a:solidFill>
                            <a:srgbClr val="000000"/>
                          </a:solidFill>
                          <a:effectLst/>
                          <a:latin typeface="+mn-lt"/>
                        </a:rPr>
                        <a:t>Contact: </a:t>
                      </a:r>
                      <a:endParaRPr lang="en-GB" sz="1400" b="0" i="0" dirty="0">
                        <a:solidFill>
                          <a:srgbClr val="000000"/>
                        </a:solidFill>
                        <a:effectLst/>
                        <a:latin typeface="+mn-lt"/>
                      </a:endParaRPr>
                    </a:p>
                    <a:p>
                      <a:pPr lvl="0" algn="l" rtl="0">
                        <a:buNone/>
                      </a:pPr>
                      <a:r>
                        <a:rPr lang="en-GB" sz="1400" b="0" i="0" u="sng" strike="noStrike" dirty="0">
                          <a:solidFill>
                            <a:srgbClr val="0563C1"/>
                          </a:solidFill>
                          <a:effectLst/>
                          <a:latin typeface="+mn-lt"/>
                          <a:hlinkClick r:id="rId6"/>
                        </a:rPr>
                        <a:t>Nazia.ali@brent.gov.uk</a:t>
                      </a:r>
                      <a:endParaRPr lang="en-GB" sz="1400" b="0" i="0" u="sng" strike="noStrike" dirty="0">
                        <a:solidFill>
                          <a:srgbClr val="0563C1"/>
                        </a:solidFill>
                        <a:effectLst/>
                        <a:latin typeface="+mn-lt"/>
                      </a:endParaRPr>
                    </a:p>
                  </a:txBody>
                  <a:tcPr marL="55786" marR="55786" marT="27893" marB="27893">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Open to public</a:t>
                      </a:r>
                      <a:endParaRPr lang="en-GB" sz="1400" b="0" i="0" u="none" strike="noStrike" dirty="0">
                        <a:solidFill>
                          <a:srgbClr val="000000"/>
                        </a:solidFill>
                        <a:effectLst/>
                        <a:latin typeface="+mn-lt"/>
                      </a:endParaRPr>
                    </a:p>
                  </a:txBody>
                  <a:tcPr marL="55786" marR="55786" marT="27893" marB="27893">
                    <a:solidFill>
                      <a:schemeClr val="accent6">
                        <a:lumMod val="40000"/>
                        <a:lumOff val="60000"/>
                      </a:schemeClr>
                    </a:solidFill>
                  </a:tcPr>
                </a:tc>
                <a:extLst>
                  <a:ext uri="{0D108BD9-81ED-4DB2-BD59-A6C34878D82A}">
                    <a16:rowId xmlns:a16="http://schemas.microsoft.com/office/drawing/2014/main" val="3882542018"/>
                  </a:ext>
                </a:extLst>
              </a:tr>
            </a:tbl>
          </a:graphicData>
        </a:graphic>
      </p:graphicFrame>
    </p:spTree>
    <p:extLst>
      <p:ext uri="{BB962C8B-B14F-4D97-AF65-F5344CB8AC3E}">
        <p14:creationId xmlns:p14="http://schemas.microsoft.com/office/powerpoint/2010/main" val="3652839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24ECEB-03DD-0236-06B2-1E296C8D4AFE}"/>
            </a:ext>
          </a:extLst>
        </p:cNvPr>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3909041-6309-65C2-9787-0DFA716AD23C}"/>
              </a:ext>
            </a:extLst>
          </p:cNvPr>
          <p:cNvGraphicFramePr>
            <a:graphicFrameLocks noGrp="1"/>
          </p:cNvGraphicFramePr>
          <p:nvPr>
            <p:extLst>
              <p:ext uri="{D42A27DB-BD31-4B8C-83A1-F6EECF244321}">
                <p14:modId xmlns:p14="http://schemas.microsoft.com/office/powerpoint/2010/main" val="1975691141"/>
              </p:ext>
            </p:extLst>
          </p:nvPr>
        </p:nvGraphicFramePr>
        <p:xfrm>
          <a:off x="-2425" y="276807"/>
          <a:ext cx="12185343" cy="5287998"/>
        </p:xfrm>
        <a:graphic>
          <a:graphicData uri="http://schemas.openxmlformats.org/drawingml/2006/table">
            <a:tbl>
              <a:tblPr/>
              <a:tblGrid>
                <a:gridCol w="1936141">
                  <a:extLst>
                    <a:ext uri="{9D8B030D-6E8A-4147-A177-3AD203B41FA5}">
                      <a16:colId xmlns:a16="http://schemas.microsoft.com/office/drawing/2014/main" val="4210612850"/>
                    </a:ext>
                  </a:extLst>
                </a:gridCol>
                <a:gridCol w="2118102">
                  <a:extLst>
                    <a:ext uri="{9D8B030D-6E8A-4147-A177-3AD203B41FA5}">
                      <a16:colId xmlns:a16="http://schemas.microsoft.com/office/drawing/2014/main" val="4190408300"/>
                    </a:ext>
                  </a:extLst>
                </a:gridCol>
                <a:gridCol w="4698280">
                  <a:extLst>
                    <a:ext uri="{9D8B030D-6E8A-4147-A177-3AD203B41FA5}">
                      <a16:colId xmlns:a16="http://schemas.microsoft.com/office/drawing/2014/main" val="455585796"/>
                    </a:ext>
                  </a:extLst>
                </a:gridCol>
                <a:gridCol w="2255442">
                  <a:extLst>
                    <a:ext uri="{9D8B030D-6E8A-4147-A177-3AD203B41FA5}">
                      <a16:colId xmlns:a16="http://schemas.microsoft.com/office/drawing/2014/main" val="101551130"/>
                    </a:ext>
                  </a:extLst>
                </a:gridCol>
                <a:gridCol w="1177378">
                  <a:extLst>
                    <a:ext uri="{9D8B030D-6E8A-4147-A177-3AD203B41FA5}">
                      <a16:colId xmlns:a16="http://schemas.microsoft.com/office/drawing/2014/main" val="2499192097"/>
                    </a:ext>
                  </a:extLst>
                </a:gridCol>
              </a:tblGrid>
              <a:tr h="282633">
                <a:tc>
                  <a:txBody>
                    <a:bodyPr/>
                    <a:lstStyle/>
                    <a:p>
                      <a:pPr algn="ctr" fontAlgn="base"/>
                      <a:r>
                        <a:rPr lang="en-GB" sz="1400" b="1" i="0" dirty="0">
                          <a:solidFill>
                            <a:schemeClr val="tx1"/>
                          </a:solidFill>
                          <a:effectLst/>
                          <a:latin typeface="Calibri"/>
                        </a:rPr>
                        <a:t>Date/Time​</a:t>
                      </a: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chemeClr val="tx1"/>
                          </a:solidFill>
                          <a:effectLst/>
                          <a:latin typeface="Calibri"/>
                        </a:rPr>
                        <a:t>Location ​</a:t>
                      </a: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chemeClr val="tx1"/>
                          </a:solidFill>
                          <a:effectLst/>
                          <a:latin typeface="Calibri"/>
                        </a:rPr>
                        <a:t>Event Theme / Information​</a:t>
                      </a: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rgbClr val="000000"/>
                          </a:solidFill>
                          <a:effectLst/>
                          <a:latin typeface="+mn-lt"/>
                        </a:rPr>
                        <a:t>Lead / Contact </a:t>
                      </a:r>
                      <a:endParaRPr lang="en-GB" sz="1400" b="1" i="0" dirty="0">
                        <a:solidFill>
                          <a:srgbClr val="FFFFFF"/>
                        </a:solidFill>
                        <a:effectLst/>
                        <a:latin typeface="+mn-lt"/>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chemeClr val="tx1"/>
                          </a:solidFill>
                          <a:effectLst/>
                          <a:latin typeface="+mn-lt"/>
                        </a:rPr>
                        <a:t>Open to public/ Closed</a:t>
                      </a:r>
                      <a:endParaRPr lang="en-GB" sz="1400" b="1" i="0" dirty="0">
                        <a:solidFill>
                          <a:srgbClr val="FFFFFF"/>
                        </a:solidFill>
                        <a:effectLst/>
                        <a:latin typeface="+mn-lt"/>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1417817112"/>
                  </a:ext>
                </a:extLst>
              </a:tr>
              <a:tr h="2371656">
                <a:tc>
                  <a:txBody>
                    <a:bodyPr/>
                    <a:lstStyle/>
                    <a:p>
                      <a:pPr lvl="0" algn="ctr">
                        <a:lnSpc>
                          <a:spcPct val="100000"/>
                        </a:lnSpc>
                        <a:spcBef>
                          <a:spcPts val="0"/>
                        </a:spcBef>
                        <a:spcAft>
                          <a:spcPts val="0"/>
                        </a:spcAft>
                        <a:buNone/>
                      </a:pPr>
                      <a:r>
                        <a:rPr lang="en-GB" sz="1400" b="1" i="0" u="none" strike="noStrike" kern="1200" noProof="0" dirty="0">
                          <a:solidFill>
                            <a:schemeClr val="tx1"/>
                          </a:solidFill>
                          <a:latin typeface="Calibri"/>
                        </a:rPr>
                        <a:t>Thursday </a:t>
                      </a:r>
                      <a:r>
                        <a:rPr lang="en-GB" sz="1400" b="0" i="0" u="none" strike="noStrike" kern="1200" noProof="0" dirty="0">
                          <a:solidFill>
                            <a:schemeClr val="tx1"/>
                          </a:solidFill>
                          <a:latin typeface="Calibri"/>
                        </a:rPr>
                        <a:t> </a:t>
                      </a:r>
                      <a:endParaRPr lang="en-US" sz="1400">
                        <a:solidFill>
                          <a:schemeClr val="tx1"/>
                        </a:solidFill>
                        <a:latin typeface="Calibri"/>
                      </a:endParaRPr>
                    </a:p>
                    <a:p>
                      <a:pPr lvl="0" algn="ctr">
                        <a:lnSpc>
                          <a:spcPct val="100000"/>
                        </a:lnSpc>
                        <a:spcBef>
                          <a:spcPts val="0"/>
                        </a:spcBef>
                        <a:spcAft>
                          <a:spcPts val="0"/>
                        </a:spcAft>
                        <a:buNone/>
                      </a:pPr>
                      <a:r>
                        <a:rPr lang="en-GB" sz="1400" b="1" i="0" u="none" strike="noStrike" kern="1200" noProof="0" dirty="0">
                          <a:solidFill>
                            <a:schemeClr val="tx1"/>
                          </a:solidFill>
                          <a:latin typeface="Calibri"/>
                        </a:rPr>
                        <a:t>17th April</a:t>
                      </a:r>
                      <a:endParaRPr lang="en-GB" sz="1400" b="0" i="0" u="none" strike="noStrike" kern="1200" noProof="0" dirty="0">
                        <a:solidFill>
                          <a:schemeClr val="tx1"/>
                        </a:solidFill>
                        <a:latin typeface="Calibri"/>
                      </a:endParaRPr>
                    </a:p>
                    <a:p>
                      <a:pPr lvl="0" algn="ctr">
                        <a:lnSpc>
                          <a:spcPct val="100000"/>
                        </a:lnSpc>
                        <a:spcBef>
                          <a:spcPts val="0"/>
                        </a:spcBef>
                        <a:spcAft>
                          <a:spcPts val="0"/>
                        </a:spcAft>
                        <a:buNone/>
                      </a:pPr>
                      <a:endParaRPr lang="en-GB" sz="1400" dirty="0">
                        <a:solidFill>
                          <a:schemeClr val="tx1"/>
                        </a:solidFill>
                        <a:latin typeface="Calibri"/>
                      </a:endParaRPr>
                    </a:p>
                    <a:p>
                      <a:pPr lvl="0" algn="ctr">
                        <a:lnSpc>
                          <a:spcPct val="100000"/>
                        </a:lnSpc>
                        <a:spcBef>
                          <a:spcPts val="0"/>
                        </a:spcBef>
                        <a:spcAft>
                          <a:spcPts val="0"/>
                        </a:spcAft>
                        <a:buNone/>
                      </a:pPr>
                      <a:r>
                        <a:rPr lang="en-GB" sz="1400" b="1" i="0" u="none" strike="noStrike" kern="1200" noProof="0" dirty="0">
                          <a:solidFill>
                            <a:schemeClr val="tx1"/>
                          </a:solidFill>
                          <a:latin typeface="Calibri"/>
                        </a:rPr>
                        <a:t>Time: </a:t>
                      </a:r>
                      <a:r>
                        <a:rPr lang="en-GB" sz="1400" b="0" i="0" u="none" strike="noStrike" kern="1200" noProof="0" dirty="0">
                          <a:solidFill>
                            <a:schemeClr val="tx1"/>
                          </a:solidFill>
                          <a:latin typeface="Calibri"/>
                        </a:rPr>
                        <a:t> </a:t>
                      </a:r>
                      <a:endParaRPr lang="en-GB" sz="1400" dirty="0">
                        <a:solidFill>
                          <a:schemeClr val="tx1"/>
                        </a:solidFill>
                        <a:latin typeface="Calibri"/>
                      </a:endParaRPr>
                    </a:p>
                    <a:p>
                      <a:pPr lvl="0" algn="ctr">
                        <a:lnSpc>
                          <a:spcPct val="100000"/>
                        </a:lnSpc>
                        <a:spcBef>
                          <a:spcPts val="0"/>
                        </a:spcBef>
                        <a:spcAft>
                          <a:spcPts val="0"/>
                        </a:spcAft>
                        <a:buNone/>
                      </a:pPr>
                      <a:r>
                        <a:rPr lang="en-GB" sz="1400" b="1" i="0" u="none" strike="noStrike" kern="1200" noProof="0" dirty="0">
                          <a:solidFill>
                            <a:schemeClr val="tx1"/>
                          </a:solidFill>
                          <a:latin typeface="Calibri"/>
                        </a:rPr>
                        <a:t>2pm – 3:30 pm</a:t>
                      </a:r>
                      <a:r>
                        <a:rPr lang="en-GB" sz="1400" b="0" i="0" u="none" strike="noStrike" kern="1200" noProof="0" dirty="0">
                          <a:solidFill>
                            <a:schemeClr val="tx1"/>
                          </a:solidFill>
                          <a:latin typeface="Calibri"/>
                        </a:rPr>
                        <a:t> </a:t>
                      </a:r>
                      <a:endParaRPr lang="en-GB" sz="1400" dirty="0">
                        <a:solidFill>
                          <a:schemeClr val="tx1"/>
                        </a:solidFill>
                        <a:latin typeface="Calibri"/>
                      </a:endParaRPr>
                    </a:p>
                    <a:p>
                      <a:pPr lvl="0" algn="ctr">
                        <a:lnSpc>
                          <a:spcPct val="100000"/>
                        </a:lnSpc>
                        <a:spcBef>
                          <a:spcPts val="0"/>
                        </a:spcBef>
                        <a:spcAft>
                          <a:spcPts val="0"/>
                        </a:spcAft>
                        <a:buNone/>
                      </a:pPr>
                      <a:endParaRPr lang="en-GB" sz="1400" dirty="0">
                        <a:solidFill>
                          <a:schemeClr val="tx1"/>
                        </a:solidFill>
                        <a:latin typeface="Calibri"/>
                      </a:endParaRPr>
                    </a:p>
                    <a:p>
                      <a:pPr lvl="0" algn="ctr" defTabSz="914400">
                        <a:lnSpc>
                          <a:spcPct val="100000"/>
                        </a:lnSpc>
                        <a:buNone/>
                      </a:pPr>
                      <a:endParaRPr lang="en-GB" sz="1400" b="1" i="0" u="none" strike="noStrike" kern="1200" noProof="0" dirty="0">
                        <a:solidFill>
                          <a:schemeClr val="tx1"/>
                        </a:solidFill>
                        <a:latin typeface="Calibri"/>
                      </a:endParaRPr>
                    </a:p>
                  </a:txBody>
                  <a:tcPr marL="55786" marR="55786" marT="27893" marB="27893">
                    <a:lnL w="6350">
                      <a:solidFill>
                        <a:srgbClr val="FFFFFF"/>
                      </a:solid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a:lnSpc>
                          <a:spcPct val="100000"/>
                        </a:lnSpc>
                        <a:spcBef>
                          <a:spcPts val="0"/>
                        </a:spcBef>
                        <a:spcAft>
                          <a:spcPts val="0"/>
                        </a:spcAft>
                        <a:buNone/>
                      </a:pPr>
                      <a:r>
                        <a:rPr lang="en-GB" sz="1400" b="1" i="0" u="none" strike="noStrike" kern="1200" noProof="0" dirty="0" err="1">
                          <a:solidFill>
                            <a:schemeClr val="tx1"/>
                          </a:solidFill>
                          <a:latin typeface="Calibri"/>
                        </a:rPr>
                        <a:t>Navjivan</a:t>
                      </a:r>
                      <a:r>
                        <a:rPr lang="en-GB" sz="1400" b="1" i="0" u="none" strike="noStrike" kern="1200" noProof="0" dirty="0">
                          <a:solidFill>
                            <a:schemeClr val="tx1"/>
                          </a:solidFill>
                          <a:latin typeface="Calibri"/>
                        </a:rPr>
                        <a:t> Vadil Kendra </a:t>
                      </a:r>
                      <a:r>
                        <a:rPr lang="en-GB" sz="1400" b="0" i="0" u="none" strike="noStrike" kern="1200" noProof="0" dirty="0">
                          <a:solidFill>
                            <a:schemeClr val="tx1"/>
                          </a:solidFill>
                          <a:latin typeface="Calibri"/>
                        </a:rPr>
                        <a:t>  </a:t>
                      </a:r>
                      <a:endParaRPr lang="en-US" sz="1400" dirty="0">
                        <a:solidFill>
                          <a:schemeClr val="tx1"/>
                        </a:solidFill>
                        <a:latin typeface="Calibri"/>
                      </a:endParaRPr>
                    </a:p>
                    <a:p>
                      <a:pPr lvl="0" algn="l">
                        <a:lnSpc>
                          <a:spcPct val="100000"/>
                        </a:lnSpc>
                        <a:spcBef>
                          <a:spcPts val="0"/>
                        </a:spcBef>
                        <a:spcAft>
                          <a:spcPts val="0"/>
                        </a:spcAft>
                        <a:buNone/>
                      </a:pPr>
                      <a:endParaRPr lang="en-GB" sz="1400" dirty="0">
                        <a:solidFill>
                          <a:schemeClr val="tx1"/>
                        </a:solidFill>
                        <a:latin typeface="Calibri"/>
                      </a:endParaRPr>
                    </a:p>
                    <a:p>
                      <a:pPr lvl="0" algn="l">
                        <a:lnSpc>
                          <a:spcPct val="100000"/>
                        </a:lnSpc>
                        <a:spcBef>
                          <a:spcPts val="0"/>
                        </a:spcBef>
                        <a:spcAft>
                          <a:spcPts val="0"/>
                        </a:spcAft>
                        <a:buNone/>
                      </a:pPr>
                      <a:r>
                        <a:rPr lang="en-GB" sz="1400" b="0" i="0" u="none" strike="noStrike" kern="1200" noProof="0" dirty="0">
                          <a:solidFill>
                            <a:schemeClr val="tx1"/>
                          </a:solidFill>
                          <a:latin typeface="Calibri"/>
                        </a:rPr>
                        <a:t>Sattavis Patidar Centre  </a:t>
                      </a:r>
                      <a:endParaRPr lang="en-GB" sz="1400" dirty="0">
                        <a:solidFill>
                          <a:schemeClr val="tx1"/>
                        </a:solidFill>
                        <a:latin typeface="Calibri"/>
                      </a:endParaRPr>
                    </a:p>
                    <a:p>
                      <a:pPr lvl="0" algn="l">
                        <a:lnSpc>
                          <a:spcPct val="100000"/>
                        </a:lnSpc>
                        <a:spcBef>
                          <a:spcPts val="0"/>
                        </a:spcBef>
                        <a:spcAft>
                          <a:spcPts val="0"/>
                        </a:spcAft>
                        <a:buNone/>
                      </a:pPr>
                      <a:r>
                        <a:rPr lang="en-GB" sz="1400" b="0" i="0" u="none" strike="noStrike" kern="1200" noProof="0" dirty="0">
                          <a:solidFill>
                            <a:schemeClr val="tx1"/>
                          </a:solidFill>
                          <a:latin typeface="Calibri"/>
                        </a:rPr>
                        <a:t>( J/W, Forty Ave,   </a:t>
                      </a:r>
                      <a:endParaRPr lang="en-GB" sz="1400" dirty="0">
                        <a:solidFill>
                          <a:schemeClr val="tx1"/>
                        </a:solidFill>
                        <a:latin typeface="Calibri"/>
                      </a:endParaRPr>
                    </a:p>
                    <a:p>
                      <a:pPr lvl="0" algn="l">
                        <a:lnSpc>
                          <a:spcPct val="100000"/>
                        </a:lnSpc>
                        <a:spcBef>
                          <a:spcPts val="0"/>
                        </a:spcBef>
                        <a:spcAft>
                          <a:spcPts val="0"/>
                        </a:spcAft>
                        <a:buNone/>
                      </a:pPr>
                      <a:r>
                        <a:rPr lang="en-GB" sz="1400" b="0" i="0" u="none" strike="noStrike" kern="1200" noProof="0" dirty="0">
                          <a:solidFill>
                            <a:schemeClr val="tx1"/>
                          </a:solidFill>
                          <a:latin typeface="Calibri"/>
                        </a:rPr>
                        <a:t>Barnhill - HA9 9PE)   </a:t>
                      </a:r>
                      <a:endParaRPr lang="en-GB" sz="1400" dirty="0">
                        <a:solidFill>
                          <a:schemeClr val="tx1"/>
                        </a:solidFill>
                        <a:latin typeface="Calibri"/>
                      </a:endParaRPr>
                    </a:p>
                    <a:p>
                      <a:pPr lvl="0" algn="l">
                        <a:lnSpc>
                          <a:spcPct val="100000"/>
                        </a:lnSpc>
                        <a:spcBef>
                          <a:spcPts val="0"/>
                        </a:spcBef>
                        <a:spcAft>
                          <a:spcPts val="0"/>
                        </a:spcAft>
                        <a:buNone/>
                      </a:pPr>
                      <a:endParaRPr lang="en-GB" sz="1400" dirty="0">
                        <a:solidFill>
                          <a:schemeClr val="tx1"/>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u="none" strike="noStrike" kern="1200" noProof="0" dirty="0">
                          <a:solidFill>
                            <a:schemeClr val="tx1"/>
                          </a:solidFill>
                          <a:latin typeface="Calibri"/>
                        </a:rPr>
                        <a:t>Locality</a:t>
                      </a:r>
                      <a:r>
                        <a:rPr lang="en-GB" sz="1400" b="0" i="0" u="none" strike="noStrike" kern="1200" noProof="0" dirty="0">
                          <a:solidFill>
                            <a:schemeClr val="tx1"/>
                          </a:solidFill>
                          <a:latin typeface="Calibri"/>
                        </a:rPr>
                        <a:t>: </a:t>
                      </a:r>
                      <a:r>
                        <a:rPr lang="en-GB" sz="1400" b="0" i="0" u="none" strike="noStrike" noProof="0" dirty="0">
                          <a:solidFill>
                            <a:srgbClr val="000000"/>
                          </a:solidFill>
                          <a:latin typeface="+mn-lt"/>
                        </a:rPr>
                        <a:t>Kingsbury &amp; Kenton</a:t>
                      </a:r>
                      <a:endParaRPr lang="en-GB" sz="1400" dirty="0"/>
                    </a:p>
                    <a:p>
                      <a:pPr lvl="0" algn="l">
                        <a:lnSpc>
                          <a:spcPct val="100000"/>
                        </a:lnSpc>
                        <a:spcBef>
                          <a:spcPts val="0"/>
                        </a:spcBef>
                        <a:spcAft>
                          <a:spcPts val="0"/>
                        </a:spcAft>
                        <a:buNone/>
                      </a:pPr>
                      <a:r>
                        <a:rPr lang="en-GB" sz="1400" b="0" i="0" u="none" strike="noStrike" kern="1200" noProof="0" dirty="0">
                          <a:solidFill>
                            <a:schemeClr val="tx1"/>
                          </a:solidFill>
                          <a:latin typeface="Calibri"/>
                        </a:rPr>
                        <a:t> </a:t>
                      </a:r>
                      <a:endParaRPr lang="en-GB" sz="1400" dirty="0">
                        <a:solidFill>
                          <a:schemeClr val="tx1"/>
                        </a:solidFill>
                        <a:latin typeface="Calibri"/>
                      </a:endParaRPr>
                    </a:p>
                    <a:p>
                      <a:pPr lvl="0" algn="l">
                        <a:lnSpc>
                          <a:spcPct val="100000"/>
                        </a:lnSpc>
                        <a:buNone/>
                      </a:pPr>
                      <a:endParaRPr lang="en-GB" sz="1400" b="1" i="0" u="none" strike="noStrike" kern="1200" noProof="0" dirty="0">
                        <a:solidFill>
                          <a:schemeClr val="tx1"/>
                        </a:solidFill>
                        <a:latin typeface="Calibri"/>
                      </a:endParaRP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marL="0" lvl="0" indent="0" algn="ctr">
                        <a:lnSpc>
                          <a:spcPct val="100000"/>
                        </a:lnSpc>
                        <a:buNone/>
                      </a:pPr>
                      <a:r>
                        <a:rPr lang="en-GB" sz="1400" b="1" i="0" u="none" strike="noStrike" kern="1200" noProof="0" dirty="0">
                          <a:solidFill>
                            <a:schemeClr val="tx1"/>
                          </a:solidFill>
                          <a:latin typeface="Calibri"/>
                        </a:rPr>
                        <a:t>Talk on Influence of lifestyle and chronic health issues on pain and musculoskeletal health by Connect Health </a:t>
                      </a:r>
                      <a:endParaRPr lang="en-US" sz="1400" b="0" i="0" u="none" strike="noStrike" kern="1200" noProof="0">
                        <a:solidFill>
                          <a:schemeClr val="tx1"/>
                        </a:solidFill>
                        <a:latin typeface="Calibri"/>
                      </a:endParaRPr>
                    </a:p>
                    <a:p>
                      <a:pPr marL="0" lvl="0" indent="0" algn="ctr">
                        <a:lnSpc>
                          <a:spcPct val="100000"/>
                        </a:lnSpc>
                        <a:buNone/>
                      </a:pPr>
                      <a:endParaRPr lang="en-GB" sz="1400" b="0" i="0" u="none" strike="noStrike" kern="1200" noProof="0" dirty="0">
                        <a:solidFill>
                          <a:schemeClr val="tx1"/>
                        </a:solidFill>
                        <a:latin typeface="Calibri"/>
                      </a:endParaRPr>
                    </a:p>
                    <a:p>
                      <a:pPr marL="0" lvl="0" algn="l">
                        <a:buNone/>
                      </a:pPr>
                      <a:r>
                        <a:rPr lang="en-GB" sz="1400" b="1" i="0" u="none" strike="noStrike" kern="1200" noProof="0" dirty="0">
                          <a:solidFill>
                            <a:schemeClr val="tx1"/>
                          </a:solidFill>
                          <a:latin typeface="Calibri"/>
                        </a:rPr>
                        <a:t>Aim/Focus: </a:t>
                      </a:r>
                      <a:r>
                        <a:rPr lang="en-GB" sz="1400" b="0" i="0" u="none" strike="noStrike" kern="1200" noProof="0" dirty="0">
                          <a:solidFill>
                            <a:schemeClr val="tx1"/>
                          </a:solidFill>
                          <a:latin typeface="Calibri"/>
                        </a:rPr>
                        <a:t>to spread awareness about how physical exercises would be beneficial and effective in managing the medical conditions, e.g. high blood pressure, diabetes, women's health, cholesterol</a:t>
                      </a:r>
                    </a:p>
                    <a:p>
                      <a:pPr marL="0" lvl="0" algn="l">
                        <a:buNone/>
                      </a:pPr>
                      <a:r>
                        <a:rPr lang="en-GB" sz="1400" b="0" i="0" u="none" strike="noStrike" kern="1200" noProof="0" dirty="0">
                          <a:solidFill>
                            <a:schemeClr val="tx1"/>
                          </a:solidFill>
                          <a:latin typeface="Calibri"/>
                        </a:rPr>
                        <a:t>Talk delivered by clinician from Connect Health based at Wembley Centre for Health and Care.</a:t>
                      </a:r>
                      <a:endParaRPr lang="en-GB" dirty="0"/>
                    </a:p>
                    <a:p>
                      <a:pPr marL="0" lvl="0" algn="l">
                        <a:buNone/>
                      </a:pPr>
                      <a:r>
                        <a:rPr lang="en-GB" sz="1400" b="1" i="0" u="none" strike="noStrike" kern="1200" noProof="0" dirty="0">
                          <a:solidFill>
                            <a:schemeClr val="tx1"/>
                          </a:solidFill>
                          <a:latin typeface="Calibri"/>
                        </a:rPr>
                        <a:t>Target Audience: </a:t>
                      </a:r>
                      <a:r>
                        <a:rPr lang="en-GB" sz="1400" b="0" i="0" u="none" strike="noStrike" kern="1200" noProof="0" dirty="0">
                          <a:solidFill>
                            <a:schemeClr val="tx1"/>
                          </a:solidFill>
                          <a:latin typeface="Calibri"/>
                        </a:rPr>
                        <a:t>All residents. 150 plus residents </a:t>
                      </a:r>
                    </a:p>
                    <a:p>
                      <a:pPr marL="0" lvl="0" algn="l">
                        <a:buNone/>
                      </a:pPr>
                      <a:r>
                        <a:rPr lang="en-GB" sz="1400" b="1" i="0" u="none" strike="noStrike" kern="1200" noProof="0" dirty="0">
                          <a:solidFill>
                            <a:schemeClr val="tx1"/>
                          </a:solidFill>
                          <a:latin typeface="Calibri"/>
                        </a:rPr>
                        <a:t>Health Checks: </a:t>
                      </a:r>
                      <a:r>
                        <a:rPr lang="en-GB" sz="1400" b="0" i="0" u="none" strike="noStrike" kern="1200" noProof="0" dirty="0">
                          <a:solidFill>
                            <a:schemeClr val="tx1"/>
                          </a:solidFill>
                          <a:latin typeface="Calibri"/>
                        </a:rPr>
                        <a:t>No</a:t>
                      </a:r>
                    </a:p>
                    <a:p>
                      <a:pPr marL="0" lvl="0" algn="l">
                        <a:buNone/>
                      </a:pPr>
                      <a:r>
                        <a:rPr lang="en-GB" sz="1400" b="0" i="0" u="none" strike="noStrike" kern="1200" noProof="0" dirty="0">
                          <a:solidFill>
                            <a:schemeClr val="tx1"/>
                          </a:solidFill>
                          <a:latin typeface="Calibri"/>
                        </a:rPr>
                        <a:t>Exercise sessions</a:t>
                      </a: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Lead officer: </a:t>
                      </a:r>
                      <a:r>
                        <a:rPr lang="en-GB" sz="1400" b="0" i="0" u="none" strike="noStrike" dirty="0">
                          <a:solidFill>
                            <a:srgbClr val="000000"/>
                          </a:solidFill>
                          <a:effectLst/>
                          <a:latin typeface="+mn-lt"/>
                        </a:rPr>
                        <a:t>Nazia Ali</a:t>
                      </a:r>
                    </a:p>
                    <a:p>
                      <a:pPr lvl="0" algn="l" rtl="0">
                        <a:buNone/>
                      </a:pPr>
                      <a:r>
                        <a:rPr lang="en-GB" sz="1400" b="0" i="0" u="none" strike="noStrike" dirty="0">
                          <a:solidFill>
                            <a:srgbClr val="000000"/>
                          </a:solidFill>
                          <a:effectLst/>
                          <a:latin typeface="+mn-lt"/>
                        </a:rPr>
                        <a:t>                                               </a:t>
                      </a:r>
                      <a:endParaRPr lang="en-GB" sz="1400" b="0" i="0" dirty="0">
                        <a:solidFill>
                          <a:srgbClr val="000000"/>
                        </a:solidFill>
                        <a:effectLst/>
                        <a:latin typeface="+mn-lt"/>
                      </a:endParaRPr>
                    </a:p>
                    <a:p>
                      <a:pPr lvl="0" algn="l" rtl="0">
                        <a:buNone/>
                      </a:pPr>
                      <a:r>
                        <a:rPr lang="en-GB" sz="1400" b="1" i="0" u="none" strike="noStrike" dirty="0">
                          <a:solidFill>
                            <a:srgbClr val="000000"/>
                          </a:solidFill>
                          <a:effectLst/>
                          <a:latin typeface="+mn-lt"/>
                        </a:rPr>
                        <a:t>Contact: </a:t>
                      </a:r>
                      <a:endParaRPr lang="en-GB" sz="1400" b="0" i="0" dirty="0">
                        <a:solidFill>
                          <a:srgbClr val="000000"/>
                        </a:solidFill>
                        <a:effectLst/>
                        <a:latin typeface="+mn-lt"/>
                      </a:endParaRPr>
                    </a:p>
                    <a:p>
                      <a:pPr lvl="0" algn="l" rtl="0">
                        <a:buNone/>
                      </a:pPr>
                      <a:r>
                        <a:rPr lang="en-GB" sz="1400" b="0" i="0" u="sng" strike="noStrike" dirty="0">
                          <a:solidFill>
                            <a:srgbClr val="0563C1"/>
                          </a:solidFill>
                          <a:effectLst/>
                          <a:latin typeface="+mn-lt"/>
                          <a:hlinkClick r:id="rId2"/>
                        </a:rPr>
                        <a:t>Nazia.ali@brent.gov.uk</a:t>
                      </a:r>
                      <a:endParaRPr lang="en-GB" sz="1400" b="0" i="0" u="sng" strike="noStrike" dirty="0">
                        <a:solidFill>
                          <a:srgbClr val="0563C1"/>
                        </a:solidFill>
                        <a:effectLst/>
                        <a:latin typeface="+mn-lt"/>
                      </a:endParaRP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Closed Group</a:t>
                      </a:r>
                      <a:endParaRPr lang="en-GB" sz="1400" b="0" i="0" u="none" strike="noStrike" dirty="0">
                        <a:solidFill>
                          <a:srgbClr val="000000"/>
                        </a:solidFill>
                        <a:effectLst/>
                        <a:latin typeface="+mn-lt"/>
                      </a:endParaRPr>
                    </a:p>
                  </a:txBody>
                  <a:tcPr marL="55786" marR="55786" marT="27893" marB="27893">
                    <a:lnL w="6350" cap="flat" cmpd="sng" algn="ctr">
                      <a:solidFill>
                        <a:srgbClr val="FFFFFF"/>
                      </a:solidFill>
                      <a:prstDash val="solid"/>
                      <a:round/>
                      <a:headEnd type="none" w="med" len="med"/>
                      <a:tailEnd type="none" w="med" len="med"/>
                    </a:lnL>
                    <a:lnR w="6350">
                      <a:solidFill>
                        <a:srgbClr val="FFFFFF"/>
                      </a:solid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55792679"/>
                  </a:ext>
                </a:extLst>
              </a:tr>
              <a:tr h="1934935">
                <a:tc>
                  <a:txBody>
                    <a:bodyPr/>
                    <a:lstStyle/>
                    <a:p>
                      <a:pPr marL="0" lvl="0" algn="ctr">
                        <a:buNone/>
                      </a:pPr>
                      <a:r>
                        <a:rPr lang="en-GB" sz="1400" b="1" i="0" u="none" strike="noStrike" kern="1200" noProof="0" dirty="0">
                          <a:solidFill>
                            <a:schemeClr val="tx1"/>
                          </a:solidFill>
                          <a:latin typeface="Calibri"/>
                        </a:rPr>
                        <a:t>Wednesday </a:t>
                      </a:r>
                    </a:p>
                    <a:p>
                      <a:pPr marL="0" lvl="0" algn="ctr">
                        <a:buNone/>
                      </a:pPr>
                      <a:r>
                        <a:rPr lang="en-GB" sz="1400" b="1" i="0" u="none" strike="noStrike" kern="1200" noProof="0" dirty="0">
                          <a:solidFill>
                            <a:schemeClr val="tx1"/>
                          </a:solidFill>
                          <a:latin typeface="Calibri"/>
                        </a:rPr>
                        <a:t>23rd April</a:t>
                      </a:r>
                      <a:endParaRPr lang="en-US" sz="1400" b="0" i="0" u="none" strike="noStrike" kern="1200" noProof="0">
                        <a:solidFill>
                          <a:schemeClr val="tx1"/>
                        </a:solidFill>
                        <a:latin typeface="Calibri"/>
                      </a:endParaRPr>
                    </a:p>
                    <a:p>
                      <a:pPr marL="0" lvl="0" algn="ctr">
                        <a:buNone/>
                      </a:pPr>
                      <a:endParaRPr lang="en-GB" sz="1400" b="0" i="0" u="none" strike="noStrike" kern="1200" noProof="0" dirty="0">
                        <a:solidFill>
                          <a:schemeClr val="tx1"/>
                        </a:solidFill>
                        <a:latin typeface="Calibri"/>
                      </a:endParaRPr>
                    </a:p>
                    <a:p>
                      <a:pPr marL="0" lvl="0" algn="ctr">
                        <a:buNone/>
                      </a:pPr>
                      <a:r>
                        <a:rPr lang="en-GB" sz="1400" b="1" i="0" u="none" strike="noStrike" kern="1200" noProof="0" dirty="0">
                          <a:solidFill>
                            <a:schemeClr val="tx1"/>
                          </a:solidFill>
                          <a:latin typeface="Calibri"/>
                        </a:rPr>
                        <a:t>Time: </a:t>
                      </a:r>
                      <a:endParaRPr lang="en-US" sz="1400" b="0" i="0" u="none" strike="noStrike" kern="1200" noProof="0">
                        <a:solidFill>
                          <a:schemeClr val="tx1"/>
                        </a:solidFill>
                        <a:latin typeface="Calibri"/>
                      </a:endParaRPr>
                    </a:p>
                    <a:p>
                      <a:pPr lvl="0" algn="ctr">
                        <a:lnSpc>
                          <a:spcPct val="100000"/>
                        </a:lnSpc>
                        <a:spcBef>
                          <a:spcPts val="0"/>
                        </a:spcBef>
                        <a:spcAft>
                          <a:spcPts val="0"/>
                        </a:spcAft>
                        <a:buNone/>
                      </a:pPr>
                      <a:r>
                        <a:rPr lang="en-GB" sz="1400" b="1" i="0" u="none" strike="noStrike" kern="1200" noProof="0" dirty="0">
                          <a:solidFill>
                            <a:schemeClr val="tx1"/>
                          </a:solidFill>
                          <a:latin typeface="Calibri"/>
                        </a:rPr>
                        <a:t>Time </a:t>
                      </a:r>
                      <a:r>
                        <a:rPr lang="en-GB" sz="1400" b="0" i="0" u="none" strike="noStrike" kern="1200" noProof="0" dirty="0">
                          <a:solidFill>
                            <a:schemeClr val="tx1"/>
                          </a:solidFill>
                          <a:latin typeface="Calibri"/>
                        </a:rPr>
                        <a:t> </a:t>
                      </a:r>
                      <a:endParaRPr lang="en-GB" sz="1400" dirty="0">
                        <a:solidFill>
                          <a:schemeClr val="tx1"/>
                        </a:solidFill>
                        <a:latin typeface="Calibri"/>
                      </a:endParaRPr>
                    </a:p>
                    <a:p>
                      <a:pPr lvl="0" algn="ctr">
                        <a:lnSpc>
                          <a:spcPct val="100000"/>
                        </a:lnSpc>
                        <a:spcBef>
                          <a:spcPts val="0"/>
                        </a:spcBef>
                        <a:spcAft>
                          <a:spcPts val="0"/>
                        </a:spcAft>
                        <a:buNone/>
                      </a:pPr>
                      <a:r>
                        <a:rPr lang="en-GB" sz="1400" b="1" i="0" u="none" strike="noStrike" kern="1200" noProof="0" dirty="0">
                          <a:solidFill>
                            <a:schemeClr val="tx1"/>
                          </a:solidFill>
                          <a:latin typeface="Calibri"/>
                        </a:rPr>
                        <a:t>12:30 - 1:30pm</a:t>
                      </a:r>
                      <a:r>
                        <a:rPr lang="en-GB" sz="1400" b="0" i="0" u="none" strike="noStrike" kern="1200" noProof="0" dirty="0">
                          <a:solidFill>
                            <a:schemeClr val="tx1"/>
                          </a:solidFill>
                          <a:latin typeface="Calibri"/>
                        </a:rPr>
                        <a:t> </a:t>
                      </a:r>
                      <a:endParaRPr lang="en-US" sz="1400">
                        <a:solidFill>
                          <a:schemeClr val="tx1"/>
                        </a:solidFill>
                        <a:latin typeface="Calibri"/>
                      </a:endParaRPr>
                    </a:p>
                    <a:p>
                      <a:pPr marL="0" lvl="0" algn="ctr">
                        <a:buNone/>
                      </a:pPr>
                      <a:endParaRPr lang="en-GB" sz="1400" b="1" i="0" u="none" strike="noStrike" kern="1200" noProof="0" dirty="0">
                        <a:solidFill>
                          <a:schemeClr val="tx1"/>
                        </a:solidFill>
                        <a:latin typeface="Calibri"/>
                      </a:endParaRPr>
                    </a:p>
                    <a:p>
                      <a:pPr lvl="0" algn="ctr" defTabSz="914400">
                        <a:lnSpc>
                          <a:spcPct val="100000"/>
                        </a:lnSpc>
                        <a:buNone/>
                      </a:pPr>
                      <a:endParaRPr lang="en-GB" sz="1400" b="1" i="0" u="none" strike="noStrike" kern="1200" noProof="0" dirty="0">
                        <a:solidFill>
                          <a:schemeClr val="tx1"/>
                        </a:solidFill>
                        <a:latin typeface="Calibri"/>
                      </a:endParaRPr>
                    </a:p>
                  </a:txBody>
                  <a:tcPr marL="55786" marR="55786" marT="27893" marB="27893">
                    <a:lnL w="6350">
                      <a:solidFill>
                        <a:srgbClr val="FFFFFF"/>
                      </a:solid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a:solidFill>
                        <a:srgbClr val="FFFFFF"/>
                      </a:solidFill>
                    </a:lnB>
                    <a:solidFill>
                      <a:schemeClr val="accent6">
                        <a:lumMod val="40000"/>
                        <a:lumOff val="60000"/>
                      </a:schemeClr>
                    </a:solidFill>
                  </a:tcPr>
                </a:tc>
                <a:tc>
                  <a:txBody>
                    <a:bodyPr/>
                    <a:lstStyle/>
                    <a:p>
                      <a:pPr lvl="0" algn="l">
                        <a:lnSpc>
                          <a:spcPct val="100000"/>
                        </a:lnSpc>
                        <a:spcBef>
                          <a:spcPts val="0"/>
                        </a:spcBef>
                        <a:spcAft>
                          <a:spcPts val="0"/>
                        </a:spcAft>
                        <a:buNone/>
                      </a:pPr>
                      <a:r>
                        <a:rPr lang="en-GB" sz="1400" b="1" i="0" u="none" strike="noStrike" kern="1200" noProof="0" dirty="0">
                          <a:solidFill>
                            <a:schemeClr val="tx1"/>
                          </a:solidFill>
                          <a:latin typeface="Calibri"/>
                        </a:rPr>
                        <a:t>Raunchy Rockers group </a:t>
                      </a:r>
                      <a:r>
                        <a:rPr lang="en-GB" sz="1400" b="0" i="0" u="none" strike="noStrike" kern="1200" noProof="0" dirty="0">
                          <a:solidFill>
                            <a:schemeClr val="tx1"/>
                          </a:solidFill>
                          <a:latin typeface="Calibri"/>
                        </a:rPr>
                        <a:t> </a:t>
                      </a:r>
                      <a:endParaRPr lang="en-US" sz="1400" dirty="0">
                        <a:solidFill>
                          <a:schemeClr val="tx1"/>
                        </a:solidFill>
                        <a:latin typeface="Calibri"/>
                      </a:endParaRPr>
                    </a:p>
                    <a:p>
                      <a:pPr lvl="0" algn="l">
                        <a:lnSpc>
                          <a:spcPct val="100000"/>
                        </a:lnSpc>
                        <a:spcBef>
                          <a:spcPts val="0"/>
                        </a:spcBef>
                        <a:spcAft>
                          <a:spcPts val="0"/>
                        </a:spcAft>
                        <a:buNone/>
                      </a:pPr>
                      <a:r>
                        <a:rPr lang="en-GB" sz="1400" b="0" i="0" u="none" strike="noStrike" kern="1200" noProof="0" dirty="0" err="1">
                          <a:solidFill>
                            <a:schemeClr val="tx1"/>
                          </a:solidFill>
                          <a:latin typeface="Calibri"/>
                        </a:rPr>
                        <a:t>Chalkhill</a:t>
                      </a:r>
                      <a:r>
                        <a:rPr lang="en-GB" sz="1400" b="0" i="0" u="none" strike="noStrike" kern="1200" noProof="0" dirty="0">
                          <a:solidFill>
                            <a:schemeClr val="tx1"/>
                          </a:solidFill>
                          <a:latin typeface="Calibri"/>
                        </a:rPr>
                        <a:t> Community   </a:t>
                      </a:r>
                      <a:endParaRPr lang="en-GB" sz="1400" dirty="0">
                        <a:solidFill>
                          <a:schemeClr val="tx1"/>
                        </a:solidFill>
                        <a:latin typeface="Calibri"/>
                      </a:endParaRPr>
                    </a:p>
                    <a:p>
                      <a:pPr lvl="0" algn="l">
                        <a:lnSpc>
                          <a:spcPct val="100000"/>
                        </a:lnSpc>
                        <a:spcBef>
                          <a:spcPts val="0"/>
                        </a:spcBef>
                        <a:spcAft>
                          <a:spcPts val="0"/>
                        </a:spcAft>
                        <a:buNone/>
                      </a:pPr>
                      <a:r>
                        <a:rPr lang="en-GB" sz="1400" b="0" i="0" u="none" strike="noStrike" kern="1200" noProof="0" dirty="0">
                          <a:solidFill>
                            <a:schemeClr val="tx1"/>
                          </a:solidFill>
                          <a:latin typeface="Calibri"/>
                        </a:rPr>
                        <a:t>Centre, </a:t>
                      </a:r>
                      <a:r>
                        <a:rPr lang="en-GB" sz="1400" b="0" i="0" u="none" strike="noStrike" kern="1200" noProof="0" dirty="0" err="1">
                          <a:solidFill>
                            <a:schemeClr val="tx1"/>
                          </a:solidFill>
                          <a:latin typeface="Calibri"/>
                        </a:rPr>
                        <a:t>Chalkhill</a:t>
                      </a:r>
                      <a:r>
                        <a:rPr lang="en-GB" sz="1400" b="0" i="0" u="none" strike="noStrike" kern="1200" noProof="0" dirty="0">
                          <a:solidFill>
                            <a:schemeClr val="tx1"/>
                          </a:solidFill>
                          <a:latin typeface="Calibri"/>
                        </a:rPr>
                        <a:t> Rd, Barnhill   </a:t>
                      </a:r>
                      <a:endParaRPr lang="en-GB" sz="1400" dirty="0">
                        <a:solidFill>
                          <a:schemeClr val="tx1"/>
                        </a:solidFill>
                        <a:latin typeface="Calibri"/>
                      </a:endParaRPr>
                    </a:p>
                    <a:p>
                      <a:pPr lvl="0" algn="l">
                        <a:lnSpc>
                          <a:spcPct val="100000"/>
                        </a:lnSpc>
                        <a:spcBef>
                          <a:spcPts val="0"/>
                        </a:spcBef>
                        <a:spcAft>
                          <a:spcPts val="0"/>
                        </a:spcAft>
                        <a:buNone/>
                      </a:pPr>
                      <a:r>
                        <a:rPr lang="en-GB" sz="1400" b="0" i="0" u="none" strike="noStrike" kern="1200" noProof="0" dirty="0">
                          <a:solidFill>
                            <a:schemeClr val="tx1"/>
                          </a:solidFill>
                          <a:latin typeface="Calibri"/>
                        </a:rPr>
                        <a:t>HA9 9FX  </a:t>
                      </a:r>
                      <a:endParaRPr lang="en-GB" sz="1400" dirty="0">
                        <a:solidFill>
                          <a:schemeClr val="tx1"/>
                        </a:solidFill>
                        <a:latin typeface="Calibri"/>
                      </a:endParaRPr>
                    </a:p>
                    <a:p>
                      <a:pPr lvl="0" algn="l">
                        <a:lnSpc>
                          <a:spcPct val="100000"/>
                        </a:lnSpc>
                        <a:spcBef>
                          <a:spcPts val="0"/>
                        </a:spcBef>
                        <a:spcAft>
                          <a:spcPts val="0"/>
                        </a:spcAft>
                        <a:buNone/>
                      </a:pPr>
                      <a:endParaRPr lang="en-GB" sz="1400" dirty="0">
                        <a:solidFill>
                          <a:schemeClr val="tx1"/>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u="none" strike="noStrike" kern="1200" noProof="0" dirty="0">
                          <a:solidFill>
                            <a:schemeClr val="tx1"/>
                          </a:solidFill>
                          <a:latin typeface="Calibri"/>
                        </a:rPr>
                        <a:t>Locality</a:t>
                      </a:r>
                      <a:r>
                        <a:rPr lang="en-GB" sz="1400" b="0" i="0" u="none" strike="noStrike" kern="1200" noProof="0" dirty="0">
                          <a:solidFill>
                            <a:schemeClr val="tx1"/>
                          </a:solidFill>
                          <a:latin typeface="Calibri"/>
                        </a:rPr>
                        <a:t>: </a:t>
                      </a:r>
                      <a:r>
                        <a:rPr lang="en-GB" sz="1400" b="0" i="0" u="none" strike="noStrike" noProof="0" dirty="0">
                          <a:solidFill>
                            <a:srgbClr val="000000"/>
                          </a:solidFill>
                          <a:latin typeface="+mn-lt"/>
                        </a:rPr>
                        <a:t>Kingsbury &amp; Kenton</a:t>
                      </a:r>
                      <a:endParaRPr lang="en-GB" sz="1400" dirty="0"/>
                    </a:p>
                    <a:p>
                      <a:pPr lvl="0" algn="l">
                        <a:lnSpc>
                          <a:spcPct val="100000"/>
                        </a:lnSpc>
                        <a:buNone/>
                      </a:pPr>
                      <a:endParaRPr lang="en-GB" sz="1400" dirty="0">
                        <a:solidFill>
                          <a:schemeClr val="tx1"/>
                        </a:solidFill>
                        <a:latin typeface="Calibri"/>
                      </a:endParaRP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a:solidFill>
                        <a:srgbClr val="FFFFFF"/>
                      </a:solidFill>
                    </a:lnB>
                    <a:solidFill>
                      <a:schemeClr val="accent6">
                        <a:lumMod val="40000"/>
                        <a:lumOff val="60000"/>
                      </a:schemeClr>
                    </a:solidFill>
                  </a:tcPr>
                </a:tc>
                <a:tc>
                  <a:txBody>
                    <a:bodyPr/>
                    <a:lstStyle/>
                    <a:p>
                      <a:pPr lvl="0" algn="ctr">
                        <a:lnSpc>
                          <a:spcPct val="100000"/>
                        </a:lnSpc>
                        <a:spcBef>
                          <a:spcPts val="0"/>
                        </a:spcBef>
                        <a:spcAft>
                          <a:spcPts val="0"/>
                        </a:spcAft>
                        <a:buNone/>
                      </a:pPr>
                      <a:r>
                        <a:rPr lang="en-GB" sz="1400" b="1" i="0" u="sng" strike="noStrike" kern="1200" noProof="0" dirty="0">
                          <a:solidFill>
                            <a:schemeClr val="tx1"/>
                          </a:solidFill>
                          <a:latin typeface="Calibri"/>
                        </a:rPr>
                        <a:t>Talk on malnutrition/undernutrition by TAI</a:t>
                      </a:r>
                      <a:endParaRPr lang="en-US" sz="1400" dirty="0">
                        <a:solidFill>
                          <a:schemeClr val="tx1"/>
                        </a:solidFill>
                        <a:latin typeface="Calibri"/>
                      </a:endParaRPr>
                    </a:p>
                    <a:p>
                      <a:pPr marL="0" lvl="0" algn="l">
                        <a:buNone/>
                      </a:pPr>
                      <a:endParaRPr lang="en-GB" sz="1400" b="0" i="0" u="none" strike="noStrike" kern="1200" noProof="0" dirty="0">
                        <a:solidFill>
                          <a:schemeClr val="tx1"/>
                        </a:solidFill>
                        <a:latin typeface="Calibri"/>
                      </a:endParaRPr>
                    </a:p>
                    <a:p>
                      <a:pPr lvl="0" algn="l">
                        <a:lnSpc>
                          <a:spcPct val="100000"/>
                        </a:lnSpc>
                        <a:spcBef>
                          <a:spcPts val="0"/>
                        </a:spcBef>
                        <a:spcAft>
                          <a:spcPts val="0"/>
                        </a:spcAft>
                        <a:buNone/>
                      </a:pPr>
                      <a:r>
                        <a:rPr lang="en-GB" sz="1400" b="1" i="0" u="none" strike="noStrike" kern="1200" noProof="0" dirty="0">
                          <a:solidFill>
                            <a:schemeClr val="tx1"/>
                          </a:solidFill>
                          <a:latin typeface="Calibri"/>
                        </a:rPr>
                        <a:t>Aim/Focus: </a:t>
                      </a:r>
                      <a:r>
                        <a:rPr lang="en-GB" sz="1400" b="0" i="0" u="none" strike="noStrike" kern="1200" noProof="0" dirty="0">
                          <a:solidFill>
                            <a:schemeClr val="tx1"/>
                          </a:solidFill>
                          <a:latin typeface="Calibri"/>
                        </a:rPr>
                        <a:t>Awareness Talk on Malnutrition and Undernutrition, especially in the elderly population which increases the risk of illness and infection, delayed wound healing, increased risk of falls, reduced muscle strength and mobility.</a:t>
                      </a:r>
                      <a:endParaRPr lang="en-GB" sz="1400" dirty="0">
                        <a:solidFill>
                          <a:schemeClr val="tx1"/>
                        </a:solidFill>
                        <a:latin typeface="Calibri"/>
                      </a:endParaRPr>
                    </a:p>
                    <a:p>
                      <a:pPr lvl="0" algn="l">
                        <a:lnSpc>
                          <a:spcPct val="100000"/>
                        </a:lnSpc>
                        <a:spcBef>
                          <a:spcPts val="0"/>
                        </a:spcBef>
                        <a:spcAft>
                          <a:spcPts val="0"/>
                        </a:spcAft>
                        <a:buNone/>
                      </a:pPr>
                      <a:r>
                        <a:rPr lang="en-GB" sz="1400" b="1" i="0" u="none" strike="noStrike" kern="1200" noProof="0" dirty="0">
                          <a:solidFill>
                            <a:schemeClr val="tx1"/>
                          </a:solidFill>
                          <a:latin typeface="Calibri"/>
                        </a:rPr>
                        <a:t>Target Audience: </a:t>
                      </a:r>
                      <a:r>
                        <a:rPr lang="en-GB" sz="1400" b="0" i="0" u="none" strike="noStrike" kern="1200" noProof="0" dirty="0">
                          <a:solidFill>
                            <a:schemeClr val="tx1"/>
                          </a:solidFill>
                          <a:latin typeface="Calibri"/>
                        </a:rPr>
                        <a:t>Elderly Irish population</a:t>
                      </a:r>
                      <a:endParaRPr lang="en-GB" sz="1400" dirty="0">
                        <a:solidFill>
                          <a:schemeClr val="tx1"/>
                        </a:solidFill>
                        <a:latin typeface="Calibri"/>
                      </a:endParaRPr>
                    </a:p>
                    <a:p>
                      <a:pPr lvl="0" algn="l">
                        <a:lnSpc>
                          <a:spcPct val="100000"/>
                        </a:lnSpc>
                        <a:spcBef>
                          <a:spcPts val="0"/>
                        </a:spcBef>
                        <a:spcAft>
                          <a:spcPts val="0"/>
                        </a:spcAft>
                        <a:buNone/>
                      </a:pPr>
                      <a:r>
                        <a:rPr lang="en-GB" sz="1400" b="1" i="0" u="none" strike="noStrike" kern="1200" noProof="0" dirty="0">
                          <a:solidFill>
                            <a:schemeClr val="tx1"/>
                          </a:solidFill>
                          <a:latin typeface="Calibri"/>
                        </a:rPr>
                        <a:t>Health Checks: </a:t>
                      </a:r>
                      <a:r>
                        <a:rPr lang="en-GB" sz="1400" b="0" i="0" u="none" strike="noStrike" kern="1200" noProof="0" dirty="0">
                          <a:solidFill>
                            <a:schemeClr val="tx1"/>
                          </a:solidFill>
                          <a:latin typeface="Calibri"/>
                        </a:rPr>
                        <a:t>No</a:t>
                      </a:r>
                      <a:endParaRPr lang="en-GB" sz="1400" b="0" dirty="0">
                        <a:solidFill>
                          <a:schemeClr val="tx1"/>
                        </a:solidFill>
                        <a:latin typeface="Calibri"/>
                      </a:endParaRPr>
                    </a:p>
                    <a:p>
                      <a:pPr lvl="0" algn="l">
                        <a:lnSpc>
                          <a:spcPct val="100000"/>
                        </a:lnSpc>
                        <a:spcBef>
                          <a:spcPts val="0"/>
                        </a:spcBef>
                        <a:spcAft>
                          <a:spcPts val="0"/>
                        </a:spcAft>
                        <a:buNone/>
                      </a:pPr>
                      <a:endParaRPr lang="en-GB" sz="1400" b="1" i="0" u="none" strike="noStrike" kern="1200" noProof="0" dirty="0">
                        <a:solidFill>
                          <a:schemeClr val="tx1"/>
                        </a:solidFill>
                        <a:latin typeface="Calibri"/>
                      </a:endParaRP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a:solidFill>
                        <a:srgbClr val="FFFFFF"/>
                      </a:solidFill>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Lead officer: </a:t>
                      </a:r>
                      <a:r>
                        <a:rPr lang="en-GB" sz="1400" b="0" i="0" u="none" strike="noStrike" dirty="0">
                          <a:solidFill>
                            <a:srgbClr val="000000"/>
                          </a:solidFill>
                          <a:effectLst/>
                          <a:latin typeface="+mn-lt"/>
                        </a:rPr>
                        <a:t>Nazia Ali</a:t>
                      </a:r>
                    </a:p>
                    <a:p>
                      <a:pPr lvl="0" algn="l" rtl="0">
                        <a:buNone/>
                      </a:pPr>
                      <a:r>
                        <a:rPr lang="en-GB" sz="1400" b="0" i="0" u="none" strike="noStrike" dirty="0">
                          <a:solidFill>
                            <a:srgbClr val="000000"/>
                          </a:solidFill>
                          <a:effectLst/>
                          <a:latin typeface="+mn-lt"/>
                        </a:rPr>
                        <a:t>                                               </a:t>
                      </a:r>
                      <a:endParaRPr lang="en-GB" sz="1400" b="0" i="0" dirty="0">
                        <a:solidFill>
                          <a:srgbClr val="000000"/>
                        </a:solidFill>
                        <a:effectLst/>
                        <a:latin typeface="+mn-lt"/>
                      </a:endParaRPr>
                    </a:p>
                    <a:p>
                      <a:pPr lvl="0" algn="l" rtl="0">
                        <a:buNone/>
                      </a:pPr>
                      <a:r>
                        <a:rPr lang="en-GB" sz="1400" b="1" i="0" u="none" strike="noStrike" dirty="0">
                          <a:solidFill>
                            <a:srgbClr val="000000"/>
                          </a:solidFill>
                          <a:effectLst/>
                          <a:latin typeface="+mn-lt"/>
                        </a:rPr>
                        <a:t>Contact: </a:t>
                      </a:r>
                      <a:endParaRPr lang="en-GB" sz="1400" b="0" i="0" dirty="0">
                        <a:solidFill>
                          <a:srgbClr val="000000"/>
                        </a:solidFill>
                        <a:effectLst/>
                        <a:latin typeface="+mn-lt"/>
                      </a:endParaRPr>
                    </a:p>
                    <a:p>
                      <a:pPr lvl="0" algn="l" rtl="0">
                        <a:buNone/>
                      </a:pPr>
                      <a:r>
                        <a:rPr lang="en-GB" sz="1400" b="0" i="0" u="sng" strike="noStrike" dirty="0">
                          <a:solidFill>
                            <a:srgbClr val="0563C1"/>
                          </a:solidFill>
                          <a:effectLst/>
                          <a:latin typeface="+mn-lt"/>
                          <a:hlinkClick r:id="rId2"/>
                        </a:rPr>
                        <a:t>Nazia.ali@brent.gov.uk</a:t>
                      </a:r>
                      <a:endParaRPr lang="en-GB" sz="1400" b="0" i="0" u="sng" strike="noStrike" dirty="0">
                        <a:solidFill>
                          <a:srgbClr val="0563C1"/>
                        </a:solidFill>
                        <a:effectLst/>
                        <a:latin typeface="+mn-lt"/>
                      </a:endParaRP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a:solidFill>
                        <a:srgbClr val="FFFFFF"/>
                      </a:solidFill>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Closed Group</a:t>
                      </a:r>
                      <a:endParaRPr lang="en-GB" sz="1400" b="0" i="0" u="none" strike="noStrike" dirty="0">
                        <a:solidFill>
                          <a:srgbClr val="000000"/>
                        </a:solidFill>
                        <a:effectLst/>
                        <a:latin typeface="+mn-lt"/>
                      </a:endParaRPr>
                    </a:p>
                  </a:txBody>
                  <a:tcPr marL="55786" marR="55786" marT="27893" marB="27893">
                    <a:lnL w="6350" cap="flat" cmpd="sng" algn="ctr">
                      <a:solidFill>
                        <a:srgbClr val="FFFFFF"/>
                      </a:solidFill>
                      <a:prstDash val="solid"/>
                      <a:round/>
                      <a:headEnd type="none" w="med" len="med"/>
                      <a:tailEnd type="none" w="med" len="med"/>
                    </a:lnL>
                    <a:lnR w="6350">
                      <a:solidFill>
                        <a:srgbClr val="FFFFFF"/>
                      </a:solidFill>
                    </a:lnR>
                    <a:lnT w="6350" cap="flat" cmpd="sng" algn="ctr">
                      <a:solidFill>
                        <a:srgbClr val="FFFFFF"/>
                      </a:solidFill>
                      <a:prstDash val="solid"/>
                      <a:round/>
                      <a:headEnd type="none" w="med" len="med"/>
                      <a:tailEnd type="none" w="med" len="med"/>
                    </a:lnT>
                    <a:lnB w="6350">
                      <a:solidFill>
                        <a:srgbClr val="FFFFFF"/>
                      </a:solidFill>
                    </a:lnB>
                    <a:solidFill>
                      <a:schemeClr val="accent6">
                        <a:lumMod val="40000"/>
                        <a:lumOff val="60000"/>
                      </a:schemeClr>
                    </a:solidFill>
                  </a:tcPr>
                </a:tc>
                <a:extLst>
                  <a:ext uri="{0D108BD9-81ED-4DB2-BD59-A6C34878D82A}">
                    <a16:rowId xmlns:a16="http://schemas.microsoft.com/office/drawing/2014/main" val="1643690413"/>
                  </a:ext>
                </a:extLst>
              </a:tr>
            </a:tbl>
          </a:graphicData>
        </a:graphic>
      </p:graphicFrame>
      <p:sp>
        <p:nvSpPr>
          <p:cNvPr id="6" name="TextBox 1">
            <a:extLst>
              <a:ext uri="{FF2B5EF4-FFF2-40B4-BE49-F238E27FC236}">
                <a16:creationId xmlns:a16="http://schemas.microsoft.com/office/drawing/2014/main" id="{8874173F-3024-00A9-6FFF-0B2879BEC310}"/>
              </a:ext>
            </a:extLst>
          </p:cNvPr>
          <p:cNvSpPr txBox="1"/>
          <p:nvPr/>
        </p:nvSpPr>
        <p:spPr>
          <a:xfrm>
            <a:off x="0" y="-1324"/>
            <a:ext cx="12192000" cy="553998"/>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b="1"/>
              <a:t>Brent Health Matters – Health and Wellbeing Events for </a:t>
            </a:r>
            <a:r>
              <a:rPr lang="en-GB" sz="1800" b="1">
                <a:solidFill>
                  <a:schemeClr val="accent1">
                    <a:lumMod val="50000"/>
                  </a:schemeClr>
                </a:solidFill>
                <a:latin typeface="Arial"/>
                <a:cs typeface="Arial"/>
              </a:rPr>
              <a:t>April 2025</a:t>
            </a:r>
          </a:p>
          <a:p>
            <a:pPr algn="ctr"/>
            <a:endParaRPr lang="en-GB" sz="1200" b="1">
              <a:solidFill>
                <a:schemeClr val="accent1">
                  <a:lumMod val="50000"/>
                </a:schemeClr>
              </a:solidFill>
              <a:cs typeface="Calibri"/>
            </a:endParaRPr>
          </a:p>
        </p:txBody>
      </p:sp>
    </p:spTree>
    <p:extLst>
      <p:ext uri="{BB962C8B-B14F-4D97-AF65-F5344CB8AC3E}">
        <p14:creationId xmlns:p14="http://schemas.microsoft.com/office/powerpoint/2010/main" val="2590379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78F21E-02AD-8E5A-7F18-425E5CE4A64D}"/>
            </a:ext>
          </a:extLst>
        </p:cNvPr>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36036C8-EEF6-BEB1-CE12-A4B2D29DA79E}"/>
              </a:ext>
            </a:extLst>
          </p:cNvPr>
          <p:cNvGraphicFramePr>
            <a:graphicFrameLocks noGrp="1"/>
          </p:cNvGraphicFramePr>
          <p:nvPr>
            <p:extLst>
              <p:ext uri="{D42A27DB-BD31-4B8C-83A1-F6EECF244321}">
                <p14:modId xmlns:p14="http://schemas.microsoft.com/office/powerpoint/2010/main" val="1556863601"/>
              </p:ext>
            </p:extLst>
          </p:nvPr>
        </p:nvGraphicFramePr>
        <p:xfrm>
          <a:off x="62144" y="391631"/>
          <a:ext cx="12140177" cy="6702283"/>
        </p:xfrm>
        <a:graphic>
          <a:graphicData uri="http://schemas.openxmlformats.org/drawingml/2006/table">
            <a:tbl>
              <a:tblPr/>
              <a:tblGrid>
                <a:gridCol w="1055456">
                  <a:extLst>
                    <a:ext uri="{9D8B030D-6E8A-4147-A177-3AD203B41FA5}">
                      <a16:colId xmlns:a16="http://schemas.microsoft.com/office/drawing/2014/main" val="4210612850"/>
                    </a:ext>
                  </a:extLst>
                </a:gridCol>
                <a:gridCol w="1857829">
                  <a:extLst>
                    <a:ext uri="{9D8B030D-6E8A-4147-A177-3AD203B41FA5}">
                      <a16:colId xmlns:a16="http://schemas.microsoft.com/office/drawing/2014/main" val="4190408300"/>
                    </a:ext>
                  </a:extLst>
                </a:gridCol>
                <a:gridCol w="5602514">
                  <a:extLst>
                    <a:ext uri="{9D8B030D-6E8A-4147-A177-3AD203B41FA5}">
                      <a16:colId xmlns:a16="http://schemas.microsoft.com/office/drawing/2014/main" val="455585796"/>
                    </a:ext>
                  </a:extLst>
                </a:gridCol>
                <a:gridCol w="2748854">
                  <a:extLst>
                    <a:ext uri="{9D8B030D-6E8A-4147-A177-3AD203B41FA5}">
                      <a16:colId xmlns:a16="http://schemas.microsoft.com/office/drawing/2014/main" val="101551130"/>
                    </a:ext>
                  </a:extLst>
                </a:gridCol>
                <a:gridCol w="875524">
                  <a:extLst>
                    <a:ext uri="{9D8B030D-6E8A-4147-A177-3AD203B41FA5}">
                      <a16:colId xmlns:a16="http://schemas.microsoft.com/office/drawing/2014/main" val="2499192097"/>
                    </a:ext>
                  </a:extLst>
                </a:gridCol>
              </a:tblGrid>
              <a:tr h="685081">
                <a:tc>
                  <a:txBody>
                    <a:bodyPr/>
                    <a:lstStyle/>
                    <a:p>
                      <a:pPr algn="ctr" fontAlgn="base"/>
                      <a:r>
                        <a:rPr lang="en-GB" sz="1400" b="1" i="0" dirty="0">
                          <a:solidFill>
                            <a:srgbClr val="000000"/>
                          </a:solidFill>
                          <a:effectLst/>
                          <a:latin typeface="Calibri"/>
                        </a:rPr>
                        <a:t>Date/Time​</a:t>
                      </a:r>
                      <a:endParaRPr lang="en-GB" sz="1400" b="1" i="0" dirty="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rgbClr val="000000"/>
                          </a:solidFill>
                          <a:effectLst/>
                          <a:latin typeface="Calibri"/>
                        </a:rPr>
                        <a:t>Location ​</a:t>
                      </a:r>
                      <a:endParaRPr lang="en-GB" sz="1400" b="1" i="0" dirty="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rgbClr val="000000"/>
                          </a:solidFill>
                          <a:effectLst/>
                          <a:latin typeface="Calibri"/>
                        </a:rPr>
                        <a:t>Event Theme / Information​</a:t>
                      </a:r>
                      <a:endParaRPr lang="en-GB" sz="1400" b="1" i="0" dirty="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rgbClr val="000000"/>
                          </a:solidFill>
                          <a:effectLst/>
                          <a:latin typeface="+mn-lt"/>
                        </a:rPr>
                        <a:t>Lead / Contact </a:t>
                      </a:r>
                      <a:endParaRPr lang="en-GB" sz="1400" b="1" i="0" dirty="0">
                        <a:solidFill>
                          <a:srgbClr val="FFFFFF"/>
                        </a:solidFill>
                        <a:effectLst/>
                        <a:latin typeface="+mn-lt"/>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chemeClr val="tx1"/>
                          </a:solidFill>
                          <a:effectLst/>
                          <a:latin typeface="+mn-lt"/>
                        </a:rPr>
                        <a:t>Open to public/ Closed</a:t>
                      </a:r>
                      <a:endParaRPr lang="en-GB" sz="1400" b="1" i="0" dirty="0">
                        <a:solidFill>
                          <a:srgbClr val="FFFFFF"/>
                        </a:solidFill>
                        <a:effectLst/>
                        <a:latin typeface="+mn-lt"/>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1417817112"/>
                  </a:ext>
                </a:extLst>
              </a:tr>
              <a:tr h="1945402">
                <a:tc>
                  <a:txBody>
                    <a:bodyPr/>
                    <a:lstStyle/>
                    <a:p>
                      <a:pPr marL="0" lvl="0" algn="ctr">
                        <a:buNone/>
                      </a:pPr>
                      <a:r>
                        <a:rPr lang="en-GB" sz="1400" b="1" i="0" u="none" strike="noStrike" kern="1200" noProof="0" dirty="0">
                          <a:solidFill>
                            <a:schemeClr val="tx1"/>
                          </a:solidFill>
                          <a:latin typeface="Calibri"/>
                        </a:rPr>
                        <a:t>Wednesday</a:t>
                      </a:r>
                    </a:p>
                    <a:p>
                      <a:pPr marL="0" lvl="0" algn="ctr">
                        <a:buNone/>
                      </a:pPr>
                      <a:r>
                        <a:rPr lang="en-GB" sz="1400" b="1" i="0" u="none" strike="noStrike" kern="1200" noProof="0" dirty="0">
                          <a:solidFill>
                            <a:schemeClr val="tx1"/>
                          </a:solidFill>
                          <a:latin typeface="Calibri"/>
                        </a:rPr>
                        <a:t>23rd  April</a:t>
                      </a:r>
                      <a:endParaRPr lang="en-US" sz="1400" b="0" i="0" u="none" strike="noStrike" kern="1200" noProof="0" dirty="0">
                        <a:solidFill>
                          <a:srgbClr val="000000"/>
                        </a:solidFill>
                        <a:latin typeface="Calibri"/>
                      </a:endParaRPr>
                    </a:p>
                    <a:p>
                      <a:pPr marL="0" lvl="0" algn="ctr">
                        <a:buNone/>
                      </a:pPr>
                      <a:endParaRPr lang="en-GB" sz="1400" b="0" i="0" u="none" strike="noStrike" kern="1200" noProof="0" dirty="0">
                        <a:solidFill>
                          <a:srgbClr val="000000"/>
                        </a:solidFill>
                        <a:latin typeface="Calibri"/>
                      </a:endParaRPr>
                    </a:p>
                    <a:p>
                      <a:pPr marL="0" lvl="0" algn="ctr">
                        <a:buNone/>
                      </a:pPr>
                      <a:r>
                        <a:rPr lang="en-GB" sz="1400" b="1" i="0" u="none" strike="noStrike" kern="1200" noProof="0" dirty="0">
                          <a:solidFill>
                            <a:schemeClr val="tx1"/>
                          </a:solidFill>
                          <a:latin typeface="Calibri"/>
                        </a:rPr>
                        <a:t>Time: </a:t>
                      </a:r>
                      <a:endParaRPr lang="en-US" sz="1400" b="0" i="0" u="none" strike="noStrike" kern="1200" noProof="0" dirty="0">
                        <a:solidFill>
                          <a:srgbClr val="000000"/>
                        </a:solidFill>
                        <a:latin typeface="Calibri"/>
                      </a:endParaRPr>
                    </a:p>
                    <a:p>
                      <a:pPr marL="0" lvl="0" algn="ctr">
                        <a:buNone/>
                      </a:pPr>
                      <a:r>
                        <a:rPr lang="en-GB" sz="1400" b="1" i="0" u="none" strike="noStrike" kern="1200" noProof="0" dirty="0">
                          <a:solidFill>
                            <a:schemeClr val="tx1"/>
                          </a:solidFill>
                          <a:latin typeface="Calibri"/>
                        </a:rPr>
                        <a:t>3 pm –4 pm</a:t>
                      </a:r>
                    </a:p>
                    <a:p>
                      <a:pPr marL="0" lvl="0" algn="ctr">
                        <a:buNone/>
                      </a:pPr>
                      <a:r>
                        <a:rPr lang="en-GB" sz="1400" b="1" i="0" u="none" strike="noStrike" kern="1200" noProof="0" dirty="0">
                          <a:solidFill>
                            <a:schemeClr val="tx1"/>
                          </a:solidFill>
                          <a:latin typeface="Calibri"/>
                        </a:rPr>
                        <a:t>Set up by 2:30 pm</a:t>
                      </a:r>
                    </a:p>
                  </a:txBody>
                  <a:tcPr marL="55786" marR="55786" marT="27893" marB="27893">
                    <a:lnL w="6350">
                      <a:solidFill>
                        <a:srgbClr val="FFFFFF"/>
                      </a:solidFill>
                    </a:lnL>
                    <a:lnR w="6350">
                      <a:solidFill>
                        <a:srgbClr val="FFFFFF"/>
                      </a:solidFill>
                    </a:lnR>
                    <a:lnT w="6350">
                      <a:solidFill>
                        <a:srgbClr val="FFFFFF"/>
                      </a:solidFill>
                    </a:lnT>
                    <a:lnB w="6350">
                      <a:solidFill>
                        <a:srgbClr val="FFFFFF"/>
                      </a:solidFill>
                    </a:lnB>
                    <a:solidFill>
                      <a:schemeClr val="accent6">
                        <a:lumMod val="40000"/>
                        <a:lumOff val="60000"/>
                      </a:schemeClr>
                    </a:solidFill>
                  </a:tcPr>
                </a:tc>
                <a:tc>
                  <a:txBody>
                    <a:bodyPr/>
                    <a:lstStyle/>
                    <a:p>
                      <a:pPr lvl="0" algn="l">
                        <a:lnSpc>
                          <a:spcPct val="100000"/>
                        </a:lnSpc>
                        <a:spcBef>
                          <a:spcPts val="0"/>
                        </a:spcBef>
                        <a:spcAft>
                          <a:spcPts val="0"/>
                        </a:spcAft>
                        <a:buNone/>
                      </a:pPr>
                      <a:r>
                        <a:rPr lang="en-GB" sz="1400" b="1" kern="1200" noProof="0" dirty="0">
                          <a:solidFill>
                            <a:schemeClr val="tx1"/>
                          </a:solidFill>
                          <a:latin typeface="Calibri"/>
                          <a:ea typeface="+mn-ea"/>
                          <a:cs typeface="+mn-cs"/>
                          <a:hlinkClick r:id="rId2">
                            <a:extLst>
                              <a:ext uri="{A12FA001-AC4F-418D-AE19-62706E023703}">
                                <ahyp:hlinkClr xmlns:ahyp="http://schemas.microsoft.com/office/drawing/2018/hyperlinkcolor" val="tx"/>
                              </a:ext>
                            </a:extLst>
                          </a:hlinkClick>
                        </a:rPr>
                        <a:t>Woodcock Court</a:t>
                      </a:r>
                      <a:endParaRPr lang="en-US" sz="1400" b="1" kern="1200" dirty="0">
                        <a:solidFill>
                          <a:schemeClr val="tx1"/>
                        </a:solidFill>
                        <a:latin typeface="Calibri"/>
                        <a:ea typeface="+mn-ea"/>
                        <a:cs typeface="+mn-cs"/>
                      </a:endParaRPr>
                    </a:p>
                    <a:p>
                      <a:pPr lvl="0" algn="l">
                        <a:lnSpc>
                          <a:spcPct val="100000"/>
                        </a:lnSpc>
                        <a:spcBef>
                          <a:spcPts val="0"/>
                        </a:spcBef>
                        <a:spcAft>
                          <a:spcPts val="0"/>
                        </a:spcAft>
                        <a:buNone/>
                      </a:pPr>
                      <a:r>
                        <a:rPr lang="en-GB" sz="1400" b="1" i="0" u="none" strike="noStrike" kern="1200" noProof="0" dirty="0">
                          <a:solidFill>
                            <a:srgbClr val="000000"/>
                          </a:solidFill>
                          <a:latin typeface="Calibri"/>
                        </a:rPr>
                        <a:t>(</a:t>
                      </a:r>
                      <a:r>
                        <a:rPr lang="en-GB" sz="1400" b="0" i="0" u="none" strike="noStrike" kern="1200" noProof="0" dirty="0">
                          <a:solidFill>
                            <a:srgbClr val="000000"/>
                          </a:solidFill>
                          <a:latin typeface="Calibri"/>
                        </a:rPr>
                        <a:t>Retirement housing )</a:t>
                      </a:r>
                      <a:endParaRPr lang="en-GB" sz="1400" dirty="0">
                        <a:latin typeface="Calibri"/>
                      </a:endParaRPr>
                    </a:p>
                    <a:p>
                      <a:pPr lvl="0" algn="l">
                        <a:lnSpc>
                          <a:spcPct val="100000"/>
                        </a:lnSpc>
                        <a:spcBef>
                          <a:spcPts val="0"/>
                        </a:spcBef>
                        <a:spcAft>
                          <a:spcPts val="0"/>
                        </a:spcAft>
                        <a:buNone/>
                      </a:pPr>
                      <a:r>
                        <a:rPr lang="en-GB" sz="1400" b="0" i="0" u="none" strike="noStrike" kern="1200" noProof="0" dirty="0">
                          <a:solidFill>
                            <a:srgbClr val="000000"/>
                          </a:solidFill>
                          <a:latin typeface="Calibri"/>
                        </a:rPr>
                        <a:t>258-266 Woodcock Ct, </a:t>
                      </a:r>
                      <a:endParaRPr lang="en-GB" sz="1400" dirty="0">
                        <a:latin typeface="Calibri"/>
                      </a:endParaRPr>
                    </a:p>
                    <a:p>
                      <a:pPr lvl="0" algn="l">
                        <a:lnSpc>
                          <a:spcPct val="100000"/>
                        </a:lnSpc>
                        <a:spcBef>
                          <a:spcPts val="0"/>
                        </a:spcBef>
                        <a:spcAft>
                          <a:spcPts val="0"/>
                        </a:spcAft>
                        <a:buNone/>
                      </a:pPr>
                      <a:r>
                        <a:rPr lang="en-GB" sz="1400" b="0" i="0" u="none" strike="noStrike" kern="1200" noProof="0" dirty="0">
                          <a:solidFill>
                            <a:srgbClr val="000000"/>
                          </a:solidFill>
                          <a:latin typeface="Calibri"/>
                        </a:rPr>
                        <a:t>Kenton, HA3 0PN</a:t>
                      </a:r>
                      <a:endParaRPr lang="en-GB" sz="1400" dirty="0">
                        <a:latin typeface="Calibri"/>
                      </a:endParaRPr>
                    </a:p>
                    <a:p>
                      <a:pPr lvl="0" algn="l">
                        <a:lnSpc>
                          <a:spcPct val="100000"/>
                        </a:lnSpc>
                        <a:spcBef>
                          <a:spcPts val="0"/>
                        </a:spcBef>
                        <a:spcAft>
                          <a:spcPts val="0"/>
                        </a:spcAft>
                        <a:buNone/>
                      </a:pPr>
                      <a:endParaRPr lang="en-GB" sz="1400" b="0" i="0" u="none" strike="noStrike" kern="1200" noProof="0" dirty="0">
                        <a:solidFill>
                          <a:srgbClr val="000000"/>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u="none" strike="noStrike" kern="1200" noProof="0" dirty="0">
                          <a:solidFill>
                            <a:srgbClr val="000000"/>
                          </a:solidFill>
                          <a:latin typeface="Calibri"/>
                        </a:rPr>
                        <a:t>Locality</a:t>
                      </a:r>
                      <a:r>
                        <a:rPr lang="en-GB" sz="1400" b="0" i="0" u="none" strike="noStrike" kern="1200" noProof="0" dirty="0">
                          <a:solidFill>
                            <a:srgbClr val="000000"/>
                          </a:solidFill>
                          <a:latin typeface="Calibri"/>
                        </a:rPr>
                        <a:t>: </a:t>
                      </a:r>
                      <a:r>
                        <a:rPr lang="en-GB" sz="1400" b="0" i="0" u="none" strike="noStrike" noProof="0" dirty="0">
                          <a:solidFill>
                            <a:srgbClr val="000000"/>
                          </a:solidFill>
                          <a:latin typeface="+mn-lt"/>
                        </a:rPr>
                        <a:t>Kingsbury &amp; Kenton</a:t>
                      </a:r>
                      <a:endParaRPr lang="en-GB" sz="1400" dirty="0"/>
                    </a:p>
                    <a:p>
                      <a:pPr lvl="0" algn="l">
                        <a:lnSpc>
                          <a:spcPct val="100000"/>
                        </a:lnSpc>
                        <a:spcBef>
                          <a:spcPts val="0"/>
                        </a:spcBef>
                        <a:spcAft>
                          <a:spcPts val="0"/>
                        </a:spcAft>
                        <a:buNone/>
                      </a:pPr>
                      <a:endParaRPr lang="en-GB" sz="1400" dirty="0">
                        <a:latin typeface="Calibri"/>
                      </a:endParaRPr>
                    </a:p>
                    <a:p>
                      <a:pPr marL="0" lvl="0" indent="0" algn="l">
                        <a:lnSpc>
                          <a:spcPct val="100000"/>
                        </a:lnSpc>
                        <a:buNone/>
                      </a:pPr>
                      <a:endParaRPr lang="en-GB" sz="1400" kern="1200" noProof="0" dirty="0">
                        <a:solidFill>
                          <a:schemeClr val="tx1"/>
                        </a:solidFill>
                        <a:latin typeface="Calibri"/>
                        <a:ea typeface="+mn-ea"/>
                        <a:cs typeface="+mn-cs"/>
                      </a:endParaRPr>
                    </a:p>
                  </a:txBody>
                  <a:tcPr marL="55786" marR="55786" marT="27893" marB="27893">
                    <a:lnL w="6350">
                      <a:solidFill>
                        <a:srgbClr val="FFFFFF"/>
                      </a:solidFill>
                    </a:lnL>
                    <a:lnR w="6350">
                      <a:solidFill>
                        <a:srgbClr val="FFFFFF"/>
                      </a:solidFill>
                    </a:lnR>
                    <a:lnT w="6350">
                      <a:solidFill>
                        <a:srgbClr val="FFFFFF"/>
                      </a:solidFill>
                    </a:lnT>
                    <a:lnB w="6350">
                      <a:solidFill>
                        <a:srgbClr val="FFFFFF"/>
                      </a:solidFill>
                    </a:lnB>
                    <a:solidFill>
                      <a:schemeClr val="accent6">
                        <a:lumMod val="40000"/>
                        <a:lumOff val="60000"/>
                      </a:schemeClr>
                    </a:solidFill>
                  </a:tcPr>
                </a:tc>
                <a:tc>
                  <a:txBody>
                    <a:bodyPr/>
                    <a:lstStyle/>
                    <a:p>
                      <a:pPr marL="0" lvl="0" indent="0" algn="ctr">
                        <a:lnSpc>
                          <a:spcPct val="100000"/>
                        </a:lnSpc>
                        <a:spcBef>
                          <a:spcPts val="0"/>
                        </a:spcBef>
                        <a:spcAft>
                          <a:spcPts val="0"/>
                        </a:spcAft>
                        <a:buNone/>
                      </a:pPr>
                      <a:r>
                        <a:rPr lang="en-GB" sz="1400" b="0" i="0" u="none" strike="noStrike" kern="1200" noProof="0" dirty="0">
                          <a:solidFill>
                            <a:schemeClr val="tx1"/>
                          </a:solidFill>
                          <a:latin typeface="Calibri"/>
                        </a:rPr>
                        <a:t> </a:t>
                      </a:r>
                      <a:r>
                        <a:rPr lang="en-GB" sz="1400" b="1" i="0" u="none" strike="noStrike" kern="1200" noProof="0" dirty="0">
                          <a:solidFill>
                            <a:schemeClr val="tx1"/>
                          </a:solidFill>
                          <a:latin typeface="Calibri"/>
                          <a:ea typeface="+mn-ea"/>
                          <a:cs typeface="+mn-cs"/>
                        </a:rPr>
                        <a:t> Mindfulness and meditation session by Moji</a:t>
                      </a:r>
                    </a:p>
                    <a:p>
                      <a:pPr marL="0" lvl="0" indent="0" algn="ctr">
                        <a:lnSpc>
                          <a:spcPct val="100000"/>
                        </a:lnSpc>
                        <a:spcBef>
                          <a:spcPts val="0"/>
                        </a:spcBef>
                        <a:spcAft>
                          <a:spcPts val="0"/>
                        </a:spcAft>
                        <a:buNone/>
                      </a:pPr>
                      <a:r>
                        <a:rPr lang="en-GB" sz="1400" b="1" i="0" u="none" strike="noStrike" kern="1200" noProof="0" dirty="0">
                          <a:solidFill>
                            <a:schemeClr val="tx1"/>
                          </a:solidFill>
                          <a:latin typeface="Calibri"/>
                          <a:ea typeface="+mn-ea"/>
                          <a:cs typeface="+mn-cs"/>
                        </a:rPr>
                        <a:t>(Stress Awareness Month)</a:t>
                      </a:r>
                    </a:p>
                    <a:p>
                      <a:pPr lvl="0" algn="ctr">
                        <a:lnSpc>
                          <a:spcPct val="100000"/>
                        </a:lnSpc>
                        <a:spcBef>
                          <a:spcPts val="0"/>
                        </a:spcBef>
                        <a:spcAft>
                          <a:spcPts val="0"/>
                        </a:spcAft>
                        <a:buNone/>
                      </a:pPr>
                      <a:endParaRPr lang="en-US" sz="1400" b="0" i="0" u="none" strike="noStrike" kern="1200" noProof="0" dirty="0">
                        <a:solidFill>
                          <a:srgbClr val="000000"/>
                        </a:solidFill>
                        <a:latin typeface="Calibri"/>
                      </a:endParaRPr>
                    </a:p>
                    <a:p>
                      <a:pPr marL="0" marR="0" lvl="0" indent="0" algn="l">
                        <a:lnSpc>
                          <a:spcPct val="100000"/>
                        </a:lnSpc>
                        <a:spcBef>
                          <a:spcPts val="0"/>
                        </a:spcBef>
                        <a:spcAft>
                          <a:spcPts val="0"/>
                        </a:spcAft>
                        <a:buNone/>
                      </a:pPr>
                      <a:r>
                        <a:rPr lang="en-GB" sz="1400" b="1" i="0" u="none" strike="noStrike" kern="1200" noProof="0" dirty="0">
                          <a:solidFill>
                            <a:schemeClr val="tx1"/>
                          </a:solidFill>
                          <a:latin typeface="Calibri"/>
                        </a:rPr>
                        <a:t>Aim/Focus: </a:t>
                      </a:r>
                      <a:r>
                        <a:rPr lang="en-GB" sz="1400" b="0" i="0" u="none" strike="noStrike" kern="1200" noProof="0" dirty="0">
                          <a:solidFill>
                            <a:schemeClr val="tx1"/>
                          </a:solidFill>
                          <a:latin typeface="Calibri"/>
                        </a:rPr>
                        <a:t>T</a:t>
                      </a:r>
                      <a:r>
                        <a:rPr lang="en-GB" sz="1400" b="0" i="0" u="none" strike="noStrike" kern="1200" noProof="0" dirty="0">
                          <a:solidFill>
                            <a:schemeClr val="tx1"/>
                          </a:solidFill>
                          <a:latin typeface="Calibri"/>
                          <a:ea typeface="+mn-ea"/>
                          <a:cs typeface="+mn-cs"/>
                        </a:rPr>
                        <a:t>o provide Mindfulness, meditation and a</a:t>
                      </a:r>
                      <a:r>
                        <a:rPr lang="en-GB" sz="1400" b="0" i="0" u="none" strike="noStrike" kern="1200" noProof="0" dirty="0">
                          <a:solidFill>
                            <a:schemeClr val="tx1"/>
                          </a:solidFill>
                          <a:latin typeface="Calibri"/>
                        </a:rPr>
                        <a:t>romatherapy</a:t>
                      </a:r>
                      <a:r>
                        <a:rPr lang="en-GB" sz="1400" b="0" i="0" u="none" strike="noStrike" kern="1200" noProof="0" dirty="0">
                          <a:solidFill>
                            <a:schemeClr val="tx1"/>
                          </a:solidFill>
                          <a:latin typeface="Calibri"/>
                          <a:ea typeface="+mn-ea"/>
                          <a:cs typeface="+mn-cs"/>
                        </a:rPr>
                        <a:t> session to improve self-awareness and cope better with difficult thoughts, stress, and worries.</a:t>
                      </a:r>
                    </a:p>
                    <a:p>
                      <a:pPr marL="285750" lvl="0" indent="-285750" algn="l">
                        <a:lnSpc>
                          <a:spcPct val="100000"/>
                        </a:lnSpc>
                        <a:spcBef>
                          <a:spcPts val="0"/>
                        </a:spcBef>
                        <a:spcAft>
                          <a:spcPts val="0"/>
                        </a:spcAft>
                        <a:buFont typeface="Arial"/>
                        <a:buChar char="•"/>
                      </a:pPr>
                      <a:r>
                        <a:rPr lang="en-GB" sz="1400" b="0" i="0" u="none" strike="noStrike" kern="1200" noProof="0" dirty="0">
                          <a:solidFill>
                            <a:schemeClr val="tx1"/>
                          </a:solidFill>
                          <a:latin typeface="Calibri"/>
                          <a:ea typeface="+mn-ea"/>
                          <a:cs typeface="+mn-cs"/>
                        </a:rPr>
                        <a:t>Provide deep and passive muscle breathing session and listening to visualisation scripts for mind and body relaxation</a:t>
                      </a:r>
                    </a:p>
                    <a:p>
                      <a:pPr marL="0" lvl="0" indent="0" algn="l">
                        <a:lnSpc>
                          <a:spcPct val="100000"/>
                        </a:lnSpc>
                        <a:spcBef>
                          <a:spcPts val="0"/>
                        </a:spcBef>
                        <a:spcAft>
                          <a:spcPts val="0"/>
                        </a:spcAft>
                        <a:buNone/>
                      </a:pPr>
                      <a:r>
                        <a:rPr lang="en-GB" sz="1400" b="1" i="0" u="none" strike="noStrike" kern="1200" noProof="0" dirty="0">
                          <a:solidFill>
                            <a:schemeClr val="tx1"/>
                          </a:solidFill>
                          <a:latin typeface="Calibri"/>
                        </a:rPr>
                        <a:t>Target Audience: </a:t>
                      </a:r>
                      <a:r>
                        <a:rPr lang="en-GB" sz="1400" b="0" i="0" u="none" strike="noStrike" kern="1200" noProof="0" dirty="0">
                          <a:solidFill>
                            <a:schemeClr val="tx1"/>
                          </a:solidFill>
                          <a:latin typeface="Calibri"/>
                        </a:rPr>
                        <a:t>Residents 60 yrs plus</a:t>
                      </a:r>
                      <a:endParaRPr lang="en-GB" sz="1400" b="0" i="0" u="none" strike="noStrike" kern="1200" noProof="0" dirty="0">
                        <a:solidFill>
                          <a:schemeClr val="tx1"/>
                        </a:solidFill>
                        <a:latin typeface="Calibri"/>
                        <a:ea typeface="+mn-ea"/>
                        <a:cs typeface="+mn-cs"/>
                      </a:endParaRPr>
                    </a:p>
                  </a:txBody>
                  <a:tcPr marL="55786" marR="55786" marT="27893" marB="27893">
                    <a:lnL w="6350">
                      <a:solidFill>
                        <a:srgbClr val="FFFFFF"/>
                      </a:solidFill>
                    </a:lnL>
                    <a:lnR w="6350" cap="flat" cmpd="sng" algn="ctr">
                      <a:solidFill>
                        <a:srgbClr val="FFFFFF"/>
                      </a:solidFill>
                      <a:prstDash val="solid"/>
                      <a:round/>
                      <a:headEnd type="none" w="med" len="med"/>
                      <a:tailEnd type="none" w="med" len="med"/>
                    </a:lnR>
                    <a:lnT w="6350">
                      <a:solidFill>
                        <a:srgbClr val="FFFFFF"/>
                      </a:solidFill>
                    </a:lnT>
                    <a:lnB w="6350">
                      <a:solidFill>
                        <a:srgbClr val="FFFFFF"/>
                      </a:solidFill>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Lead officer: </a:t>
                      </a:r>
                      <a:r>
                        <a:rPr lang="en-GB" sz="1400" b="0" i="0" u="none" strike="noStrike" dirty="0">
                          <a:solidFill>
                            <a:srgbClr val="000000"/>
                          </a:solidFill>
                          <a:effectLst/>
                          <a:latin typeface="+mn-lt"/>
                        </a:rPr>
                        <a:t>Nazia Ali</a:t>
                      </a:r>
                    </a:p>
                    <a:p>
                      <a:pPr lvl="0" algn="l" rtl="0">
                        <a:buNone/>
                      </a:pPr>
                      <a:r>
                        <a:rPr lang="en-GB" sz="1400" b="0" i="0" u="none" strike="noStrike" dirty="0">
                          <a:solidFill>
                            <a:srgbClr val="000000"/>
                          </a:solidFill>
                          <a:effectLst/>
                          <a:latin typeface="+mn-lt"/>
                        </a:rPr>
                        <a:t>                                               </a:t>
                      </a:r>
                      <a:endParaRPr lang="en-GB" sz="1400" b="0" i="0" dirty="0">
                        <a:solidFill>
                          <a:srgbClr val="000000"/>
                        </a:solidFill>
                        <a:effectLst/>
                        <a:latin typeface="+mn-lt"/>
                      </a:endParaRPr>
                    </a:p>
                    <a:p>
                      <a:pPr lvl="0" algn="l" rtl="0">
                        <a:buNone/>
                      </a:pPr>
                      <a:r>
                        <a:rPr lang="en-GB" sz="1400" b="1" i="0" u="none" strike="noStrike" dirty="0">
                          <a:solidFill>
                            <a:srgbClr val="000000"/>
                          </a:solidFill>
                          <a:effectLst/>
                          <a:latin typeface="+mn-lt"/>
                        </a:rPr>
                        <a:t>Contact: </a:t>
                      </a:r>
                      <a:endParaRPr lang="en-GB" sz="1400" b="0" i="0" dirty="0">
                        <a:solidFill>
                          <a:srgbClr val="000000"/>
                        </a:solidFill>
                        <a:effectLst/>
                        <a:latin typeface="+mn-lt"/>
                      </a:endParaRPr>
                    </a:p>
                    <a:p>
                      <a:pPr lvl="0" algn="l" rtl="0">
                        <a:buNone/>
                      </a:pPr>
                      <a:r>
                        <a:rPr lang="en-GB" sz="1400" b="0" i="0" u="sng" strike="noStrike" dirty="0">
                          <a:solidFill>
                            <a:srgbClr val="0563C1"/>
                          </a:solidFill>
                          <a:effectLst/>
                          <a:latin typeface="+mn-lt"/>
                          <a:hlinkClick r:id="rId3"/>
                        </a:rPr>
                        <a:t>Nazia.ali@brent.gov.uk</a:t>
                      </a:r>
                      <a:endParaRPr lang="en-GB" sz="1400" b="0" i="0" u="sng" strike="noStrike" dirty="0">
                        <a:solidFill>
                          <a:srgbClr val="0563C1"/>
                        </a:solidFill>
                        <a:effectLst/>
                        <a:latin typeface="+mn-lt"/>
                      </a:endParaRPr>
                    </a:p>
                  </a:txBody>
                  <a:tcPr marL="55786" marR="55786" marT="27893" marB="27893">
                    <a:lnL w="6350">
                      <a:solidFill>
                        <a:srgbClr val="FFFFFF"/>
                      </a:solidFill>
                    </a:lnL>
                    <a:lnR w="6350">
                      <a:solidFill>
                        <a:srgbClr val="FFFFFF"/>
                      </a:solid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Closed Group</a:t>
                      </a:r>
                      <a:endParaRPr lang="en-GB" sz="1400" b="0" i="0" u="none" strike="noStrike" dirty="0">
                        <a:solidFill>
                          <a:srgbClr val="000000"/>
                        </a:solidFill>
                        <a:effectLst/>
                        <a:latin typeface="+mn-lt"/>
                      </a:endParaRPr>
                    </a:p>
                  </a:txBody>
                  <a:tcPr marL="55786" marR="55786" marT="27893" marB="27893">
                    <a:lnL w="6350">
                      <a:solidFill>
                        <a:srgbClr val="FFFFFF"/>
                      </a:solidFill>
                    </a:lnL>
                    <a:lnR w="6350">
                      <a:solidFill>
                        <a:srgbClr val="FFFFFF"/>
                      </a:solid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29489403"/>
                  </a:ext>
                </a:extLst>
              </a:tr>
              <a:tr h="2375156">
                <a:tc>
                  <a:txBody>
                    <a:bodyPr/>
                    <a:lstStyle/>
                    <a:p>
                      <a:pPr marL="0" lvl="0" algn="ctr" defTabSz="914400" rtl="0" eaLnBrk="1" latinLnBrk="0" hangingPunct="1">
                        <a:buNone/>
                      </a:pPr>
                      <a:r>
                        <a:rPr lang="en-GB" sz="1400" b="1" kern="1200" dirty="0">
                          <a:solidFill>
                            <a:schemeClr val="tx1"/>
                          </a:solidFill>
                          <a:latin typeface="Calibri"/>
                          <a:ea typeface="+mn-ea"/>
                          <a:cs typeface="+mn-cs"/>
                        </a:rPr>
                        <a:t>Thursday</a:t>
                      </a:r>
                    </a:p>
                    <a:p>
                      <a:pPr marL="0" lvl="0" algn="ctr">
                        <a:buNone/>
                      </a:pPr>
                      <a:r>
                        <a:rPr lang="en-GB" sz="1400" b="1" kern="1200" dirty="0">
                          <a:solidFill>
                            <a:schemeClr val="tx1"/>
                          </a:solidFill>
                          <a:latin typeface="Calibri"/>
                          <a:ea typeface="+mn-ea"/>
                          <a:cs typeface="+mn-cs"/>
                        </a:rPr>
                        <a:t>24th April</a:t>
                      </a:r>
                    </a:p>
                    <a:p>
                      <a:pPr marL="0" lvl="0" algn="ctr" rtl="0" eaLnBrk="1" latinLnBrk="0" hangingPunct="1">
                        <a:buNone/>
                      </a:pPr>
                      <a:endParaRPr lang="en-GB" sz="1400" b="1" kern="1200" dirty="0">
                        <a:solidFill>
                          <a:schemeClr val="tx1"/>
                        </a:solidFill>
                        <a:latin typeface="Calibri"/>
                        <a:ea typeface="+mn-ea"/>
                        <a:cs typeface="+mn-cs"/>
                      </a:endParaRPr>
                    </a:p>
                    <a:p>
                      <a:pPr marL="0" lvl="0" algn="ctr" defTabSz="914400" rtl="0" eaLnBrk="1" latinLnBrk="0" hangingPunct="1">
                        <a:buNone/>
                      </a:pPr>
                      <a:r>
                        <a:rPr lang="en-GB" sz="1400" b="1" kern="1200" dirty="0">
                          <a:solidFill>
                            <a:schemeClr val="tx1"/>
                          </a:solidFill>
                          <a:latin typeface="Calibri"/>
                          <a:ea typeface="+mn-ea"/>
                          <a:cs typeface="+mn-cs"/>
                        </a:rPr>
                        <a:t>Time: </a:t>
                      </a:r>
                    </a:p>
                    <a:p>
                      <a:pPr marL="0" lvl="0" algn="ctr">
                        <a:buNone/>
                      </a:pPr>
                      <a:r>
                        <a:rPr lang="en-GB" sz="1400" b="1" kern="1200" dirty="0">
                          <a:solidFill>
                            <a:schemeClr val="tx1"/>
                          </a:solidFill>
                          <a:latin typeface="Calibri"/>
                          <a:ea typeface="+mn-ea"/>
                          <a:cs typeface="+mn-cs"/>
                        </a:rPr>
                        <a:t>11am-1pm</a:t>
                      </a:r>
                    </a:p>
                  </a:txBody>
                  <a:tcPr marL="55786" marR="55786" marT="27893" marB="27893">
                    <a:lnL w="6350">
                      <a:solidFill>
                        <a:srgbClr val="FFFFFF"/>
                      </a:solid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marL="0" lvl="0" indent="0" algn="l">
                        <a:lnSpc>
                          <a:spcPct val="100000"/>
                        </a:lnSpc>
                        <a:buNone/>
                      </a:pPr>
                      <a:r>
                        <a:rPr lang="en-GB" sz="1400" b="1" kern="1200" noProof="0" dirty="0">
                          <a:solidFill>
                            <a:schemeClr val="tx1"/>
                          </a:solidFill>
                          <a:latin typeface="Calibri"/>
                          <a:ea typeface="+mn-ea"/>
                          <a:cs typeface="+mn-cs"/>
                        </a:rPr>
                        <a:t>Ashford Place</a:t>
                      </a:r>
                    </a:p>
                    <a:p>
                      <a:pPr marL="0" lvl="0" indent="0" algn="l">
                        <a:lnSpc>
                          <a:spcPct val="100000"/>
                        </a:lnSpc>
                        <a:buNone/>
                      </a:pPr>
                      <a:r>
                        <a:rPr lang="en-GB" sz="1400" b="0" i="0" u="none" strike="noStrike" kern="1200" noProof="0" dirty="0">
                          <a:solidFill>
                            <a:schemeClr val="tx1"/>
                          </a:solidFill>
                          <a:latin typeface="Calibri"/>
                        </a:rPr>
                        <a:t>60 Ashford Road, London, NW2 6TU </a:t>
                      </a:r>
                      <a:endParaRPr lang="en-GB" sz="1400" dirty="0">
                        <a:solidFill>
                          <a:schemeClr val="tx1"/>
                        </a:solidFill>
                        <a:latin typeface="Calibri"/>
                      </a:endParaRPr>
                    </a:p>
                    <a:p>
                      <a:pPr marL="0" lvl="0" indent="0" algn="l" defTabSz="914400" rtl="0" eaLnBrk="1" latinLnBrk="0" hangingPunct="1">
                        <a:lnSpc>
                          <a:spcPct val="100000"/>
                        </a:lnSpc>
                        <a:buNone/>
                      </a:pPr>
                      <a:endParaRPr lang="en-GB" sz="1400" kern="1200" noProof="0" dirty="0">
                        <a:solidFill>
                          <a:schemeClr val="tx1"/>
                        </a:solidFill>
                        <a:latin typeface="Calibri"/>
                        <a:ea typeface="+mn-ea"/>
                        <a:cs typeface="+mn-cs"/>
                      </a:endParaRPr>
                    </a:p>
                    <a:p>
                      <a:pPr marL="0" lvl="0" indent="0" algn="l" rtl="0" eaLnBrk="1" latinLnBrk="0" hangingPunct="1">
                        <a:lnSpc>
                          <a:spcPct val="100000"/>
                        </a:lnSpc>
                        <a:buNone/>
                      </a:pPr>
                      <a:r>
                        <a:rPr lang="en-GB" sz="1400" b="1" kern="1200" noProof="0" dirty="0">
                          <a:solidFill>
                            <a:schemeClr val="tx1"/>
                          </a:solidFill>
                          <a:latin typeface="Calibri"/>
                          <a:ea typeface="+mn-ea"/>
                          <a:cs typeface="+mn-cs"/>
                        </a:rPr>
                        <a:t>Locality</a:t>
                      </a:r>
                      <a:r>
                        <a:rPr lang="en-GB" sz="1400" kern="1200" noProof="0" dirty="0">
                          <a:solidFill>
                            <a:schemeClr val="tx1"/>
                          </a:solidFill>
                          <a:latin typeface="Calibri"/>
                          <a:ea typeface="+mn-ea"/>
                          <a:cs typeface="+mn-cs"/>
                        </a:rPr>
                        <a:t>: Willesden</a:t>
                      </a: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ctr">
                        <a:lnSpc>
                          <a:spcPct val="100000"/>
                        </a:lnSpc>
                        <a:spcBef>
                          <a:spcPts val="0"/>
                        </a:spcBef>
                        <a:spcAft>
                          <a:spcPts val="0"/>
                        </a:spcAft>
                        <a:buNone/>
                      </a:pPr>
                      <a:r>
                        <a:rPr lang="en-US" sz="1400" b="1" i="0" u="none" strike="noStrike" kern="1200" noProof="0" dirty="0">
                          <a:solidFill>
                            <a:schemeClr val="tx1"/>
                          </a:solidFill>
                          <a:latin typeface="Calibri"/>
                        </a:rPr>
                        <a:t>BHM Pharmacy- medication review clinic </a:t>
                      </a:r>
                      <a:br>
                        <a:rPr lang="en-US" sz="1400" b="1" i="0" u="none" strike="noStrike" kern="1200" noProof="0" dirty="0">
                          <a:solidFill>
                            <a:srgbClr val="000000"/>
                          </a:solidFill>
                          <a:latin typeface="Calibri"/>
                        </a:rPr>
                      </a:br>
                      <a:r>
                        <a:rPr lang="en-US" sz="1400" b="1" i="0" u="none" strike="noStrike" kern="1200" noProof="0" dirty="0">
                          <a:solidFill>
                            <a:schemeClr val="tx1"/>
                          </a:solidFill>
                          <a:latin typeface="Calibri"/>
                        </a:rPr>
                        <a:t>with Ashford Place Wellbeing Thursday</a:t>
                      </a:r>
                      <a:endParaRPr lang="en-US" sz="1400" b="0" i="0" u="none" strike="noStrike" kern="1200" noProof="0" dirty="0">
                        <a:solidFill>
                          <a:srgbClr val="000000"/>
                        </a:solidFill>
                        <a:latin typeface="Calibri"/>
                      </a:endParaRPr>
                    </a:p>
                    <a:p>
                      <a:pPr lvl="0" algn="ctr">
                        <a:lnSpc>
                          <a:spcPct val="100000"/>
                        </a:lnSpc>
                        <a:spcBef>
                          <a:spcPts val="0"/>
                        </a:spcBef>
                        <a:spcAft>
                          <a:spcPts val="0"/>
                        </a:spcAft>
                        <a:buNone/>
                      </a:pPr>
                      <a:endParaRPr lang="en-GB" sz="1400" b="1" i="0" u="none" strike="noStrike" kern="1200" noProof="0" dirty="0">
                        <a:solidFill>
                          <a:schemeClr val="tx1"/>
                        </a:solidFill>
                        <a:latin typeface="Calibri"/>
                      </a:endParaRPr>
                    </a:p>
                    <a:p>
                      <a:pPr lvl="0" algn="l">
                        <a:lnSpc>
                          <a:spcPct val="100000"/>
                        </a:lnSpc>
                        <a:spcBef>
                          <a:spcPts val="0"/>
                        </a:spcBef>
                        <a:spcAft>
                          <a:spcPts val="0"/>
                        </a:spcAft>
                        <a:buNone/>
                      </a:pPr>
                      <a:r>
                        <a:rPr lang="en-GB" sz="1400" b="1" i="0" u="none" strike="noStrike" kern="1200" noProof="0" dirty="0">
                          <a:solidFill>
                            <a:schemeClr val="tx1"/>
                          </a:solidFill>
                          <a:latin typeface="Calibri"/>
                        </a:rPr>
                        <a:t>Aim/Focus: </a:t>
                      </a:r>
                      <a:r>
                        <a:rPr lang="en-GB" sz="1400" b="0" i="0" u="none" strike="noStrike" kern="1200" noProof="0" dirty="0">
                          <a:solidFill>
                            <a:schemeClr val="tx1"/>
                          </a:solidFill>
                          <a:latin typeface="Calibri"/>
                        </a:rPr>
                        <a:t>To provide a Level 1 Medication Review to community groups within Brent, who suffer from poorly managed long-term health conditions. </a:t>
                      </a:r>
                      <a:endParaRPr lang="en-US" sz="1400" b="0" i="0" u="none" strike="noStrike" kern="1200" noProof="0" dirty="0">
                        <a:solidFill>
                          <a:srgbClr val="000000"/>
                        </a:solidFill>
                        <a:latin typeface="Calibri"/>
                      </a:endParaRPr>
                    </a:p>
                    <a:p>
                      <a:pPr marL="0" marR="0" lvl="0" indent="0" algn="l">
                        <a:lnSpc>
                          <a:spcPct val="100000"/>
                        </a:lnSpc>
                        <a:spcBef>
                          <a:spcPts val="0"/>
                        </a:spcBef>
                        <a:spcAft>
                          <a:spcPts val="0"/>
                        </a:spcAft>
                        <a:buNone/>
                      </a:pPr>
                      <a:r>
                        <a:rPr lang="en-GB" sz="1400" b="1" i="0" u="none" strike="noStrike" kern="1200" noProof="0" dirty="0">
                          <a:solidFill>
                            <a:schemeClr val="tx1"/>
                          </a:solidFill>
                          <a:latin typeface="Calibri"/>
                        </a:rPr>
                        <a:t>Target Audience:</a:t>
                      </a:r>
                      <a:endParaRPr lang="en-GB" sz="1400" b="0" i="0" u="none" strike="noStrike" kern="1200" noProof="0" dirty="0">
                        <a:solidFill>
                          <a:srgbClr val="000000"/>
                        </a:solidFill>
                        <a:latin typeface="Calibri"/>
                      </a:endParaRPr>
                    </a:p>
                    <a:p>
                      <a:pPr marL="285750" marR="0" lvl="0" indent="-285750" algn="l">
                        <a:lnSpc>
                          <a:spcPct val="100000"/>
                        </a:lnSpc>
                        <a:spcBef>
                          <a:spcPts val="0"/>
                        </a:spcBef>
                        <a:spcAft>
                          <a:spcPts val="0"/>
                        </a:spcAft>
                        <a:buFont typeface="Arial"/>
                        <a:buChar char="•"/>
                      </a:pPr>
                      <a:r>
                        <a:rPr lang="en-GB" sz="1400" b="0" i="0" u="none" strike="noStrike" kern="1200" noProof="0" dirty="0">
                          <a:solidFill>
                            <a:schemeClr val="tx1"/>
                          </a:solidFill>
                          <a:latin typeface="Calibri"/>
                        </a:rPr>
                        <a:t>Brent residents </a:t>
                      </a:r>
                      <a:r>
                        <a:rPr lang="en-GB" sz="1400" b="0" i="0" u="none" strike="noStrike" kern="1200" noProof="0" dirty="0" err="1">
                          <a:solidFill>
                            <a:schemeClr val="tx1"/>
                          </a:solidFill>
                          <a:latin typeface="Calibri"/>
                        </a:rPr>
                        <a:t>uffering</a:t>
                      </a:r>
                      <a:r>
                        <a:rPr lang="en-GB" sz="1400" b="0" i="0" u="none" strike="noStrike" kern="1200" noProof="0" dirty="0">
                          <a:solidFill>
                            <a:schemeClr val="tx1"/>
                          </a:solidFill>
                          <a:latin typeface="Calibri"/>
                        </a:rPr>
                        <a:t> from a long-term health condition e.g. diabetes, hypertension, cardio-renal disease. </a:t>
                      </a:r>
                      <a:endParaRPr lang="en-GB" sz="1400" b="0" i="0" u="none" strike="noStrike" kern="1200" noProof="0" dirty="0">
                        <a:solidFill>
                          <a:srgbClr val="000000"/>
                        </a:solidFill>
                        <a:latin typeface="Calibri"/>
                      </a:endParaRPr>
                    </a:p>
                    <a:p>
                      <a:pPr marL="285750" lvl="0" indent="-285750" algn="l">
                        <a:lnSpc>
                          <a:spcPct val="100000"/>
                        </a:lnSpc>
                        <a:spcBef>
                          <a:spcPts val="0"/>
                        </a:spcBef>
                        <a:spcAft>
                          <a:spcPts val="0"/>
                        </a:spcAft>
                        <a:buClr>
                          <a:srgbClr val="000000"/>
                        </a:buClr>
                        <a:buFont typeface="Arial"/>
                        <a:buChar char="•"/>
                      </a:pPr>
                      <a:r>
                        <a:rPr lang="en-GB" sz="1400" b="0" i="0" u="none" strike="noStrike" kern="1200" noProof="0" dirty="0">
                          <a:solidFill>
                            <a:schemeClr val="tx1"/>
                          </a:solidFill>
                          <a:latin typeface="Calibri"/>
                        </a:rPr>
                        <a:t>Complex, problematic polypharmacy </a:t>
                      </a:r>
                      <a:endParaRPr lang="en-GB" sz="1400" b="0" i="0" u="none" strike="noStrike" kern="1200" noProof="0" dirty="0">
                        <a:solidFill>
                          <a:srgbClr val="000000"/>
                        </a:solidFill>
                        <a:latin typeface="Calibri"/>
                      </a:endParaRPr>
                    </a:p>
                    <a:p>
                      <a:pPr marL="285750" lvl="0" indent="-285750" algn="l">
                        <a:lnSpc>
                          <a:spcPct val="100000"/>
                        </a:lnSpc>
                        <a:spcBef>
                          <a:spcPts val="0"/>
                        </a:spcBef>
                        <a:spcAft>
                          <a:spcPts val="0"/>
                        </a:spcAft>
                        <a:buClr>
                          <a:srgbClr val="000000"/>
                        </a:buClr>
                        <a:buFont typeface="Arial"/>
                        <a:buChar char="•"/>
                      </a:pPr>
                      <a:r>
                        <a:rPr lang="en-GB" sz="1400" b="0" i="0" u="none" strike="noStrike" kern="1200" noProof="0" dirty="0">
                          <a:solidFill>
                            <a:schemeClr val="tx1"/>
                          </a:solidFill>
                          <a:latin typeface="Calibri"/>
                        </a:rPr>
                        <a:t>Concerns/issues with medications  </a:t>
                      </a:r>
                      <a:endParaRPr lang="en-GB" sz="1400" b="0" i="0" u="none" strike="noStrike" kern="1200" noProof="0" dirty="0">
                        <a:solidFill>
                          <a:srgbClr val="000000"/>
                        </a:solidFill>
                        <a:latin typeface="Calibri"/>
                      </a:endParaRPr>
                    </a:p>
                    <a:p>
                      <a:pPr marL="285750" lvl="0" indent="-285750" algn="l">
                        <a:lnSpc>
                          <a:spcPct val="100000"/>
                        </a:lnSpc>
                        <a:spcBef>
                          <a:spcPts val="0"/>
                        </a:spcBef>
                        <a:spcAft>
                          <a:spcPts val="0"/>
                        </a:spcAft>
                        <a:buClr>
                          <a:srgbClr val="000000"/>
                        </a:buClr>
                        <a:buFont typeface="Arial"/>
                        <a:buChar char="•"/>
                      </a:pPr>
                      <a:r>
                        <a:rPr lang="en-GB" sz="1400" b="0" i="0" u="none" strike="noStrike" kern="1200" noProof="0" dirty="0">
                          <a:solidFill>
                            <a:schemeClr val="tx1"/>
                          </a:solidFill>
                          <a:latin typeface="Calibri"/>
                        </a:rPr>
                        <a:t>Not had a structured medication review in the last 12 months </a:t>
                      </a:r>
                      <a:endParaRPr lang="en-US" sz="1400" b="0" i="0" u="none" strike="noStrike" kern="1200" noProof="0" dirty="0">
                        <a:solidFill>
                          <a:srgbClr val="000000"/>
                        </a:solidFill>
                        <a:latin typeface="Calibri"/>
                      </a:endParaRP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Lead officer: </a:t>
                      </a:r>
                      <a:r>
                        <a:rPr lang="en-GB" sz="1400" b="0" i="0" u="none" strike="noStrike" dirty="0">
                          <a:solidFill>
                            <a:srgbClr val="000000"/>
                          </a:solidFill>
                          <a:effectLst/>
                          <a:latin typeface="+mn-lt"/>
                        </a:rPr>
                        <a:t>Nazia Ali</a:t>
                      </a:r>
                    </a:p>
                    <a:p>
                      <a:pPr lvl="0" algn="l" rtl="0">
                        <a:buNone/>
                      </a:pPr>
                      <a:r>
                        <a:rPr lang="en-GB" sz="1400" b="0" i="0" u="none" strike="noStrike" dirty="0">
                          <a:solidFill>
                            <a:srgbClr val="000000"/>
                          </a:solidFill>
                          <a:effectLst/>
                          <a:latin typeface="+mn-lt"/>
                        </a:rPr>
                        <a:t>                        Nilam Kaylan</a:t>
                      </a:r>
                    </a:p>
                    <a:p>
                      <a:pPr lvl="0" algn="l" rtl="0">
                        <a:buNone/>
                      </a:pPr>
                      <a:endParaRPr lang="en-GB" sz="1400" b="0" i="0" dirty="0">
                        <a:solidFill>
                          <a:srgbClr val="000000"/>
                        </a:solidFill>
                        <a:effectLst/>
                        <a:latin typeface="+mn-lt"/>
                      </a:endParaRPr>
                    </a:p>
                    <a:p>
                      <a:pPr lvl="0" algn="l" rtl="0">
                        <a:buNone/>
                      </a:pPr>
                      <a:r>
                        <a:rPr lang="en-GB" sz="1400" b="1" i="0" u="none" strike="noStrike" dirty="0">
                          <a:solidFill>
                            <a:srgbClr val="000000"/>
                          </a:solidFill>
                          <a:effectLst/>
                          <a:latin typeface="+mn-lt"/>
                        </a:rPr>
                        <a:t>Contact: </a:t>
                      </a:r>
                      <a:endParaRPr lang="en-GB" sz="1400" b="0" i="0" dirty="0">
                        <a:solidFill>
                          <a:srgbClr val="000000"/>
                        </a:solidFill>
                        <a:effectLst/>
                        <a:latin typeface="+mn-lt"/>
                      </a:endParaRPr>
                    </a:p>
                    <a:p>
                      <a:pPr lvl="0" algn="l" rtl="0">
                        <a:buNone/>
                      </a:pPr>
                      <a:r>
                        <a:rPr lang="en-GB" sz="1400" b="0" i="0" u="sng" strike="noStrike" dirty="0">
                          <a:solidFill>
                            <a:srgbClr val="0563C1"/>
                          </a:solidFill>
                          <a:effectLst/>
                          <a:latin typeface="+mn-lt"/>
                          <a:hlinkClick r:id="rId3"/>
                        </a:rPr>
                        <a:t>Nazia.ali@brent.gov.uk</a:t>
                      </a:r>
                      <a:endParaRPr lang="en-GB" sz="1400" b="0" i="0" u="sng" strike="noStrike" dirty="0">
                        <a:solidFill>
                          <a:srgbClr val="0563C1"/>
                        </a:solidFill>
                        <a:effectLst/>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sng" strike="noStrike" dirty="0">
                          <a:solidFill>
                            <a:srgbClr val="0563C1"/>
                          </a:solidFill>
                          <a:effectLst/>
                          <a:latin typeface="+mn-lt"/>
                          <a:hlinkClick r:id="rId4"/>
                        </a:rPr>
                        <a:t>nilam.kalyan@nhs.net</a:t>
                      </a:r>
                      <a:endParaRPr lang="en-GB" sz="1400" b="0" i="0" u="sng" strike="noStrike" dirty="0">
                        <a:solidFill>
                          <a:srgbClr val="0563C1"/>
                        </a:solidFill>
                        <a:effectLst/>
                        <a:latin typeface="+mn-lt"/>
                      </a:endParaRP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Open to public</a:t>
                      </a:r>
                      <a:endParaRPr lang="en-GB" sz="1400" b="0" i="0" u="none" strike="noStrike" dirty="0">
                        <a:solidFill>
                          <a:srgbClr val="000000"/>
                        </a:solidFill>
                        <a:effectLst/>
                        <a:latin typeface="+mn-lt"/>
                      </a:endParaRPr>
                    </a:p>
                  </a:txBody>
                  <a:tcPr marL="55786" marR="55786" marT="27893" marB="27893">
                    <a:lnL w="6350" cap="flat" cmpd="sng" algn="ctr">
                      <a:solidFill>
                        <a:srgbClr val="FFFFFF"/>
                      </a:solidFill>
                      <a:prstDash val="solid"/>
                      <a:round/>
                      <a:headEnd type="none" w="med" len="med"/>
                      <a:tailEnd type="none" w="med" len="med"/>
                    </a:lnL>
                    <a:lnR w="6350">
                      <a:solidFill>
                        <a:srgbClr val="FFFFFF"/>
                      </a:solid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055251243"/>
                  </a:ext>
                </a:extLst>
              </a:tr>
              <a:tr h="1627645">
                <a:tc>
                  <a:txBody>
                    <a:bodyPr/>
                    <a:lstStyle/>
                    <a:p>
                      <a:pPr lvl="0" algn="ctr">
                        <a:lnSpc>
                          <a:spcPts val="1200"/>
                        </a:lnSpc>
                        <a:buNone/>
                      </a:pPr>
                      <a:r>
                        <a:rPr lang="en-GB" sz="1400" b="1" i="0" u="none" strike="noStrike" kern="1200" noProof="0" dirty="0">
                          <a:solidFill>
                            <a:schemeClr val="tx1"/>
                          </a:solidFill>
                          <a:latin typeface="Calibri"/>
                        </a:rPr>
                        <a:t>Wednesday </a:t>
                      </a:r>
                      <a:endParaRPr lang="en-GB" sz="1400" b="0" i="0" u="none" strike="noStrike" kern="1200" noProof="0" dirty="0">
                        <a:solidFill>
                          <a:srgbClr val="000000"/>
                        </a:solidFill>
                        <a:latin typeface="Calibri"/>
                      </a:endParaRPr>
                    </a:p>
                    <a:p>
                      <a:pPr lvl="0" algn="ctr">
                        <a:lnSpc>
                          <a:spcPct val="100000"/>
                        </a:lnSpc>
                        <a:spcBef>
                          <a:spcPts val="0"/>
                        </a:spcBef>
                        <a:spcAft>
                          <a:spcPts val="0"/>
                        </a:spcAft>
                        <a:buNone/>
                      </a:pPr>
                      <a:r>
                        <a:rPr lang="en-GB" sz="1400" b="1" i="0" u="none" strike="noStrike" kern="1200" noProof="0" dirty="0">
                          <a:solidFill>
                            <a:schemeClr val="tx1"/>
                          </a:solidFill>
                          <a:latin typeface="Calibri"/>
                        </a:rPr>
                        <a:t>24th April</a:t>
                      </a:r>
                      <a:endParaRPr lang="en-GB" sz="1400" b="0" i="0" u="none" strike="noStrike" kern="1200" noProof="0" dirty="0">
                        <a:solidFill>
                          <a:srgbClr val="000000"/>
                        </a:solidFill>
                        <a:latin typeface="Calibri"/>
                      </a:endParaRPr>
                    </a:p>
                    <a:p>
                      <a:pPr lvl="0" algn="l">
                        <a:lnSpc>
                          <a:spcPct val="100000"/>
                        </a:lnSpc>
                        <a:spcBef>
                          <a:spcPts val="0"/>
                        </a:spcBef>
                        <a:spcAft>
                          <a:spcPts val="0"/>
                        </a:spcAft>
                        <a:buNone/>
                      </a:pPr>
                      <a:endParaRPr lang="en-GB" sz="1400" b="0" i="0" u="none" strike="noStrike" kern="1200" noProof="0" dirty="0">
                        <a:solidFill>
                          <a:srgbClr val="000000"/>
                        </a:solidFill>
                        <a:latin typeface="Calibri"/>
                      </a:endParaRPr>
                    </a:p>
                    <a:p>
                      <a:pPr lvl="0" algn="ctr">
                        <a:lnSpc>
                          <a:spcPct val="100000"/>
                        </a:lnSpc>
                        <a:spcBef>
                          <a:spcPts val="0"/>
                        </a:spcBef>
                        <a:spcAft>
                          <a:spcPts val="0"/>
                        </a:spcAft>
                        <a:buNone/>
                      </a:pPr>
                      <a:endParaRPr lang="en-GB" sz="1400" b="0" i="0" u="none" strike="noStrike" kern="1200" noProof="0" dirty="0">
                        <a:solidFill>
                          <a:srgbClr val="000000"/>
                        </a:solidFill>
                        <a:latin typeface="Calibri"/>
                      </a:endParaRPr>
                    </a:p>
                    <a:p>
                      <a:pPr lvl="0" algn="ctr">
                        <a:lnSpc>
                          <a:spcPct val="100000"/>
                        </a:lnSpc>
                        <a:spcBef>
                          <a:spcPts val="0"/>
                        </a:spcBef>
                        <a:spcAft>
                          <a:spcPts val="0"/>
                        </a:spcAft>
                        <a:buNone/>
                      </a:pPr>
                      <a:r>
                        <a:rPr lang="en-GB" sz="1400" b="1" i="0" u="none" strike="noStrike" kern="1200" noProof="0" dirty="0">
                          <a:solidFill>
                            <a:schemeClr val="tx1"/>
                          </a:solidFill>
                          <a:latin typeface="Calibri"/>
                        </a:rPr>
                        <a:t>Time: </a:t>
                      </a:r>
                      <a:r>
                        <a:rPr lang="en-GB" sz="1400" b="0" i="0" u="none" strike="noStrike" kern="1200" noProof="0" dirty="0">
                          <a:solidFill>
                            <a:schemeClr val="tx1"/>
                          </a:solidFill>
                          <a:latin typeface="Calibri"/>
                        </a:rPr>
                        <a:t> </a:t>
                      </a:r>
                      <a:endParaRPr lang="en-US" sz="1400" b="0" i="0" u="none" strike="noStrike" kern="1200" noProof="0" dirty="0">
                        <a:solidFill>
                          <a:srgbClr val="000000"/>
                        </a:solidFill>
                        <a:latin typeface="Calibri"/>
                      </a:endParaRPr>
                    </a:p>
                    <a:p>
                      <a:pPr lvl="0" algn="ctr">
                        <a:lnSpc>
                          <a:spcPct val="100000"/>
                        </a:lnSpc>
                        <a:spcBef>
                          <a:spcPts val="0"/>
                        </a:spcBef>
                        <a:spcAft>
                          <a:spcPts val="0"/>
                        </a:spcAft>
                        <a:buNone/>
                      </a:pPr>
                      <a:r>
                        <a:rPr lang="en-GB" sz="1400" b="1" i="0" u="none" strike="noStrike" kern="1200" noProof="0" dirty="0">
                          <a:solidFill>
                            <a:schemeClr val="tx1"/>
                          </a:solidFill>
                          <a:latin typeface="Calibri"/>
                        </a:rPr>
                        <a:t>11am – 2pm</a:t>
                      </a:r>
                      <a:endParaRPr lang="en-GB" sz="1400" b="0" i="0" u="none" strike="noStrike" kern="1200" noProof="0" dirty="0">
                        <a:solidFill>
                          <a:srgbClr val="000000"/>
                        </a:solidFill>
                        <a:latin typeface="Calibri"/>
                      </a:endParaRPr>
                    </a:p>
                    <a:p>
                      <a:pPr marL="0" lvl="0" algn="ctr">
                        <a:buNone/>
                      </a:pPr>
                      <a:endParaRPr lang="en-GB" sz="1400" b="1" kern="1200" dirty="0">
                        <a:solidFill>
                          <a:schemeClr val="tx1"/>
                        </a:solidFill>
                        <a:latin typeface="Calibri"/>
                        <a:ea typeface="+mn-ea"/>
                        <a:cs typeface="+mn-cs"/>
                      </a:endParaRPr>
                    </a:p>
                  </a:txBody>
                  <a:tcPr marL="55786" marR="55786" marT="27893" marB="27893">
                    <a:lnL w="6350">
                      <a:solidFill>
                        <a:srgbClr val="FFFFFF"/>
                      </a:solidFill>
                    </a:lnL>
                    <a:lnR w="6350">
                      <a:solidFill>
                        <a:srgbClr val="FFFFFF"/>
                      </a:solidFill>
                    </a:lnR>
                    <a:lnT w="6350">
                      <a:solidFill>
                        <a:srgbClr val="FFFFFF"/>
                      </a:solidFill>
                    </a:lnT>
                    <a:lnB w="6350">
                      <a:solidFill>
                        <a:srgbClr val="FFFFFF"/>
                      </a:solidFill>
                    </a:lnB>
                    <a:solidFill>
                      <a:schemeClr val="accent6">
                        <a:lumMod val="40000"/>
                        <a:lumOff val="60000"/>
                      </a:schemeClr>
                    </a:solidFill>
                  </a:tcPr>
                </a:tc>
                <a:tc>
                  <a:txBody>
                    <a:bodyPr/>
                    <a:lstStyle/>
                    <a:p>
                      <a:pPr lvl="0" algn="l">
                        <a:lnSpc>
                          <a:spcPct val="100000"/>
                        </a:lnSpc>
                        <a:spcBef>
                          <a:spcPts val="0"/>
                        </a:spcBef>
                        <a:spcAft>
                          <a:spcPts val="0"/>
                        </a:spcAft>
                        <a:buNone/>
                      </a:pPr>
                      <a:r>
                        <a:rPr lang="en-GB" sz="1400" b="1" i="0" u="none" strike="noStrike" kern="1200" noProof="0" dirty="0">
                          <a:solidFill>
                            <a:schemeClr val="tx1"/>
                          </a:solidFill>
                          <a:latin typeface="Calibri"/>
                        </a:rPr>
                        <a:t>Barham Community Library </a:t>
                      </a:r>
                      <a:endParaRPr lang="en-GB" sz="1400" b="0" i="0" u="none" strike="noStrike" kern="1200" noProof="0" dirty="0">
                        <a:solidFill>
                          <a:srgbClr val="000000"/>
                        </a:solidFill>
                        <a:latin typeface="Calibri"/>
                      </a:endParaRPr>
                    </a:p>
                    <a:p>
                      <a:pPr lvl="0" algn="l">
                        <a:lnSpc>
                          <a:spcPct val="100000"/>
                        </a:lnSpc>
                        <a:spcBef>
                          <a:spcPts val="0"/>
                        </a:spcBef>
                        <a:spcAft>
                          <a:spcPts val="0"/>
                        </a:spcAft>
                        <a:buNone/>
                      </a:pPr>
                      <a:r>
                        <a:rPr lang="en-GB" sz="1400" b="0" i="0" u="none" strike="noStrike" kern="1200" noProof="0" dirty="0">
                          <a:solidFill>
                            <a:schemeClr val="tx1"/>
                          </a:solidFill>
                          <a:latin typeface="Calibri"/>
                        </a:rPr>
                        <a:t>660, Harrow Road, Wembley</a:t>
                      </a:r>
                      <a:endParaRPr lang="en-GB" sz="1400" b="0" i="0" u="none" strike="noStrike" kern="1200" noProof="0" dirty="0">
                        <a:solidFill>
                          <a:srgbClr val="000000"/>
                        </a:solidFill>
                        <a:latin typeface="Calibri"/>
                      </a:endParaRPr>
                    </a:p>
                    <a:p>
                      <a:pPr lvl="0" algn="l">
                        <a:lnSpc>
                          <a:spcPct val="100000"/>
                        </a:lnSpc>
                        <a:spcBef>
                          <a:spcPts val="0"/>
                        </a:spcBef>
                        <a:spcAft>
                          <a:spcPts val="0"/>
                        </a:spcAft>
                        <a:buNone/>
                      </a:pPr>
                      <a:r>
                        <a:rPr lang="en-GB" sz="1400" b="0" i="0" u="none" strike="noStrike" kern="1200" noProof="0" dirty="0">
                          <a:solidFill>
                            <a:schemeClr val="tx1"/>
                          </a:solidFill>
                          <a:latin typeface="Calibri"/>
                        </a:rPr>
                        <a:t>HA0 2HB</a:t>
                      </a:r>
                      <a:endParaRPr lang="en-GB" sz="1400" b="0" i="0" u="none" strike="noStrike" kern="1200" noProof="0" dirty="0">
                        <a:solidFill>
                          <a:srgbClr val="000000"/>
                        </a:solidFill>
                        <a:latin typeface="Calibri"/>
                      </a:endParaRPr>
                    </a:p>
                    <a:p>
                      <a:pPr lvl="0" algn="l">
                        <a:lnSpc>
                          <a:spcPct val="100000"/>
                        </a:lnSpc>
                        <a:spcBef>
                          <a:spcPts val="0"/>
                        </a:spcBef>
                        <a:spcAft>
                          <a:spcPts val="0"/>
                        </a:spcAft>
                        <a:buNone/>
                      </a:pPr>
                      <a:endParaRPr lang="en-GB" sz="1400" b="0" i="0" u="none" strike="noStrike" kern="1200" noProof="0" dirty="0">
                        <a:solidFill>
                          <a:srgbClr val="000000"/>
                        </a:solidFill>
                        <a:latin typeface="Calibri"/>
                      </a:endParaRPr>
                    </a:p>
                    <a:p>
                      <a:pPr lvl="0" algn="l">
                        <a:lnSpc>
                          <a:spcPct val="100000"/>
                        </a:lnSpc>
                        <a:spcBef>
                          <a:spcPts val="0"/>
                        </a:spcBef>
                        <a:spcAft>
                          <a:spcPts val="0"/>
                        </a:spcAft>
                        <a:buNone/>
                      </a:pPr>
                      <a:r>
                        <a:rPr lang="en-GB" sz="1400" b="1" i="0" u="none" strike="noStrike" kern="1200" noProof="0" dirty="0">
                          <a:solidFill>
                            <a:schemeClr val="tx1"/>
                          </a:solidFill>
                          <a:latin typeface="Calibri"/>
                        </a:rPr>
                        <a:t>Locality</a:t>
                      </a:r>
                      <a:r>
                        <a:rPr lang="en-GB" sz="1400" b="0" i="0" u="none" strike="noStrike" kern="1200" noProof="0" dirty="0">
                          <a:solidFill>
                            <a:schemeClr val="tx1"/>
                          </a:solidFill>
                          <a:latin typeface="Calibri"/>
                        </a:rPr>
                        <a:t>: Wembley</a:t>
                      </a:r>
                      <a:endParaRPr lang="en-GB" sz="1400">
                        <a:latin typeface="Calibri"/>
                      </a:endParaRPr>
                    </a:p>
                  </a:txBody>
                  <a:tcPr marL="55786" marR="55786" marT="27893" marB="27893">
                    <a:lnL w="6350">
                      <a:solidFill>
                        <a:srgbClr val="FFFFFF"/>
                      </a:solidFill>
                    </a:lnL>
                    <a:lnR w="6350">
                      <a:solidFill>
                        <a:srgbClr val="FFFFFF"/>
                      </a:solidFill>
                    </a:lnR>
                    <a:lnT w="6350">
                      <a:solidFill>
                        <a:srgbClr val="FFFFFF"/>
                      </a:solidFill>
                    </a:lnT>
                    <a:lnB w="6350">
                      <a:solidFill>
                        <a:srgbClr val="FFFFFF"/>
                      </a:solidFill>
                    </a:lnB>
                    <a:solidFill>
                      <a:schemeClr val="accent6">
                        <a:lumMod val="40000"/>
                        <a:lumOff val="60000"/>
                      </a:schemeClr>
                    </a:solidFill>
                  </a:tcPr>
                </a:tc>
                <a:tc>
                  <a:txBody>
                    <a:bodyPr/>
                    <a:lstStyle/>
                    <a:p>
                      <a:pPr marL="0" lvl="1" indent="0" algn="ctr">
                        <a:lnSpc>
                          <a:spcPct val="100000"/>
                        </a:lnSpc>
                        <a:buNone/>
                      </a:pPr>
                      <a:r>
                        <a:rPr lang="en-GB" sz="1400" b="1" i="0" u="none" strike="noStrike" kern="1200" noProof="0" dirty="0">
                          <a:solidFill>
                            <a:schemeClr val="tx1"/>
                          </a:solidFill>
                          <a:latin typeface="Calibri"/>
                        </a:rPr>
                        <a:t>Emotional and wellbeing support session </a:t>
                      </a:r>
                      <a:endParaRPr lang="en-US" sz="1400" b="0" i="0" u="none" strike="noStrike" kern="1200" noProof="0" dirty="0">
                        <a:solidFill>
                          <a:srgbClr val="000000"/>
                        </a:solidFill>
                        <a:latin typeface="Calibri"/>
                      </a:endParaRPr>
                    </a:p>
                    <a:p>
                      <a:pPr marL="285750" lvl="0" indent="-285750" algn="l">
                        <a:lnSpc>
                          <a:spcPct val="100000"/>
                        </a:lnSpc>
                        <a:spcBef>
                          <a:spcPts val="0"/>
                        </a:spcBef>
                        <a:spcAft>
                          <a:spcPts val="0"/>
                        </a:spcAft>
                        <a:buFont typeface="Arial"/>
                        <a:buChar char="•"/>
                      </a:pPr>
                      <a:endParaRPr lang="en-GB" sz="1400" b="0" i="0" u="none" strike="noStrike" kern="1200" noProof="0" dirty="0">
                        <a:solidFill>
                          <a:srgbClr val="000000"/>
                        </a:solidFill>
                        <a:latin typeface="Calibri"/>
                      </a:endParaRPr>
                    </a:p>
                    <a:p>
                      <a:pPr marL="285750" lvl="0" indent="-285750" algn="l">
                        <a:spcBef>
                          <a:spcPts val="0"/>
                        </a:spcBef>
                        <a:spcAft>
                          <a:spcPts val="0"/>
                        </a:spcAft>
                        <a:buFont typeface="Arial"/>
                        <a:buChar char="•"/>
                      </a:pPr>
                      <a:r>
                        <a:rPr lang="en-GB" sz="1400" b="1" i="0" u="none" strike="noStrike" kern="1200" noProof="0" dirty="0">
                          <a:solidFill>
                            <a:schemeClr val="tx1"/>
                          </a:solidFill>
                          <a:latin typeface="Calibri"/>
                        </a:rPr>
                        <a:t>Aim/Focus: </a:t>
                      </a:r>
                      <a:r>
                        <a:rPr lang="en-GB" sz="1400" b="0" i="0" u="none" strike="noStrike" kern="1200" noProof="0" dirty="0">
                          <a:solidFill>
                            <a:schemeClr val="tx1"/>
                          </a:solidFill>
                          <a:latin typeface="Calibri"/>
                        </a:rPr>
                        <a:t>Emotional and wellbeing support session </a:t>
                      </a:r>
                      <a:endParaRPr lang="en-GB" sz="1400" b="0" i="0" u="none" strike="noStrike" kern="1200" noProof="0" dirty="0">
                        <a:solidFill>
                          <a:srgbClr val="000000"/>
                        </a:solidFill>
                        <a:latin typeface="Calibri"/>
                      </a:endParaRPr>
                    </a:p>
                    <a:p>
                      <a:pPr marL="285750" lvl="0" indent="-285750" algn="l">
                        <a:spcBef>
                          <a:spcPts val="0"/>
                        </a:spcBef>
                        <a:spcAft>
                          <a:spcPts val="0"/>
                        </a:spcAft>
                        <a:buFont typeface="Arial"/>
                        <a:buChar char="•"/>
                      </a:pPr>
                      <a:r>
                        <a:rPr lang="en-GB" sz="1400" b="1" i="0" u="none" strike="noStrike" kern="1200" noProof="0" dirty="0">
                          <a:solidFill>
                            <a:schemeClr val="tx1"/>
                          </a:solidFill>
                          <a:latin typeface="Calibri"/>
                        </a:rPr>
                        <a:t>Target Audience: </a:t>
                      </a:r>
                      <a:r>
                        <a:rPr lang="en-GB" sz="1400" b="0" i="0" u="none" strike="noStrike" kern="1200" noProof="0" dirty="0">
                          <a:solidFill>
                            <a:schemeClr val="tx1"/>
                          </a:solidFill>
                          <a:latin typeface="Calibri"/>
                        </a:rPr>
                        <a:t> Elderly residents/ those living with Dementia. </a:t>
                      </a:r>
                      <a:endParaRPr lang="en-GB" sz="1400" b="0" i="0" u="none" strike="noStrike" kern="1200" noProof="0" dirty="0">
                        <a:solidFill>
                          <a:srgbClr val="000000"/>
                        </a:solidFill>
                        <a:latin typeface="Calibri"/>
                      </a:endParaRPr>
                    </a:p>
                    <a:p>
                      <a:pPr marL="285750" lvl="0" indent="-285750" algn="l">
                        <a:spcBef>
                          <a:spcPts val="0"/>
                        </a:spcBef>
                        <a:spcAft>
                          <a:spcPts val="0"/>
                        </a:spcAft>
                        <a:buFont typeface="Arial"/>
                        <a:buChar char="•"/>
                      </a:pPr>
                      <a:r>
                        <a:rPr lang="en-GB" sz="1400" b="1" i="0" u="none" strike="noStrike" kern="1200" noProof="0" dirty="0">
                          <a:solidFill>
                            <a:schemeClr val="tx1"/>
                          </a:solidFill>
                          <a:latin typeface="Calibri"/>
                        </a:rPr>
                        <a:t>Health Checks: No</a:t>
                      </a:r>
                      <a:endParaRPr lang="en-GB" sz="1400" b="0" i="0" u="none" strike="noStrike" kern="1200" noProof="0" dirty="0">
                        <a:solidFill>
                          <a:srgbClr val="000000"/>
                        </a:solidFill>
                        <a:latin typeface="Calibri"/>
                      </a:endParaRPr>
                    </a:p>
                    <a:p>
                      <a:pPr marL="285750" lvl="0" indent="-285750" algn="l">
                        <a:spcBef>
                          <a:spcPts val="0"/>
                        </a:spcBef>
                        <a:spcAft>
                          <a:spcPts val="0"/>
                        </a:spcAft>
                        <a:buFont typeface="Arial"/>
                        <a:buChar char="•"/>
                      </a:pPr>
                      <a:r>
                        <a:rPr lang="en-GB" sz="1400" b="1" i="0" u="none" strike="noStrike" kern="1200" noProof="0" dirty="0">
                          <a:solidFill>
                            <a:schemeClr val="tx1"/>
                          </a:solidFill>
                          <a:latin typeface="Calibri"/>
                        </a:rPr>
                        <a:t>Health Promotion: </a:t>
                      </a:r>
                      <a:r>
                        <a:rPr lang="en-GB" sz="1400" b="0" i="0" u="none" strike="noStrike" kern="1200" noProof="0" dirty="0">
                          <a:solidFill>
                            <a:schemeClr val="tx1"/>
                          </a:solidFill>
                          <a:latin typeface="Calibri"/>
                        </a:rPr>
                        <a:t>Engage with the elderly population </a:t>
                      </a:r>
                      <a:endParaRPr lang="en-GB" sz="1400">
                        <a:latin typeface="Calibri"/>
                      </a:endParaRPr>
                    </a:p>
                  </a:txBody>
                  <a:tcPr marL="55786" marR="55786" marT="27893" marB="27893">
                    <a:lnL w="6350">
                      <a:solidFill>
                        <a:srgbClr val="FFFFFF"/>
                      </a:solidFill>
                    </a:lnL>
                    <a:lnR w="6350" cap="flat" cmpd="sng" algn="ctr">
                      <a:solidFill>
                        <a:srgbClr val="FFFFFF"/>
                      </a:solidFill>
                      <a:prstDash val="solid"/>
                      <a:round/>
                      <a:headEnd type="none" w="med" len="med"/>
                      <a:tailEnd type="none" w="med" len="med"/>
                    </a:lnR>
                    <a:lnT w="6350">
                      <a:solidFill>
                        <a:srgbClr val="FFFFFF"/>
                      </a:solidFill>
                    </a:lnT>
                    <a:lnB w="6350">
                      <a:solidFill>
                        <a:srgbClr val="FFFFFF"/>
                      </a:solidFill>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Lead officer:</a:t>
                      </a:r>
                      <a:r>
                        <a:rPr lang="en-GB" sz="1400" b="0" i="0" u="none" strike="noStrike" dirty="0">
                          <a:solidFill>
                            <a:srgbClr val="000000"/>
                          </a:solidFill>
                          <a:effectLst/>
                          <a:latin typeface="+mn-lt"/>
                        </a:rPr>
                        <a:t> Nilesh Kumar</a:t>
                      </a:r>
                    </a:p>
                    <a:p>
                      <a:pPr lvl="0" algn="l" rtl="0">
                        <a:buNone/>
                      </a:pPr>
                      <a:r>
                        <a:rPr lang="en-GB" sz="1400" b="0" i="0" u="none" strike="noStrike" dirty="0">
                          <a:solidFill>
                            <a:srgbClr val="000000"/>
                          </a:solidFill>
                          <a:effectLst/>
                          <a:latin typeface="+mn-lt"/>
                        </a:rPr>
                        <a:t>                        Sunita Patel</a:t>
                      </a:r>
                    </a:p>
                    <a:p>
                      <a:pPr lvl="0" algn="l" rtl="0">
                        <a:buNone/>
                      </a:pPr>
                      <a:r>
                        <a:rPr lang="en-GB" sz="1400" b="0" i="0" u="none" strike="noStrike" dirty="0">
                          <a:solidFill>
                            <a:srgbClr val="000000"/>
                          </a:solidFill>
                          <a:effectLst/>
                          <a:latin typeface="+mn-lt"/>
                        </a:rPr>
                        <a:t>                       </a:t>
                      </a:r>
                    </a:p>
                    <a:p>
                      <a:pPr lvl="0" algn="l" rtl="0">
                        <a:buNone/>
                      </a:pPr>
                      <a:r>
                        <a:rPr lang="en-GB" sz="1400" b="1" i="0" u="none" strike="noStrike" dirty="0">
                          <a:solidFill>
                            <a:srgbClr val="000000"/>
                          </a:solidFill>
                          <a:effectLst/>
                          <a:latin typeface="+mn-lt"/>
                        </a:rPr>
                        <a:t>Contact: </a:t>
                      </a:r>
                      <a:endParaRPr lang="en-GB" sz="1400" b="0" i="0" dirty="0">
                        <a:solidFill>
                          <a:srgbClr val="000000"/>
                        </a:solidFill>
                        <a:effectLst/>
                        <a:latin typeface="+mn-lt"/>
                      </a:endParaRPr>
                    </a:p>
                    <a:p>
                      <a:pPr lvl="0" algn="l" rtl="0">
                        <a:buNone/>
                      </a:pPr>
                      <a:r>
                        <a:rPr kumimoji="0" lang="en-GB" sz="1400" b="0" i="0" u="none" strike="noStrike" kern="1200" cap="none" spc="0" normalizeH="0" baseline="0" noProof="0" dirty="0">
                          <a:ln>
                            <a:noFill/>
                          </a:ln>
                          <a:solidFill>
                            <a:prstClr val="black"/>
                          </a:solidFill>
                          <a:effectLst/>
                          <a:uLnTx/>
                          <a:uFillTx/>
                          <a:latin typeface="+mn-lt"/>
                          <a:ea typeface="+mn-ea"/>
                          <a:cs typeface="+mn-cs"/>
                          <a:hlinkClick r:id="rId5"/>
                        </a:rPr>
                        <a:t>nileshkumar.christian@brent.gov.uk</a:t>
                      </a:r>
                      <a:endParaRPr kumimoji="0" lang="en-GB" sz="1400" b="1" i="0" u="none" strike="noStrike" kern="1200" cap="none" spc="0" normalizeH="0" baseline="0" noProof="0" dirty="0">
                        <a:ln>
                          <a:noFill/>
                        </a:ln>
                        <a:solidFill>
                          <a:srgbClr val="FF0000"/>
                        </a:solidFill>
                        <a:effectLst/>
                        <a:uLnTx/>
                        <a:uFillTx/>
                        <a:latin typeface="+mn-lt"/>
                        <a:ea typeface="+mn-ea"/>
                        <a:cs typeface="+mn-cs"/>
                      </a:endParaRPr>
                    </a:p>
                    <a:p>
                      <a:pPr lvl="0" algn="l">
                        <a:lnSpc>
                          <a:spcPct val="100000"/>
                        </a:lnSpc>
                        <a:spcBef>
                          <a:spcPts val="0"/>
                        </a:spcBef>
                        <a:spcAft>
                          <a:spcPts val="0"/>
                        </a:spcAft>
                        <a:buNone/>
                      </a:pPr>
                      <a:r>
                        <a:rPr lang="en-GB" sz="1400" b="0" i="0" u="none" strike="noStrike" kern="1200" cap="none" spc="0" normalizeH="0" baseline="0" noProof="0" dirty="0">
                          <a:ln>
                            <a:noFill/>
                          </a:ln>
                          <a:solidFill>
                            <a:schemeClr val="tx1"/>
                          </a:solidFill>
                          <a:effectLst/>
                          <a:uLnTx/>
                          <a:uFillTx/>
                          <a:latin typeface="+mn-lt"/>
                        </a:rPr>
                        <a:t>Sunita.patel11@nhs.net  </a:t>
                      </a:r>
                      <a:endParaRPr lang="en-GB" sz="1400" b="0" dirty="0">
                        <a:solidFill>
                          <a:schemeClr val="tx1"/>
                        </a:solidFill>
                        <a:latin typeface="+mn-lt"/>
                      </a:endParaRPr>
                    </a:p>
                  </a:txBody>
                  <a:tcPr marL="55786" marR="55786" marT="27893" marB="27893">
                    <a:lnL w="6350">
                      <a:solidFill>
                        <a:srgbClr val="FFFFFF"/>
                      </a:solidFill>
                    </a:lnL>
                    <a:lnR w="6350">
                      <a:solidFill>
                        <a:srgbClr val="FFFFFF"/>
                      </a:solidFill>
                    </a:lnR>
                    <a:lnT w="6350" cap="flat" cmpd="sng" algn="ctr">
                      <a:solidFill>
                        <a:srgbClr val="FFFFFF"/>
                      </a:solidFill>
                      <a:prstDash val="solid"/>
                      <a:round/>
                      <a:headEnd type="none" w="med" len="med"/>
                      <a:tailEnd type="none" w="med" len="med"/>
                    </a:lnT>
                    <a:lnB w="6350">
                      <a:solidFill>
                        <a:srgbClr val="FFFFFF"/>
                      </a:solidFill>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Closed group</a:t>
                      </a:r>
                      <a:endParaRPr lang="en-GB" sz="1400" b="0" i="0" u="none" strike="noStrike" dirty="0">
                        <a:solidFill>
                          <a:srgbClr val="000000"/>
                        </a:solidFill>
                        <a:effectLst/>
                        <a:latin typeface="+mn-lt"/>
                      </a:endParaRPr>
                    </a:p>
                  </a:txBody>
                  <a:tcPr marL="55786" marR="55786" marT="27893" marB="27893">
                    <a:lnL w="6350">
                      <a:solidFill>
                        <a:srgbClr val="FFFFFF"/>
                      </a:solidFill>
                    </a:lnL>
                    <a:lnR w="6350">
                      <a:solidFill>
                        <a:srgbClr val="FFFFFF"/>
                      </a:solidFill>
                    </a:lnR>
                    <a:lnT w="6350" cap="flat" cmpd="sng" algn="ctr">
                      <a:solidFill>
                        <a:srgbClr val="FFFFFF"/>
                      </a:solidFill>
                      <a:prstDash val="solid"/>
                      <a:round/>
                      <a:headEnd type="none" w="med" len="med"/>
                      <a:tailEnd type="none" w="med" len="med"/>
                    </a:lnT>
                    <a:lnB w="6350">
                      <a:solidFill>
                        <a:srgbClr val="FFFFFF"/>
                      </a:solidFill>
                    </a:lnB>
                    <a:solidFill>
                      <a:schemeClr val="accent6">
                        <a:lumMod val="40000"/>
                        <a:lumOff val="60000"/>
                      </a:schemeClr>
                    </a:solidFill>
                  </a:tcPr>
                </a:tc>
                <a:extLst>
                  <a:ext uri="{0D108BD9-81ED-4DB2-BD59-A6C34878D82A}">
                    <a16:rowId xmlns:a16="http://schemas.microsoft.com/office/drawing/2014/main" val="3165867682"/>
                  </a:ext>
                </a:extLst>
              </a:tr>
            </a:tbl>
          </a:graphicData>
        </a:graphic>
      </p:graphicFrame>
      <p:sp>
        <p:nvSpPr>
          <p:cNvPr id="6" name="TextBox 1">
            <a:extLst>
              <a:ext uri="{FF2B5EF4-FFF2-40B4-BE49-F238E27FC236}">
                <a16:creationId xmlns:a16="http://schemas.microsoft.com/office/drawing/2014/main" id="{9B2A0658-EB3E-D5A5-22A1-B1093F9E2066}"/>
              </a:ext>
            </a:extLst>
          </p:cNvPr>
          <p:cNvSpPr txBox="1"/>
          <p:nvPr/>
        </p:nvSpPr>
        <p:spPr>
          <a:xfrm>
            <a:off x="0" y="-1324"/>
            <a:ext cx="12192000" cy="553998"/>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b="1"/>
              <a:t>Brent Health Matters – Health and Wellbeing Events for </a:t>
            </a:r>
            <a:r>
              <a:rPr lang="en-GB" sz="1800" b="1">
                <a:solidFill>
                  <a:schemeClr val="accent1">
                    <a:lumMod val="50000"/>
                  </a:schemeClr>
                </a:solidFill>
                <a:latin typeface="Arial"/>
                <a:cs typeface="Arial"/>
              </a:rPr>
              <a:t>April 2025</a:t>
            </a:r>
          </a:p>
          <a:p>
            <a:pPr algn="ctr"/>
            <a:endParaRPr lang="en-GB" sz="1200" b="1">
              <a:solidFill>
                <a:schemeClr val="accent1">
                  <a:lumMod val="50000"/>
                </a:schemeClr>
              </a:solidFill>
              <a:cs typeface="Calibri"/>
            </a:endParaRPr>
          </a:p>
        </p:txBody>
      </p:sp>
    </p:spTree>
    <p:extLst>
      <p:ext uri="{BB962C8B-B14F-4D97-AF65-F5344CB8AC3E}">
        <p14:creationId xmlns:p14="http://schemas.microsoft.com/office/powerpoint/2010/main" val="3376552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F8B54A-476F-1EA6-FCBB-1251276D6AC3}"/>
            </a:ext>
          </a:extLst>
        </p:cNvPr>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2F7D1E0-779E-DEF5-9C85-8DA36F78A605}"/>
              </a:ext>
            </a:extLst>
          </p:cNvPr>
          <p:cNvGraphicFramePr>
            <a:graphicFrameLocks noGrp="1"/>
          </p:cNvGraphicFramePr>
          <p:nvPr>
            <p:extLst>
              <p:ext uri="{D42A27DB-BD31-4B8C-83A1-F6EECF244321}">
                <p14:modId xmlns:p14="http://schemas.microsoft.com/office/powerpoint/2010/main" val="2930130739"/>
              </p:ext>
            </p:extLst>
          </p:nvPr>
        </p:nvGraphicFramePr>
        <p:xfrm>
          <a:off x="62144" y="437534"/>
          <a:ext cx="12076483" cy="6017890"/>
        </p:xfrm>
        <a:graphic>
          <a:graphicData uri="http://schemas.openxmlformats.org/drawingml/2006/table">
            <a:tbl>
              <a:tblPr/>
              <a:tblGrid>
                <a:gridCol w="1577970">
                  <a:extLst>
                    <a:ext uri="{9D8B030D-6E8A-4147-A177-3AD203B41FA5}">
                      <a16:colId xmlns:a16="http://schemas.microsoft.com/office/drawing/2014/main" val="4210612850"/>
                    </a:ext>
                  </a:extLst>
                </a:gridCol>
                <a:gridCol w="1886857">
                  <a:extLst>
                    <a:ext uri="{9D8B030D-6E8A-4147-A177-3AD203B41FA5}">
                      <a16:colId xmlns:a16="http://schemas.microsoft.com/office/drawing/2014/main" val="4190408300"/>
                    </a:ext>
                  </a:extLst>
                </a:gridCol>
                <a:gridCol w="4223658">
                  <a:extLst>
                    <a:ext uri="{9D8B030D-6E8A-4147-A177-3AD203B41FA5}">
                      <a16:colId xmlns:a16="http://schemas.microsoft.com/office/drawing/2014/main" val="455585796"/>
                    </a:ext>
                  </a:extLst>
                </a:gridCol>
                <a:gridCol w="3091542">
                  <a:extLst>
                    <a:ext uri="{9D8B030D-6E8A-4147-A177-3AD203B41FA5}">
                      <a16:colId xmlns:a16="http://schemas.microsoft.com/office/drawing/2014/main" val="101551130"/>
                    </a:ext>
                  </a:extLst>
                </a:gridCol>
                <a:gridCol w="1296456">
                  <a:extLst>
                    <a:ext uri="{9D8B030D-6E8A-4147-A177-3AD203B41FA5}">
                      <a16:colId xmlns:a16="http://schemas.microsoft.com/office/drawing/2014/main" val="2499192097"/>
                    </a:ext>
                  </a:extLst>
                </a:gridCol>
              </a:tblGrid>
              <a:tr h="353649">
                <a:tc>
                  <a:txBody>
                    <a:bodyPr/>
                    <a:lstStyle/>
                    <a:p>
                      <a:pPr algn="l" fontAlgn="base">
                        <a:lnSpc>
                          <a:spcPct val="100000"/>
                        </a:lnSpc>
                      </a:pPr>
                      <a:r>
                        <a:rPr lang="en-GB" sz="1400" b="1" i="0" dirty="0">
                          <a:solidFill>
                            <a:srgbClr val="000000"/>
                          </a:solidFill>
                          <a:effectLst/>
                          <a:latin typeface="Calibri"/>
                        </a:rPr>
                        <a:t>Date/Time​</a:t>
                      </a:r>
                      <a:endParaRPr lang="en-GB" sz="1400" b="1" i="0" dirty="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ase">
                        <a:lnSpc>
                          <a:spcPct val="100000"/>
                        </a:lnSpc>
                      </a:pPr>
                      <a:r>
                        <a:rPr lang="en-GB" sz="1400" b="1" i="0" dirty="0">
                          <a:solidFill>
                            <a:srgbClr val="000000"/>
                          </a:solidFill>
                          <a:effectLst/>
                          <a:latin typeface="Calibri"/>
                        </a:rPr>
                        <a:t>Location ​</a:t>
                      </a:r>
                      <a:endParaRPr lang="en-GB" sz="1400" b="1" i="0" dirty="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ase">
                        <a:lnSpc>
                          <a:spcPct val="100000"/>
                        </a:lnSpc>
                      </a:pPr>
                      <a:r>
                        <a:rPr lang="en-GB" sz="1400" b="1" i="0" dirty="0">
                          <a:solidFill>
                            <a:srgbClr val="000000"/>
                          </a:solidFill>
                          <a:effectLst/>
                          <a:latin typeface="Calibri"/>
                        </a:rPr>
                        <a:t>Event Theme / Information​</a:t>
                      </a:r>
                      <a:endParaRPr lang="en-GB" sz="1400" b="1" i="0" dirty="0">
                        <a:solidFill>
                          <a:srgbClr val="FFFFFF"/>
                        </a:solidFill>
                        <a:effectLst/>
                        <a:latin typeface="Calibri"/>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rgbClr val="000000"/>
                          </a:solidFill>
                          <a:effectLst/>
                          <a:latin typeface="+mn-lt"/>
                        </a:rPr>
                        <a:t>Lead / Contact </a:t>
                      </a:r>
                      <a:endParaRPr lang="en-GB" sz="1400" b="1" i="0" dirty="0">
                        <a:solidFill>
                          <a:srgbClr val="FFFFFF"/>
                        </a:solidFill>
                        <a:effectLst/>
                        <a:latin typeface="+mn-lt"/>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base"/>
                      <a:r>
                        <a:rPr lang="en-GB" sz="1400" b="1" i="0" dirty="0">
                          <a:solidFill>
                            <a:schemeClr val="tx1"/>
                          </a:solidFill>
                          <a:effectLst/>
                          <a:latin typeface="+mn-lt"/>
                        </a:rPr>
                        <a:t>Open to public/ Closed</a:t>
                      </a:r>
                      <a:endParaRPr lang="en-GB" sz="1400" b="1" i="0" dirty="0">
                        <a:solidFill>
                          <a:srgbClr val="FFFFFF"/>
                        </a:solidFill>
                        <a:effectLst/>
                        <a:latin typeface="+mn-lt"/>
                      </a:endParaRPr>
                    </a:p>
                  </a:txBody>
                  <a:tcPr marL="55786" marR="55786" marT="27893" marB="27893"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1417817112"/>
                  </a:ext>
                </a:extLst>
              </a:tr>
              <a:tr h="2767692">
                <a:tc>
                  <a:txBody>
                    <a:bodyPr/>
                    <a:lstStyle/>
                    <a:p>
                      <a:pPr marL="0" lvl="0" algn="ctr">
                        <a:lnSpc>
                          <a:spcPct val="100000"/>
                        </a:lnSpc>
                        <a:buNone/>
                      </a:pPr>
                      <a:r>
                        <a:rPr lang="en-GB" sz="1400" b="1" i="0" u="none" strike="noStrike" kern="1200" noProof="0" dirty="0">
                          <a:solidFill>
                            <a:schemeClr val="tx1"/>
                          </a:solidFill>
                          <a:latin typeface="Calibri"/>
                        </a:rPr>
                        <a:t>Friday </a:t>
                      </a:r>
                      <a:endParaRPr lang="en-US" sz="1400" b="0" i="0" u="none" strike="noStrike" kern="1200" noProof="0" dirty="0">
                        <a:solidFill>
                          <a:srgbClr val="000000"/>
                        </a:solidFill>
                        <a:latin typeface="Calibri"/>
                      </a:endParaRPr>
                    </a:p>
                    <a:p>
                      <a:pPr marL="0" lvl="0" algn="ctr">
                        <a:lnSpc>
                          <a:spcPct val="100000"/>
                        </a:lnSpc>
                        <a:buNone/>
                      </a:pPr>
                      <a:r>
                        <a:rPr lang="en-GB" sz="1400" b="1" i="0" u="none" strike="noStrike" kern="1200" noProof="0" dirty="0">
                          <a:solidFill>
                            <a:schemeClr val="tx1"/>
                          </a:solidFill>
                          <a:latin typeface="Calibri"/>
                        </a:rPr>
                        <a:t>25th April</a:t>
                      </a:r>
                      <a:endParaRPr lang="en-US" sz="1400" b="0" i="0" u="none" strike="noStrike" kern="1200" noProof="0" dirty="0">
                        <a:solidFill>
                          <a:srgbClr val="000000"/>
                        </a:solidFill>
                        <a:latin typeface="Calibri"/>
                      </a:endParaRPr>
                    </a:p>
                    <a:p>
                      <a:pPr marL="0" lvl="0" algn="ctr">
                        <a:lnSpc>
                          <a:spcPct val="100000"/>
                        </a:lnSpc>
                        <a:buNone/>
                      </a:pPr>
                      <a:endParaRPr lang="en-GB" sz="1400" b="0" i="0" u="none" strike="noStrike" kern="1200" noProof="0">
                        <a:solidFill>
                          <a:srgbClr val="000000"/>
                        </a:solidFill>
                        <a:latin typeface="Calibri"/>
                      </a:endParaRPr>
                    </a:p>
                    <a:p>
                      <a:pPr marL="0" lvl="0" algn="ctr">
                        <a:lnSpc>
                          <a:spcPct val="100000"/>
                        </a:lnSpc>
                        <a:buNone/>
                      </a:pPr>
                      <a:r>
                        <a:rPr lang="en-GB" sz="1400" b="1" i="0" u="none" strike="noStrike" kern="1200" noProof="0" dirty="0">
                          <a:solidFill>
                            <a:schemeClr val="tx1"/>
                          </a:solidFill>
                          <a:latin typeface="Calibri"/>
                        </a:rPr>
                        <a:t>Time: </a:t>
                      </a:r>
                      <a:endParaRPr lang="en-US" sz="1400" b="0" i="0" u="none" strike="noStrike" kern="1200" noProof="0" dirty="0">
                        <a:solidFill>
                          <a:srgbClr val="000000"/>
                        </a:solidFill>
                        <a:latin typeface="Calibri"/>
                      </a:endParaRPr>
                    </a:p>
                    <a:p>
                      <a:pPr marL="0" lvl="0" algn="ctr">
                        <a:lnSpc>
                          <a:spcPct val="100000"/>
                        </a:lnSpc>
                        <a:buNone/>
                      </a:pPr>
                      <a:r>
                        <a:rPr lang="en-GB" sz="1400" b="1" i="0" u="none" strike="noStrike" kern="1200" noProof="0" dirty="0">
                          <a:solidFill>
                            <a:schemeClr val="tx1"/>
                          </a:solidFill>
                          <a:latin typeface="Calibri"/>
                        </a:rPr>
                        <a:t>11:00am – 3:00pm</a:t>
                      </a:r>
                      <a:endParaRPr lang="en-US" sz="1400" b="0" i="0" u="none" strike="noStrike" kern="1200" noProof="0" dirty="0">
                        <a:solidFill>
                          <a:srgbClr val="000000"/>
                        </a:solidFill>
                        <a:latin typeface="Calibri"/>
                      </a:endParaRPr>
                    </a:p>
                    <a:p>
                      <a:pPr marL="0" lvl="0" algn="ctr">
                        <a:lnSpc>
                          <a:spcPct val="100000"/>
                        </a:lnSpc>
                        <a:buNone/>
                      </a:pPr>
                      <a:endParaRPr lang="en-GB" sz="1400" b="0" i="0" u="none" strike="noStrike" kern="1200" noProof="0">
                        <a:solidFill>
                          <a:srgbClr val="000000"/>
                        </a:solidFill>
                        <a:latin typeface="Calibri"/>
                      </a:endParaRPr>
                    </a:p>
                    <a:p>
                      <a:pPr marL="0" lvl="0" algn="ctr">
                        <a:lnSpc>
                          <a:spcPct val="100000"/>
                        </a:lnSpc>
                        <a:buNone/>
                      </a:pPr>
                      <a:r>
                        <a:rPr lang="en-GB" sz="1400" b="1" i="0" u="none" strike="noStrike" kern="1200" noProof="0" dirty="0">
                          <a:solidFill>
                            <a:schemeClr val="tx1"/>
                          </a:solidFill>
                          <a:latin typeface="Calibri"/>
                        </a:rPr>
                        <a:t>Set-up at 10:30am</a:t>
                      </a:r>
                      <a:endParaRPr lang="en-GB" sz="1400" dirty="0"/>
                    </a:p>
                  </a:txBody>
                  <a:tcPr marL="55786" marR="55786" marT="27893" marB="27893">
                    <a:lnL w="6350">
                      <a:solidFill>
                        <a:srgbClr val="FFFFFF"/>
                      </a:solid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a:lnSpc>
                          <a:spcPct val="100000"/>
                        </a:lnSpc>
                        <a:buNone/>
                      </a:pPr>
                      <a:r>
                        <a:rPr lang="en-GB" sz="1400" b="1" i="0" u="none" strike="noStrike" kern="1200" noProof="0" dirty="0">
                          <a:solidFill>
                            <a:srgbClr val="000000"/>
                          </a:solidFill>
                          <a:latin typeface="Calibri"/>
                        </a:rPr>
                        <a:t>Brent Hubs Kilburn </a:t>
                      </a:r>
                      <a:endParaRPr lang="en-GB" sz="1400" b="0" i="0" u="none" strike="noStrike" kern="1200" noProof="0" dirty="0">
                        <a:solidFill>
                          <a:srgbClr val="000000"/>
                        </a:solidFill>
                        <a:latin typeface="Calibri"/>
                      </a:endParaRPr>
                    </a:p>
                    <a:p>
                      <a:pPr lvl="0" algn="l">
                        <a:lnSpc>
                          <a:spcPct val="100000"/>
                        </a:lnSpc>
                        <a:buNone/>
                      </a:pPr>
                      <a:r>
                        <a:rPr lang="en-GB" sz="1400" b="0" i="0" u="none" strike="noStrike" kern="1200" noProof="0" dirty="0">
                          <a:solidFill>
                            <a:srgbClr val="000000"/>
                          </a:solidFill>
                          <a:latin typeface="Calibri"/>
                        </a:rPr>
                        <a:t>Hornbill House, </a:t>
                      </a:r>
                    </a:p>
                    <a:p>
                      <a:pPr lvl="0" algn="l">
                        <a:lnSpc>
                          <a:spcPct val="100000"/>
                        </a:lnSpc>
                        <a:buNone/>
                      </a:pPr>
                      <a:r>
                        <a:rPr lang="en-GB" sz="1400" b="0" i="0" u="none" strike="noStrike" kern="1200" noProof="0" dirty="0">
                          <a:solidFill>
                            <a:srgbClr val="000000"/>
                          </a:solidFill>
                          <a:latin typeface="Calibri"/>
                        </a:rPr>
                        <a:t>2 Rudolph Rd,</a:t>
                      </a:r>
                    </a:p>
                    <a:p>
                      <a:pPr lvl="0" algn="l">
                        <a:lnSpc>
                          <a:spcPct val="100000"/>
                        </a:lnSpc>
                        <a:buNone/>
                      </a:pPr>
                      <a:r>
                        <a:rPr lang="en-GB" sz="1400" b="0" i="0" u="none" strike="noStrike" kern="1200" noProof="0" dirty="0">
                          <a:solidFill>
                            <a:srgbClr val="000000"/>
                          </a:solidFill>
                          <a:latin typeface="Calibri"/>
                        </a:rPr>
                        <a:t>London </a:t>
                      </a:r>
                    </a:p>
                    <a:p>
                      <a:pPr lvl="0" algn="l">
                        <a:lnSpc>
                          <a:spcPct val="100000"/>
                        </a:lnSpc>
                        <a:buNone/>
                      </a:pPr>
                      <a:r>
                        <a:rPr lang="en-GB" sz="1400" b="0" i="0" u="none" strike="noStrike" kern="1200" noProof="0" dirty="0">
                          <a:solidFill>
                            <a:srgbClr val="000000"/>
                          </a:solidFill>
                          <a:latin typeface="Calibri"/>
                        </a:rPr>
                        <a:t>NW6 5GG</a:t>
                      </a:r>
                    </a:p>
                    <a:p>
                      <a:pPr lvl="0" algn="l">
                        <a:lnSpc>
                          <a:spcPct val="100000"/>
                        </a:lnSpc>
                        <a:buNone/>
                      </a:pPr>
                      <a:endParaRPr lang="en-GB" sz="1400" b="0" i="0" u="none" strike="noStrike" kern="1200" noProof="0" dirty="0">
                        <a:solidFill>
                          <a:srgbClr val="000000"/>
                        </a:solidFill>
                        <a:latin typeface="Calibri"/>
                      </a:endParaRPr>
                    </a:p>
                    <a:p>
                      <a:pPr lvl="0" algn="l">
                        <a:lnSpc>
                          <a:spcPct val="100000"/>
                        </a:lnSpc>
                        <a:buNone/>
                      </a:pPr>
                      <a:r>
                        <a:rPr lang="en-GB" sz="1400" b="1" i="0" u="none" strike="noStrike" kern="1200" noProof="0" dirty="0">
                          <a:solidFill>
                            <a:srgbClr val="000000"/>
                          </a:solidFill>
                          <a:latin typeface="Calibri"/>
                        </a:rPr>
                        <a:t>Locality: </a:t>
                      </a:r>
                      <a:r>
                        <a:rPr lang="en-GB" sz="1400" b="0" i="0" u="none" strike="noStrike" kern="1200" noProof="0" dirty="0">
                          <a:solidFill>
                            <a:srgbClr val="000000"/>
                          </a:solidFill>
                          <a:latin typeface="Calibri"/>
                        </a:rPr>
                        <a:t>Kilburn</a:t>
                      </a:r>
                      <a:endParaRPr lang="en-GB" sz="1400" dirty="0"/>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marL="0" lvl="0" indent="0" algn="ctr">
                        <a:lnSpc>
                          <a:spcPct val="100000"/>
                        </a:lnSpc>
                        <a:buNone/>
                      </a:pPr>
                      <a:r>
                        <a:rPr lang="en-GB" sz="1400" b="1" i="0" u="none" strike="noStrike" kern="1200" noProof="0" dirty="0">
                          <a:solidFill>
                            <a:schemeClr val="tx1"/>
                          </a:solidFill>
                          <a:latin typeface="Calibri"/>
                        </a:rPr>
                        <a:t>Kilburn Hub Friday Coffee Morning </a:t>
                      </a:r>
                      <a:endParaRPr lang="en-GB" sz="1400" b="0" i="0" u="none" strike="noStrike" kern="1200" noProof="0" dirty="0">
                        <a:solidFill>
                          <a:schemeClr val="tx1"/>
                        </a:solidFill>
                        <a:latin typeface="Calibri"/>
                      </a:endParaRPr>
                    </a:p>
                    <a:p>
                      <a:pPr marL="0" lvl="0" indent="0" algn="l">
                        <a:lnSpc>
                          <a:spcPct val="100000"/>
                        </a:lnSpc>
                        <a:spcBef>
                          <a:spcPts val="0"/>
                        </a:spcBef>
                        <a:spcAft>
                          <a:spcPts val="0"/>
                        </a:spcAft>
                        <a:buNone/>
                      </a:pPr>
                      <a:endParaRPr lang="en-GB" sz="1400" b="1" i="0" u="none" strike="noStrike" kern="1200" noProof="0" dirty="0">
                        <a:solidFill>
                          <a:schemeClr val="tx1"/>
                        </a:solidFill>
                        <a:latin typeface="Calibri"/>
                      </a:endParaRPr>
                    </a:p>
                    <a:p>
                      <a:pPr marL="0" lvl="0" indent="0" algn="l">
                        <a:lnSpc>
                          <a:spcPct val="100000"/>
                        </a:lnSpc>
                        <a:spcBef>
                          <a:spcPts val="0"/>
                        </a:spcBef>
                        <a:spcAft>
                          <a:spcPts val="0"/>
                        </a:spcAft>
                        <a:buFont typeface="Arial"/>
                        <a:buNone/>
                      </a:pPr>
                      <a:r>
                        <a:rPr lang="en-GB" sz="1400" b="1" i="0" u="none" strike="noStrike" kern="1200" noProof="0" dirty="0">
                          <a:solidFill>
                            <a:schemeClr val="tx1"/>
                          </a:solidFill>
                          <a:latin typeface="Calibri"/>
                        </a:rPr>
                        <a:t>Aim/Focus:  </a:t>
                      </a:r>
                      <a:r>
                        <a:rPr lang="en-GB" sz="1400" b="0" i="0" u="none" strike="noStrike" kern="1200" noProof="0" dirty="0">
                          <a:solidFill>
                            <a:schemeClr val="tx1"/>
                          </a:solidFill>
                          <a:latin typeface="Calibri"/>
                        </a:rPr>
                        <a:t>Emotional and Mental Health support;</a:t>
                      </a:r>
                    </a:p>
                    <a:p>
                      <a:pPr marL="0" lvl="0" indent="0" algn="l">
                        <a:lnSpc>
                          <a:spcPct val="100000"/>
                        </a:lnSpc>
                        <a:spcBef>
                          <a:spcPts val="0"/>
                        </a:spcBef>
                        <a:spcAft>
                          <a:spcPts val="0"/>
                        </a:spcAft>
                        <a:buFont typeface="Arial"/>
                        <a:buNone/>
                      </a:pPr>
                      <a:r>
                        <a:rPr lang="en-GB" sz="1400" b="0" i="0" u="none" strike="noStrike" kern="1200" noProof="0" dirty="0">
                          <a:solidFill>
                            <a:schemeClr val="tx1"/>
                          </a:solidFill>
                          <a:latin typeface="Calibri"/>
                        </a:rPr>
                        <a:t>breaking isolation; sign-posting and referral for </a:t>
                      </a:r>
                    </a:p>
                    <a:p>
                      <a:pPr marL="0" lvl="0" indent="0" algn="l">
                        <a:lnSpc>
                          <a:spcPct val="100000"/>
                        </a:lnSpc>
                        <a:spcBef>
                          <a:spcPts val="0"/>
                        </a:spcBef>
                        <a:spcAft>
                          <a:spcPts val="0"/>
                        </a:spcAft>
                        <a:buFont typeface="Arial"/>
                        <a:buNone/>
                      </a:pPr>
                      <a:r>
                        <a:rPr lang="en-GB" sz="1400" b="0" i="0" u="none" strike="noStrike" kern="1200" noProof="0" dirty="0">
                          <a:solidFill>
                            <a:schemeClr val="tx1"/>
                          </a:solidFill>
                          <a:latin typeface="Calibri"/>
                        </a:rPr>
                        <a:t>support, BHM programme promotion</a:t>
                      </a:r>
                      <a:r>
                        <a:rPr lang="en-GB" sz="1400" b="1" i="0" u="none" strike="noStrike" kern="1200" noProof="0" dirty="0">
                          <a:solidFill>
                            <a:schemeClr val="tx1"/>
                          </a:solidFill>
                          <a:latin typeface="Calibri"/>
                        </a:rPr>
                        <a:t> </a:t>
                      </a:r>
                      <a:endParaRPr lang="en-GB" sz="1400" b="0" i="0" u="none" strike="noStrike" kern="1200" noProof="0" dirty="0">
                        <a:solidFill>
                          <a:schemeClr val="tx1"/>
                        </a:solidFill>
                        <a:latin typeface="Calibri"/>
                      </a:endParaRPr>
                    </a:p>
                    <a:p>
                      <a:pPr marL="0" lvl="0" indent="0" algn="l">
                        <a:lnSpc>
                          <a:spcPct val="100000"/>
                        </a:lnSpc>
                        <a:spcBef>
                          <a:spcPts val="0"/>
                        </a:spcBef>
                        <a:spcAft>
                          <a:spcPts val="0"/>
                        </a:spcAft>
                        <a:buFont typeface="Arial"/>
                        <a:buNone/>
                      </a:pPr>
                      <a:r>
                        <a:rPr lang="en-GB" sz="1400" b="1" i="0" u="none" strike="noStrike" kern="1200" noProof="0" dirty="0">
                          <a:solidFill>
                            <a:schemeClr val="tx1"/>
                          </a:solidFill>
                          <a:latin typeface="Calibri"/>
                        </a:rPr>
                        <a:t>Target Audience: </a:t>
                      </a:r>
                      <a:r>
                        <a:rPr lang="en-GB" sz="1400" b="0" i="0" u="none" strike="noStrike" kern="1200" noProof="0" dirty="0" err="1">
                          <a:solidFill>
                            <a:schemeClr val="tx1"/>
                          </a:solidFill>
                          <a:latin typeface="Calibri"/>
                        </a:rPr>
                        <a:t>S.Kilburn</a:t>
                      </a:r>
                      <a:r>
                        <a:rPr lang="en-GB" sz="1400" b="0" i="0" u="none" strike="noStrike" kern="1200" noProof="0" dirty="0">
                          <a:solidFill>
                            <a:schemeClr val="tx1"/>
                          </a:solidFill>
                          <a:latin typeface="Calibri"/>
                        </a:rPr>
                        <a:t> residents living local to the Hub</a:t>
                      </a:r>
                    </a:p>
                    <a:p>
                      <a:pPr marL="0" lvl="0" indent="0" algn="l">
                        <a:lnSpc>
                          <a:spcPct val="100000"/>
                        </a:lnSpc>
                        <a:spcBef>
                          <a:spcPts val="0"/>
                        </a:spcBef>
                        <a:spcAft>
                          <a:spcPts val="0"/>
                        </a:spcAft>
                        <a:buFont typeface="Arial"/>
                        <a:buNone/>
                      </a:pPr>
                      <a:r>
                        <a:rPr lang="en-GB" sz="1400" b="1" i="0" u="none" strike="noStrike" kern="1200" noProof="0" dirty="0">
                          <a:solidFill>
                            <a:schemeClr val="tx1"/>
                          </a:solidFill>
                          <a:latin typeface="Calibri"/>
                        </a:rPr>
                        <a:t>Health Checks: </a:t>
                      </a:r>
                      <a:r>
                        <a:rPr lang="en-GB" sz="1400" b="0" i="0" u="none" strike="noStrike" kern="1200" noProof="0" dirty="0">
                          <a:solidFill>
                            <a:schemeClr val="tx1"/>
                          </a:solidFill>
                          <a:latin typeface="Calibri"/>
                        </a:rPr>
                        <a:t>No</a:t>
                      </a:r>
                      <a:r>
                        <a:rPr lang="en-GB" sz="1400" b="1" i="0" u="none" strike="noStrike" kern="1200" noProof="0" dirty="0">
                          <a:solidFill>
                            <a:schemeClr val="tx1"/>
                          </a:solidFill>
                          <a:latin typeface="Calibri"/>
                        </a:rPr>
                        <a:t> </a:t>
                      </a:r>
                      <a:endParaRPr lang="en-GB" sz="1400" b="0" i="0" u="none" strike="noStrike" kern="1200" noProof="0" dirty="0">
                        <a:solidFill>
                          <a:schemeClr val="tx1"/>
                        </a:solidFill>
                        <a:latin typeface="Calibri"/>
                      </a:endParaRPr>
                    </a:p>
                    <a:p>
                      <a:pPr marL="0" lvl="0" indent="0" algn="l">
                        <a:lnSpc>
                          <a:spcPct val="100000"/>
                        </a:lnSpc>
                        <a:spcBef>
                          <a:spcPts val="0"/>
                        </a:spcBef>
                        <a:spcAft>
                          <a:spcPts val="0"/>
                        </a:spcAft>
                        <a:buFont typeface="Arial"/>
                        <a:buNone/>
                      </a:pPr>
                      <a:r>
                        <a:rPr lang="en-GB" sz="1400" b="1" i="0" u="none" strike="noStrike" kern="1200" noProof="0" dirty="0">
                          <a:solidFill>
                            <a:schemeClr val="tx1"/>
                          </a:solidFill>
                          <a:latin typeface="Calibri"/>
                        </a:rPr>
                        <a:t>Health Promotion: </a:t>
                      </a:r>
                      <a:r>
                        <a:rPr lang="en-GB" sz="1400" b="0" i="0" u="none" strike="noStrike" kern="1200" noProof="0" dirty="0">
                          <a:solidFill>
                            <a:schemeClr val="tx1"/>
                          </a:solidFill>
                          <a:latin typeface="Calibri"/>
                        </a:rPr>
                        <a:t>Emotional Wellbeing, physical activity</a:t>
                      </a:r>
                      <a:endParaRPr lang="en-GB" sz="1400" dirty="0">
                        <a:solidFill>
                          <a:schemeClr val="tx1"/>
                        </a:solidFill>
                      </a:endParaRP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Lead officer: </a:t>
                      </a:r>
                      <a:r>
                        <a:rPr lang="en-GB" sz="1400" b="0" i="0" u="none" strike="noStrike" dirty="0">
                          <a:solidFill>
                            <a:srgbClr val="000000"/>
                          </a:solidFill>
                          <a:effectLst/>
                          <a:latin typeface="+mn-lt"/>
                        </a:rPr>
                        <a:t>Alexia Benjamin</a:t>
                      </a:r>
                    </a:p>
                    <a:p>
                      <a:pPr lvl="0" algn="l" rtl="0">
                        <a:buNone/>
                      </a:pPr>
                      <a:endParaRPr lang="en-GB" sz="1400" b="0" i="0" dirty="0">
                        <a:solidFill>
                          <a:srgbClr val="000000"/>
                        </a:solidFill>
                        <a:effectLst/>
                        <a:latin typeface="+mn-lt"/>
                      </a:endParaRPr>
                    </a:p>
                    <a:p>
                      <a:pPr lvl="0" algn="l" rtl="0">
                        <a:buNone/>
                      </a:pPr>
                      <a:r>
                        <a:rPr lang="en-GB" sz="1400" b="1" i="0" u="none" strike="noStrike" dirty="0">
                          <a:solidFill>
                            <a:srgbClr val="000000"/>
                          </a:solidFill>
                          <a:effectLst/>
                          <a:latin typeface="+mn-lt"/>
                        </a:rPr>
                        <a:t>Contact: </a:t>
                      </a:r>
                      <a:endParaRPr lang="en-GB" sz="1400" b="0" i="0" dirty="0">
                        <a:solidFill>
                          <a:srgbClr val="000000"/>
                        </a:solidFill>
                        <a:effectLst/>
                        <a:latin typeface="+mn-lt"/>
                      </a:endParaRPr>
                    </a:p>
                    <a:p>
                      <a:pPr lvl="0" algn="l" rtl="0">
                        <a:buNone/>
                      </a:pPr>
                      <a:r>
                        <a:rPr lang="en-GB" sz="1400" b="0" i="0" u="sng" strike="noStrike" dirty="0">
                          <a:solidFill>
                            <a:srgbClr val="0563C1"/>
                          </a:solidFill>
                          <a:effectLst/>
                          <a:latin typeface="+mn-lt"/>
                        </a:rPr>
                        <a:t>Alexia.benjamin@brent.gov.uk</a:t>
                      </a: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Open to public</a:t>
                      </a:r>
                      <a:endParaRPr lang="en-GB" sz="1400" b="0" i="0" u="none" strike="noStrike" dirty="0">
                        <a:solidFill>
                          <a:srgbClr val="000000"/>
                        </a:solidFill>
                        <a:effectLst/>
                        <a:latin typeface="+mn-lt"/>
                      </a:endParaRPr>
                    </a:p>
                  </a:txBody>
                  <a:tcPr marL="55786" marR="55786" marT="27893" marB="27893">
                    <a:lnL w="6350" cap="flat" cmpd="sng" algn="ctr">
                      <a:solidFill>
                        <a:srgbClr val="FFFFFF"/>
                      </a:solidFill>
                      <a:prstDash val="solid"/>
                      <a:round/>
                      <a:headEnd type="none" w="med" len="med"/>
                      <a:tailEnd type="none" w="med" len="med"/>
                    </a:lnL>
                    <a:lnR w="6350">
                      <a:solidFill>
                        <a:srgbClr val="FFFFFF"/>
                      </a:solid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239800939"/>
                  </a:ext>
                </a:extLst>
              </a:tr>
              <a:tr h="2767692">
                <a:tc>
                  <a:txBody>
                    <a:bodyPr/>
                    <a:lstStyle/>
                    <a:p>
                      <a:pPr marL="0" lvl="0" algn="ctr">
                        <a:lnSpc>
                          <a:spcPct val="100000"/>
                        </a:lnSpc>
                        <a:buNone/>
                      </a:pPr>
                      <a:r>
                        <a:rPr lang="en-GB" sz="1400" b="1" i="0" u="none" strike="noStrike" kern="1200" noProof="0" dirty="0">
                          <a:solidFill>
                            <a:schemeClr val="tx1"/>
                          </a:solidFill>
                          <a:latin typeface="Calibri"/>
                        </a:rPr>
                        <a:t>Saturday </a:t>
                      </a:r>
                    </a:p>
                    <a:p>
                      <a:pPr marL="0" lvl="0" algn="ctr">
                        <a:lnSpc>
                          <a:spcPct val="100000"/>
                        </a:lnSpc>
                        <a:buNone/>
                      </a:pPr>
                      <a:r>
                        <a:rPr lang="en-GB" sz="1400" b="1" i="0" u="none" strike="noStrike" kern="1200" noProof="0" dirty="0">
                          <a:solidFill>
                            <a:schemeClr val="tx1"/>
                          </a:solidFill>
                          <a:latin typeface="Calibri"/>
                        </a:rPr>
                        <a:t>26th April</a:t>
                      </a:r>
                    </a:p>
                    <a:p>
                      <a:pPr marL="0" lvl="0" algn="ctr">
                        <a:lnSpc>
                          <a:spcPct val="100000"/>
                        </a:lnSpc>
                        <a:buNone/>
                      </a:pPr>
                      <a:endParaRPr lang="en-GB" sz="1400" b="1" i="0" u="none" strike="noStrike" kern="1200" noProof="0" dirty="0">
                        <a:solidFill>
                          <a:schemeClr val="tx1"/>
                        </a:solidFill>
                        <a:latin typeface="Calibri"/>
                      </a:endParaRPr>
                    </a:p>
                    <a:p>
                      <a:pPr marL="0" lvl="0" algn="ctr">
                        <a:lnSpc>
                          <a:spcPct val="100000"/>
                        </a:lnSpc>
                        <a:buNone/>
                      </a:pPr>
                      <a:r>
                        <a:rPr lang="en-GB" sz="1400" b="1" i="0" u="none" strike="noStrike" kern="1200" noProof="0" dirty="0">
                          <a:solidFill>
                            <a:schemeClr val="tx1"/>
                          </a:solidFill>
                          <a:latin typeface="Calibri"/>
                        </a:rPr>
                        <a:t>Time </a:t>
                      </a:r>
                    </a:p>
                    <a:p>
                      <a:pPr marL="0" lvl="0" algn="ctr">
                        <a:lnSpc>
                          <a:spcPct val="100000"/>
                        </a:lnSpc>
                        <a:buNone/>
                      </a:pPr>
                      <a:r>
                        <a:rPr lang="en-GB" sz="1400" b="1" i="0" u="none" strike="noStrike" kern="1200" noProof="0" dirty="0">
                          <a:solidFill>
                            <a:schemeClr val="tx1"/>
                          </a:solidFill>
                          <a:latin typeface="Calibri"/>
                        </a:rPr>
                        <a:t>10:00am-1:00pm </a:t>
                      </a:r>
                    </a:p>
                    <a:p>
                      <a:pPr marL="0" lvl="0" algn="ctr">
                        <a:lnSpc>
                          <a:spcPct val="100000"/>
                        </a:lnSpc>
                        <a:buNone/>
                      </a:pPr>
                      <a:endParaRPr lang="en-GB" sz="1400" b="1" i="0" u="none" strike="noStrike" kern="1200" noProof="0" dirty="0">
                        <a:solidFill>
                          <a:schemeClr val="tx1"/>
                        </a:solidFill>
                        <a:latin typeface="Calibri"/>
                      </a:endParaRPr>
                    </a:p>
                    <a:p>
                      <a:pPr marL="0" lvl="0" algn="ctr">
                        <a:lnSpc>
                          <a:spcPct val="100000"/>
                        </a:lnSpc>
                        <a:buNone/>
                      </a:pPr>
                      <a:r>
                        <a:rPr lang="en-GB" sz="1400" b="1" i="0" u="none" strike="noStrike" kern="1200" noProof="0" dirty="0">
                          <a:solidFill>
                            <a:schemeClr val="tx1"/>
                          </a:solidFill>
                          <a:latin typeface="Calibri"/>
                        </a:rPr>
                        <a:t>Set-up at 9:45 am</a:t>
                      </a:r>
                      <a:endParaRPr lang="en-GB" sz="1400" dirty="0"/>
                    </a:p>
                  </a:txBody>
                  <a:tcPr marL="55786" marR="55786" marT="27893" marB="27893">
                    <a:lnL w="6350">
                      <a:solidFill>
                        <a:srgbClr val="FFFFFF"/>
                      </a:solid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a:lnSpc>
                          <a:spcPct val="100000"/>
                        </a:lnSpc>
                        <a:buNone/>
                      </a:pPr>
                      <a:r>
                        <a:rPr lang="en-GB" sz="1400" b="1" i="0" u="none" strike="noStrike" kern="1200" noProof="0" dirty="0">
                          <a:solidFill>
                            <a:srgbClr val="000000"/>
                          </a:solidFill>
                          <a:latin typeface="Calibri"/>
                        </a:rPr>
                        <a:t>Brent Hubs </a:t>
                      </a:r>
                    </a:p>
                    <a:p>
                      <a:pPr lvl="0" algn="l">
                        <a:lnSpc>
                          <a:spcPct val="100000"/>
                        </a:lnSpc>
                        <a:buNone/>
                      </a:pPr>
                      <a:r>
                        <a:rPr lang="en-GB" sz="1400" b="0" i="0" u="none" strike="noStrike" kern="1200" noProof="0" dirty="0">
                          <a:solidFill>
                            <a:srgbClr val="000000"/>
                          </a:solidFill>
                          <a:latin typeface="Calibri"/>
                        </a:rPr>
                        <a:t>Hornbill House, </a:t>
                      </a:r>
                      <a:endParaRPr lang="en-US" sz="1400" b="0" i="0" u="none" strike="noStrike" kern="1200" noProof="0" dirty="0">
                        <a:solidFill>
                          <a:srgbClr val="000000"/>
                        </a:solidFill>
                        <a:latin typeface="Calibri"/>
                      </a:endParaRPr>
                    </a:p>
                    <a:p>
                      <a:pPr lvl="0" algn="l">
                        <a:lnSpc>
                          <a:spcPct val="100000"/>
                        </a:lnSpc>
                        <a:buNone/>
                      </a:pPr>
                      <a:r>
                        <a:rPr lang="en-GB" sz="1400" b="0" i="0" u="none" strike="noStrike" kern="1200" noProof="0" dirty="0">
                          <a:solidFill>
                            <a:srgbClr val="000000"/>
                          </a:solidFill>
                          <a:latin typeface="Calibri"/>
                        </a:rPr>
                        <a:t>2 Rudolph Rd,</a:t>
                      </a:r>
                      <a:endParaRPr lang="en-US" sz="1400" b="0" i="0" u="none" strike="noStrike" kern="1200" noProof="0" dirty="0">
                        <a:solidFill>
                          <a:srgbClr val="000000"/>
                        </a:solidFill>
                        <a:latin typeface="Calibri"/>
                      </a:endParaRPr>
                    </a:p>
                    <a:p>
                      <a:pPr lvl="0" algn="l">
                        <a:lnSpc>
                          <a:spcPct val="100000"/>
                        </a:lnSpc>
                        <a:buNone/>
                      </a:pPr>
                      <a:r>
                        <a:rPr lang="en-GB" sz="1400" b="0" i="0" u="none" strike="noStrike" kern="1200" noProof="0" dirty="0">
                          <a:solidFill>
                            <a:srgbClr val="000000"/>
                          </a:solidFill>
                          <a:latin typeface="Calibri"/>
                        </a:rPr>
                        <a:t>London </a:t>
                      </a:r>
                      <a:endParaRPr lang="en-US" sz="1400" b="0" i="0" u="none" strike="noStrike" kern="1200" noProof="0" dirty="0">
                        <a:solidFill>
                          <a:srgbClr val="000000"/>
                        </a:solidFill>
                        <a:latin typeface="Calibri"/>
                      </a:endParaRPr>
                    </a:p>
                    <a:p>
                      <a:pPr lvl="0" algn="l">
                        <a:lnSpc>
                          <a:spcPct val="100000"/>
                        </a:lnSpc>
                        <a:buNone/>
                      </a:pPr>
                      <a:r>
                        <a:rPr lang="en-GB" sz="1400" b="0" i="0" u="none" strike="noStrike" kern="1200" noProof="0" dirty="0">
                          <a:solidFill>
                            <a:srgbClr val="000000"/>
                          </a:solidFill>
                          <a:latin typeface="Calibri"/>
                        </a:rPr>
                        <a:t>NW6 5GG</a:t>
                      </a:r>
                      <a:endParaRPr lang="en-US" sz="1400" b="0" i="0" u="none" strike="noStrike" kern="1200" noProof="0" dirty="0">
                        <a:solidFill>
                          <a:srgbClr val="000000"/>
                        </a:solidFill>
                        <a:latin typeface="Calibri"/>
                      </a:endParaRPr>
                    </a:p>
                    <a:p>
                      <a:pPr lvl="0" algn="l">
                        <a:lnSpc>
                          <a:spcPct val="100000"/>
                        </a:lnSpc>
                        <a:buNone/>
                      </a:pPr>
                      <a:endParaRPr lang="en-GB" sz="1400" b="0" i="0" u="none" strike="noStrike" kern="1200" noProof="0">
                        <a:solidFill>
                          <a:srgbClr val="000000"/>
                        </a:solidFill>
                        <a:latin typeface="Calibri"/>
                      </a:endParaRPr>
                    </a:p>
                    <a:p>
                      <a:pPr lvl="0" algn="l">
                        <a:lnSpc>
                          <a:spcPct val="100000"/>
                        </a:lnSpc>
                        <a:buNone/>
                      </a:pPr>
                      <a:r>
                        <a:rPr lang="en-GB" sz="1400" b="1" i="0" u="none" strike="noStrike" kern="1200" noProof="0" dirty="0">
                          <a:solidFill>
                            <a:srgbClr val="000000"/>
                          </a:solidFill>
                          <a:latin typeface="Calibri"/>
                        </a:rPr>
                        <a:t>Locality: </a:t>
                      </a:r>
                      <a:r>
                        <a:rPr lang="en-GB" sz="1400" b="0" i="0" u="none" strike="noStrike" kern="1200" noProof="0" dirty="0">
                          <a:solidFill>
                            <a:srgbClr val="000000"/>
                          </a:solidFill>
                          <a:latin typeface="Calibri"/>
                        </a:rPr>
                        <a:t>Kilburn</a:t>
                      </a:r>
                      <a:endParaRPr lang="en-GB" sz="1400" dirty="0"/>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marL="0" lvl="0" indent="0" algn="ctr">
                        <a:lnSpc>
                          <a:spcPct val="100000"/>
                        </a:lnSpc>
                        <a:spcBef>
                          <a:spcPts val="0"/>
                        </a:spcBef>
                        <a:spcAft>
                          <a:spcPts val="0"/>
                        </a:spcAft>
                        <a:buNone/>
                      </a:pPr>
                      <a:r>
                        <a:rPr lang="en-GB" sz="1400" b="1" i="0" u="none" strike="noStrike" kern="1200" noProof="0" dirty="0">
                          <a:solidFill>
                            <a:srgbClr val="000000"/>
                          </a:solidFill>
                          <a:latin typeface="Calibri"/>
                        </a:rPr>
                        <a:t>Diabetes Peer Support and Digital Inclusion </a:t>
                      </a:r>
                      <a:endParaRPr lang="en-US" sz="1400" b="0" i="0" u="none" strike="noStrike" kern="1200" noProof="0" dirty="0">
                        <a:solidFill>
                          <a:srgbClr val="000000"/>
                        </a:solidFill>
                        <a:latin typeface="Calibri"/>
                      </a:endParaRPr>
                    </a:p>
                    <a:p>
                      <a:pPr marL="0" lvl="0" indent="0" algn="l">
                        <a:lnSpc>
                          <a:spcPct val="100000"/>
                        </a:lnSpc>
                        <a:spcBef>
                          <a:spcPts val="0"/>
                        </a:spcBef>
                        <a:spcAft>
                          <a:spcPts val="0"/>
                        </a:spcAft>
                        <a:buNone/>
                      </a:pPr>
                      <a:endParaRPr lang="en-GB" sz="1400" b="1" i="0" u="none" strike="noStrike" kern="1200" noProof="0" dirty="0">
                        <a:solidFill>
                          <a:srgbClr val="000000"/>
                        </a:solidFill>
                        <a:latin typeface="Calibri"/>
                      </a:endParaRPr>
                    </a:p>
                    <a:p>
                      <a:pPr marL="0" lvl="0" indent="0" algn="l">
                        <a:lnSpc>
                          <a:spcPct val="100000"/>
                        </a:lnSpc>
                        <a:spcBef>
                          <a:spcPts val="0"/>
                        </a:spcBef>
                        <a:spcAft>
                          <a:spcPts val="0"/>
                        </a:spcAft>
                        <a:buNone/>
                      </a:pPr>
                      <a:r>
                        <a:rPr lang="en-GB" sz="1400" b="1" i="0" u="none" strike="noStrike" kern="1200" noProof="0" dirty="0">
                          <a:solidFill>
                            <a:srgbClr val="000000"/>
                          </a:solidFill>
                          <a:latin typeface="Calibri"/>
                        </a:rPr>
                        <a:t>Aim/Focus: </a:t>
                      </a:r>
                      <a:r>
                        <a:rPr lang="en-GB" sz="1400" b="0" i="0" u="none" strike="noStrike" kern="1200" noProof="0" dirty="0">
                          <a:solidFill>
                            <a:srgbClr val="000000"/>
                          </a:solidFill>
                          <a:latin typeface="Calibri"/>
                        </a:rPr>
                        <a:t> Diabetes prevention and management, </a:t>
                      </a:r>
                      <a:r>
                        <a:rPr lang="en-US" sz="1400" b="0" i="0" u="none" strike="noStrike" kern="1200" noProof="0" dirty="0">
                          <a:solidFill>
                            <a:srgbClr val="000000"/>
                          </a:solidFill>
                          <a:latin typeface="Calibri"/>
                        </a:rPr>
                        <a:t>Nutrition Advice, Peer Support, Digital Inclusion and proficiency </a:t>
                      </a:r>
                    </a:p>
                    <a:p>
                      <a:pPr marL="0" lvl="0" indent="0" algn="l">
                        <a:lnSpc>
                          <a:spcPct val="100000"/>
                        </a:lnSpc>
                        <a:spcBef>
                          <a:spcPts val="0"/>
                        </a:spcBef>
                        <a:spcAft>
                          <a:spcPts val="0"/>
                        </a:spcAft>
                        <a:buFont typeface="Arial"/>
                        <a:buNone/>
                      </a:pPr>
                      <a:r>
                        <a:rPr lang="en-GB" sz="1400" b="1" i="0" u="none" strike="noStrike" kern="1200" noProof="0" dirty="0">
                          <a:solidFill>
                            <a:srgbClr val="000000"/>
                          </a:solidFill>
                          <a:latin typeface="Calibri"/>
                        </a:rPr>
                        <a:t>Target Audience: </a:t>
                      </a:r>
                      <a:r>
                        <a:rPr lang="en-GB" sz="1400" b="0" i="0" u="none" strike="noStrike" kern="1200" noProof="0" dirty="0">
                          <a:solidFill>
                            <a:srgbClr val="000000"/>
                          </a:solidFill>
                          <a:latin typeface="Calibri"/>
                        </a:rPr>
                        <a:t>Residents living in Kilburn living with Diabetes or identified as being at risk of developing the </a:t>
                      </a:r>
                      <a:r>
                        <a:rPr lang="en-GB" sz="1400" b="0" i="0" u="none" strike="noStrike" kern="1200" noProof="0">
                          <a:solidFill>
                            <a:srgbClr val="000000"/>
                          </a:solidFill>
                          <a:latin typeface="Calibri"/>
                        </a:rPr>
                        <a:t>condition / Residents needing support with digital proficiency and/or </a:t>
                      </a:r>
                      <a:r>
                        <a:rPr lang="en-GB" sz="1400" b="0" i="0" u="none" strike="noStrike" kern="1200" noProof="0" dirty="0">
                          <a:solidFill>
                            <a:srgbClr val="000000"/>
                          </a:solidFill>
                          <a:latin typeface="Calibri"/>
                        </a:rPr>
                        <a:t>exclusion </a:t>
                      </a:r>
                      <a:endParaRPr lang="en-US" sz="1400" b="0" i="0" u="none" strike="noStrike" kern="1200" noProof="0" dirty="0">
                        <a:solidFill>
                          <a:srgbClr val="000000"/>
                        </a:solidFill>
                        <a:latin typeface="Calibri"/>
                      </a:endParaRPr>
                    </a:p>
                    <a:p>
                      <a:pPr marL="0" lvl="0" indent="0" algn="l">
                        <a:lnSpc>
                          <a:spcPct val="100000"/>
                        </a:lnSpc>
                        <a:spcBef>
                          <a:spcPts val="0"/>
                        </a:spcBef>
                        <a:spcAft>
                          <a:spcPts val="0"/>
                        </a:spcAft>
                        <a:buClr>
                          <a:srgbClr val="000000"/>
                        </a:buClr>
                        <a:buNone/>
                      </a:pPr>
                      <a:r>
                        <a:rPr lang="en-GB" sz="1400" b="1" i="0" u="none" strike="noStrike" kern="1200" noProof="0" dirty="0">
                          <a:solidFill>
                            <a:srgbClr val="000000"/>
                          </a:solidFill>
                          <a:latin typeface="Calibri"/>
                        </a:rPr>
                        <a:t>Health Checks: </a:t>
                      </a:r>
                      <a:r>
                        <a:rPr lang="en-GB" sz="1400" b="0" i="0" u="none" strike="noStrike" kern="1200" noProof="0" dirty="0">
                          <a:solidFill>
                            <a:srgbClr val="000000"/>
                          </a:solidFill>
                          <a:latin typeface="Calibri"/>
                        </a:rPr>
                        <a:t>TBC</a:t>
                      </a: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Lead officer: </a:t>
                      </a:r>
                    </a:p>
                    <a:p>
                      <a:pPr lvl="0" algn="l" rtl="0">
                        <a:buNone/>
                      </a:pPr>
                      <a:r>
                        <a:rPr lang="en-GB" sz="1400" b="0" i="0" u="none" strike="noStrike" dirty="0">
                          <a:solidFill>
                            <a:srgbClr val="000000"/>
                          </a:solidFill>
                          <a:effectLst/>
                          <a:latin typeface="+mn-lt"/>
                        </a:rPr>
                        <a:t>Toral Patel</a:t>
                      </a:r>
                    </a:p>
                    <a:p>
                      <a:pPr lvl="0" algn="l" rtl="0">
                        <a:buNone/>
                      </a:pPr>
                      <a:r>
                        <a:rPr lang="en-GB" sz="1400" b="0" i="0" u="none" strike="noStrike" dirty="0">
                          <a:solidFill>
                            <a:srgbClr val="000000"/>
                          </a:solidFill>
                          <a:effectLst/>
                          <a:latin typeface="+mn-lt"/>
                        </a:rPr>
                        <a:t>Dipeeka </a:t>
                      </a:r>
                      <a:r>
                        <a:rPr lang="en-GB" sz="1400" b="0" i="0" u="none" strike="noStrike" dirty="0" err="1">
                          <a:solidFill>
                            <a:srgbClr val="000000"/>
                          </a:solidFill>
                          <a:effectLst/>
                          <a:latin typeface="+mn-lt"/>
                        </a:rPr>
                        <a:t>Pankhaniya</a:t>
                      </a:r>
                      <a:endParaRPr lang="en-GB" sz="1400" b="0" i="0" u="none" strike="noStrike" dirty="0">
                        <a:solidFill>
                          <a:srgbClr val="000000"/>
                        </a:solidFill>
                        <a:effectLst/>
                        <a:latin typeface="+mn-lt"/>
                      </a:endParaRPr>
                    </a:p>
                    <a:p>
                      <a:pPr lvl="0" algn="l" rtl="0">
                        <a:buNone/>
                      </a:pPr>
                      <a:r>
                        <a:rPr lang="en-GB" sz="1400" b="0" i="0" u="none" strike="noStrike" dirty="0" err="1">
                          <a:solidFill>
                            <a:srgbClr val="000000"/>
                          </a:solidFill>
                          <a:effectLst/>
                          <a:latin typeface="+mn-lt"/>
                        </a:rPr>
                        <a:t>Nasmin</a:t>
                      </a:r>
                      <a:r>
                        <a:rPr lang="en-GB" sz="1400" b="0" i="0" u="none" strike="noStrike" dirty="0">
                          <a:solidFill>
                            <a:srgbClr val="000000"/>
                          </a:solidFill>
                          <a:effectLst/>
                          <a:latin typeface="+mn-lt"/>
                        </a:rPr>
                        <a:t> </a:t>
                      </a:r>
                      <a:r>
                        <a:rPr lang="en-GB" sz="1400" b="0" i="0" u="none" strike="noStrike" dirty="0" err="1">
                          <a:solidFill>
                            <a:srgbClr val="000000"/>
                          </a:solidFill>
                          <a:effectLst/>
                          <a:latin typeface="+mn-lt"/>
                        </a:rPr>
                        <a:t>Kheshavji</a:t>
                      </a:r>
                      <a:endParaRPr lang="en-GB" sz="1400" b="0" i="0" u="none" strike="noStrike" dirty="0">
                        <a:solidFill>
                          <a:srgbClr val="000000"/>
                        </a:solidFill>
                        <a:effectLst/>
                        <a:latin typeface="+mn-lt"/>
                      </a:endParaRPr>
                    </a:p>
                    <a:p>
                      <a:pPr lvl="0" algn="l" rtl="0">
                        <a:buNone/>
                      </a:pPr>
                      <a:r>
                        <a:rPr lang="en-GB" sz="1400" b="0" i="0" u="none" strike="noStrike" dirty="0">
                          <a:solidFill>
                            <a:srgbClr val="000000"/>
                          </a:solidFill>
                          <a:effectLst/>
                          <a:latin typeface="+mn-lt"/>
                        </a:rPr>
                        <a:t>Alexia Benjamin</a:t>
                      </a:r>
                      <a:endParaRPr lang="en-GB" sz="1400" b="1" i="0" u="none" strike="noStrike" dirty="0">
                        <a:solidFill>
                          <a:srgbClr val="000000"/>
                        </a:solidFill>
                        <a:effectLst/>
                        <a:latin typeface="+mn-lt"/>
                      </a:endParaRPr>
                    </a:p>
                    <a:p>
                      <a:pPr lvl="0" algn="l" rtl="0">
                        <a:buNone/>
                      </a:pPr>
                      <a:endParaRPr lang="en-GB" sz="1400" b="0" i="0" u="none" strike="noStrike" dirty="0">
                        <a:solidFill>
                          <a:srgbClr val="000000"/>
                        </a:solidFill>
                        <a:effectLst/>
                        <a:latin typeface="+mn-lt"/>
                      </a:endParaRPr>
                    </a:p>
                    <a:p>
                      <a:pPr lvl="0" algn="l" rtl="0">
                        <a:buNone/>
                      </a:pPr>
                      <a:r>
                        <a:rPr lang="en-GB" sz="1400" b="1" i="0" u="none" strike="noStrike" dirty="0">
                          <a:solidFill>
                            <a:srgbClr val="000000"/>
                          </a:solidFill>
                          <a:effectLst/>
                          <a:latin typeface="+mn-lt"/>
                        </a:rPr>
                        <a:t>Contact: </a:t>
                      </a:r>
                      <a:endParaRPr lang="en-GB" sz="1400" b="0" i="0" dirty="0">
                        <a:solidFill>
                          <a:srgbClr val="000000"/>
                        </a:solidFill>
                        <a:effectLst/>
                        <a:latin typeface="+mn-lt"/>
                      </a:endParaRPr>
                    </a:p>
                    <a:p>
                      <a:pPr lvl="0" algn="l">
                        <a:lnSpc>
                          <a:spcPct val="100000"/>
                        </a:lnSpc>
                        <a:spcBef>
                          <a:spcPts val="0"/>
                        </a:spcBef>
                        <a:spcAft>
                          <a:spcPts val="0"/>
                        </a:spcAft>
                        <a:buNone/>
                      </a:pPr>
                      <a:r>
                        <a:rPr lang="en-GB" sz="1400" b="0" i="0" u="none" strike="noStrike" kern="1200" cap="none" spc="0" normalizeH="0" baseline="0" noProof="0" dirty="0">
                          <a:ln>
                            <a:noFill/>
                          </a:ln>
                          <a:solidFill>
                            <a:srgbClr val="000000"/>
                          </a:solidFill>
                          <a:effectLst/>
                          <a:uLnTx/>
                          <a:uFillTx/>
                          <a:latin typeface="+mn-lt"/>
                          <a:hlinkClick r:id="rId2"/>
                        </a:rPr>
                        <a:t>Toral.Patel@brentheps.co.uk</a:t>
                      </a:r>
                      <a:endParaRPr lang="en-GB" sz="1400" b="0" i="0" u="none" strike="noStrike" kern="1200" cap="none" spc="0" normalizeH="0" baseline="0" noProof="0" dirty="0">
                        <a:ln>
                          <a:noFill/>
                        </a:ln>
                        <a:solidFill>
                          <a:srgbClr val="000000"/>
                        </a:solidFill>
                        <a:effectLst/>
                        <a:uLnTx/>
                        <a:uFillTx/>
                        <a:latin typeface="+mn-lt"/>
                      </a:endParaRPr>
                    </a:p>
                    <a:p>
                      <a:pPr lvl="0" algn="l">
                        <a:lnSpc>
                          <a:spcPct val="100000"/>
                        </a:lnSpc>
                        <a:spcBef>
                          <a:spcPts val="0"/>
                        </a:spcBef>
                        <a:spcAft>
                          <a:spcPts val="0"/>
                        </a:spcAft>
                        <a:buNone/>
                      </a:pPr>
                      <a:r>
                        <a:rPr lang="en-GB" sz="1400" b="0" i="0" u="none" strike="noStrike" kern="1200" cap="none" spc="0" normalizeH="0" baseline="0" noProof="0" dirty="0">
                          <a:ln>
                            <a:noFill/>
                          </a:ln>
                          <a:solidFill>
                            <a:srgbClr val="000000"/>
                          </a:solidFill>
                          <a:effectLst/>
                          <a:uLnTx/>
                          <a:uFillTx/>
                          <a:latin typeface="+mn-lt"/>
                          <a:hlinkClick r:id="rId3"/>
                        </a:rPr>
                        <a:t>Dipeeka.pankhaniya@brentheps.co.uk</a:t>
                      </a:r>
                    </a:p>
                    <a:p>
                      <a:pPr lvl="0" algn="l">
                        <a:lnSpc>
                          <a:spcPct val="100000"/>
                        </a:lnSpc>
                        <a:spcBef>
                          <a:spcPts val="0"/>
                        </a:spcBef>
                        <a:spcAft>
                          <a:spcPts val="0"/>
                        </a:spcAft>
                        <a:buNone/>
                      </a:pPr>
                      <a:r>
                        <a:rPr lang="en-GB" sz="1400" b="0" i="0" u="none" strike="noStrike" kern="1200" cap="none" spc="0" normalizeH="0" baseline="0" noProof="0" dirty="0">
                          <a:ln>
                            <a:noFill/>
                          </a:ln>
                          <a:solidFill>
                            <a:srgbClr val="000000"/>
                          </a:solidFill>
                          <a:effectLst/>
                          <a:uLnTx/>
                          <a:uFillTx/>
                          <a:latin typeface="+mn-lt"/>
                          <a:hlinkClick r:id="rId3"/>
                        </a:rPr>
                        <a:t>nasmin.kheshavji@brentheps.co.uk</a:t>
                      </a:r>
                      <a:endParaRPr lang="en-GB" sz="1400" b="0" i="0" u="none" strike="noStrike" kern="1200" cap="none" spc="0" normalizeH="0" baseline="0" noProof="0" dirty="0">
                        <a:ln>
                          <a:noFill/>
                        </a:ln>
                        <a:solidFill>
                          <a:srgbClr val="00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kern="1200" noProof="0" dirty="0">
                          <a:solidFill>
                            <a:schemeClr val="tx1"/>
                          </a:solidFill>
                          <a:latin typeface="+mn-lt"/>
                          <a:hlinkClick r:id="rId4"/>
                        </a:rPr>
                        <a:t>Alexia.benjamin@brent.gov.uk</a:t>
                      </a:r>
                      <a:endParaRPr lang="en-GB" sz="1400" b="0" dirty="0">
                        <a:latin typeface="+mn-lt"/>
                      </a:endParaRPr>
                    </a:p>
                  </a:txBody>
                  <a:tcPr marL="55786" marR="55786" marT="27893" marB="27893">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lvl="0" algn="l" rtl="0">
                        <a:buNone/>
                      </a:pPr>
                      <a:r>
                        <a:rPr lang="en-GB" sz="1400" b="1" i="0" u="none" strike="noStrike" dirty="0">
                          <a:solidFill>
                            <a:srgbClr val="000000"/>
                          </a:solidFill>
                          <a:effectLst/>
                          <a:latin typeface="+mn-lt"/>
                        </a:rPr>
                        <a:t>Registration is required to attend</a:t>
                      </a:r>
                      <a:endParaRPr lang="en-GB" sz="1400" b="0" i="0" u="none" strike="noStrike" dirty="0">
                        <a:solidFill>
                          <a:srgbClr val="000000"/>
                        </a:solidFill>
                        <a:effectLst/>
                        <a:latin typeface="+mn-lt"/>
                      </a:endParaRPr>
                    </a:p>
                  </a:txBody>
                  <a:tcPr marL="55786" marR="55786" marT="27893" marB="27893">
                    <a:lnL w="6350" cap="flat" cmpd="sng" algn="ctr">
                      <a:solidFill>
                        <a:srgbClr val="FFFFFF"/>
                      </a:solidFill>
                      <a:prstDash val="solid"/>
                      <a:round/>
                      <a:headEnd type="none" w="med" len="med"/>
                      <a:tailEnd type="none" w="med" len="med"/>
                    </a:lnL>
                    <a:lnR w="6350">
                      <a:solidFill>
                        <a:srgbClr val="FFFFFF"/>
                      </a:solid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064762792"/>
                  </a:ext>
                </a:extLst>
              </a:tr>
            </a:tbl>
          </a:graphicData>
        </a:graphic>
      </p:graphicFrame>
      <p:sp>
        <p:nvSpPr>
          <p:cNvPr id="6" name="TextBox 1">
            <a:extLst>
              <a:ext uri="{FF2B5EF4-FFF2-40B4-BE49-F238E27FC236}">
                <a16:creationId xmlns:a16="http://schemas.microsoft.com/office/drawing/2014/main" id="{7F14061B-2BCA-E88B-3772-6F7620409A08}"/>
              </a:ext>
            </a:extLst>
          </p:cNvPr>
          <p:cNvSpPr txBox="1"/>
          <p:nvPr/>
        </p:nvSpPr>
        <p:spPr>
          <a:xfrm>
            <a:off x="0" y="-1324"/>
            <a:ext cx="12192000" cy="553998"/>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b="1"/>
              <a:t>Brent Health Matters – Health and Wellbeing Events for </a:t>
            </a:r>
            <a:r>
              <a:rPr lang="en-GB" sz="1800" b="1">
                <a:solidFill>
                  <a:schemeClr val="accent1">
                    <a:lumMod val="50000"/>
                  </a:schemeClr>
                </a:solidFill>
                <a:latin typeface="Arial"/>
                <a:cs typeface="Arial"/>
              </a:rPr>
              <a:t>April 2025</a:t>
            </a:r>
          </a:p>
          <a:p>
            <a:pPr algn="ctr"/>
            <a:endParaRPr lang="en-GB" sz="1200" b="1">
              <a:solidFill>
                <a:schemeClr val="accent1">
                  <a:lumMod val="50000"/>
                </a:schemeClr>
              </a:solidFill>
              <a:cs typeface="Calibri"/>
            </a:endParaRPr>
          </a:p>
        </p:txBody>
      </p:sp>
    </p:spTree>
    <p:extLst>
      <p:ext uri="{BB962C8B-B14F-4D97-AF65-F5344CB8AC3E}">
        <p14:creationId xmlns:p14="http://schemas.microsoft.com/office/powerpoint/2010/main" val="1992896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680103a-2f6a-4c83-8f7b-f13121933800" xsi:nil="true"/>
    <lcf76f155ced4ddcb4097134ff3c332f xmlns="7b9c4ad4-0d0c-4b89-b6ff-6736c8dc5252">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2E8D967A7ACB04385406F21DD3F3B5F" ma:contentTypeVersion="17" ma:contentTypeDescription="Create a new document." ma:contentTypeScope="" ma:versionID="972069501178f223851de833e4ecd6d9">
  <xsd:schema xmlns:xsd="http://www.w3.org/2001/XMLSchema" xmlns:xs="http://www.w3.org/2001/XMLSchema" xmlns:p="http://schemas.microsoft.com/office/2006/metadata/properties" xmlns:ns2="7b9c4ad4-0d0c-4b89-b6ff-6736c8dc5252" xmlns:ns3="8680103a-2f6a-4c83-8f7b-f13121933800" targetNamespace="http://schemas.microsoft.com/office/2006/metadata/properties" ma:root="true" ma:fieldsID="d9792b750d07e1a4eca0d87c94f87895" ns2:_="" ns3:_="">
    <xsd:import namespace="7b9c4ad4-0d0c-4b89-b6ff-6736c8dc5252"/>
    <xsd:import namespace="8680103a-2f6a-4c83-8f7b-f1312193380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9c4ad4-0d0c-4b89-b6ff-6736c8dc52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c3f4cb5b-1e6f-48ac-8412-c927db84bba2"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680103a-2f6a-4c83-8f7b-f1312193380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b2fb16b9-24eb-4050-8f25-cbe7049357d0}" ma:internalName="TaxCatchAll" ma:showField="CatchAllData" ma:web="8680103a-2f6a-4c83-8f7b-f1312193380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D819B7-24F8-47DB-A9AC-4FFAC8AAC0EC}">
  <ds:schemaRefs>
    <ds:schemaRef ds:uri="7b9c4ad4-0d0c-4b89-b6ff-6736c8dc5252"/>
    <ds:schemaRef ds:uri="8680103a-2f6a-4c83-8f7b-f1312193380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445920C-FF74-411D-BC1E-018DF001895E}">
  <ds:schemaRefs>
    <ds:schemaRef ds:uri="http://schemas.microsoft.com/sharepoint/v3/contenttype/forms"/>
  </ds:schemaRefs>
</ds:datastoreItem>
</file>

<file path=customXml/itemProps3.xml><?xml version="1.0" encoding="utf-8"?>
<ds:datastoreItem xmlns:ds="http://schemas.openxmlformats.org/officeDocument/2006/customXml" ds:itemID="{E44A8FEF-50B3-4D60-B940-F9466FD56E57}">
  <ds:schemaRefs>
    <ds:schemaRef ds:uri="7b9c4ad4-0d0c-4b89-b6ff-6736c8dc5252"/>
    <ds:schemaRef ds:uri="8680103a-2f6a-4c83-8f7b-f1312193380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111</TotalTime>
  <Words>3027</Words>
  <Application>Microsoft Office PowerPoint</Application>
  <PresentationFormat>Widescreen</PresentationFormat>
  <Paragraphs>692</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Arial,Sans-Serif</vt:lpstr>
      <vt:lpstr>Calibri</vt:lpstr>
      <vt:lpstr>Calibri Light</vt:lpstr>
      <vt:lpstr>Office Theme</vt:lpstr>
      <vt:lpstr>PowerPoint Presentation</vt:lpstr>
      <vt:lpstr>Health Awareness Campaigns: April 2025</vt:lpstr>
      <vt:lpstr>PowerPoint Presentation</vt:lpstr>
      <vt:lpstr>PowerPoint Presentation</vt:lpstr>
      <vt:lpstr>PowerPoint Presentation</vt:lpstr>
      <vt:lpstr>Brent Health Matters – Health and Wellbeing Events for April 2025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London Borough of Brent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Tzegai, Betania</dc:creator>
  <cp:lastModifiedBy>Simon, Scott</cp:lastModifiedBy>
  <cp:revision>451</cp:revision>
  <dcterms:created xsi:type="dcterms:W3CDTF">2023-07-27T13:50:28Z</dcterms:created>
  <dcterms:modified xsi:type="dcterms:W3CDTF">2025-03-18T13:58:06Z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0x010100A2E8D967A7ACB04385406F21DD3F3B5F</vt:lpwstr>
  </property>
  <property fmtid="{D5CDD505-2E9C-101B-9397-08002B2CF9AE}" pid="3" name="MediaServiceImageTags">
    <vt:lpwstr/>
  </property>
</Properties>
</file>