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
  </p:notesMasterIdLst>
  <p:sldIdLst>
    <p:sldId id="256" r:id="rId5"/>
    <p:sldId id="258" r:id="rId6"/>
  </p:sldIdLst>
  <p:sldSz cx="10693400" cy="7562850"/>
  <p:notesSz cx="10693400" cy="7562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DC8230-20C1-4294-BB8A-5BD0AB34542A}" v="4" dt="2024-06-18T08:50:58.470"/>
    <p1510:client id="{BB9FD80D-CB3B-0883-0132-49F67E82F8FB}" v="7" dt="2024-06-18T08:50:06.487"/>
    <p1510:client id="{FC7F0B99-3820-1527-2613-D088DABFDF3A}" v="1" dt="2024-06-18T09:03:45.37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792" autoAdjust="0"/>
  </p:normalViewPr>
  <p:slideViewPr>
    <p:cSldViewPr>
      <p:cViewPr varScale="1">
        <p:scale>
          <a:sx n="91" d="100"/>
          <a:sy n="91" d="100"/>
        </p:scale>
        <p:origin x="108" y="1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633913" cy="3794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6057900" y="0"/>
            <a:ext cx="4632325" cy="379413"/>
          </a:xfrm>
          <a:prstGeom prst="rect">
            <a:avLst/>
          </a:prstGeom>
        </p:spPr>
        <p:txBody>
          <a:bodyPr vert="horz" lIns="91440" tIns="45720" rIns="91440" bIns="45720" rtlCol="0"/>
          <a:lstStyle>
            <a:lvl1pPr algn="r">
              <a:defRPr sz="1200"/>
            </a:lvl1pPr>
          </a:lstStyle>
          <a:p>
            <a:fld id="{13AAA8D6-2A56-4A9A-B1E0-873592A4CBB0}" type="datetimeFigureOut">
              <a:rPr lang="en-GB" smtClean="0"/>
              <a:t>22/09/2025</a:t>
            </a:fld>
            <a:endParaRPr lang="en-GB"/>
          </a:p>
        </p:txBody>
      </p:sp>
      <p:sp>
        <p:nvSpPr>
          <p:cNvPr id="4" name="Slide Image Placeholder 3"/>
          <p:cNvSpPr>
            <a:spLocks noGrp="1" noRot="1" noChangeAspect="1"/>
          </p:cNvSpPr>
          <p:nvPr>
            <p:ph type="sldImg" idx="2"/>
          </p:nvPr>
        </p:nvSpPr>
        <p:spPr>
          <a:xfrm>
            <a:off x="3543300" y="946150"/>
            <a:ext cx="3606800" cy="25511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069975" y="3640138"/>
            <a:ext cx="8553450" cy="29781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7183438"/>
            <a:ext cx="4633913" cy="3794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6057900" y="7183438"/>
            <a:ext cx="4632325" cy="379412"/>
          </a:xfrm>
          <a:prstGeom prst="rect">
            <a:avLst/>
          </a:prstGeom>
        </p:spPr>
        <p:txBody>
          <a:bodyPr vert="horz" lIns="91440" tIns="45720" rIns="91440" bIns="45720" rtlCol="0" anchor="b"/>
          <a:lstStyle>
            <a:lvl1pPr algn="r">
              <a:defRPr sz="1200"/>
            </a:lvl1pPr>
          </a:lstStyle>
          <a:p>
            <a:fld id="{2CE0EC7B-EB83-464C-B380-41372C34330B}" type="slidenum">
              <a:rPr lang="en-GB" smtClean="0"/>
              <a:t>‹#›</a:t>
            </a:fld>
            <a:endParaRPr lang="en-GB"/>
          </a:p>
        </p:txBody>
      </p:sp>
    </p:spTree>
    <p:extLst>
      <p:ext uri="{BB962C8B-B14F-4D97-AF65-F5344CB8AC3E}">
        <p14:creationId xmlns:p14="http://schemas.microsoft.com/office/powerpoint/2010/main" val="4268389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Get rid of MIG branding add city council branding</a:t>
            </a:r>
          </a:p>
          <a:p>
            <a:r>
              <a:rPr lang="en-GB" dirty="0"/>
              <a:t>Email nnicb-nn.igteam@nhs.net??</a:t>
            </a:r>
          </a:p>
          <a:p>
            <a:r>
              <a:rPr lang="en-GB" dirty="0"/>
              <a:t>We need to think more clearly about opting out of using the Notts Care Record – see Loretta’s point. Might impact who we suggest the individual contact’s. Or could still send initial request to the ICB, who then forward to the pertinent organisation?</a:t>
            </a:r>
          </a:p>
        </p:txBody>
      </p:sp>
      <p:sp>
        <p:nvSpPr>
          <p:cNvPr id="4" name="Slide Number Placeholder 3"/>
          <p:cNvSpPr>
            <a:spLocks noGrp="1"/>
          </p:cNvSpPr>
          <p:nvPr>
            <p:ph type="sldNum" sz="quarter" idx="5"/>
          </p:nvPr>
        </p:nvSpPr>
        <p:spPr/>
        <p:txBody>
          <a:bodyPr/>
          <a:lstStyle/>
          <a:p>
            <a:fld id="{2CE0EC7B-EB83-464C-B380-41372C34330B}" type="slidenum">
              <a:rPr lang="en-GB" smtClean="0"/>
              <a:t>2</a:t>
            </a:fld>
            <a:endParaRPr lang="en-GB"/>
          </a:p>
        </p:txBody>
      </p:sp>
    </p:spTree>
    <p:extLst>
      <p:ext uri="{BB962C8B-B14F-4D97-AF65-F5344CB8AC3E}">
        <p14:creationId xmlns:p14="http://schemas.microsoft.com/office/powerpoint/2010/main" val="3420816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9" name="bk object 19"/>
          <p:cNvSpPr/>
          <p:nvPr/>
        </p:nvSpPr>
        <p:spPr>
          <a:xfrm>
            <a:off x="0" y="0"/>
            <a:ext cx="3564254" cy="6563359"/>
          </a:xfrm>
          <a:custGeom>
            <a:avLst/>
            <a:gdLst/>
            <a:ahLst/>
            <a:cxnLst/>
            <a:rect l="l" t="t" r="r" b="b"/>
            <a:pathLst>
              <a:path w="3564254" h="6563359">
                <a:moveTo>
                  <a:pt x="3564001" y="0"/>
                </a:moveTo>
                <a:lnTo>
                  <a:pt x="0" y="0"/>
                </a:lnTo>
                <a:lnTo>
                  <a:pt x="0" y="6562801"/>
                </a:lnTo>
                <a:lnTo>
                  <a:pt x="3564001" y="6562801"/>
                </a:lnTo>
                <a:lnTo>
                  <a:pt x="3564001" y="0"/>
                </a:lnTo>
                <a:close/>
              </a:path>
            </a:pathLst>
          </a:custGeom>
          <a:solidFill>
            <a:srgbClr val="0069AE"/>
          </a:solidFill>
        </p:spPr>
        <p:txBody>
          <a:bodyPr wrap="square" lIns="0" tIns="0" rIns="0" bIns="0" rtlCol="0"/>
          <a:lstStyle/>
          <a:p>
            <a:endParaRPr/>
          </a:p>
        </p:txBody>
      </p:sp>
      <p:sp>
        <p:nvSpPr>
          <p:cNvPr id="20" name="bk object 20"/>
          <p:cNvSpPr/>
          <p:nvPr/>
        </p:nvSpPr>
        <p:spPr>
          <a:xfrm>
            <a:off x="0" y="6562800"/>
            <a:ext cx="3564254" cy="997585"/>
          </a:xfrm>
          <a:custGeom>
            <a:avLst/>
            <a:gdLst/>
            <a:ahLst/>
            <a:cxnLst/>
            <a:rect l="l" t="t" r="r" b="b"/>
            <a:pathLst>
              <a:path w="3564254" h="997584">
                <a:moveTo>
                  <a:pt x="3564001" y="0"/>
                </a:moveTo>
                <a:lnTo>
                  <a:pt x="0" y="0"/>
                </a:lnTo>
                <a:lnTo>
                  <a:pt x="0" y="997203"/>
                </a:lnTo>
                <a:lnTo>
                  <a:pt x="3564001" y="997203"/>
                </a:lnTo>
                <a:lnTo>
                  <a:pt x="3564001" y="0"/>
                </a:lnTo>
                <a:close/>
              </a:path>
            </a:pathLst>
          </a:custGeom>
          <a:solidFill>
            <a:srgbClr val="90C960"/>
          </a:solidFill>
        </p:spPr>
        <p:txBody>
          <a:bodyPr wrap="square" lIns="0" tIns="0" rIns="0" bIns="0" rtlCol="0"/>
          <a:lstStyle/>
          <a:p>
            <a:endParaRPr/>
          </a:p>
        </p:txBody>
      </p:sp>
      <p:sp>
        <p:nvSpPr>
          <p:cNvPr id="21" name="bk object 21"/>
          <p:cNvSpPr/>
          <p:nvPr/>
        </p:nvSpPr>
        <p:spPr>
          <a:xfrm>
            <a:off x="3564001" y="4957305"/>
            <a:ext cx="7128509" cy="1524000"/>
          </a:xfrm>
          <a:custGeom>
            <a:avLst/>
            <a:gdLst/>
            <a:ahLst/>
            <a:cxnLst/>
            <a:rect l="l" t="t" r="r" b="b"/>
            <a:pathLst>
              <a:path w="7128509" h="1524000">
                <a:moveTo>
                  <a:pt x="0" y="1523733"/>
                </a:moveTo>
                <a:lnTo>
                  <a:pt x="7128002" y="1523733"/>
                </a:lnTo>
                <a:lnTo>
                  <a:pt x="7128002" y="0"/>
                </a:lnTo>
                <a:lnTo>
                  <a:pt x="0" y="0"/>
                </a:lnTo>
                <a:lnTo>
                  <a:pt x="0" y="1523733"/>
                </a:lnTo>
                <a:close/>
              </a:path>
            </a:pathLst>
          </a:custGeom>
          <a:solidFill>
            <a:srgbClr val="0069AE"/>
          </a:solidFill>
        </p:spPr>
        <p:txBody>
          <a:bodyPr wrap="square" lIns="0" tIns="0" rIns="0" bIns="0" rtlCol="0"/>
          <a:lstStyle/>
          <a:p>
            <a:endParaRPr/>
          </a:p>
        </p:txBody>
      </p:sp>
      <p:sp>
        <p:nvSpPr>
          <p:cNvPr id="22" name="bk object 22"/>
          <p:cNvSpPr/>
          <p:nvPr/>
        </p:nvSpPr>
        <p:spPr>
          <a:xfrm>
            <a:off x="3564001" y="6481038"/>
            <a:ext cx="7128509" cy="1079500"/>
          </a:xfrm>
          <a:custGeom>
            <a:avLst/>
            <a:gdLst/>
            <a:ahLst/>
            <a:cxnLst/>
            <a:rect l="l" t="t" r="r" b="b"/>
            <a:pathLst>
              <a:path w="7128509" h="1079500">
                <a:moveTo>
                  <a:pt x="0" y="1078966"/>
                </a:moveTo>
                <a:lnTo>
                  <a:pt x="7128002" y="1078966"/>
                </a:lnTo>
                <a:lnTo>
                  <a:pt x="7128002" y="0"/>
                </a:lnTo>
                <a:lnTo>
                  <a:pt x="0" y="0"/>
                </a:lnTo>
                <a:lnTo>
                  <a:pt x="0" y="1078966"/>
                </a:lnTo>
                <a:close/>
              </a:path>
            </a:pathLst>
          </a:custGeom>
          <a:solidFill>
            <a:srgbClr val="0069AE"/>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300" b="1" i="0">
                <a:solidFill>
                  <a:schemeClr val="bg1"/>
                </a:solidFill>
                <a:latin typeface="Arial"/>
                <a:cs typeface="Arial"/>
              </a:defRPr>
            </a:lvl1pPr>
          </a:lstStyle>
          <a:p>
            <a:endParaRPr dirty="0"/>
          </a:p>
        </p:txBody>
      </p:sp>
      <p:sp>
        <p:nvSpPr>
          <p:cNvPr id="3" name="Holder 3"/>
          <p:cNvSpPr>
            <a:spLocks noGrp="1"/>
          </p:cNvSpPr>
          <p:nvPr>
            <p:ph type="body" idx="1"/>
          </p:nvPr>
        </p:nvSpPr>
        <p:spPr>
          <a:xfrm>
            <a:off x="534670" y="3460497"/>
            <a:ext cx="7479030" cy="3270439"/>
          </a:xfrm>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8" name="Picture 7" hidden="1">
            <a:extLst>
              <a:ext uri="{FF2B5EF4-FFF2-40B4-BE49-F238E27FC236}">
                <a16:creationId xmlns:a16="http://schemas.microsoft.com/office/drawing/2014/main" id="{0C803A7C-CF9C-C43F-9BE9-56FBA64D201B}"/>
              </a:ext>
            </a:extLst>
          </p:cNvPr>
          <p:cNvPicPr>
            <a:picLocks noChangeAspect="1"/>
          </p:cNvPicPr>
          <p:nvPr userDrawn="1"/>
        </p:nvPicPr>
        <p:blipFill>
          <a:blip r:embed="rId2"/>
          <a:stretch>
            <a:fillRect/>
          </a:stretch>
        </p:blipFill>
        <p:spPr>
          <a:xfrm>
            <a:off x="8266759" y="160857"/>
            <a:ext cx="2286001" cy="3059906"/>
          </a:xfrm>
          <a:prstGeom prst="rect">
            <a:avLst/>
          </a:prstGeom>
        </p:spPr>
      </p:pic>
      <p:sp>
        <p:nvSpPr>
          <p:cNvPr id="11" name="Freeform 4">
            <a:extLst>
              <a:ext uri="{FF2B5EF4-FFF2-40B4-BE49-F238E27FC236}">
                <a16:creationId xmlns:a16="http://schemas.microsoft.com/office/drawing/2014/main" id="{979E6754-EBBE-E122-59B0-ABFD0BAC1AF1}"/>
              </a:ext>
            </a:extLst>
          </p:cNvPr>
          <p:cNvSpPr/>
          <p:nvPr userDrawn="1"/>
        </p:nvSpPr>
        <p:spPr>
          <a:xfrm>
            <a:off x="7139071" y="2341309"/>
            <a:ext cx="3553439" cy="2623348"/>
          </a:xfrm>
          <a:custGeom>
            <a:avLst/>
            <a:gdLst/>
            <a:ahLst/>
            <a:cxnLst/>
            <a:rect l="l" t="t" r="r" b="b"/>
            <a:pathLst>
              <a:path w="3104749" h="7874615">
                <a:moveTo>
                  <a:pt x="0" y="0"/>
                </a:moveTo>
                <a:lnTo>
                  <a:pt x="3104750" y="0"/>
                </a:lnTo>
                <a:lnTo>
                  <a:pt x="3104750" y="7874615"/>
                </a:lnTo>
                <a:lnTo>
                  <a:pt x="0" y="7874615"/>
                </a:lnTo>
                <a:lnTo>
                  <a:pt x="0" y="0"/>
                </a:lnTo>
                <a:close/>
              </a:path>
            </a:pathLst>
          </a:custGeom>
          <a:blipFill>
            <a:blip r:embed="rId3"/>
            <a:stretch>
              <a:fillRect t="-118915" b="-81260"/>
            </a:stretch>
          </a:blipFill>
        </p:spPr>
      </p:sp>
      <p:sp>
        <p:nvSpPr>
          <p:cNvPr id="17" name="bk object 17"/>
          <p:cNvSpPr/>
          <p:nvPr/>
        </p:nvSpPr>
        <p:spPr>
          <a:xfrm>
            <a:off x="6946900" y="2341310"/>
            <a:ext cx="3605860" cy="2494354"/>
          </a:xfrm>
          <a:prstGeom prst="rect">
            <a:avLst/>
          </a:prstGeom>
          <a:blipFill>
            <a:blip r:embed="rId4" cstate="print"/>
            <a:stretch>
              <a:fillRect/>
            </a:stretch>
          </a:blipFill>
        </p:spPr>
        <p:txBody>
          <a:bodyPr wrap="square" lIns="0" tIns="0" rIns="0" bIns="0" rtlCol="0"/>
          <a:lstStyle/>
          <a:p>
            <a:endParaRPr/>
          </a:p>
        </p:txBody>
      </p:sp>
      <p:sp>
        <p:nvSpPr>
          <p:cNvPr id="10" name="Freeform 4">
            <a:extLst>
              <a:ext uri="{FF2B5EF4-FFF2-40B4-BE49-F238E27FC236}">
                <a16:creationId xmlns:a16="http://schemas.microsoft.com/office/drawing/2014/main" id="{3D27CA54-42FB-5DDB-A20D-80389F212AA6}"/>
              </a:ext>
            </a:extLst>
          </p:cNvPr>
          <p:cNvSpPr/>
          <p:nvPr userDrawn="1"/>
        </p:nvSpPr>
        <p:spPr>
          <a:xfrm>
            <a:off x="3504205" y="2341309"/>
            <a:ext cx="3553439" cy="2615843"/>
          </a:xfrm>
          <a:custGeom>
            <a:avLst/>
            <a:gdLst/>
            <a:ahLst/>
            <a:cxnLst/>
            <a:rect l="l" t="t" r="r" b="b"/>
            <a:pathLst>
              <a:path w="3104749" h="7874615">
                <a:moveTo>
                  <a:pt x="0" y="0"/>
                </a:moveTo>
                <a:lnTo>
                  <a:pt x="3104750" y="0"/>
                </a:lnTo>
                <a:lnTo>
                  <a:pt x="3104750" y="7874615"/>
                </a:lnTo>
                <a:lnTo>
                  <a:pt x="0" y="7874615"/>
                </a:lnTo>
                <a:lnTo>
                  <a:pt x="0" y="0"/>
                </a:lnTo>
                <a:close/>
              </a:path>
            </a:pathLst>
          </a:custGeom>
          <a:blipFill>
            <a:blip r:embed="rId3"/>
            <a:stretch>
              <a:fillRect t="-119542" b="-81493"/>
            </a:stretch>
          </a:blipFill>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Arial"/>
                <a:cs typeface="Arial"/>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75300" y="522679"/>
            <a:ext cx="10142799" cy="1366520"/>
          </a:xfrm>
          <a:prstGeom prst="rect">
            <a:avLst/>
          </a:prstGeom>
        </p:spPr>
        <p:txBody>
          <a:bodyPr wrap="square" lIns="0" tIns="0" rIns="0" bIns="0">
            <a:spAutoFit/>
          </a:bodyPr>
          <a:lstStyle>
            <a:lvl1pPr>
              <a:defRPr sz="2300" b="1" i="0">
                <a:solidFill>
                  <a:schemeClr val="bg1"/>
                </a:solidFill>
                <a:latin typeface="Arial"/>
                <a:cs typeface="Arial"/>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9/22/2025</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hyperlink" Target="https://digitalnotts.nhs.uk/notts-care-record/" TargetMode="Externa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9300" y="5859460"/>
            <a:ext cx="3006725" cy="901337"/>
          </a:xfrm>
          <a:prstGeom prst="rect">
            <a:avLst/>
          </a:prstGeom>
        </p:spPr>
        <p:txBody>
          <a:bodyPr vert="horz" wrap="square" lIns="0" tIns="50800" rIns="0" bIns="0" rtlCol="0">
            <a:spAutoFit/>
          </a:bodyPr>
          <a:lstStyle/>
          <a:p>
            <a:pPr marL="12700">
              <a:lnSpc>
                <a:spcPct val="100000"/>
              </a:lnSpc>
              <a:spcBef>
                <a:spcPts val="400"/>
              </a:spcBef>
            </a:pPr>
            <a:r>
              <a:rPr sz="1200" b="1" spc="-45" dirty="0">
                <a:solidFill>
                  <a:srgbClr val="90C960"/>
                </a:solidFill>
                <a:latin typeface="Arial"/>
                <a:cs typeface="Arial"/>
              </a:rPr>
              <a:t>For </a:t>
            </a:r>
            <a:r>
              <a:rPr sz="1200" b="1" spc="-10" dirty="0">
                <a:solidFill>
                  <a:srgbClr val="90C960"/>
                </a:solidFill>
                <a:latin typeface="Arial"/>
                <a:cs typeface="Arial"/>
              </a:rPr>
              <a:t>more</a:t>
            </a:r>
            <a:r>
              <a:rPr sz="1200" b="1" spc="40" dirty="0">
                <a:solidFill>
                  <a:srgbClr val="90C960"/>
                </a:solidFill>
                <a:latin typeface="Arial"/>
                <a:cs typeface="Arial"/>
              </a:rPr>
              <a:t> </a:t>
            </a:r>
            <a:r>
              <a:rPr sz="1200" b="1" spc="10" dirty="0">
                <a:solidFill>
                  <a:srgbClr val="90C960"/>
                </a:solidFill>
                <a:latin typeface="Arial"/>
                <a:cs typeface="Arial"/>
              </a:rPr>
              <a:t>information</a:t>
            </a:r>
            <a:endParaRPr sz="1200" dirty="0">
              <a:latin typeface="Arial"/>
              <a:cs typeface="Arial"/>
            </a:endParaRPr>
          </a:p>
          <a:p>
            <a:pPr marL="12700" marR="5080">
              <a:lnSpc>
                <a:spcPct val="114599"/>
              </a:lnSpc>
              <a:spcBef>
                <a:spcPts val="65"/>
              </a:spcBef>
            </a:pPr>
            <a:r>
              <a:rPr sz="900" spc="40" dirty="0">
                <a:solidFill>
                  <a:srgbClr val="FFFFFF"/>
                </a:solidFill>
                <a:latin typeface="Arial"/>
                <a:cs typeface="Arial"/>
              </a:rPr>
              <a:t>If</a:t>
            </a:r>
            <a:r>
              <a:rPr sz="900" dirty="0">
                <a:solidFill>
                  <a:srgbClr val="FFFFFF"/>
                </a:solidFill>
                <a:latin typeface="Arial"/>
                <a:cs typeface="Arial"/>
              </a:rPr>
              <a:t> </a:t>
            </a:r>
            <a:r>
              <a:rPr sz="900" spc="25" dirty="0">
                <a:solidFill>
                  <a:srgbClr val="FFFFFF"/>
                </a:solidFill>
                <a:latin typeface="Arial"/>
                <a:cs typeface="Arial"/>
              </a:rPr>
              <a:t>you</a:t>
            </a:r>
            <a:r>
              <a:rPr sz="900" spc="5" dirty="0">
                <a:solidFill>
                  <a:srgbClr val="FFFFFF"/>
                </a:solidFill>
                <a:latin typeface="Arial"/>
                <a:cs typeface="Arial"/>
              </a:rPr>
              <a:t> </a:t>
            </a:r>
            <a:r>
              <a:rPr sz="900" spc="10" dirty="0">
                <a:solidFill>
                  <a:srgbClr val="FFFFFF"/>
                </a:solidFill>
                <a:latin typeface="Arial"/>
                <a:cs typeface="Arial"/>
              </a:rPr>
              <a:t>have</a:t>
            </a:r>
            <a:r>
              <a:rPr sz="900" spc="5" dirty="0">
                <a:solidFill>
                  <a:srgbClr val="FFFFFF"/>
                </a:solidFill>
                <a:latin typeface="Arial"/>
                <a:cs typeface="Arial"/>
              </a:rPr>
              <a:t> </a:t>
            </a:r>
            <a:r>
              <a:rPr sz="900" spc="10" dirty="0">
                <a:solidFill>
                  <a:srgbClr val="FFFFFF"/>
                </a:solidFill>
                <a:latin typeface="Arial"/>
                <a:cs typeface="Arial"/>
              </a:rPr>
              <a:t>questions</a:t>
            </a:r>
            <a:r>
              <a:rPr sz="900" spc="5" dirty="0">
                <a:solidFill>
                  <a:srgbClr val="FFFFFF"/>
                </a:solidFill>
                <a:latin typeface="Arial"/>
                <a:cs typeface="Arial"/>
              </a:rPr>
              <a:t> </a:t>
            </a:r>
            <a:r>
              <a:rPr sz="900" spc="40" dirty="0">
                <a:solidFill>
                  <a:srgbClr val="FFFFFF"/>
                </a:solidFill>
                <a:latin typeface="Arial"/>
                <a:cs typeface="Arial"/>
              </a:rPr>
              <a:t>or</a:t>
            </a:r>
            <a:r>
              <a:rPr sz="900" spc="5" dirty="0">
                <a:solidFill>
                  <a:srgbClr val="FFFFFF"/>
                </a:solidFill>
                <a:latin typeface="Arial"/>
                <a:cs typeface="Arial"/>
              </a:rPr>
              <a:t> </a:t>
            </a:r>
            <a:r>
              <a:rPr sz="900" spc="50" dirty="0">
                <a:solidFill>
                  <a:srgbClr val="FFFFFF"/>
                </a:solidFill>
                <a:latin typeface="Arial"/>
                <a:cs typeface="Arial"/>
              </a:rPr>
              <a:t>would</a:t>
            </a:r>
            <a:r>
              <a:rPr sz="900" spc="5" dirty="0">
                <a:solidFill>
                  <a:srgbClr val="FFFFFF"/>
                </a:solidFill>
                <a:latin typeface="Arial"/>
                <a:cs typeface="Arial"/>
              </a:rPr>
              <a:t> </a:t>
            </a:r>
            <a:r>
              <a:rPr sz="900" spc="30" dirty="0">
                <a:solidFill>
                  <a:srgbClr val="FFFFFF"/>
                </a:solidFill>
                <a:latin typeface="Arial"/>
                <a:cs typeface="Arial"/>
              </a:rPr>
              <a:t>like</a:t>
            </a:r>
            <a:r>
              <a:rPr sz="900" spc="5" dirty="0">
                <a:solidFill>
                  <a:srgbClr val="FFFFFF"/>
                </a:solidFill>
                <a:latin typeface="Arial"/>
                <a:cs typeface="Arial"/>
              </a:rPr>
              <a:t> </a:t>
            </a:r>
            <a:r>
              <a:rPr sz="900" spc="65" dirty="0">
                <a:solidFill>
                  <a:srgbClr val="FFFFFF"/>
                </a:solidFill>
                <a:latin typeface="Arial"/>
                <a:cs typeface="Arial"/>
              </a:rPr>
              <a:t>to</a:t>
            </a:r>
            <a:r>
              <a:rPr sz="900" dirty="0">
                <a:solidFill>
                  <a:srgbClr val="FFFFFF"/>
                </a:solidFill>
                <a:latin typeface="Arial"/>
                <a:cs typeface="Arial"/>
              </a:rPr>
              <a:t> </a:t>
            </a:r>
            <a:r>
              <a:rPr sz="900" spc="55" dirty="0">
                <a:solidFill>
                  <a:srgbClr val="FFFFFF"/>
                </a:solidFill>
                <a:latin typeface="Arial"/>
                <a:cs typeface="Arial"/>
              </a:rPr>
              <a:t>know</a:t>
            </a:r>
            <a:r>
              <a:rPr sz="900" spc="5" dirty="0">
                <a:solidFill>
                  <a:srgbClr val="FFFFFF"/>
                </a:solidFill>
                <a:latin typeface="Arial"/>
                <a:cs typeface="Arial"/>
              </a:rPr>
              <a:t> </a:t>
            </a:r>
            <a:r>
              <a:rPr sz="900" spc="25" dirty="0">
                <a:solidFill>
                  <a:srgbClr val="FFFFFF"/>
                </a:solidFill>
                <a:latin typeface="Arial"/>
                <a:cs typeface="Arial"/>
              </a:rPr>
              <a:t>more,</a:t>
            </a:r>
            <a:r>
              <a:rPr sz="900" spc="5" dirty="0">
                <a:solidFill>
                  <a:srgbClr val="FFFFFF"/>
                </a:solidFill>
                <a:latin typeface="Arial"/>
                <a:cs typeface="Arial"/>
              </a:rPr>
              <a:t> </a:t>
            </a:r>
            <a:r>
              <a:rPr sz="900" spc="-5" dirty="0">
                <a:solidFill>
                  <a:srgbClr val="FFFFFF"/>
                </a:solidFill>
                <a:latin typeface="Arial"/>
                <a:cs typeface="Arial"/>
              </a:rPr>
              <a:t>please</a:t>
            </a:r>
            <a:r>
              <a:rPr sz="900" spc="5" dirty="0">
                <a:solidFill>
                  <a:srgbClr val="FFFFFF"/>
                </a:solidFill>
                <a:latin typeface="Arial"/>
                <a:cs typeface="Arial"/>
              </a:rPr>
              <a:t> </a:t>
            </a:r>
            <a:r>
              <a:rPr sz="900" spc="-15" dirty="0">
                <a:solidFill>
                  <a:srgbClr val="FFFFFF"/>
                </a:solidFill>
                <a:latin typeface="Arial"/>
                <a:cs typeface="Arial"/>
              </a:rPr>
              <a:t>ask</a:t>
            </a:r>
            <a:r>
              <a:rPr sz="900" spc="5" dirty="0">
                <a:solidFill>
                  <a:srgbClr val="FFFFFF"/>
                </a:solidFill>
                <a:latin typeface="Arial"/>
                <a:cs typeface="Arial"/>
              </a:rPr>
              <a:t> </a:t>
            </a:r>
            <a:r>
              <a:rPr sz="900" spc="-5" dirty="0">
                <a:solidFill>
                  <a:srgbClr val="FFFFFF"/>
                </a:solidFill>
                <a:latin typeface="Arial"/>
                <a:cs typeface="Arial"/>
              </a:rPr>
              <a:t>a  </a:t>
            </a:r>
            <a:r>
              <a:rPr sz="900" spc="25" dirty="0">
                <a:solidFill>
                  <a:srgbClr val="FFFFFF"/>
                </a:solidFill>
                <a:latin typeface="Arial"/>
                <a:cs typeface="Arial"/>
              </a:rPr>
              <a:t>member </a:t>
            </a:r>
            <a:r>
              <a:rPr sz="900" spc="65" dirty="0">
                <a:solidFill>
                  <a:srgbClr val="FFFFFF"/>
                </a:solidFill>
                <a:latin typeface="Arial"/>
                <a:cs typeface="Arial"/>
              </a:rPr>
              <a:t>of </a:t>
            </a:r>
            <a:r>
              <a:rPr sz="900" spc="40" dirty="0">
                <a:solidFill>
                  <a:srgbClr val="FFFFFF"/>
                </a:solidFill>
                <a:latin typeface="Arial"/>
                <a:cs typeface="Arial"/>
              </a:rPr>
              <a:t>the </a:t>
            </a:r>
            <a:r>
              <a:rPr sz="900" spc="30" dirty="0">
                <a:solidFill>
                  <a:srgbClr val="FFFFFF"/>
                </a:solidFill>
                <a:latin typeface="Arial"/>
                <a:cs typeface="Arial"/>
              </a:rPr>
              <a:t>team </a:t>
            </a:r>
            <a:r>
              <a:rPr sz="900" spc="20" dirty="0">
                <a:solidFill>
                  <a:srgbClr val="FFFFFF"/>
                </a:solidFill>
                <a:latin typeface="Arial"/>
                <a:cs typeface="Arial"/>
              </a:rPr>
              <a:t>here </a:t>
            </a:r>
            <a:r>
              <a:rPr sz="900" spc="40" dirty="0">
                <a:solidFill>
                  <a:srgbClr val="FFFFFF"/>
                </a:solidFill>
                <a:latin typeface="Arial"/>
                <a:cs typeface="Arial"/>
              </a:rPr>
              <a:t>or go </a:t>
            </a:r>
            <a:r>
              <a:rPr sz="900" spc="35" dirty="0">
                <a:solidFill>
                  <a:srgbClr val="FFFFFF"/>
                </a:solidFill>
                <a:latin typeface="Arial"/>
                <a:cs typeface="Arial"/>
              </a:rPr>
              <a:t>online </a:t>
            </a:r>
            <a:r>
              <a:rPr sz="900" spc="25" dirty="0">
                <a:solidFill>
                  <a:srgbClr val="FFFFFF"/>
                </a:solidFill>
                <a:latin typeface="Arial"/>
                <a:cs typeface="Arial"/>
              </a:rPr>
              <a:t>and </a:t>
            </a:r>
            <a:r>
              <a:rPr sz="900" spc="55" dirty="0">
                <a:solidFill>
                  <a:srgbClr val="FFFFFF"/>
                </a:solidFill>
                <a:latin typeface="Arial"/>
                <a:cs typeface="Arial"/>
              </a:rPr>
              <a:t>find out </a:t>
            </a:r>
            <a:r>
              <a:rPr sz="900" spc="30" dirty="0">
                <a:solidFill>
                  <a:srgbClr val="FFFFFF"/>
                </a:solidFill>
                <a:latin typeface="Arial"/>
                <a:cs typeface="Arial"/>
              </a:rPr>
              <a:t>more </a:t>
            </a:r>
            <a:r>
              <a:rPr sz="900" spc="40" dirty="0">
                <a:solidFill>
                  <a:srgbClr val="FFFFFF"/>
                </a:solidFill>
                <a:latin typeface="Arial"/>
                <a:cs typeface="Arial"/>
              </a:rPr>
              <a:t>at</a:t>
            </a:r>
            <a:r>
              <a:rPr lang="en-GB" sz="900" spc="40" dirty="0">
                <a:solidFill>
                  <a:srgbClr val="FFFFFF"/>
                </a:solidFill>
                <a:latin typeface="Arial"/>
                <a:cs typeface="Arial"/>
              </a:rPr>
              <a:t>:</a:t>
            </a:r>
          </a:p>
          <a:p>
            <a:pPr marL="12700" marR="5080">
              <a:lnSpc>
                <a:spcPct val="114599"/>
              </a:lnSpc>
              <a:spcBef>
                <a:spcPts val="65"/>
              </a:spcBef>
            </a:pPr>
            <a:r>
              <a:rPr lang="en-GB" sz="1050" dirty="0">
                <a:latin typeface="Arial"/>
                <a:cs typeface="Arial"/>
                <a:hlinkClick r:id="rId2"/>
              </a:rPr>
              <a:t>https://digitalnotts.nhs.uk/notts-care-record/</a:t>
            </a:r>
            <a:r>
              <a:rPr lang="en-GB" sz="1050" dirty="0">
                <a:latin typeface="Arial"/>
                <a:cs typeface="Arial"/>
              </a:rPr>
              <a:t> </a:t>
            </a:r>
            <a:endParaRPr sz="1050" dirty="0">
              <a:latin typeface="Arial"/>
              <a:cs typeface="Arial"/>
            </a:endParaRPr>
          </a:p>
        </p:txBody>
      </p:sp>
      <p:sp>
        <p:nvSpPr>
          <p:cNvPr id="3" name="object 3"/>
          <p:cNvSpPr txBox="1"/>
          <p:nvPr/>
        </p:nvSpPr>
        <p:spPr>
          <a:xfrm>
            <a:off x="7451101" y="6388754"/>
            <a:ext cx="2948940" cy="891540"/>
          </a:xfrm>
          <a:prstGeom prst="rect">
            <a:avLst/>
          </a:prstGeom>
        </p:spPr>
        <p:txBody>
          <a:bodyPr vert="horz" wrap="square" lIns="0" tIns="91440" rIns="0" bIns="0" rtlCol="0">
            <a:spAutoFit/>
          </a:bodyPr>
          <a:lstStyle/>
          <a:p>
            <a:pPr marL="12700" marR="7620" algn="ctr">
              <a:lnSpc>
                <a:spcPts val="3100"/>
              </a:lnSpc>
              <a:spcBef>
                <a:spcPts val="720"/>
              </a:spcBef>
            </a:pPr>
            <a:r>
              <a:rPr sz="3100" b="1" spc="-165" dirty="0">
                <a:solidFill>
                  <a:srgbClr val="90C960"/>
                </a:solidFill>
                <a:latin typeface="Arial"/>
                <a:cs typeface="Arial"/>
              </a:rPr>
              <a:t>Your </a:t>
            </a:r>
            <a:r>
              <a:rPr sz="3100" b="1" spc="-105" dirty="0">
                <a:solidFill>
                  <a:srgbClr val="90C960"/>
                </a:solidFill>
                <a:latin typeface="Arial"/>
                <a:cs typeface="Arial"/>
              </a:rPr>
              <a:t>health,  </a:t>
            </a:r>
            <a:r>
              <a:rPr sz="3100" b="1" spc="-95" dirty="0">
                <a:solidFill>
                  <a:srgbClr val="90C960"/>
                </a:solidFill>
                <a:latin typeface="Arial"/>
                <a:cs typeface="Arial"/>
              </a:rPr>
              <a:t>your</a:t>
            </a:r>
            <a:r>
              <a:rPr sz="3100" b="1" spc="-325" dirty="0">
                <a:solidFill>
                  <a:srgbClr val="90C960"/>
                </a:solidFill>
                <a:latin typeface="Arial"/>
                <a:cs typeface="Arial"/>
              </a:rPr>
              <a:t> </a:t>
            </a:r>
            <a:r>
              <a:rPr sz="3100" b="1" spc="-95" dirty="0">
                <a:solidFill>
                  <a:srgbClr val="90C960"/>
                </a:solidFill>
                <a:latin typeface="Arial"/>
                <a:cs typeface="Arial"/>
              </a:rPr>
              <a:t>information</a:t>
            </a:r>
            <a:endParaRPr sz="3100" dirty="0">
              <a:latin typeface="Arial"/>
              <a:cs typeface="Arial"/>
            </a:endParaRPr>
          </a:p>
        </p:txBody>
      </p:sp>
      <p:sp>
        <p:nvSpPr>
          <p:cNvPr id="4" name="object 4"/>
          <p:cNvSpPr/>
          <p:nvPr/>
        </p:nvSpPr>
        <p:spPr>
          <a:xfrm>
            <a:off x="7128002" y="2123922"/>
            <a:ext cx="3564254" cy="36195"/>
          </a:xfrm>
          <a:custGeom>
            <a:avLst/>
            <a:gdLst/>
            <a:ahLst/>
            <a:cxnLst/>
            <a:rect l="l" t="t" r="r" b="b"/>
            <a:pathLst>
              <a:path w="3564254" h="36194">
                <a:moveTo>
                  <a:pt x="3564001" y="0"/>
                </a:moveTo>
                <a:lnTo>
                  <a:pt x="0" y="0"/>
                </a:lnTo>
                <a:lnTo>
                  <a:pt x="0" y="36004"/>
                </a:lnTo>
                <a:lnTo>
                  <a:pt x="3564001" y="36004"/>
                </a:lnTo>
                <a:lnTo>
                  <a:pt x="3564001" y="0"/>
                </a:lnTo>
                <a:close/>
              </a:path>
            </a:pathLst>
          </a:custGeom>
          <a:solidFill>
            <a:srgbClr val="90C960"/>
          </a:solidFill>
        </p:spPr>
        <p:txBody>
          <a:bodyPr wrap="square" lIns="0" tIns="0" rIns="0" bIns="0" rtlCol="0"/>
          <a:lstStyle/>
          <a:p>
            <a:endParaRPr/>
          </a:p>
        </p:txBody>
      </p:sp>
      <p:sp>
        <p:nvSpPr>
          <p:cNvPr id="5" name="object 5"/>
          <p:cNvSpPr/>
          <p:nvPr/>
        </p:nvSpPr>
        <p:spPr>
          <a:xfrm>
            <a:off x="3564001" y="2123909"/>
            <a:ext cx="3564254" cy="36195"/>
          </a:xfrm>
          <a:custGeom>
            <a:avLst/>
            <a:gdLst/>
            <a:ahLst/>
            <a:cxnLst/>
            <a:rect l="l" t="t" r="r" b="b"/>
            <a:pathLst>
              <a:path w="3564254" h="36194">
                <a:moveTo>
                  <a:pt x="3564001" y="0"/>
                </a:moveTo>
                <a:lnTo>
                  <a:pt x="0" y="0"/>
                </a:lnTo>
                <a:lnTo>
                  <a:pt x="0" y="36004"/>
                </a:lnTo>
                <a:lnTo>
                  <a:pt x="3564001" y="36004"/>
                </a:lnTo>
                <a:lnTo>
                  <a:pt x="3564001" y="0"/>
                </a:lnTo>
                <a:close/>
              </a:path>
            </a:pathLst>
          </a:custGeom>
          <a:solidFill>
            <a:srgbClr val="90C960"/>
          </a:solidFill>
        </p:spPr>
        <p:txBody>
          <a:bodyPr wrap="square" lIns="0" tIns="0" rIns="0" bIns="0" rtlCol="0"/>
          <a:lstStyle/>
          <a:p>
            <a:endParaRPr/>
          </a:p>
        </p:txBody>
      </p:sp>
      <p:sp>
        <p:nvSpPr>
          <p:cNvPr id="6" name="object 6"/>
          <p:cNvSpPr/>
          <p:nvPr/>
        </p:nvSpPr>
        <p:spPr>
          <a:xfrm>
            <a:off x="0" y="2123922"/>
            <a:ext cx="3564254" cy="36195"/>
          </a:xfrm>
          <a:custGeom>
            <a:avLst/>
            <a:gdLst/>
            <a:ahLst/>
            <a:cxnLst/>
            <a:rect l="l" t="t" r="r" b="b"/>
            <a:pathLst>
              <a:path w="3564254" h="36194">
                <a:moveTo>
                  <a:pt x="3564001" y="0"/>
                </a:moveTo>
                <a:lnTo>
                  <a:pt x="0" y="0"/>
                </a:lnTo>
                <a:lnTo>
                  <a:pt x="0" y="36004"/>
                </a:lnTo>
                <a:lnTo>
                  <a:pt x="3564001" y="36004"/>
                </a:lnTo>
                <a:lnTo>
                  <a:pt x="3564001" y="0"/>
                </a:lnTo>
                <a:close/>
              </a:path>
            </a:pathLst>
          </a:custGeom>
          <a:solidFill>
            <a:srgbClr val="90C960"/>
          </a:solidFill>
        </p:spPr>
        <p:txBody>
          <a:bodyPr wrap="square" lIns="0" tIns="0" rIns="0" bIns="0" rtlCol="0"/>
          <a:lstStyle/>
          <a:p>
            <a:endParaRPr/>
          </a:p>
        </p:txBody>
      </p:sp>
      <p:sp>
        <p:nvSpPr>
          <p:cNvPr id="7" name="object 7"/>
          <p:cNvSpPr/>
          <p:nvPr/>
        </p:nvSpPr>
        <p:spPr>
          <a:xfrm>
            <a:off x="7435050" y="4789055"/>
            <a:ext cx="2950210" cy="1430769"/>
          </a:xfrm>
          <a:custGeom>
            <a:avLst/>
            <a:gdLst/>
            <a:ahLst/>
            <a:cxnLst/>
            <a:rect l="l" t="t" r="r" b="b"/>
            <a:pathLst>
              <a:path w="2950209" h="1692275">
                <a:moveTo>
                  <a:pt x="2949905" y="0"/>
                </a:moveTo>
                <a:lnTo>
                  <a:pt x="0" y="0"/>
                </a:lnTo>
                <a:lnTo>
                  <a:pt x="0" y="1691982"/>
                </a:lnTo>
                <a:lnTo>
                  <a:pt x="2949905" y="1691982"/>
                </a:lnTo>
                <a:close/>
              </a:path>
            </a:pathLst>
          </a:custGeom>
          <a:solidFill>
            <a:srgbClr val="90C960"/>
          </a:solidFill>
        </p:spPr>
        <p:txBody>
          <a:bodyPr wrap="square" lIns="0" tIns="0" rIns="0" bIns="0" rtlCol="0"/>
          <a:lstStyle/>
          <a:p>
            <a:endParaRPr/>
          </a:p>
        </p:txBody>
      </p:sp>
      <p:sp>
        <p:nvSpPr>
          <p:cNvPr id="9" name="object 9"/>
          <p:cNvSpPr txBox="1"/>
          <p:nvPr/>
        </p:nvSpPr>
        <p:spPr>
          <a:xfrm>
            <a:off x="7564711" y="4922196"/>
            <a:ext cx="2756535" cy="1164486"/>
          </a:xfrm>
          <a:prstGeom prst="rect">
            <a:avLst/>
          </a:prstGeom>
        </p:spPr>
        <p:txBody>
          <a:bodyPr vert="horz" wrap="square" lIns="0" tIns="63500" rIns="0" bIns="0" rtlCol="0">
            <a:spAutoFit/>
          </a:bodyPr>
          <a:lstStyle/>
          <a:p>
            <a:pPr marL="12700" marR="25400">
              <a:lnSpc>
                <a:spcPct val="111100"/>
              </a:lnSpc>
              <a:spcBef>
                <a:spcPts val="285"/>
              </a:spcBef>
            </a:pPr>
            <a:r>
              <a:rPr lang="en-GB" sz="1050" spc="-40" dirty="0">
                <a:solidFill>
                  <a:srgbClr val="FFFFFF"/>
                </a:solidFill>
                <a:latin typeface="Arial"/>
                <a:cs typeface="Arial"/>
              </a:rPr>
              <a:t>The Notts Care Record will </a:t>
            </a:r>
            <a:r>
              <a:rPr sz="1050" spc="25" dirty="0">
                <a:solidFill>
                  <a:srgbClr val="FFFFFF"/>
                </a:solidFill>
                <a:latin typeface="Arial"/>
                <a:cs typeface="Arial"/>
              </a:rPr>
              <a:t>help</a:t>
            </a:r>
            <a:r>
              <a:rPr sz="1050" spc="-20" dirty="0">
                <a:solidFill>
                  <a:srgbClr val="FFFFFF"/>
                </a:solidFill>
                <a:latin typeface="Arial"/>
                <a:cs typeface="Arial"/>
              </a:rPr>
              <a:t> </a:t>
            </a:r>
            <a:r>
              <a:rPr lang="en-GB" sz="1050" spc="-35" dirty="0">
                <a:solidFill>
                  <a:srgbClr val="FFFFFF"/>
                </a:solidFill>
                <a:latin typeface="Arial"/>
                <a:cs typeface="Arial"/>
              </a:rPr>
              <a:t>your health and care providers</a:t>
            </a:r>
            <a:r>
              <a:rPr sz="1050" spc="-25" dirty="0">
                <a:solidFill>
                  <a:srgbClr val="FFFFFF"/>
                </a:solidFill>
                <a:latin typeface="Arial"/>
                <a:cs typeface="Arial"/>
              </a:rPr>
              <a:t> </a:t>
            </a:r>
            <a:r>
              <a:rPr sz="1050" spc="15" dirty="0">
                <a:solidFill>
                  <a:srgbClr val="FFFFFF"/>
                </a:solidFill>
                <a:latin typeface="Arial"/>
                <a:cs typeface="Arial"/>
              </a:rPr>
              <a:t>make</a:t>
            </a:r>
            <a:r>
              <a:rPr sz="1050" spc="-20" dirty="0">
                <a:solidFill>
                  <a:srgbClr val="FFFFFF"/>
                </a:solidFill>
                <a:latin typeface="Arial"/>
                <a:cs typeface="Arial"/>
              </a:rPr>
              <a:t> </a:t>
            </a:r>
            <a:r>
              <a:rPr sz="1050" spc="40" dirty="0">
                <a:solidFill>
                  <a:srgbClr val="FFFFFF"/>
                </a:solidFill>
                <a:latin typeface="Arial" panose="020B0604020202020204" pitchFamily="34" charset="0"/>
                <a:cs typeface="Arial" panose="020B0604020202020204" pitchFamily="34" charset="0"/>
              </a:rPr>
              <a:t>better</a:t>
            </a:r>
            <a:r>
              <a:rPr sz="1050" spc="-20" dirty="0">
                <a:solidFill>
                  <a:srgbClr val="FFFFFF"/>
                </a:solidFill>
                <a:latin typeface="Arial" panose="020B0604020202020204" pitchFamily="34" charset="0"/>
                <a:cs typeface="Arial" panose="020B0604020202020204" pitchFamily="34" charset="0"/>
              </a:rPr>
              <a:t> </a:t>
            </a:r>
            <a:r>
              <a:rPr sz="1050" spc="-10" dirty="0">
                <a:solidFill>
                  <a:srgbClr val="FFFFFF"/>
                </a:solidFill>
                <a:latin typeface="Arial" panose="020B0604020202020204" pitchFamily="34" charset="0"/>
                <a:cs typeface="Arial" panose="020B0604020202020204" pitchFamily="34" charset="0"/>
              </a:rPr>
              <a:t>decisions</a:t>
            </a:r>
            <a:r>
              <a:rPr lang="en-GB" sz="1050" spc="-10" dirty="0">
                <a:solidFill>
                  <a:srgbClr val="FFFFFF"/>
                </a:solidFill>
                <a:latin typeface="Arial" panose="020B0604020202020204" pitchFamily="34" charset="0"/>
                <a:cs typeface="Arial" panose="020B0604020202020204" pitchFamily="34" charset="0"/>
              </a:rPr>
              <a:t> about your care,</a:t>
            </a:r>
            <a:r>
              <a:rPr sz="1050" spc="-25" dirty="0">
                <a:solidFill>
                  <a:srgbClr val="FFFFFF"/>
                </a:solidFill>
                <a:latin typeface="Arial" panose="020B0604020202020204" pitchFamily="34" charset="0"/>
                <a:cs typeface="Arial" panose="020B0604020202020204" pitchFamily="34" charset="0"/>
              </a:rPr>
              <a:t> </a:t>
            </a:r>
            <a:r>
              <a:rPr sz="1050" spc="25" dirty="0">
                <a:solidFill>
                  <a:srgbClr val="FFFFFF"/>
                </a:solidFill>
                <a:latin typeface="Arial" panose="020B0604020202020204" pitchFamily="34" charset="0"/>
                <a:cs typeface="Arial" panose="020B0604020202020204" pitchFamily="34" charset="0"/>
              </a:rPr>
              <a:t>together</a:t>
            </a:r>
            <a:r>
              <a:rPr lang="en-GB" sz="1050" spc="25" dirty="0">
                <a:solidFill>
                  <a:srgbClr val="FFFFFF"/>
                </a:solidFill>
                <a:latin typeface="Arial" panose="020B0604020202020204" pitchFamily="34" charset="0"/>
                <a:cs typeface="Arial" panose="020B0604020202020204" pitchFamily="34" charset="0"/>
              </a:rPr>
              <a:t>.</a:t>
            </a:r>
            <a:r>
              <a:rPr sz="1050" spc="-20" dirty="0">
                <a:solidFill>
                  <a:srgbClr val="FFFFFF"/>
                </a:solidFill>
                <a:latin typeface="Arial" panose="020B0604020202020204" pitchFamily="34" charset="0"/>
                <a:cs typeface="Arial" panose="020B0604020202020204" pitchFamily="34" charset="0"/>
              </a:rPr>
              <a:t> </a:t>
            </a:r>
            <a:endParaRPr lang="en-GB" sz="1050" spc="-20" dirty="0">
              <a:solidFill>
                <a:srgbClr val="FFFFFF"/>
              </a:solidFill>
              <a:latin typeface="Arial" panose="020B0604020202020204" pitchFamily="34" charset="0"/>
              <a:cs typeface="Arial" panose="020B0604020202020204" pitchFamily="34" charset="0"/>
            </a:endParaRPr>
          </a:p>
          <a:p>
            <a:pPr marL="12700" marR="25400">
              <a:lnSpc>
                <a:spcPct val="111100"/>
              </a:lnSpc>
              <a:spcBef>
                <a:spcPts val="285"/>
              </a:spcBef>
            </a:pPr>
            <a:r>
              <a:rPr sz="1050" spc="-10" dirty="0">
                <a:solidFill>
                  <a:srgbClr val="FFFFFF"/>
                </a:solidFill>
                <a:latin typeface="Arial"/>
                <a:cs typeface="Arial"/>
              </a:rPr>
              <a:t>It’s</a:t>
            </a:r>
            <a:r>
              <a:rPr sz="1050" spc="-25" dirty="0">
                <a:solidFill>
                  <a:srgbClr val="FFFFFF"/>
                </a:solidFill>
                <a:latin typeface="Arial"/>
                <a:cs typeface="Arial"/>
              </a:rPr>
              <a:t> </a:t>
            </a:r>
            <a:r>
              <a:rPr sz="1050" spc="-10" dirty="0">
                <a:solidFill>
                  <a:srgbClr val="FFFFFF"/>
                </a:solidFill>
                <a:latin typeface="Arial"/>
                <a:cs typeface="Arial"/>
              </a:rPr>
              <a:t>safe,</a:t>
            </a:r>
            <a:r>
              <a:rPr sz="1050" spc="-25" dirty="0">
                <a:solidFill>
                  <a:srgbClr val="FFFFFF"/>
                </a:solidFill>
                <a:latin typeface="Arial"/>
                <a:cs typeface="Arial"/>
              </a:rPr>
              <a:t> </a:t>
            </a:r>
            <a:r>
              <a:rPr sz="1050" spc="30" dirty="0">
                <a:solidFill>
                  <a:srgbClr val="FFFFFF"/>
                </a:solidFill>
                <a:latin typeface="Arial"/>
                <a:cs typeface="Arial"/>
              </a:rPr>
              <a:t>confidential</a:t>
            </a:r>
            <a:r>
              <a:rPr sz="1050" spc="-25" dirty="0">
                <a:solidFill>
                  <a:srgbClr val="FFFFFF"/>
                </a:solidFill>
                <a:latin typeface="Arial"/>
                <a:cs typeface="Arial"/>
              </a:rPr>
              <a:t> </a:t>
            </a:r>
            <a:r>
              <a:rPr sz="1050" spc="25" dirty="0">
                <a:solidFill>
                  <a:srgbClr val="FFFFFF"/>
                </a:solidFill>
                <a:latin typeface="Arial"/>
                <a:cs typeface="Arial"/>
              </a:rPr>
              <a:t>and</a:t>
            </a:r>
            <a:r>
              <a:rPr sz="1050" spc="-20" dirty="0">
                <a:solidFill>
                  <a:srgbClr val="FFFFFF"/>
                </a:solidFill>
                <a:latin typeface="Arial"/>
                <a:cs typeface="Arial"/>
              </a:rPr>
              <a:t> </a:t>
            </a:r>
            <a:r>
              <a:rPr sz="1050" spc="25" dirty="0">
                <a:solidFill>
                  <a:srgbClr val="FFFFFF"/>
                </a:solidFill>
                <a:latin typeface="Arial"/>
                <a:cs typeface="Arial"/>
              </a:rPr>
              <a:t>only</a:t>
            </a:r>
            <a:r>
              <a:rPr sz="1050" spc="-25" dirty="0">
                <a:solidFill>
                  <a:srgbClr val="FFFFFF"/>
                </a:solidFill>
                <a:latin typeface="Arial"/>
                <a:cs typeface="Arial"/>
              </a:rPr>
              <a:t> </a:t>
            </a:r>
            <a:r>
              <a:rPr sz="1050" spc="40" dirty="0">
                <a:solidFill>
                  <a:srgbClr val="FFFFFF"/>
                </a:solidFill>
                <a:latin typeface="Arial"/>
                <a:cs typeface="Arial"/>
              </a:rPr>
              <a:t>the</a:t>
            </a:r>
            <a:r>
              <a:rPr sz="1050" spc="-25" dirty="0">
                <a:solidFill>
                  <a:srgbClr val="FFFFFF"/>
                </a:solidFill>
                <a:latin typeface="Arial"/>
                <a:cs typeface="Arial"/>
              </a:rPr>
              <a:t> </a:t>
            </a:r>
            <a:r>
              <a:rPr lang="en-GB" sz="1050" dirty="0">
                <a:solidFill>
                  <a:srgbClr val="FFFFFF"/>
                </a:solidFill>
                <a:latin typeface="Arial"/>
                <a:cs typeface="Arial"/>
              </a:rPr>
              <a:t>professionals</a:t>
            </a:r>
            <a:r>
              <a:rPr sz="1050" spc="-20" dirty="0">
                <a:solidFill>
                  <a:srgbClr val="FFFFFF"/>
                </a:solidFill>
                <a:latin typeface="Arial"/>
                <a:cs typeface="Arial"/>
              </a:rPr>
              <a:t> </a:t>
            </a:r>
            <a:r>
              <a:rPr sz="1050" spc="55" dirty="0">
                <a:solidFill>
                  <a:srgbClr val="FFFFFF"/>
                </a:solidFill>
                <a:latin typeface="Arial"/>
                <a:cs typeface="Arial"/>
              </a:rPr>
              <a:t>who </a:t>
            </a:r>
            <a:r>
              <a:rPr sz="1050" spc="15" dirty="0">
                <a:solidFill>
                  <a:srgbClr val="FFFFFF"/>
                </a:solidFill>
                <a:latin typeface="Arial"/>
                <a:cs typeface="Arial"/>
              </a:rPr>
              <a:t>need </a:t>
            </a:r>
            <a:r>
              <a:rPr sz="1050" spc="65" dirty="0">
                <a:solidFill>
                  <a:srgbClr val="FFFFFF"/>
                </a:solidFill>
                <a:latin typeface="Arial"/>
                <a:cs typeface="Arial"/>
              </a:rPr>
              <a:t>to </a:t>
            </a:r>
            <a:r>
              <a:rPr sz="1050" spc="-45" dirty="0">
                <a:solidFill>
                  <a:srgbClr val="FFFFFF"/>
                </a:solidFill>
                <a:latin typeface="Arial"/>
                <a:cs typeface="Arial"/>
              </a:rPr>
              <a:t>see </a:t>
            </a:r>
            <a:r>
              <a:rPr sz="1050" spc="25" dirty="0">
                <a:solidFill>
                  <a:srgbClr val="FFFFFF"/>
                </a:solidFill>
                <a:latin typeface="Arial"/>
                <a:cs typeface="Arial"/>
              </a:rPr>
              <a:t>your </a:t>
            </a:r>
            <a:r>
              <a:rPr sz="1050" spc="15" dirty="0">
                <a:solidFill>
                  <a:srgbClr val="FFFFFF"/>
                </a:solidFill>
                <a:latin typeface="Arial"/>
                <a:cs typeface="Arial"/>
              </a:rPr>
              <a:t>record </a:t>
            </a:r>
            <a:r>
              <a:rPr sz="1050" spc="55" dirty="0">
                <a:solidFill>
                  <a:srgbClr val="FFFFFF"/>
                </a:solidFill>
                <a:latin typeface="Arial"/>
                <a:cs typeface="Arial"/>
              </a:rPr>
              <a:t>will</a:t>
            </a:r>
            <a:r>
              <a:rPr lang="en-GB" sz="1050" spc="55" dirty="0">
                <a:solidFill>
                  <a:srgbClr val="FFFFFF"/>
                </a:solidFill>
                <a:latin typeface="Arial"/>
                <a:cs typeface="Arial"/>
              </a:rPr>
              <a:t> be able to access</a:t>
            </a:r>
            <a:r>
              <a:rPr sz="1050" spc="-45" dirty="0">
                <a:solidFill>
                  <a:srgbClr val="FFFFFF"/>
                </a:solidFill>
                <a:latin typeface="Arial"/>
                <a:cs typeface="Arial"/>
              </a:rPr>
              <a:t> </a:t>
            </a:r>
            <a:r>
              <a:rPr sz="1050" spc="40" dirty="0">
                <a:solidFill>
                  <a:srgbClr val="FFFFFF"/>
                </a:solidFill>
                <a:latin typeface="Arial"/>
                <a:cs typeface="Arial"/>
              </a:rPr>
              <a:t>it. </a:t>
            </a:r>
            <a:endParaRPr sz="1050" dirty="0">
              <a:latin typeface="Arial"/>
              <a:cs typeface="Arial"/>
            </a:endParaRPr>
          </a:p>
        </p:txBody>
      </p:sp>
      <p:sp>
        <p:nvSpPr>
          <p:cNvPr id="10" name="object 10"/>
          <p:cNvSpPr/>
          <p:nvPr/>
        </p:nvSpPr>
        <p:spPr>
          <a:xfrm>
            <a:off x="7435050" y="4789056"/>
            <a:ext cx="2950210" cy="1430770"/>
          </a:xfrm>
          <a:custGeom>
            <a:avLst/>
            <a:gdLst/>
            <a:ahLst/>
            <a:cxnLst/>
            <a:rect l="l" t="t" r="r" b="b"/>
            <a:pathLst>
              <a:path w="2950209" h="1692275">
                <a:moveTo>
                  <a:pt x="0" y="19050"/>
                </a:moveTo>
                <a:lnTo>
                  <a:pt x="0" y="1672932"/>
                </a:lnTo>
                <a:lnTo>
                  <a:pt x="0" y="1691982"/>
                </a:lnTo>
                <a:lnTo>
                  <a:pt x="19050" y="1691982"/>
                </a:lnTo>
                <a:lnTo>
                  <a:pt x="2930855" y="1691982"/>
                </a:lnTo>
                <a:lnTo>
                  <a:pt x="2949905" y="1691982"/>
                </a:lnTo>
                <a:lnTo>
                  <a:pt x="2949905" y="1672932"/>
                </a:lnTo>
                <a:lnTo>
                  <a:pt x="2949905" y="19050"/>
                </a:lnTo>
                <a:lnTo>
                  <a:pt x="2949905" y="0"/>
                </a:lnTo>
                <a:lnTo>
                  <a:pt x="2930855" y="0"/>
                </a:lnTo>
                <a:lnTo>
                  <a:pt x="19050" y="0"/>
                </a:lnTo>
                <a:lnTo>
                  <a:pt x="0" y="0"/>
                </a:lnTo>
                <a:lnTo>
                  <a:pt x="0" y="19050"/>
                </a:lnTo>
                <a:close/>
              </a:path>
            </a:pathLst>
          </a:custGeom>
          <a:ln w="38099">
            <a:solidFill>
              <a:srgbClr val="FFFFFF"/>
            </a:solidFill>
          </a:ln>
        </p:spPr>
        <p:txBody>
          <a:bodyPr wrap="square" lIns="0" tIns="0" rIns="0" bIns="0" rtlCol="0"/>
          <a:lstStyle/>
          <a:p>
            <a:endParaRPr/>
          </a:p>
        </p:txBody>
      </p:sp>
      <p:sp>
        <p:nvSpPr>
          <p:cNvPr id="15" name="object 15"/>
          <p:cNvSpPr txBox="1">
            <a:spLocks noGrp="1"/>
          </p:cNvSpPr>
          <p:nvPr>
            <p:ph type="title"/>
          </p:nvPr>
        </p:nvSpPr>
        <p:spPr>
          <a:xfrm>
            <a:off x="274638" y="522288"/>
            <a:ext cx="10144125" cy="748923"/>
          </a:xfrm>
        </p:spPr>
        <p:txBody>
          <a:bodyPr vert="horz" wrap="square" lIns="0" tIns="40640" rIns="0" bIns="0" rtlCol="0">
            <a:spAutoFit/>
          </a:bodyPr>
          <a:lstStyle/>
          <a:p>
            <a:r>
              <a:rPr lang="en-GB" dirty="0"/>
              <a:t>What is the Notts </a:t>
            </a:r>
            <a:br>
              <a:rPr lang="en-GB" dirty="0"/>
            </a:br>
            <a:r>
              <a:rPr lang="en-GB" dirty="0"/>
              <a:t>Care Record?</a:t>
            </a:r>
          </a:p>
        </p:txBody>
      </p:sp>
      <p:sp>
        <p:nvSpPr>
          <p:cNvPr id="16" name="object 16"/>
          <p:cNvSpPr txBox="1"/>
          <p:nvPr/>
        </p:nvSpPr>
        <p:spPr>
          <a:xfrm>
            <a:off x="276415" y="2323138"/>
            <a:ext cx="3011170" cy="1270156"/>
          </a:xfrm>
          <a:prstGeom prst="rect">
            <a:avLst/>
          </a:prstGeom>
        </p:spPr>
        <p:txBody>
          <a:bodyPr vert="horz" wrap="square" lIns="0" tIns="12700" rIns="0" bIns="0" rtlCol="0">
            <a:spAutoFit/>
          </a:bodyPr>
          <a:lstStyle/>
          <a:p>
            <a:pPr marL="12700" marR="5080">
              <a:lnSpc>
                <a:spcPct val="116700"/>
              </a:lnSpc>
              <a:spcBef>
                <a:spcPts val="100"/>
              </a:spcBef>
            </a:pPr>
            <a:r>
              <a:rPr lang="en-GB" sz="1000" spc="60" dirty="0">
                <a:solidFill>
                  <a:srgbClr val="FFFFFF"/>
                </a:solidFill>
                <a:latin typeface="Arial"/>
                <a:cs typeface="Arial"/>
              </a:rPr>
              <a:t>Health </a:t>
            </a:r>
            <a:r>
              <a:rPr sz="1000" spc="10" dirty="0">
                <a:solidFill>
                  <a:srgbClr val="FFFFFF"/>
                </a:solidFill>
                <a:latin typeface="Arial"/>
                <a:cs typeface="Arial"/>
              </a:rPr>
              <a:t>and </a:t>
            </a:r>
            <a:r>
              <a:rPr sz="1000" spc="-25" dirty="0">
                <a:solidFill>
                  <a:srgbClr val="FFFFFF"/>
                </a:solidFill>
                <a:latin typeface="Arial"/>
                <a:cs typeface="Arial"/>
              </a:rPr>
              <a:t>care </a:t>
            </a:r>
            <a:r>
              <a:rPr sz="1000" spc="-5" dirty="0">
                <a:solidFill>
                  <a:srgbClr val="FFFFFF"/>
                </a:solidFill>
                <a:latin typeface="Arial"/>
                <a:cs typeface="Arial"/>
              </a:rPr>
              <a:t>providers </a:t>
            </a:r>
            <a:r>
              <a:rPr sz="1000" spc="-60" dirty="0">
                <a:solidFill>
                  <a:srgbClr val="FFFFFF"/>
                </a:solidFill>
                <a:latin typeface="Arial"/>
                <a:cs typeface="Arial"/>
              </a:rPr>
              <a:t>across </a:t>
            </a:r>
            <a:r>
              <a:rPr lang="en-GB" sz="1000" spc="-60" dirty="0">
                <a:solidFill>
                  <a:srgbClr val="FFFFFF"/>
                </a:solidFill>
                <a:latin typeface="Arial"/>
                <a:cs typeface="Arial"/>
              </a:rPr>
              <a:t>Nottingham and</a:t>
            </a:r>
            <a:r>
              <a:rPr sz="1000" spc="-60" dirty="0">
                <a:solidFill>
                  <a:srgbClr val="FFFFFF"/>
                </a:solidFill>
                <a:latin typeface="Arial"/>
                <a:cs typeface="Arial"/>
              </a:rPr>
              <a:t> </a:t>
            </a:r>
            <a:r>
              <a:rPr sz="1000" spc="10" dirty="0">
                <a:solidFill>
                  <a:srgbClr val="FFFFFF"/>
                </a:solidFill>
                <a:latin typeface="Arial"/>
                <a:cs typeface="Arial"/>
              </a:rPr>
              <a:t>Nottinghamshire</a:t>
            </a:r>
            <a:r>
              <a:rPr sz="1000" spc="-55" dirty="0">
                <a:solidFill>
                  <a:srgbClr val="FFFFFF"/>
                </a:solidFill>
                <a:latin typeface="Arial"/>
                <a:cs typeface="Arial"/>
              </a:rPr>
              <a:t> </a:t>
            </a:r>
            <a:r>
              <a:rPr sz="1000" spc="25" dirty="0">
                <a:solidFill>
                  <a:srgbClr val="FFFFFF"/>
                </a:solidFill>
                <a:latin typeface="Arial"/>
                <a:cs typeface="Arial"/>
              </a:rPr>
              <a:t>hold</a:t>
            </a:r>
            <a:r>
              <a:rPr sz="1000" spc="-55" dirty="0">
                <a:solidFill>
                  <a:srgbClr val="FFFFFF"/>
                </a:solidFill>
                <a:latin typeface="Arial"/>
                <a:cs typeface="Arial"/>
              </a:rPr>
              <a:t> </a:t>
            </a:r>
            <a:r>
              <a:rPr sz="1000" spc="15" dirty="0">
                <a:solidFill>
                  <a:srgbClr val="FFFFFF"/>
                </a:solidFill>
                <a:latin typeface="Arial"/>
                <a:cs typeface="Arial"/>
              </a:rPr>
              <a:t>individual</a:t>
            </a:r>
            <a:r>
              <a:rPr sz="1000" spc="-55" dirty="0">
                <a:solidFill>
                  <a:srgbClr val="FFFFFF"/>
                </a:solidFill>
                <a:latin typeface="Arial"/>
                <a:cs typeface="Arial"/>
              </a:rPr>
              <a:t> </a:t>
            </a:r>
            <a:r>
              <a:rPr sz="1000" spc="5" dirty="0">
                <a:solidFill>
                  <a:srgbClr val="FFFFFF"/>
                </a:solidFill>
                <a:latin typeface="Arial"/>
                <a:cs typeface="Arial"/>
              </a:rPr>
              <a:t>paper</a:t>
            </a:r>
            <a:r>
              <a:rPr sz="1000" spc="-55" dirty="0">
                <a:solidFill>
                  <a:srgbClr val="FFFFFF"/>
                </a:solidFill>
                <a:latin typeface="Arial"/>
                <a:cs typeface="Arial"/>
              </a:rPr>
              <a:t> </a:t>
            </a:r>
            <a:r>
              <a:rPr sz="1000" spc="10" dirty="0">
                <a:solidFill>
                  <a:srgbClr val="FFFFFF"/>
                </a:solidFill>
                <a:latin typeface="Arial"/>
                <a:cs typeface="Arial"/>
              </a:rPr>
              <a:t>and</a:t>
            </a:r>
            <a:r>
              <a:rPr sz="1000" spc="-55" dirty="0">
                <a:solidFill>
                  <a:srgbClr val="FFFFFF"/>
                </a:solidFill>
                <a:latin typeface="Arial"/>
                <a:cs typeface="Arial"/>
              </a:rPr>
              <a:t> </a:t>
            </a:r>
            <a:r>
              <a:rPr sz="1000" spc="-5" dirty="0">
                <a:solidFill>
                  <a:srgbClr val="FFFFFF"/>
                </a:solidFill>
                <a:latin typeface="Arial"/>
                <a:cs typeface="Arial"/>
              </a:rPr>
              <a:t>electronic </a:t>
            </a:r>
            <a:r>
              <a:rPr sz="1000" spc="-20" dirty="0">
                <a:solidFill>
                  <a:srgbClr val="FFFFFF"/>
                </a:solidFill>
                <a:latin typeface="Arial"/>
                <a:cs typeface="Arial"/>
              </a:rPr>
              <a:t>records </a:t>
            </a:r>
            <a:r>
              <a:rPr sz="1000" spc="25" dirty="0">
                <a:solidFill>
                  <a:srgbClr val="FFFFFF"/>
                </a:solidFill>
                <a:latin typeface="Arial"/>
                <a:cs typeface="Arial"/>
              </a:rPr>
              <a:t>about</a:t>
            </a:r>
            <a:r>
              <a:rPr lang="en-GB" sz="1000" spc="25" dirty="0">
                <a:solidFill>
                  <a:srgbClr val="FFFFFF"/>
                </a:solidFill>
                <a:latin typeface="Arial"/>
                <a:cs typeface="Arial"/>
              </a:rPr>
              <a:t> </a:t>
            </a:r>
            <a:r>
              <a:rPr sz="1000" dirty="0">
                <a:solidFill>
                  <a:srgbClr val="FFFFFF"/>
                </a:solidFill>
                <a:latin typeface="Arial"/>
                <a:cs typeface="Arial"/>
              </a:rPr>
              <a:t>you. </a:t>
            </a:r>
            <a:r>
              <a:rPr lang="en-GB" sz="1000" dirty="0">
                <a:solidFill>
                  <a:srgbClr val="FFFFFF"/>
                </a:solidFill>
                <a:latin typeface="Arial"/>
                <a:cs typeface="Arial"/>
              </a:rPr>
              <a:t>The Notts Care Record has been created to help GPs, doctors, nurses and other health and care practitioners to access and share your up-to-date clinical and care information.</a:t>
            </a:r>
            <a:endParaRPr lang="en-GB" sz="1000" spc="-40" dirty="0">
              <a:solidFill>
                <a:srgbClr val="FFFFFF"/>
              </a:solidFill>
              <a:latin typeface="Arial"/>
              <a:cs typeface="Arial"/>
            </a:endParaRPr>
          </a:p>
          <a:p>
            <a:pPr marL="12700" marR="5080">
              <a:lnSpc>
                <a:spcPct val="116700"/>
              </a:lnSpc>
              <a:spcBef>
                <a:spcPts val="100"/>
              </a:spcBef>
            </a:pPr>
            <a:endParaRPr sz="1000" dirty="0">
              <a:latin typeface="Arial"/>
              <a:cs typeface="Arial"/>
            </a:endParaRPr>
          </a:p>
        </p:txBody>
      </p:sp>
      <p:sp>
        <p:nvSpPr>
          <p:cNvPr id="17" name="object 17"/>
          <p:cNvSpPr txBox="1"/>
          <p:nvPr/>
        </p:nvSpPr>
        <p:spPr>
          <a:xfrm>
            <a:off x="274638" y="3562612"/>
            <a:ext cx="2943860" cy="2388924"/>
          </a:xfrm>
          <a:prstGeom prst="rect">
            <a:avLst/>
          </a:prstGeom>
        </p:spPr>
        <p:txBody>
          <a:bodyPr vert="horz" wrap="square" lIns="0" tIns="12700" rIns="0" bIns="0" rtlCol="0">
            <a:spAutoFit/>
          </a:bodyPr>
          <a:lstStyle/>
          <a:p>
            <a:pPr marL="12700" marR="5080">
              <a:lnSpc>
                <a:spcPct val="116700"/>
              </a:lnSpc>
              <a:spcBef>
                <a:spcPts val="100"/>
              </a:spcBef>
            </a:pPr>
            <a:r>
              <a:rPr sz="1000" spc="-25" dirty="0">
                <a:solidFill>
                  <a:srgbClr val="FFFFFF"/>
                </a:solidFill>
                <a:latin typeface="Arial"/>
                <a:cs typeface="Arial"/>
              </a:rPr>
              <a:t>The </a:t>
            </a:r>
            <a:r>
              <a:rPr lang="en-GB" sz="1000" spc="10" dirty="0">
                <a:solidFill>
                  <a:srgbClr val="FFFFFF"/>
                </a:solidFill>
                <a:latin typeface="Arial"/>
                <a:cs typeface="Arial"/>
              </a:rPr>
              <a:t>Notts Care Record </a:t>
            </a:r>
            <a:r>
              <a:rPr sz="1000" spc="-45" dirty="0">
                <a:solidFill>
                  <a:srgbClr val="FFFFFF"/>
                </a:solidFill>
                <a:latin typeface="Arial"/>
                <a:cs typeface="Arial"/>
              </a:rPr>
              <a:t>is </a:t>
            </a:r>
            <a:r>
              <a:rPr sz="1000" spc="-15" dirty="0">
                <a:solidFill>
                  <a:srgbClr val="FFFFFF"/>
                </a:solidFill>
                <a:latin typeface="Arial"/>
                <a:cs typeface="Arial"/>
              </a:rPr>
              <a:t>a </a:t>
            </a:r>
            <a:r>
              <a:rPr sz="1000" spc="-40" dirty="0">
                <a:solidFill>
                  <a:srgbClr val="FFFFFF"/>
                </a:solidFill>
                <a:latin typeface="Arial"/>
                <a:cs typeface="Arial"/>
              </a:rPr>
              <a:t>secure </a:t>
            </a:r>
            <a:r>
              <a:rPr sz="1000" spc="10" dirty="0">
                <a:solidFill>
                  <a:srgbClr val="FFFFFF"/>
                </a:solidFill>
                <a:latin typeface="Arial"/>
                <a:cs typeface="Arial"/>
              </a:rPr>
              <a:t>and </a:t>
            </a:r>
            <a:r>
              <a:rPr sz="1000" spc="20" dirty="0">
                <a:solidFill>
                  <a:srgbClr val="FFFFFF"/>
                </a:solidFill>
                <a:latin typeface="Arial"/>
                <a:cs typeface="Arial"/>
              </a:rPr>
              <a:t>confidential </a:t>
            </a:r>
            <a:r>
              <a:rPr lang="en-GB" sz="1000" spc="20" dirty="0">
                <a:solidFill>
                  <a:srgbClr val="FFFFFF"/>
                </a:solidFill>
                <a:latin typeface="Arial"/>
                <a:cs typeface="Arial"/>
              </a:rPr>
              <a:t>digital shared care record that enables citizen information from multiple sources to be accessed securely, in real time, when it is needed. It is only accessed by appropriate health and care practitioners.</a:t>
            </a:r>
            <a:r>
              <a:rPr sz="1000" spc="-40" dirty="0">
                <a:solidFill>
                  <a:srgbClr val="FFFFFF"/>
                </a:solidFill>
                <a:latin typeface="Arial"/>
                <a:cs typeface="Arial"/>
              </a:rPr>
              <a:t> </a:t>
            </a:r>
            <a:endParaRPr lang="en-GB" sz="1000" spc="-40" dirty="0">
              <a:solidFill>
                <a:srgbClr val="FFFFFF"/>
              </a:solidFill>
              <a:latin typeface="Arial"/>
              <a:cs typeface="Arial"/>
            </a:endParaRPr>
          </a:p>
          <a:p>
            <a:pPr marL="12700" marR="5080">
              <a:lnSpc>
                <a:spcPct val="116700"/>
              </a:lnSpc>
              <a:spcBef>
                <a:spcPts val="100"/>
              </a:spcBef>
            </a:pPr>
            <a:endParaRPr lang="en-GB" sz="1000" spc="-40" dirty="0">
              <a:solidFill>
                <a:srgbClr val="FFFFFF"/>
              </a:solidFill>
              <a:latin typeface="Arial"/>
              <a:cs typeface="Arial"/>
            </a:endParaRPr>
          </a:p>
          <a:p>
            <a:pPr marL="12700" marR="5080">
              <a:lnSpc>
                <a:spcPct val="116700"/>
              </a:lnSpc>
              <a:spcBef>
                <a:spcPts val="100"/>
              </a:spcBef>
            </a:pPr>
            <a:r>
              <a:rPr sz="1000" spc="-5" dirty="0">
                <a:solidFill>
                  <a:srgbClr val="FFFFFF"/>
                </a:solidFill>
                <a:latin typeface="Arial"/>
                <a:cs typeface="Arial"/>
              </a:rPr>
              <a:t>Having</a:t>
            </a:r>
            <a:r>
              <a:rPr sz="1000" spc="-40" dirty="0">
                <a:solidFill>
                  <a:srgbClr val="FFFFFF"/>
                </a:solidFill>
                <a:latin typeface="Arial"/>
                <a:cs typeface="Arial"/>
              </a:rPr>
              <a:t> </a:t>
            </a:r>
            <a:r>
              <a:rPr sz="1000" spc="-15" dirty="0">
                <a:solidFill>
                  <a:srgbClr val="FFFFFF"/>
                </a:solidFill>
                <a:latin typeface="Arial"/>
                <a:cs typeface="Arial"/>
              </a:rPr>
              <a:t>a</a:t>
            </a:r>
            <a:r>
              <a:rPr sz="1000" spc="-40" dirty="0">
                <a:solidFill>
                  <a:srgbClr val="FFFFFF"/>
                </a:solidFill>
                <a:latin typeface="Arial"/>
                <a:cs typeface="Arial"/>
              </a:rPr>
              <a:t> </a:t>
            </a:r>
            <a:r>
              <a:rPr sz="1000" spc="10" dirty="0">
                <a:solidFill>
                  <a:srgbClr val="FFFFFF"/>
                </a:solidFill>
                <a:latin typeface="Arial"/>
                <a:cs typeface="Arial"/>
              </a:rPr>
              <a:t>more</a:t>
            </a:r>
            <a:r>
              <a:rPr sz="1000" spc="-40" dirty="0">
                <a:solidFill>
                  <a:srgbClr val="FFFFFF"/>
                </a:solidFill>
                <a:latin typeface="Arial"/>
                <a:cs typeface="Arial"/>
              </a:rPr>
              <a:t> </a:t>
            </a:r>
            <a:r>
              <a:rPr sz="1000" spc="15" dirty="0">
                <a:solidFill>
                  <a:srgbClr val="FFFFFF"/>
                </a:solidFill>
                <a:latin typeface="Arial"/>
                <a:cs typeface="Arial"/>
              </a:rPr>
              <a:t>joined</a:t>
            </a:r>
            <a:r>
              <a:rPr sz="1000" spc="-40" dirty="0">
                <a:solidFill>
                  <a:srgbClr val="FFFFFF"/>
                </a:solidFill>
                <a:latin typeface="Arial"/>
                <a:cs typeface="Arial"/>
              </a:rPr>
              <a:t> </a:t>
            </a:r>
            <a:r>
              <a:rPr sz="1000" spc="30" dirty="0">
                <a:solidFill>
                  <a:srgbClr val="FFFFFF"/>
                </a:solidFill>
                <a:latin typeface="Arial"/>
                <a:cs typeface="Arial"/>
              </a:rPr>
              <a:t>up</a:t>
            </a:r>
            <a:r>
              <a:rPr sz="1000" spc="-40" dirty="0">
                <a:solidFill>
                  <a:srgbClr val="FFFFFF"/>
                </a:solidFill>
                <a:latin typeface="Arial"/>
                <a:cs typeface="Arial"/>
              </a:rPr>
              <a:t> </a:t>
            </a:r>
            <a:r>
              <a:rPr sz="1000" spc="10" dirty="0">
                <a:solidFill>
                  <a:srgbClr val="FFFFFF"/>
                </a:solidFill>
                <a:latin typeface="Arial"/>
                <a:cs typeface="Arial"/>
              </a:rPr>
              <a:t>and</a:t>
            </a:r>
            <a:r>
              <a:rPr sz="1000" spc="-40" dirty="0">
                <a:solidFill>
                  <a:srgbClr val="FFFFFF"/>
                </a:solidFill>
                <a:latin typeface="Arial"/>
                <a:cs typeface="Arial"/>
              </a:rPr>
              <a:t> </a:t>
            </a:r>
            <a:r>
              <a:rPr sz="1000" spc="5" dirty="0">
                <a:solidFill>
                  <a:srgbClr val="FFFFFF"/>
                </a:solidFill>
                <a:latin typeface="Arial"/>
                <a:cs typeface="Arial"/>
              </a:rPr>
              <a:t>coordinated </a:t>
            </a:r>
            <a:r>
              <a:rPr sz="1000" dirty="0">
                <a:solidFill>
                  <a:srgbClr val="FFFFFF"/>
                </a:solidFill>
                <a:latin typeface="Arial"/>
                <a:cs typeface="Arial"/>
              </a:rPr>
              <a:t>record</a:t>
            </a:r>
            <a:r>
              <a:rPr sz="1000" spc="-50" dirty="0">
                <a:solidFill>
                  <a:srgbClr val="FFFFFF"/>
                </a:solidFill>
                <a:latin typeface="Arial"/>
                <a:cs typeface="Arial"/>
              </a:rPr>
              <a:t> </a:t>
            </a:r>
            <a:r>
              <a:rPr lang="en-GB" sz="1000" spc="5" dirty="0">
                <a:solidFill>
                  <a:srgbClr val="FFFFFF"/>
                </a:solidFill>
                <a:latin typeface="Arial"/>
                <a:cs typeface="Arial"/>
              </a:rPr>
              <a:t>enables our Integrated Care System (ICS) to deliver safer, more integrated care, across both clinical and community settings. </a:t>
            </a:r>
          </a:p>
          <a:p>
            <a:pPr marL="12700" marR="5080">
              <a:lnSpc>
                <a:spcPct val="116700"/>
              </a:lnSpc>
              <a:spcBef>
                <a:spcPts val="100"/>
              </a:spcBef>
            </a:pPr>
            <a:endParaRPr lang="en-GB" sz="1000" spc="5" dirty="0">
              <a:solidFill>
                <a:srgbClr val="FFFFFF"/>
              </a:solidFill>
              <a:latin typeface="Arial"/>
              <a:cs typeface="Arial"/>
            </a:endParaRPr>
          </a:p>
          <a:p>
            <a:pPr marL="12700" marR="5080">
              <a:lnSpc>
                <a:spcPct val="116700"/>
              </a:lnSpc>
              <a:spcBef>
                <a:spcPts val="100"/>
              </a:spcBef>
            </a:pPr>
            <a:endParaRPr sz="1000" dirty="0">
              <a:latin typeface="Arial"/>
              <a:cs typeface="Arial"/>
            </a:endParaRPr>
          </a:p>
        </p:txBody>
      </p:sp>
      <p:sp>
        <p:nvSpPr>
          <p:cNvPr id="18" name="object 18"/>
          <p:cNvSpPr txBox="1"/>
          <p:nvPr/>
        </p:nvSpPr>
        <p:spPr>
          <a:xfrm>
            <a:off x="293359" y="5680402"/>
            <a:ext cx="2749550" cy="717184"/>
          </a:xfrm>
          <a:prstGeom prst="rect">
            <a:avLst/>
          </a:prstGeom>
        </p:spPr>
        <p:txBody>
          <a:bodyPr vert="horz" wrap="square" lIns="0" tIns="12700" rIns="0" bIns="0" rtlCol="0">
            <a:spAutoFit/>
          </a:bodyPr>
          <a:lstStyle/>
          <a:p>
            <a:pPr marL="12700" marR="5080">
              <a:lnSpc>
                <a:spcPct val="116700"/>
              </a:lnSpc>
              <a:spcBef>
                <a:spcPts val="100"/>
              </a:spcBef>
            </a:pPr>
            <a:r>
              <a:rPr sz="1000" spc="-25" dirty="0">
                <a:solidFill>
                  <a:srgbClr val="FFFFFF"/>
                </a:solidFill>
                <a:latin typeface="Arial"/>
                <a:cs typeface="Arial"/>
              </a:rPr>
              <a:t>The </a:t>
            </a:r>
            <a:r>
              <a:rPr lang="en-GB" sz="1000" spc="10" dirty="0">
                <a:solidFill>
                  <a:srgbClr val="FFFFFF"/>
                </a:solidFill>
                <a:latin typeface="Arial"/>
                <a:cs typeface="Arial"/>
              </a:rPr>
              <a:t>Notts Care Record </a:t>
            </a:r>
            <a:r>
              <a:rPr sz="1000" spc="-45" dirty="0">
                <a:solidFill>
                  <a:srgbClr val="FFFFFF"/>
                </a:solidFill>
                <a:latin typeface="Arial"/>
                <a:cs typeface="Arial"/>
              </a:rPr>
              <a:t>is </a:t>
            </a:r>
            <a:r>
              <a:rPr sz="1000" spc="-15" dirty="0">
                <a:solidFill>
                  <a:srgbClr val="FFFFFF"/>
                </a:solidFill>
                <a:latin typeface="Arial"/>
                <a:cs typeface="Arial"/>
              </a:rPr>
              <a:t>a </a:t>
            </a:r>
            <a:r>
              <a:rPr sz="1000" spc="10" dirty="0">
                <a:solidFill>
                  <a:srgbClr val="FFFFFF"/>
                </a:solidFill>
                <a:latin typeface="Arial"/>
                <a:cs typeface="Arial"/>
              </a:rPr>
              <a:t>collaboration </a:t>
            </a:r>
            <a:r>
              <a:rPr sz="1000" spc="15" dirty="0">
                <a:solidFill>
                  <a:srgbClr val="FFFFFF"/>
                </a:solidFill>
                <a:latin typeface="Arial"/>
                <a:cs typeface="Arial"/>
              </a:rPr>
              <a:t>between </a:t>
            </a:r>
            <a:r>
              <a:rPr sz="1000" spc="-125" dirty="0">
                <a:solidFill>
                  <a:srgbClr val="FFFFFF"/>
                </a:solidFill>
                <a:latin typeface="Arial"/>
                <a:cs typeface="Arial"/>
              </a:rPr>
              <a:t>GP, </a:t>
            </a:r>
            <a:r>
              <a:rPr lang="en-GB" sz="1000" spc="-125" dirty="0">
                <a:solidFill>
                  <a:srgbClr val="FFFFFF"/>
                </a:solidFill>
                <a:latin typeface="Arial"/>
                <a:cs typeface="Arial"/>
              </a:rPr>
              <a:t> </a:t>
            </a:r>
            <a:r>
              <a:rPr sz="1000" dirty="0">
                <a:solidFill>
                  <a:srgbClr val="FFFFFF"/>
                </a:solidFill>
                <a:latin typeface="Arial"/>
                <a:cs typeface="Arial"/>
              </a:rPr>
              <a:t>hospital,</a:t>
            </a:r>
            <a:r>
              <a:rPr lang="en-GB" sz="1000" dirty="0">
                <a:solidFill>
                  <a:srgbClr val="FFFFFF"/>
                </a:solidFill>
                <a:latin typeface="Arial"/>
                <a:cs typeface="Arial"/>
              </a:rPr>
              <a:t> </a:t>
            </a:r>
            <a:r>
              <a:rPr sz="1000" dirty="0">
                <a:solidFill>
                  <a:srgbClr val="FFFFFF"/>
                </a:solidFill>
                <a:latin typeface="Arial"/>
                <a:cs typeface="Arial"/>
              </a:rPr>
              <a:t>community, </a:t>
            </a:r>
            <a:r>
              <a:rPr sz="1000" spc="15" dirty="0">
                <a:solidFill>
                  <a:srgbClr val="FFFFFF"/>
                </a:solidFill>
                <a:latin typeface="Arial"/>
                <a:cs typeface="Arial"/>
              </a:rPr>
              <a:t>mental health </a:t>
            </a:r>
            <a:r>
              <a:rPr sz="1000" spc="10" dirty="0">
                <a:solidFill>
                  <a:srgbClr val="FFFFFF"/>
                </a:solidFill>
                <a:latin typeface="Arial"/>
                <a:cs typeface="Arial"/>
              </a:rPr>
              <a:t>and </a:t>
            </a:r>
            <a:r>
              <a:rPr sz="1000" spc="-30" dirty="0">
                <a:solidFill>
                  <a:srgbClr val="FFFFFF"/>
                </a:solidFill>
                <a:latin typeface="Arial"/>
                <a:cs typeface="Arial"/>
              </a:rPr>
              <a:t>social </a:t>
            </a:r>
            <a:r>
              <a:rPr sz="1000" spc="-25" dirty="0">
                <a:solidFill>
                  <a:srgbClr val="FFFFFF"/>
                </a:solidFill>
                <a:latin typeface="Arial"/>
                <a:cs typeface="Arial"/>
              </a:rPr>
              <a:t>care </a:t>
            </a:r>
            <a:r>
              <a:rPr sz="1000" spc="-50" dirty="0">
                <a:solidFill>
                  <a:srgbClr val="FFFFFF"/>
                </a:solidFill>
                <a:latin typeface="Arial"/>
                <a:cs typeface="Arial"/>
              </a:rPr>
              <a:t>services </a:t>
            </a:r>
            <a:r>
              <a:rPr sz="1000" spc="-60" dirty="0">
                <a:solidFill>
                  <a:srgbClr val="FFFFFF"/>
                </a:solidFill>
                <a:latin typeface="Arial"/>
                <a:cs typeface="Arial"/>
              </a:rPr>
              <a:t>across </a:t>
            </a:r>
            <a:r>
              <a:rPr lang="en-GB" sz="1000" spc="-60" dirty="0">
                <a:solidFill>
                  <a:srgbClr val="FFFFFF"/>
                </a:solidFill>
                <a:latin typeface="Arial"/>
                <a:cs typeface="Arial"/>
              </a:rPr>
              <a:t>Nottingham and</a:t>
            </a:r>
            <a:r>
              <a:rPr sz="1000" spc="-60" dirty="0">
                <a:solidFill>
                  <a:srgbClr val="FFFFFF"/>
                </a:solidFill>
                <a:latin typeface="Arial"/>
                <a:cs typeface="Arial"/>
              </a:rPr>
              <a:t> </a:t>
            </a:r>
            <a:r>
              <a:rPr sz="1000" spc="5" dirty="0">
                <a:solidFill>
                  <a:srgbClr val="FFFFFF"/>
                </a:solidFill>
                <a:latin typeface="Arial"/>
                <a:cs typeface="Arial"/>
              </a:rPr>
              <a:t>Nottinghamshire.</a:t>
            </a:r>
            <a:endParaRPr sz="1000" dirty="0">
              <a:latin typeface="Arial"/>
              <a:cs typeface="Arial"/>
            </a:endParaRPr>
          </a:p>
        </p:txBody>
      </p:sp>
      <p:sp>
        <p:nvSpPr>
          <p:cNvPr id="20" name="object 20"/>
          <p:cNvSpPr/>
          <p:nvPr/>
        </p:nvSpPr>
        <p:spPr>
          <a:xfrm>
            <a:off x="4181305" y="76056"/>
            <a:ext cx="2605065" cy="346128"/>
          </a:xfrm>
          <a:prstGeom prst="rect">
            <a:avLst/>
          </a:prstGeom>
          <a:blipFill>
            <a:blip r:embed="rId3" cstate="print"/>
            <a:stretch>
              <a:fillRect/>
            </a:stretch>
          </a:blipFill>
        </p:spPr>
        <p:txBody>
          <a:bodyPr wrap="square" lIns="0" tIns="0" rIns="0" bIns="0" rtlCol="0"/>
          <a:lstStyle/>
          <a:p>
            <a:endParaRPr/>
          </a:p>
        </p:txBody>
      </p:sp>
      <p:sp>
        <p:nvSpPr>
          <p:cNvPr id="21" name="object 21"/>
          <p:cNvSpPr/>
          <p:nvPr/>
        </p:nvSpPr>
        <p:spPr>
          <a:xfrm>
            <a:off x="9613221" y="2046498"/>
            <a:ext cx="708025" cy="708025"/>
          </a:xfrm>
          <a:custGeom>
            <a:avLst/>
            <a:gdLst/>
            <a:ahLst/>
            <a:cxnLst/>
            <a:rect l="l" t="t" r="r" b="b"/>
            <a:pathLst>
              <a:path w="708025" h="708025">
                <a:moveTo>
                  <a:pt x="353822" y="0"/>
                </a:moveTo>
                <a:lnTo>
                  <a:pt x="305809" y="3229"/>
                </a:lnTo>
                <a:lnTo>
                  <a:pt x="259760" y="12638"/>
                </a:lnTo>
                <a:lnTo>
                  <a:pt x="216096" y="27804"/>
                </a:lnTo>
                <a:lnTo>
                  <a:pt x="175239" y="48305"/>
                </a:lnTo>
                <a:lnTo>
                  <a:pt x="137610" y="73721"/>
                </a:lnTo>
                <a:lnTo>
                  <a:pt x="103630" y="103628"/>
                </a:lnTo>
                <a:lnTo>
                  <a:pt x="73721" y="137607"/>
                </a:lnTo>
                <a:lnTo>
                  <a:pt x="48306" y="175235"/>
                </a:lnTo>
                <a:lnTo>
                  <a:pt x="27804" y="216091"/>
                </a:lnTo>
                <a:lnTo>
                  <a:pt x="12638" y="259753"/>
                </a:lnTo>
                <a:lnTo>
                  <a:pt x="3229" y="305799"/>
                </a:lnTo>
                <a:lnTo>
                  <a:pt x="0" y="353809"/>
                </a:lnTo>
                <a:lnTo>
                  <a:pt x="3229" y="401821"/>
                </a:lnTo>
                <a:lnTo>
                  <a:pt x="12638" y="447870"/>
                </a:lnTo>
                <a:lnTo>
                  <a:pt x="27804" y="491534"/>
                </a:lnTo>
                <a:lnTo>
                  <a:pt x="48306" y="532391"/>
                </a:lnTo>
                <a:lnTo>
                  <a:pt x="73721" y="570021"/>
                </a:lnTo>
                <a:lnTo>
                  <a:pt x="103630" y="604000"/>
                </a:lnTo>
                <a:lnTo>
                  <a:pt x="137610" y="633909"/>
                </a:lnTo>
                <a:lnTo>
                  <a:pt x="175239" y="659325"/>
                </a:lnTo>
                <a:lnTo>
                  <a:pt x="216096" y="679826"/>
                </a:lnTo>
                <a:lnTo>
                  <a:pt x="259760" y="694992"/>
                </a:lnTo>
                <a:lnTo>
                  <a:pt x="305809" y="704401"/>
                </a:lnTo>
                <a:lnTo>
                  <a:pt x="353822" y="707631"/>
                </a:lnTo>
                <a:lnTo>
                  <a:pt x="401831" y="704401"/>
                </a:lnTo>
                <a:lnTo>
                  <a:pt x="447879" y="694992"/>
                </a:lnTo>
                <a:lnTo>
                  <a:pt x="491541" y="679826"/>
                </a:lnTo>
                <a:lnTo>
                  <a:pt x="532399" y="659325"/>
                </a:lnTo>
                <a:lnTo>
                  <a:pt x="570028" y="633909"/>
                </a:lnTo>
                <a:lnTo>
                  <a:pt x="604008" y="604000"/>
                </a:lnTo>
                <a:lnTo>
                  <a:pt x="633918" y="570021"/>
                </a:lnTo>
                <a:lnTo>
                  <a:pt x="659335" y="532391"/>
                </a:lnTo>
                <a:lnTo>
                  <a:pt x="679837" y="491534"/>
                </a:lnTo>
                <a:lnTo>
                  <a:pt x="695004" y="447870"/>
                </a:lnTo>
                <a:lnTo>
                  <a:pt x="704413" y="401821"/>
                </a:lnTo>
                <a:lnTo>
                  <a:pt x="707644" y="353809"/>
                </a:lnTo>
                <a:lnTo>
                  <a:pt x="704413" y="305799"/>
                </a:lnTo>
                <a:lnTo>
                  <a:pt x="695004" y="259753"/>
                </a:lnTo>
                <a:lnTo>
                  <a:pt x="679837" y="216091"/>
                </a:lnTo>
                <a:lnTo>
                  <a:pt x="659335" y="175235"/>
                </a:lnTo>
                <a:lnTo>
                  <a:pt x="633918" y="137607"/>
                </a:lnTo>
                <a:lnTo>
                  <a:pt x="604008" y="103628"/>
                </a:lnTo>
                <a:lnTo>
                  <a:pt x="570028" y="73721"/>
                </a:lnTo>
                <a:lnTo>
                  <a:pt x="532399" y="48305"/>
                </a:lnTo>
                <a:lnTo>
                  <a:pt x="491541" y="27804"/>
                </a:lnTo>
                <a:lnTo>
                  <a:pt x="447879" y="12638"/>
                </a:lnTo>
                <a:lnTo>
                  <a:pt x="401831" y="3229"/>
                </a:lnTo>
                <a:lnTo>
                  <a:pt x="353822" y="0"/>
                </a:lnTo>
                <a:close/>
              </a:path>
            </a:pathLst>
          </a:custGeom>
          <a:solidFill>
            <a:srgbClr val="0069AE"/>
          </a:solidFill>
        </p:spPr>
        <p:txBody>
          <a:bodyPr wrap="square" lIns="0" tIns="0" rIns="0" bIns="0" rtlCol="0"/>
          <a:lstStyle/>
          <a:p>
            <a:endParaRPr/>
          </a:p>
        </p:txBody>
      </p:sp>
      <p:sp>
        <p:nvSpPr>
          <p:cNvPr id="22" name="object 22"/>
          <p:cNvSpPr/>
          <p:nvPr/>
        </p:nvSpPr>
        <p:spPr>
          <a:xfrm>
            <a:off x="9613221" y="2046498"/>
            <a:ext cx="708025" cy="708025"/>
          </a:xfrm>
          <a:custGeom>
            <a:avLst/>
            <a:gdLst/>
            <a:ahLst/>
            <a:cxnLst/>
            <a:rect l="l" t="t" r="r" b="b"/>
            <a:pathLst>
              <a:path w="708025" h="708025">
                <a:moveTo>
                  <a:pt x="353822" y="707631"/>
                </a:moveTo>
                <a:lnTo>
                  <a:pt x="401831" y="704401"/>
                </a:lnTo>
                <a:lnTo>
                  <a:pt x="447879" y="694992"/>
                </a:lnTo>
                <a:lnTo>
                  <a:pt x="491541" y="679826"/>
                </a:lnTo>
                <a:lnTo>
                  <a:pt x="532399" y="659325"/>
                </a:lnTo>
                <a:lnTo>
                  <a:pt x="570028" y="633909"/>
                </a:lnTo>
                <a:lnTo>
                  <a:pt x="604008" y="604000"/>
                </a:lnTo>
                <a:lnTo>
                  <a:pt x="633918" y="570021"/>
                </a:lnTo>
                <a:lnTo>
                  <a:pt x="659335" y="532391"/>
                </a:lnTo>
                <a:lnTo>
                  <a:pt x="679837" y="491534"/>
                </a:lnTo>
                <a:lnTo>
                  <a:pt x="695004" y="447870"/>
                </a:lnTo>
                <a:lnTo>
                  <a:pt x="704413" y="401821"/>
                </a:lnTo>
                <a:lnTo>
                  <a:pt x="707644" y="353809"/>
                </a:lnTo>
                <a:lnTo>
                  <a:pt x="704413" y="305799"/>
                </a:lnTo>
                <a:lnTo>
                  <a:pt x="695004" y="259753"/>
                </a:lnTo>
                <a:lnTo>
                  <a:pt x="679837" y="216091"/>
                </a:lnTo>
                <a:lnTo>
                  <a:pt x="659335" y="175235"/>
                </a:lnTo>
                <a:lnTo>
                  <a:pt x="633918" y="137607"/>
                </a:lnTo>
                <a:lnTo>
                  <a:pt x="604008" y="103628"/>
                </a:lnTo>
                <a:lnTo>
                  <a:pt x="570028" y="73721"/>
                </a:lnTo>
                <a:lnTo>
                  <a:pt x="532399" y="48305"/>
                </a:lnTo>
                <a:lnTo>
                  <a:pt x="491541" y="27804"/>
                </a:lnTo>
                <a:lnTo>
                  <a:pt x="447879" y="12638"/>
                </a:lnTo>
                <a:lnTo>
                  <a:pt x="401831" y="3229"/>
                </a:lnTo>
                <a:lnTo>
                  <a:pt x="353822" y="0"/>
                </a:lnTo>
                <a:lnTo>
                  <a:pt x="305809" y="3229"/>
                </a:lnTo>
                <a:lnTo>
                  <a:pt x="259760" y="12638"/>
                </a:lnTo>
                <a:lnTo>
                  <a:pt x="216096" y="27804"/>
                </a:lnTo>
                <a:lnTo>
                  <a:pt x="175239" y="48305"/>
                </a:lnTo>
                <a:lnTo>
                  <a:pt x="137610" y="73721"/>
                </a:lnTo>
                <a:lnTo>
                  <a:pt x="103630" y="103628"/>
                </a:lnTo>
                <a:lnTo>
                  <a:pt x="73721" y="137607"/>
                </a:lnTo>
                <a:lnTo>
                  <a:pt x="48306" y="175235"/>
                </a:lnTo>
                <a:lnTo>
                  <a:pt x="27804" y="216091"/>
                </a:lnTo>
                <a:lnTo>
                  <a:pt x="12638" y="259753"/>
                </a:lnTo>
                <a:lnTo>
                  <a:pt x="3229" y="305799"/>
                </a:lnTo>
                <a:lnTo>
                  <a:pt x="0" y="353809"/>
                </a:lnTo>
                <a:lnTo>
                  <a:pt x="3229" y="401821"/>
                </a:lnTo>
                <a:lnTo>
                  <a:pt x="12638" y="447870"/>
                </a:lnTo>
                <a:lnTo>
                  <a:pt x="27804" y="491534"/>
                </a:lnTo>
                <a:lnTo>
                  <a:pt x="48306" y="532391"/>
                </a:lnTo>
                <a:lnTo>
                  <a:pt x="73721" y="570021"/>
                </a:lnTo>
                <a:lnTo>
                  <a:pt x="103630" y="604000"/>
                </a:lnTo>
                <a:lnTo>
                  <a:pt x="137610" y="633909"/>
                </a:lnTo>
                <a:lnTo>
                  <a:pt x="175239" y="659325"/>
                </a:lnTo>
                <a:lnTo>
                  <a:pt x="216096" y="679826"/>
                </a:lnTo>
                <a:lnTo>
                  <a:pt x="259760" y="694992"/>
                </a:lnTo>
                <a:lnTo>
                  <a:pt x="305809" y="704401"/>
                </a:lnTo>
                <a:lnTo>
                  <a:pt x="353822" y="707631"/>
                </a:lnTo>
                <a:close/>
              </a:path>
            </a:pathLst>
          </a:custGeom>
          <a:ln w="14173">
            <a:solidFill>
              <a:srgbClr val="90C960"/>
            </a:solidFill>
          </a:ln>
        </p:spPr>
        <p:txBody>
          <a:bodyPr wrap="square" lIns="0" tIns="0" rIns="0" bIns="0" rtlCol="0"/>
          <a:lstStyle/>
          <a:p>
            <a:endParaRPr/>
          </a:p>
        </p:txBody>
      </p:sp>
      <p:sp>
        <p:nvSpPr>
          <p:cNvPr id="23" name="object 23"/>
          <p:cNvSpPr/>
          <p:nvPr/>
        </p:nvSpPr>
        <p:spPr>
          <a:xfrm>
            <a:off x="9816604" y="2186025"/>
            <a:ext cx="300990" cy="121920"/>
          </a:xfrm>
          <a:custGeom>
            <a:avLst/>
            <a:gdLst/>
            <a:ahLst/>
            <a:cxnLst/>
            <a:rect l="l" t="t" r="r" b="b"/>
            <a:pathLst>
              <a:path w="300990" h="121919">
                <a:moveTo>
                  <a:pt x="300888" y="0"/>
                </a:moveTo>
                <a:lnTo>
                  <a:pt x="0" y="0"/>
                </a:lnTo>
                <a:lnTo>
                  <a:pt x="0" y="121742"/>
                </a:lnTo>
                <a:lnTo>
                  <a:pt x="300888" y="121742"/>
                </a:lnTo>
                <a:lnTo>
                  <a:pt x="300888" y="0"/>
                </a:lnTo>
                <a:close/>
              </a:path>
            </a:pathLst>
          </a:custGeom>
          <a:solidFill>
            <a:srgbClr val="FFFFFF"/>
          </a:solidFill>
        </p:spPr>
        <p:txBody>
          <a:bodyPr wrap="square" lIns="0" tIns="0" rIns="0" bIns="0" rtlCol="0"/>
          <a:lstStyle/>
          <a:p>
            <a:endParaRPr/>
          </a:p>
        </p:txBody>
      </p:sp>
      <p:sp>
        <p:nvSpPr>
          <p:cNvPr id="24" name="object 24"/>
          <p:cNvSpPr/>
          <p:nvPr/>
        </p:nvSpPr>
        <p:spPr>
          <a:xfrm>
            <a:off x="9825015" y="2195943"/>
            <a:ext cx="283465" cy="101269"/>
          </a:xfrm>
          <a:prstGeom prst="rect">
            <a:avLst/>
          </a:prstGeom>
          <a:blipFill>
            <a:blip r:embed="rId4" cstate="print"/>
            <a:stretch>
              <a:fillRect/>
            </a:stretch>
          </a:blipFill>
        </p:spPr>
        <p:txBody>
          <a:bodyPr wrap="square" lIns="0" tIns="0" rIns="0" bIns="0" rtlCol="0"/>
          <a:lstStyle/>
          <a:p>
            <a:endParaRPr/>
          </a:p>
        </p:txBody>
      </p:sp>
      <p:sp>
        <p:nvSpPr>
          <p:cNvPr id="25" name="object 25"/>
          <p:cNvSpPr/>
          <p:nvPr/>
        </p:nvSpPr>
        <p:spPr>
          <a:xfrm>
            <a:off x="9730643" y="2342415"/>
            <a:ext cx="439420" cy="278765"/>
          </a:xfrm>
          <a:custGeom>
            <a:avLst/>
            <a:gdLst/>
            <a:ahLst/>
            <a:cxnLst/>
            <a:rect l="l" t="t" r="r" b="b"/>
            <a:pathLst>
              <a:path w="439420" h="278764">
                <a:moveTo>
                  <a:pt x="130886" y="63449"/>
                </a:moveTo>
                <a:lnTo>
                  <a:pt x="75018" y="63449"/>
                </a:lnTo>
                <a:lnTo>
                  <a:pt x="75018" y="278536"/>
                </a:lnTo>
                <a:lnTo>
                  <a:pt x="130886" y="278536"/>
                </a:lnTo>
                <a:lnTo>
                  <a:pt x="130886" y="63449"/>
                </a:lnTo>
                <a:close/>
              </a:path>
              <a:path w="439420" h="278764">
                <a:moveTo>
                  <a:pt x="130886" y="0"/>
                </a:moveTo>
                <a:lnTo>
                  <a:pt x="81407" y="0"/>
                </a:lnTo>
                <a:lnTo>
                  <a:pt x="0" y="65443"/>
                </a:lnTo>
                <a:lnTo>
                  <a:pt x="27940" y="101752"/>
                </a:lnTo>
                <a:lnTo>
                  <a:pt x="75018" y="63449"/>
                </a:lnTo>
                <a:lnTo>
                  <a:pt x="130886" y="63449"/>
                </a:lnTo>
                <a:lnTo>
                  <a:pt x="130886" y="0"/>
                </a:lnTo>
                <a:close/>
              </a:path>
              <a:path w="439420" h="278764">
                <a:moveTo>
                  <a:pt x="284924" y="63449"/>
                </a:moveTo>
                <a:lnTo>
                  <a:pt x="229057" y="63449"/>
                </a:lnTo>
                <a:lnTo>
                  <a:pt x="229057" y="278536"/>
                </a:lnTo>
                <a:lnTo>
                  <a:pt x="284924" y="278536"/>
                </a:lnTo>
                <a:lnTo>
                  <a:pt x="284924" y="63449"/>
                </a:lnTo>
                <a:close/>
              </a:path>
              <a:path w="439420" h="278764">
                <a:moveTo>
                  <a:pt x="284924" y="0"/>
                </a:moveTo>
                <a:lnTo>
                  <a:pt x="235445" y="0"/>
                </a:lnTo>
                <a:lnTo>
                  <a:pt x="154038" y="65443"/>
                </a:lnTo>
                <a:lnTo>
                  <a:pt x="181965" y="101752"/>
                </a:lnTo>
                <a:lnTo>
                  <a:pt x="229057" y="63449"/>
                </a:lnTo>
                <a:lnTo>
                  <a:pt x="284924" y="63449"/>
                </a:lnTo>
                <a:lnTo>
                  <a:pt x="284924" y="0"/>
                </a:lnTo>
                <a:close/>
              </a:path>
              <a:path w="439420" h="278764">
                <a:moveTo>
                  <a:pt x="438962" y="63449"/>
                </a:moveTo>
                <a:lnTo>
                  <a:pt x="383095" y="63449"/>
                </a:lnTo>
                <a:lnTo>
                  <a:pt x="383095" y="278536"/>
                </a:lnTo>
                <a:lnTo>
                  <a:pt x="438962" y="278536"/>
                </a:lnTo>
                <a:lnTo>
                  <a:pt x="438962" y="63449"/>
                </a:lnTo>
                <a:close/>
              </a:path>
              <a:path w="439420" h="278764">
                <a:moveTo>
                  <a:pt x="438962" y="0"/>
                </a:moveTo>
                <a:lnTo>
                  <a:pt x="389483" y="0"/>
                </a:lnTo>
                <a:lnTo>
                  <a:pt x="308076" y="65443"/>
                </a:lnTo>
                <a:lnTo>
                  <a:pt x="336003" y="101752"/>
                </a:lnTo>
                <a:lnTo>
                  <a:pt x="383095" y="63449"/>
                </a:lnTo>
                <a:lnTo>
                  <a:pt x="438962" y="63449"/>
                </a:lnTo>
                <a:lnTo>
                  <a:pt x="438962" y="0"/>
                </a:lnTo>
                <a:close/>
              </a:path>
            </a:pathLst>
          </a:custGeom>
          <a:solidFill>
            <a:srgbClr val="FFFFFF"/>
          </a:solidFill>
        </p:spPr>
        <p:txBody>
          <a:bodyPr wrap="square" lIns="0" tIns="0" rIns="0" bIns="0" rtlCol="0"/>
          <a:lstStyle/>
          <a:p>
            <a:endParaRPr/>
          </a:p>
        </p:txBody>
      </p:sp>
      <p:sp>
        <p:nvSpPr>
          <p:cNvPr id="26" name="object 26"/>
          <p:cNvSpPr/>
          <p:nvPr/>
        </p:nvSpPr>
        <p:spPr>
          <a:xfrm>
            <a:off x="8283896" y="2086286"/>
            <a:ext cx="708025" cy="708025"/>
          </a:xfrm>
          <a:custGeom>
            <a:avLst/>
            <a:gdLst/>
            <a:ahLst/>
            <a:cxnLst/>
            <a:rect l="l" t="t" r="r" b="b"/>
            <a:pathLst>
              <a:path w="708025" h="708025">
                <a:moveTo>
                  <a:pt x="353822" y="0"/>
                </a:moveTo>
                <a:lnTo>
                  <a:pt x="305809" y="3229"/>
                </a:lnTo>
                <a:lnTo>
                  <a:pt x="259760" y="12638"/>
                </a:lnTo>
                <a:lnTo>
                  <a:pt x="216096" y="27804"/>
                </a:lnTo>
                <a:lnTo>
                  <a:pt x="175239" y="48305"/>
                </a:lnTo>
                <a:lnTo>
                  <a:pt x="137610" y="73721"/>
                </a:lnTo>
                <a:lnTo>
                  <a:pt x="103630" y="103628"/>
                </a:lnTo>
                <a:lnTo>
                  <a:pt x="73721" y="137607"/>
                </a:lnTo>
                <a:lnTo>
                  <a:pt x="48306" y="175235"/>
                </a:lnTo>
                <a:lnTo>
                  <a:pt x="27804" y="216091"/>
                </a:lnTo>
                <a:lnTo>
                  <a:pt x="12638" y="259753"/>
                </a:lnTo>
                <a:lnTo>
                  <a:pt x="3229" y="305799"/>
                </a:lnTo>
                <a:lnTo>
                  <a:pt x="0" y="353809"/>
                </a:lnTo>
                <a:lnTo>
                  <a:pt x="3229" y="401821"/>
                </a:lnTo>
                <a:lnTo>
                  <a:pt x="12638" y="447870"/>
                </a:lnTo>
                <a:lnTo>
                  <a:pt x="27804" y="491534"/>
                </a:lnTo>
                <a:lnTo>
                  <a:pt x="48306" y="532391"/>
                </a:lnTo>
                <a:lnTo>
                  <a:pt x="73721" y="570021"/>
                </a:lnTo>
                <a:lnTo>
                  <a:pt x="103630" y="604000"/>
                </a:lnTo>
                <a:lnTo>
                  <a:pt x="137610" y="633909"/>
                </a:lnTo>
                <a:lnTo>
                  <a:pt x="175239" y="659325"/>
                </a:lnTo>
                <a:lnTo>
                  <a:pt x="216096" y="679826"/>
                </a:lnTo>
                <a:lnTo>
                  <a:pt x="259760" y="694992"/>
                </a:lnTo>
                <a:lnTo>
                  <a:pt x="305809" y="704401"/>
                </a:lnTo>
                <a:lnTo>
                  <a:pt x="353822" y="707631"/>
                </a:lnTo>
                <a:lnTo>
                  <a:pt x="401831" y="704401"/>
                </a:lnTo>
                <a:lnTo>
                  <a:pt x="447879" y="694992"/>
                </a:lnTo>
                <a:lnTo>
                  <a:pt x="491541" y="679826"/>
                </a:lnTo>
                <a:lnTo>
                  <a:pt x="532399" y="659325"/>
                </a:lnTo>
                <a:lnTo>
                  <a:pt x="570028" y="633909"/>
                </a:lnTo>
                <a:lnTo>
                  <a:pt x="604008" y="604000"/>
                </a:lnTo>
                <a:lnTo>
                  <a:pt x="633918" y="570021"/>
                </a:lnTo>
                <a:lnTo>
                  <a:pt x="659335" y="532391"/>
                </a:lnTo>
                <a:lnTo>
                  <a:pt x="679837" y="491534"/>
                </a:lnTo>
                <a:lnTo>
                  <a:pt x="695004" y="447870"/>
                </a:lnTo>
                <a:lnTo>
                  <a:pt x="704413" y="401821"/>
                </a:lnTo>
                <a:lnTo>
                  <a:pt x="707644" y="353809"/>
                </a:lnTo>
                <a:lnTo>
                  <a:pt x="704413" y="305799"/>
                </a:lnTo>
                <a:lnTo>
                  <a:pt x="695004" y="259753"/>
                </a:lnTo>
                <a:lnTo>
                  <a:pt x="679837" y="216091"/>
                </a:lnTo>
                <a:lnTo>
                  <a:pt x="659335" y="175235"/>
                </a:lnTo>
                <a:lnTo>
                  <a:pt x="633918" y="137607"/>
                </a:lnTo>
                <a:lnTo>
                  <a:pt x="604008" y="103628"/>
                </a:lnTo>
                <a:lnTo>
                  <a:pt x="570028" y="73721"/>
                </a:lnTo>
                <a:lnTo>
                  <a:pt x="532399" y="48305"/>
                </a:lnTo>
                <a:lnTo>
                  <a:pt x="491541" y="27804"/>
                </a:lnTo>
                <a:lnTo>
                  <a:pt x="447879" y="12638"/>
                </a:lnTo>
                <a:lnTo>
                  <a:pt x="401831" y="3229"/>
                </a:lnTo>
                <a:lnTo>
                  <a:pt x="353822" y="0"/>
                </a:lnTo>
                <a:close/>
              </a:path>
            </a:pathLst>
          </a:custGeom>
          <a:solidFill>
            <a:srgbClr val="0069AE"/>
          </a:solidFill>
        </p:spPr>
        <p:txBody>
          <a:bodyPr wrap="square" lIns="0" tIns="0" rIns="0" bIns="0" rtlCol="0"/>
          <a:lstStyle/>
          <a:p>
            <a:endParaRPr/>
          </a:p>
        </p:txBody>
      </p:sp>
      <p:sp>
        <p:nvSpPr>
          <p:cNvPr id="27" name="object 27"/>
          <p:cNvSpPr/>
          <p:nvPr/>
        </p:nvSpPr>
        <p:spPr>
          <a:xfrm>
            <a:off x="8283896" y="2086286"/>
            <a:ext cx="708025" cy="708025"/>
          </a:xfrm>
          <a:custGeom>
            <a:avLst/>
            <a:gdLst/>
            <a:ahLst/>
            <a:cxnLst/>
            <a:rect l="l" t="t" r="r" b="b"/>
            <a:pathLst>
              <a:path w="708025" h="708025">
                <a:moveTo>
                  <a:pt x="353822" y="707631"/>
                </a:moveTo>
                <a:lnTo>
                  <a:pt x="401831" y="704401"/>
                </a:lnTo>
                <a:lnTo>
                  <a:pt x="447879" y="694992"/>
                </a:lnTo>
                <a:lnTo>
                  <a:pt x="491541" y="679826"/>
                </a:lnTo>
                <a:lnTo>
                  <a:pt x="532399" y="659325"/>
                </a:lnTo>
                <a:lnTo>
                  <a:pt x="570028" y="633909"/>
                </a:lnTo>
                <a:lnTo>
                  <a:pt x="604008" y="604000"/>
                </a:lnTo>
                <a:lnTo>
                  <a:pt x="633918" y="570021"/>
                </a:lnTo>
                <a:lnTo>
                  <a:pt x="659335" y="532391"/>
                </a:lnTo>
                <a:lnTo>
                  <a:pt x="679837" y="491534"/>
                </a:lnTo>
                <a:lnTo>
                  <a:pt x="695004" y="447870"/>
                </a:lnTo>
                <a:lnTo>
                  <a:pt x="704413" y="401821"/>
                </a:lnTo>
                <a:lnTo>
                  <a:pt x="707644" y="353809"/>
                </a:lnTo>
                <a:lnTo>
                  <a:pt x="704413" y="305799"/>
                </a:lnTo>
                <a:lnTo>
                  <a:pt x="695004" y="259753"/>
                </a:lnTo>
                <a:lnTo>
                  <a:pt x="679837" y="216091"/>
                </a:lnTo>
                <a:lnTo>
                  <a:pt x="659335" y="175235"/>
                </a:lnTo>
                <a:lnTo>
                  <a:pt x="633918" y="137607"/>
                </a:lnTo>
                <a:lnTo>
                  <a:pt x="604008" y="103628"/>
                </a:lnTo>
                <a:lnTo>
                  <a:pt x="570028" y="73721"/>
                </a:lnTo>
                <a:lnTo>
                  <a:pt x="532399" y="48305"/>
                </a:lnTo>
                <a:lnTo>
                  <a:pt x="491541" y="27804"/>
                </a:lnTo>
                <a:lnTo>
                  <a:pt x="447879" y="12638"/>
                </a:lnTo>
                <a:lnTo>
                  <a:pt x="401831" y="3229"/>
                </a:lnTo>
                <a:lnTo>
                  <a:pt x="353822" y="0"/>
                </a:lnTo>
                <a:lnTo>
                  <a:pt x="305809" y="3229"/>
                </a:lnTo>
                <a:lnTo>
                  <a:pt x="259760" y="12638"/>
                </a:lnTo>
                <a:lnTo>
                  <a:pt x="216096" y="27804"/>
                </a:lnTo>
                <a:lnTo>
                  <a:pt x="175239" y="48305"/>
                </a:lnTo>
                <a:lnTo>
                  <a:pt x="137610" y="73721"/>
                </a:lnTo>
                <a:lnTo>
                  <a:pt x="103630" y="103628"/>
                </a:lnTo>
                <a:lnTo>
                  <a:pt x="73721" y="137607"/>
                </a:lnTo>
                <a:lnTo>
                  <a:pt x="48306" y="175235"/>
                </a:lnTo>
                <a:lnTo>
                  <a:pt x="27804" y="216091"/>
                </a:lnTo>
                <a:lnTo>
                  <a:pt x="12638" y="259753"/>
                </a:lnTo>
                <a:lnTo>
                  <a:pt x="3229" y="305799"/>
                </a:lnTo>
                <a:lnTo>
                  <a:pt x="0" y="353809"/>
                </a:lnTo>
                <a:lnTo>
                  <a:pt x="3229" y="401821"/>
                </a:lnTo>
                <a:lnTo>
                  <a:pt x="12638" y="447870"/>
                </a:lnTo>
                <a:lnTo>
                  <a:pt x="27804" y="491534"/>
                </a:lnTo>
                <a:lnTo>
                  <a:pt x="48306" y="532391"/>
                </a:lnTo>
                <a:lnTo>
                  <a:pt x="73721" y="570021"/>
                </a:lnTo>
                <a:lnTo>
                  <a:pt x="103630" y="604000"/>
                </a:lnTo>
                <a:lnTo>
                  <a:pt x="137610" y="633909"/>
                </a:lnTo>
                <a:lnTo>
                  <a:pt x="175239" y="659325"/>
                </a:lnTo>
                <a:lnTo>
                  <a:pt x="216096" y="679826"/>
                </a:lnTo>
                <a:lnTo>
                  <a:pt x="259760" y="694992"/>
                </a:lnTo>
                <a:lnTo>
                  <a:pt x="305809" y="704401"/>
                </a:lnTo>
                <a:lnTo>
                  <a:pt x="353822" y="707631"/>
                </a:lnTo>
                <a:close/>
              </a:path>
            </a:pathLst>
          </a:custGeom>
          <a:ln w="14173">
            <a:solidFill>
              <a:srgbClr val="90C960"/>
            </a:solidFill>
          </a:ln>
        </p:spPr>
        <p:txBody>
          <a:bodyPr wrap="square" lIns="0" tIns="0" rIns="0" bIns="0" rtlCol="0"/>
          <a:lstStyle/>
          <a:p>
            <a:endParaRPr/>
          </a:p>
        </p:txBody>
      </p:sp>
      <p:sp>
        <p:nvSpPr>
          <p:cNvPr id="28" name="object 28"/>
          <p:cNvSpPr/>
          <p:nvPr/>
        </p:nvSpPr>
        <p:spPr>
          <a:xfrm>
            <a:off x="8387660" y="2217357"/>
            <a:ext cx="500114" cy="411652"/>
          </a:xfrm>
          <a:prstGeom prst="rect">
            <a:avLst/>
          </a:prstGeom>
          <a:blipFill>
            <a:blip r:embed="rId5" cstate="print"/>
            <a:stretch>
              <a:fillRect/>
            </a:stretch>
          </a:blipFill>
        </p:spPr>
        <p:txBody>
          <a:bodyPr wrap="square" lIns="0" tIns="0" rIns="0" bIns="0" rtlCol="0"/>
          <a:lstStyle/>
          <a:p>
            <a:endParaRPr/>
          </a:p>
        </p:txBody>
      </p:sp>
      <p:sp>
        <p:nvSpPr>
          <p:cNvPr id="29" name="object 29"/>
          <p:cNvSpPr/>
          <p:nvPr/>
        </p:nvSpPr>
        <p:spPr>
          <a:xfrm>
            <a:off x="0" y="288010"/>
            <a:ext cx="3564254" cy="36195"/>
          </a:xfrm>
          <a:custGeom>
            <a:avLst/>
            <a:gdLst/>
            <a:ahLst/>
            <a:cxnLst/>
            <a:rect l="l" t="t" r="r" b="b"/>
            <a:pathLst>
              <a:path w="3564254" h="36195">
                <a:moveTo>
                  <a:pt x="3564001" y="0"/>
                </a:moveTo>
                <a:lnTo>
                  <a:pt x="0" y="0"/>
                </a:lnTo>
                <a:lnTo>
                  <a:pt x="0" y="35991"/>
                </a:lnTo>
                <a:lnTo>
                  <a:pt x="3564001" y="35991"/>
                </a:lnTo>
                <a:lnTo>
                  <a:pt x="3564001" y="0"/>
                </a:lnTo>
                <a:close/>
              </a:path>
            </a:pathLst>
          </a:custGeom>
          <a:solidFill>
            <a:srgbClr val="90C960"/>
          </a:solidFill>
        </p:spPr>
        <p:txBody>
          <a:bodyPr wrap="square" lIns="0" tIns="0" rIns="0" bIns="0" rtlCol="0"/>
          <a:lstStyle/>
          <a:p>
            <a:endParaRPr/>
          </a:p>
        </p:txBody>
      </p:sp>
      <p:sp>
        <p:nvSpPr>
          <p:cNvPr id="1024" name="AutoShape 10" descr="Image result for nottinghamshire Healthcare Trust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25" name="AutoShape 12" descr="Organisation's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AutoShape 2" descr="Image result for Sherwood Forest Hospital log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AutoShape 4" descr="Image result for Sherwood Forest Hospital logo"/>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AutoShape 6" descr="Image result for Sherwood Forest Hospital logo"/>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055" name="Picture 7"/>
          <p:cNvPicPr>
            <a:picLocks noChangeAspect="1" noChangeArrowheads="1"/>
          </p:cNvPicPr>
          <p:nvPr/>
        </p:nvPicPr>
        <p:blipFill rotWithShape="1">
          <a:blip r:embed="rId6">
            <a:extLst>
              <a:ext uri="{28A0092B-C50C-407E-A947-70E740481C1C}">
                <a14:useLocalDpi xmlns:a14="http://schemas.microsoft.com/office/drawing/2010/main" val="0"/>
              </a:ext>
            </a:extLst>
          </a:blip>
          <a:srcRect t="23226" b="14350"/>
          <a:stretch/>
        </p:blipFill>
        <p:spPr bwMode="auto">
          <a:xfrm>
            <a:off x="3636640" y="444877"/>
            <a:ext cx="1953111"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83838" y="575265"/>
            <a:ext cx="1695372" cy="431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descr="Nottingham City Council and Local Groups – Nottinghamshire Biodiversity  Action Group">
            <a:extLst>
              <a:ext uri="{FF2B5EF4-FFF2-40B4-BE49-F238E27FC236}">
                <a16:creationId xmlns:a16="http://schemas.microsoft.com/office/drawing/2014/main" id="{9E0C9CAC-6DE4-4467-ACA4-5D96A03365EC}"/>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6061" t="22783" r="6061" b="21926"/>
          <a:stretch/>
        </p:blipFill>
        <p:spPr bwMode="auto">
          <a:xfrm>
            <a:off x="5960010" y="1227635"/>
            <a:ext cx="1219200" cy="43148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A picture containing text, clipart&#10;&#10;Description automatically generated">
            <a:extLst>
              <a:ext uri="{FF2B5EF4-FFF2-40B4-BE49-F238E27FC236}">
                <a16:creationId xmlns:a16="http://schemas.microsoft.com/office/drawing/2014/main" id="{876AC0C9-3182-45AD-B327-3C81A2A4685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430993" y="438066"/>
            <a:ext cx="2924873" cy="917365"/>
          </a:xfrm>
          <a:prstGeom prst="rect">
            <a:avLst/>
          </a:prstGeom>
        </p:spPr>
      </p:pic>
      <p:pic>
        <p:nvPicPr>
          <p:cNvPr id="31" name="Picture 30">
            <a:extLst>
              <a:ext uri="{FF2B5EF4-FFF2-40B4-BE49-F238E27FC236}">
                <a16:creationId xmlns:a16="http://schemas.microsoft.com/office/drawing/2014/main" id="{39A18C82-140C-2E0D-6FEE-E0FA844A1C50}"/>
              </a:ext>
            </a:extLst>
          </p:cNvPr>
          <p:cNvPicPr>
            <a:picLocks noChangeAspect="1"/>
          </p:cNvPicPr>
          <p:nvPr/>
        </p:nvPicPr>
        <p:blipFill>
          <a:blip r:embed="rId10"/>
          <a:stretch>
            <a:fillRect/>
          </a:stretch>
        </p:blipFill>
        <p:spPr>
          <a:xfrm>
            <a:off x="4326183" y="1537064"/>
            <a:ext cx="1693429" cy="516255"/>
          </a:xfrm>
          <a:prstGeom prst="rect">
            <a:avLst/>
          </a:prstGeom>
        </p:spPr>
      </p:pic>
      <p:pic>
        <p:nvPicPr>
          <p:cNvPr id="8" name="Picture 7">
            <a:extLst>
              <a:ext uri="{FF2B5EF4-FFF2-40B4-BE49-F238E27FC236}">
                <a16:creationId xmlns:a16="http://schemas.microsoft.com/office/drawing/2014/main" id="{3300BA02-81FE-870C-371A-BA74BD8E4142}"/>
              </a:ext>
            </a:extLst>
          </p:cNvPr>
          <p:cNvPicPr>
            <a:picLocks noChangeAspect="1"/>
          </p:cNvPicPr>
          <p:nvPr/>
        </p:nvPicPr>
        <p:blipFill>
          <a:blip r:embed="rId11"/>
          <a:stretch>
            <a:fillRect/>
          </a:stretch>
        </p:blipFill>
        <p:spPr>
          <a:xfrm>
            <a:off x="3932096" y="1122783"/>
            <a:ext cx="1883822" cy="32059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7" descr="A picture containing text, clipart&#10;&#10;Description automatically generated">
            <a:extLst>
              <a:ext uri="{FF2B5EF4-FFF2-40B4-BE49-F238E27FC236}">
                <a16:creationId xmlns:a16="http://schemas.microsoft.com/office/drawing/2014/main" id="{C6D2BC93-086F-12D0-8DD8-BBB9400DE4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08900" y="5864782"/>
            <a:ext cx="2151429" cy="674780"/>
          </a:xfrm>
          <a:prstGeom prst="rect">
            <a:avLst/>
          </a:prstGeom>
        </p:spPr>
      </p:pic>
      <p:sp>
        <p:nvSpPr>
          <p:cNvPr id="2" name="object 2"/>
          <p:cNvSpPr txBox="1"/>
          <p:nvPr/>
        </p:nvSpPr>
        <p:spPr>
          <a:xfrm>
            <a:off x="343411" y="472035"/>
            <a:ext cx="3007360" cy="6204134"/>
          </a:xfrm>
          <a:prstGeom prst="rect">
            <a:avLst/>
          </a:prstGeom>
        </p:spPr>
        <p:txBody>
          <a:bodyPr vert="horz" wrap="square" lIns="0" tIns="72390" rIns="0" bIns="0" rtlCol="0">
            <a:spAutoFit/>
          </a:bodyPr>
          <a:lstStyle/>
          <a:p>
            <a:pPr marL="12700">
              <a:lnSpc>
                <a:spcPct val="100000"/>
              </a:lnSpc>
              <a:spcBef>
                <a:spcPts val="570"/>
              </a:spcBef>
            </a:pPr>
            <a:r>
              <a:rPr sz="1500" b="1" spc="30" dirty="0">
                <a:solidFill>
                  <a:srgbClr val="0069AE"/>
                </a:solidFill>
                <a:latin typeface="Arial"/>
                <a:cs typeface="Arial"/>
              </a:rPr>
              <a:t>What </a:t>
            </a:r>
            <a:r>
              <a:rPr sz="1500" b="1" dirty="0">
                <a:solidFill>
                  <a:srgbClr val="0069AE"/>
                </a:solidFill>
                <a:latin typeface="Arial"/>
                <a:cs typeface="Arial"/>
              </a:rPr>
              <a:t>information </a:t>
            </a:r>
            <a:r>
              <a:rPr sz="1500" b="1" spc="30" dirty="0">
                <a:solidFill>
                  <a:srgbClr val="0069AE"/>
                </a:solidFill>
                <a:latin typeface="Arial"/>
                <a:cs typeface="Arial"/>
              </a:rPr>
              <a:t>will </a:t>
            </a:r>
            <a:r>
              <a:rPr sz="1500" b="1" spc="-10" dirty="0">
                <a:solidFill>
                  <a:srgbClr val="0069AE"/>
                </a:solidFill>
                <a:latin typeface="Arial"/>
                <a:cs typeface="Arial"/>
              </a:rPr>
              <a:t>be</a:t>
            </a:r>
            <a:r>
              <a:rPr sz="1500" b="1" spc="-225" dirty="0">
                <a:solidFill>
                  <a:srgbClr val="0069AE"/>
                </a:solidFill>
                <a:latin typeface="Arial"/>
                <a:cs typeface="Arial"/>
              </a:rPr>
              <a:t> </a:t>
            </a:r>
            <a:r>
              <a:rPr sz="1500" b="1" spc="-70" dirty="0">
                <a:solidFill>
                  <a:srgbClr val="0069AE"/>
                </a:solidFill>
                <a:latin typeface="Arial"/>
                <a:cs typeface="Arial"/>
              </a:rPr>
              <a:t>shared?</a:t>
            </a:r>
            <a:endParaRPr sz="1500" dirty="0">
              <a:latin typeface="Arial"/>
              <a:cs typeface="Arial"/>
            </a:endParaRPr>
          </a:p>
          <a:p>
            <a:pPr marL="12065">
              <a:lnSpc>
                <a:spcPct val="100000"/>
              </a:lnSpc>
              <a:spcBef>
                <a:spcPts val="285"/>
              </a:spcBef>
              <a:buClr>
                <a:srgbClr val="90C960"/>
              </a:buClr>
              <a:tabLst>
                <a:tab pos="99695" algn="l"/>
              </a:tabLst>
            </a:pPr>
            <a:r>
              <a:rPr lang="en-GB" sz="900" spc="-20" dirty="0">
                <a:cs typeface="Arial"/>
              </a:rPr>
              <a:t>Your Notts Care Record only contains data for direct care, including:</a:t>
            </a:r>
          </a:p>
          <a:p>
            <a:pPr marL="99060" indent="-86995">
              <a:lnSpc>
                <a:spcPct val="100000"/>
              </a:lnSpc>
              <a:spcBef>
                <a:spcPts val="285"/>
              </a:spcBef>
              <a:buClr>
                <a:srgbClr val="90C960"/>
              </a:buClr>
              <a:buFont typeface="Calibri"/>
              <a:buChar char="•"/>
              <a:tabLst>
                <a:tab pos="99695" algn="l"/>
              </a:tabLst>
            </a:pPr>
            <a:r>
              <a:rPr lang="en-GB" sz="900" b="1" spc="-40" dirty="0">
                <a:solidFill>
                  <a:srgbClr val="0069AE"/>
                </a:solidFill>
                <a:latin typeface="Arial"/>
                <a:cs typeface="Arial"/>
              </a:rPr>
              <a:t>Name, address </a:t>
            </a:r>
            <a:r>
              <a:rPr sz="900" b="1" spc="-10" dirty="0">
                <a:solidFill>
                  <a:srgbClr val="0069AE"/>
                </a:solidFill>
                <a:latin typeface="Arial"/>
                <a:cs typeface="Arial"/>
              </a:rPr>
              <a:t>and </a:t>
            </a:r>
            <a:r>
              <a:rPr sz="900" b="1" spc="-25" dirty="0">
                <a:solidFill>
                  <a:srgbClr val="0069AE"/>
                </a:solidFill>
                <a:latin typeface="Arial"/>
                <a:cs typeface="Arial"/>
              </a:rPr>
              <a:t>contact</a:t>
            </a:r>
            <a:r>
              <a:rPr sz="900" b="1" spc="-15" dirty="0">
                <a:solidFill>
                  <a:srgbClr val="0069AE"/>
                </a:solidFill>
                <a:latin typeface="Arial"/>
                <a:cs typeface="Arial"/>
              </a:rPr>
              <a:t> </a:t>
            </a:r>
            <a:r>
              <a:rPr sz="900" b="1" spc="-20" dirty="0">
                <a:solidFill>
                  <a:srgbClr val="0069AE"/>
                </a:solidFill>
                <a:latin typeface="Arial"/>
                <a:cs typeface="Arial"/>
              </a:rPr>
              <a:t>details.</a:t>
            </a:r>
            <a:endParaRPr lang="en-GB" sz="900" b="1" spc="-20" dirty="0">
              <a:solidFill>
                <a:srgbClr val="0069AE"/>
              </a:solidFill>
              <a:latin typeface="Arial"/>
              <a:cs typeface="Arial"/>
            </a:endParaRPr>
          </a:p>
          <a:p>
            <a:pPr marL="99060" indent="-86995">
              <a:lnSpc>
                <a:spcPct val="100000"/>
              </a:lnSpc>
              <a:spcBef>
                <a:spcPts val="285"/>
              </a:spcBef>
              <a:buClr>
                <a:srgbClr val="90C960"/>
              </a:buClr>
              <a:buFont typeface="Calibri"/>
              <a:buChar char="•"/>
              <a:tabLst>
                <a:tab pos="99695" algn="l"/>
              </a:tabLst>
            </a:pPr>
            <a:r>
              <a:rPr lang="en-GB" sz="900" b="1" spc="-20" dirty="0">
                <a:solidFill>
                  <a:srgbClr val="0069AE"/>
                </a:solidFill>
                <a:latin typeface="Arial"/>
                <a:cs typeface="Arial"/>
              </a:rPr>
              <a:t>NHS number </a:t>
            </a:r>
            <a:r>
              <a:rPr lang="en-GB" sz="900" spc="-20" dirty="0">
                <a:cs typeface="Arial"/>
              </a:rPr>
              <a:t>– In order to link all your records together</a:t>
            </a:r>
            <a:endParaRPr sz="900" dirty="0">
              <a:cs typeface="Arial"/>
            </a:endParaRPr>
          </a:p>
          <a:p>
            <a:pPr marL="99060" marR="5715" indent="-86995">
              <a:lnSpc>
                <a:spcPct val="111100"/>
              </a:lnSpc>
              <a:spcBef>
                <a:spcPts val="284"/>
              </a:spcBef>
              <a:buClr>
                <a:srgbClr val="90C960"/>
              </a:buClr>
              <a:buFont typeface="Calibri"/>
              <a:buChar char="•"/>
              <a:tabLst>
                <a:tab pos="99695" algn="l"/>
              </a:tabLst>
            </a:pPr>
            <a:r>
              <a:rPr sz="900" b="1" dirty="0">
                <a:solidFill>
                  <a:srgbClr val="0069AE"/>
                </a:solidFill>
                <a:latin typeface="Arial"/>
                <a:cs typeface="Arial"/>
              </a:rPr>
              <a:t>Information </a:t>
            </a:r>
            <a:r>
              <a:rPr sz="900" b="1" spc="-5" dirty="0">
                <a:solidFill>
                  <a:srgbClr val="0069AE"/>
                </a:solidFill>
                <a:latin typeface="Arial"/>
                <a:cs typeface="Arial"/>
              </a:rPr>
              <a:t>on </a:t>
            </a:r>
            <a:r>
              <a:rPr sz="900" b="1" spc="-20" dirty="0">
                <a:solidFill>
                  <a:srgbClr val="0069AE"/>
                </a:solidFill>
                <a:latin typeface="Arial"/>
                <a:cs typeface="Arial"/>
              </a:rPr>
              <a:t>current </a:t>
            </a:r>
            <a:r>
              <a:rPr sz="900" b="1" spc="-10" dirty="0">
                <a:solidFill>
                  <a:srgbClr val="0069AE"/>
                </a:solidFill>
                <a:latin typeface="Arial"/>
                <a:cs typeface="Arial"/>
              </a:rPr>
              <a:t>and </a:t>
            </a:r>
            <a:r>
              <a:rPr sz="900" b="1" spc="-25" dirty="0">
                <a:solidFill>
                  <a:srgbClr val="0069AE"/>
                </a:solidFill>
                <a:latin typeface="Arial"/>
                <a:cs typeface="Arial"/>
              </a:rPr>
              <a:t>past medical </a:t>
            </a:r>
            <a:r>
              <a:rPr lang="en-GB" sz="900" b="1" spc="-25" dirty="0">
                <a:solidFill>
                  <a:srgbClr val="0069AE"/>
                </a:solidFill>
                <a:latin typeface="Arial"/>
                <a:cs typeface="Arial"/>
              </a:rPr>
              <a:t>conditions</a:t>
            </a:r>
            <a:r>
              <a:rPr sz="900" b="1" spc="-25" dirty="0">
                <a:solidFill>
                  <a:srgbClr val="0069AE"/>
                </a:solidFill>
                <a:latin typeface="Arial"/>
                <a:cs typeface="Arial"/>
              </a:rPr>
              <a:t> </a:t>
            </a:r>
            <a:r>
              <a:rPr sz="900" dirty="0">
                <a:solidFill>
                  <a:srgbClr val="231F20"/>
                </a:solidFill>
                <a:latin typeface="Calibri"/>
                <a:cs typeface="Calibri"/>
              </a:rPr>
              <a:t>– to  enable health </a:t>
            </a:r>
            <a:r>
              <a:rPr sz="900" spc="15" dirty="0">
                <a:solidFill>
                  <a:srgbClr val="231F20"/>
                </a:solidFill>
                <a:latin typeface="Calibri"/>
                <a:cs typeface="Calibri"/>
              </a:rPr>
              <a:t>and </a:t>
            </a:r>
            <a:r>
              <a:rPr sz="900" spc="-5" dirty="0">
                <a:solidFill>
                  <a:srgbClr val="231F20"/>
                </a:solidFill>
                <a:latin typeface="Calibri"/>
                <a:cs typeface="Calibri"/>
              </a:rPr>
              <a:t>care </a:t>
            </a:r>
            <a:r>
              <a:rPr sz="900" dirty="0">
                <a:solidFill>
                  <a:srgbClr val="231F20"/>
                </a:solidFill>
                <a:latin typeface="Calibri"/>
                <a:cs typeface="Calibri"/>
              </a:rPr>
              <a:t>staff </a:t>
            </a:r>
            <a:r>
              <a:rPr sz="900" spc="5" dirty="0">
                <a:solidFill>
                  <a:srgbClr val="231F20"/>
                </a:solidFill>
                <a:latin typeface="Calibri"/>
                <a:cs typeface="Calibri"/>
              </a:rPr>
              <a:t>to </a:t>
            </a:r>
            <a:r>
              <a:rPr sz="900" spc="15" dirty="0">
                <a:solidFill>
                  <a:srgbClr val="231F20"/>
                </a:solidFill>
                <a:latin typeface="Calibri"/>
                <a:cs typeface="Calibri"/>
              </a:rPr>
              <a:t>make </a:t>
            </a:r>
            <a:r>
              <a:rPr sz="900" spc="-10" dirty="0">
                <a:solidFill>
                  <a:srgbClr val="231F20"/>
                </a:solidFill>
                <a:latin typeface="Calibri"/>
                <a:cs typeface="Calibri"/>
              </a:rPr>
              <a:t>better </a:t>
            </a:r>
            <a:r>
              <a:rPr sz="900" dirty="0">
                <a:solidFill>
                  <a:srgbClr val="231F20"/>
                </a:solidFill>
                <a:latin typeface="Calibri"/>
                <a:cs typeface="Calibri"/>
              </a:rPr>
              <a:t>decisions </a:t>
            </a:r>
            <a:r>
              <a:rPr sz="900" spc="10" dirty="0">
                <a:solidFill>
                  <a:srgbClr val="231F20"/>
                </a:solidFill>
                <a:latin typeface="Calibri"/>
                <a:cs typeface="Calibri"/>
              </a:rPr>
              <a:t>and  </a:t>
            </a:r>
            <a:r>
              <a:rPr sz="900" spc="-15" dirty="0">
                <a:solidFill>
                  <a:srgbClr val="231F20"/>
                </a:solidFill>
                <a:latin typeface="Calibri"/>
                <a:cs typeface="Calibri"/>
              </a:rPr>
              <a:t>treat </a:t>
            </a:r>
            <a:r>
              <a:rPr sz="900" dirty="0">
                <a:solidFill>
                  <a:srgbClr val="231F20"/>
                </a:solidFill>
                <a:latin typeface="Calibri"/>
                <a:cs typeface="Calibri"/>
              </a:rPr>
              <a:t>your conditions</a:t>
            </a:r>
            <a:r>
              <a:rPr sz="900" spc="90" dirty="0">
                <a:solidFill>
                  <a:srgbClr val="231F20"/>
                </a:solidFill>
                <a:latin typeface="Calibri"/>
                <a:cs typeface="Calibri"/>
              </a:rPr>
              <a:t> </a:t>
            </a:r>
            <a:r>
              <a:rPr sz="900" spc="-20" dirty="0">
                <a:solidFill>
                  <a:srgbClr val="231F20"/>
                </a:solidFill>
                <a:latin typeface="Calibri"/>
                <a:cs typeface="Calibri"/>
              </a:rPr>
              <a:t>better.</a:t>
            </a:r>
            <a:endParaRPr sz="900" dirty="0">
              <a:latin typeface="Calibri"/>
              <a:cs typeface="Calibri"/>
            </a:endParaRPr>
          </a:p>
          <a:p>
            <a:pPr marL="99060" marR="162560" indent="-86995">
              <a:lnSpc>
                <a:spcPct val="111100"/>
              </a:lnSpc>
              <a:spcBef>
                <a:spcPts val="280"/>
              </a:spcBef>
              <a:buClr>
                <a:srgbClr val="90C960"/>
              </a:buClr>
              <a:buFont typeface="Calibri"/>
              <a:buChar char="•"/>
              <a:tabLst>
                <a:tab pos="99695" algn="l"/>
              </a:tabLst>
            </a:pPr>
            <a:r>
              <a:rPr sz="900" b="1" spc="-15" dirty="0">
                <a:solidFill>
                  <a:srgbClr val="0069AE"/>
                </a:solidFill>
                <a:latin typeface="Arial"/>
                <a:cs typeface="Arial"/>
              </a:rPr>
              <a:t>Medications </a:t>
            </a:r>
            <a:r>
              <a:rPr sz="900" dirty="0">
                <a:solidFill>
                  <a:srgbClr val="231F20"/>
                </a:solidFill>
                <a:latin typeface="Calibri"/>
                <a:cs typeface="Calibri"/>
              </a:rPr>
              <a:t>– </a:t>
            </a:r>
            <a:r>
              <a:rPr sz="900" spc="5" dirty="0">
                <a:solidFill>
                  <a:srgbClr val="231F20"/>
                </a:solidFill>
                <a:latin typeface="Calibri"/>
                <a:cs typeface="Calibri"/>
              </a:rPr>
              <a:t>so </a:t>
            </a:r>
            <a:r>
              <a:rPr sz="900" dirty="0">
                <a:solidFill>
                  <a:srgbClr val="231F20"/>
                </a:solidFill>
                <a:latin typeface="Calibri"/>
                <a:cs typeface="Calibri"/>
              </a:rPr>
              <a:t>that health </a:t>
            </a:r>
            <a:r>
              <a:rPr sz="900" spc="15" dirty="0">
                <a:solidFill>
                  <a:srgbClr val="231F20"/>
                </a:solidFill>
                <a:latin typeface="Calibri"/>
                <a:cs typeface="Calibri"/>
              </a:rPr>
              <a:t>and </a:t>
            </a:r>
            <a:r>
              <a:rPr sz="900" spc="-10" dirty="0">
                <a:solidFill>
                  <a:srgbClr val="231F20"/>
                </a:solidFill>
                <a:latin typeface="Calibri"/>
                <a:cs typeface="Calibri"/>
              </a:rPr>
              <a:t>care </a:t>
            </a:r>
            <a:r>
              <a:rPr sz="900" dirty="0">
                <a:solidFill>
                  <a:srgbClr val="231F20"/>
                </a:solidFill>
                <a:latin typeface="Calibri"/>
                <a:cs typeface="Calibri"/>
              </a:rPr>
              <a:t>staff </a:t>
            </a:r>
            <a:r>
              <a:rPr sz="900" spc="30" dirty="0">
                <a:solidFill>
                  <a:srgbClr val="231F20"/>
                </a:solidFill>
                <a:latin typeface="Calibri"/>
                <a:cs typeface="Calibri"/>
              </a:rPr>
              <a:t>know </a:t>
            </a:r>
            <a:r>
              <a:rPr sz="900" spc="15" dirty="0">
                <a:solidFill>
                  <a:srgbClr val="231F20"/>
                </a:solidFill>
                <a:latin typeface="Calibri"/>
                <a:cs typeface="Calibri"/>
              </a:rPr>
              <a:t>what  </a:t>
            </a:r>
            <a:r>
              <a:rPr sz="900" dirty="0">
                <a:solidFill>
                  <a:srgbClr val="231F20"/>
                </a:solidFill>
                <a:latin typeface="Calibri"/>
                <a:cs typeface="Calibri"/>
              </a:rPr>
              <a:t>medications </a:t>
            </a:r>
            <a:r>
              <a:rPr sz="900" spc="5" dirty="0">
                <a:solidFill>
                  <a:srgbClr val="231F20"/>
                </a:solidFill>
                <a:latin typeface="Calibri"/>
                <a:cs typeface="Calibri"/>
              </a:rPr>
              <a:t>you </a:t>
            </a:r>
            <a:r>
              <a:rPr sz="900" spc="-10" dirty="0">
                <a:solidFill>
                  <a:srgbClr val="231F20"/>
                </a:solidFill>
                <a:latin typeface="Calibri"/>
                <a:cs typeface="Calibri"/>
              </a:rPr>
              <a:t>are </a:t>
            </a:r>
            <a:r>
              <a:rPr sz="900" spc="15" dirty="0">
                <a:solidFill>
                  <a:srgbClr val="231F20"/>
                </a:solidFill>
                <a:latin typeface="Calibri"/>
                <a:cs typeface="Calibri"/>
              </a:rPr>
              <a:t>taking </a:t>
            </a:r>
            <a:r>
              <a:rPr sz="900" spc="20" dirty="0">
                <a:solidFill>
                  <a:srgbClr val="231F20"/>
                </a:solidFill>
                <a:latin typeface="Calibri"/>
                <a:cs typeface="Calibri"/>
              </a:rPr>
              <a:t>when making </a:t>
            </a:r>
            <a:r>
              <a:rPr sz="900" dirty="0">
                <a:solidFill>
                  <a:srgbClr val="231F20"/>
                </a:solidFill>
                <a:latin typeface="Calibri"/>
                <a:cs typeface="Calibri"/>
              </a:rPr>
              <a:t>decisions </a:t>
            </a:r>
            <a:r>
              <a:rPr sz="900" spc="5" dirty="0">
                <a:solidFill>
                  <a:srgbClr val="231F20"/>
                </a:solidFill>
                <a:latin typeface="Calibri"/>
                <a:cs typeface="Calibri"/>
              </a:rPr>
              <a:t>about  </a:t>
            </a:r>
            <a:r>
              <a:rPr sz="900" dirty="0">
                <a:solidFill>
                  <a:srgbClr val="231F20"/>
                </a:solidFill>
                <a:latin typeface="Calibri"/>
                <a:cs typeface="Calibri"/>
              </a:rPr>
              <a:t>prescribing </a:t>
            </a:r>
            <a:r>
              <a:rPr sz="900" spc="20" dirty="0">
                <a:solidFill>
                  <a:srgbClr val="231F20"/>
                </a:solidFill>
                <a:latin typeface="Calibri"/>
                <a:cs typeface="Calibri"/>
              </a:rPr>
              <a:t>new </a:t>
            </a:r>
            <a:r>
              <a:rPr sz="900" spc="5" dirty="0">
                <a:solidFill>
                  <a:srgbClr val="231F20"/>
                </a:solidFill>
                <a:latin typeface="Calibri"/>
                <a:cs typeface="Calibri"/>
              </a:rPr>
              <a:t>ones</a:t>
            </a:r>
            <a:r>
              <a:rPr lang="en-GB" sz="900" spc="5" dirty="0">
                <a:solidFill>
                  <a:srgbClr val="231F20"/>
                </a:solidFill>
                <a:latin typeface="Calibri"/>
                <a:cs typeface="Calibri"/>
              </a:rPr>
              <a:t>.</a:t>
            </a:r>
          </a:p>
          <a:p>
            <a:pPr marL="99060" marR="162560" indent="-86995">
              <a:lnSpc>
                <a:spcPct val="111100"/>
              </a:lnSpc>
              <a:spcBef>
                <a:spcPts val="280"/>
              </a:spcBef>
              <a:buClr>
                <a:srgbClr val="90C960"/>
              </a:buClr>
              <a:buFont typeface="Calibri"/>
              <a:buChar char="•"/>
              <a:tabLst>
                <a:tab pos="99695" algn="l"/>
              </a:tabLst>
            </a:pPr>
            <a:r>
              <a:rPr sz="900" b="1" spc="-25" dirty="0">
                <a:solidFill>
                  <a:srgbClr val="0069AE"/>
                </a:solidFill>
                <a:latin typeface="Arial"/>
                <a:cs typeface="Arial"/>
              </a:rPr>
              <a:t>Allergies </a:t>
            </a:r>
            <a:r>
              <a:rPr sz="900" dirty="0">
                <a:solidFill>
                  <a:srgbClr val="231F20"/>
                </a:solidFill>
                <a:latin typeface="Calibri"/>
                <a:cs typeface="Calibri"/>
              </a:rPr>
              <a:t>– </a:t>
            </a:r>
            <a:r>
              <a:rPr sz="900" spc="5" dirty="0">
                <a:solidFill>
                  <a:srgbClr val="231F20"/>
                </a:solidFill>
                <a:latin typeface="Calibri"/>
                <a:cs typeface="Calibri"/>
              </a:rPr>
              <a:t>to </a:t>
            </a:r>
            <a:r>
              <a:rPr sz="900" spc="-5" dirty="0">
                <a:solidFill>
                  <a:srgbClr val="231F20"/>
                </a:solidFill>
                <a:latin typeface="Calibri"/>
                <a:cs typeface="Calibri"/>
              </a:rPr>
              <a:t>ensure </a:t>
            </a:r>
            <a:r>
              <a:rPr sz="900" dirty="0">
                <a:solidFill>
                  <a:srgbClr val="231F20"/>
                </a:solidFill>
                <a:latin typeface="Calibri"/>
                <a:cs typeface="Calibri"/>
              </a:rPr>
              <a:t>that </a:t>
            </a:r>
            <a:r>
              <a:rPr sz="900" spc="5" dirty="0">
                <a:solidFill>
                  <a:srgbClr val="231F20"/>
                </a:solidFill>
                <a:latin typeface="Calibri"/>
                <a:cs typeface="Calibri"/>
              </a:rPr>
              <a:t>you </a:t>
            </a:r>
            <a:r>
              <a:rPr sz="900" spc="-10" dirty="0">
                <a:solidFill>
                  <a:srgbClr val="231F20"/>
                </a:solidFill>
                <a:latin typeface="Calibri"/>
                <a:cs typeface="Calibri"/>
              </a:rPr>
              <a:t>are </a:t>
            </a:r>
            <a:r>
              <a:rPr sz="900" spc="10" dirty="0">
                <a:solidFill>
                  <a:srgbClr val="231F20"/>
                </a:solidFill>
                <a:latin typeface="Calibri"/>
                <a:cs typeface="Calibri"/>
              </a:rPr>
              <a:t>not given </a:t>
            </a:r>
            <a:r>
              <a:rPr sz="900" spc="5" dirty="0">
                <a:solidFill>
                  <a:srgbClr val="231F20"/>
                </a:solidFill>
                <a:latin typeface="Calibri"/>
                <a:cs typeface="Calibri"/>
              </a:rPr>
              <a:t>any </a:t>
            </a:r>
            <a:r>
              <a:rPr sz="900" dirty="0">
                <a:solidFill>
                  <a:srgbClr val="231F20"/>
                </a:solidFill>
                <a:latin typeface="Calibri"/>
                <a:cs typeface="Calibri"/>
              </a:rPr>
              <a:t>medication that </a:t>
            </a:r>
            <a:r>
              <a:rPr sz="900" spc="5" dirty="0">
                <a:solidFill>
                  <a:srgbClr val="231F20"/>
                </a:solidFill>
                <a:latin typeface="Calibri"/>
                <a:cs typeface="Calibri"/>
              </a:rPr>
              <a:t>you may be </a:t>
            </a:r>
            <a:r>
              <a:rPr sz="900" dirty="0">
                <a:solidFill>
                  <a:srgbClr val="231F20"/>
                </a:solidFill>
                <a:latin typeface="Calibri"/>
                <a:cs typeface="Calibri"/>
              </a:rPr>
              <a:t>allergic</a:t>
            </a:r>
            <a:r>
              <a:rPr sz="900" spc="105" dirty="0">
                <a:solidFill>
                  <a:srgbClr val="231F20"/>
                </a:solidFill>
                <a:latin typeface="Calibri"/>
                <a:cs typeface="Calibri"/>
              </a:rPr>
              <a:t> </a:t>
            </a:r>
            <a:r>
              <a:rPr sz="900" spc="5" dirty="0">
                <a:solidFill>
                  <a:srgbClr val="231F20"/>
                </a:solidFill>
                <a:latin typeface="Calibri"/>
                <a:cs typeface="Calibri"/>
              </a:rPr>
              <a:t>to.</a:t>
            </a:r>
            <a:endParaRPr sz="900" dirty="0">
              <a:latin typeface="Calibri"/>
              <a:cs typeface="Calibri"/>
            </a:endParaRPr>
          </a:p>
          <a:p>
            <a:pPr marL="99060" marR="194310" indent="-86995">
              <a:lnSpc>
                <a:spcPct val="111100"/>
              </a:lnSpc>
              <a:spcBef>
                <a:spcPts val="284"/>
              </a:spcBef>
              <a:buClr>
                <a:srgbClr val="90C960"/>
              </a:buClr>
              <a:buFont typeface="Calibri"/>
              <a:buChar char="•"/>
              <a:tabLst>
                <a:tab pos="99695" algn="l"/>
              </a:tabLst>
            </a:pPr>
            <a:r>
              <a:rPr sz="900" b="1" spc="-60" dirty="0">
                <a:solidFill>
                  <a:srgbClr val="0069AE"/>
                </a:solidFill>
                <a:latin typeface="Arial"/>
                <a:cs typeface="Arial"/>
              </a:rPr>
              <a:t>Test </a:t>
            </a:r>
            <a:r>
              <a:rPr sz="900" b="1" spc="-35" dirty="0">
                <a:solidFill>
                  <a:srgbClr val="0069AE"/>
                </a:solidFill>
                <a:latin typeface="Arial"/>
                <a:cs typeface="Arial"/>
              </a:rPr>
              <a:t>results </a:t>
            </a:r>
            <a:r>
              <a:rPr sz="900" dirty="0">
                <a:solidFill>
                  <a:srgbClr val="231F20"/>
                </a:solidFill>
                <a:latin typeface="Calibri"/>
                <a:cs typeface="Calibri"/>
              </a:rPr>
              <a:t>– </a:t>
            </a:r>
            <a:r>
              <a:rPr sz="900" spc="5" dirty="0">
                <a:solidFill>
                  <a:srgbClr val="231F20"/>
                </a:solidFill>
                <a:latin typeface="Calibri"/>
                <a:cs typeface="Calibri"/>
              </a:rPr>
              <a:t>to </a:t>
            </a:r>
            <a:r>
              <a:rPr sz="900" dirty="0">
                <a:solidFill>
                  <a:srgbClr val="231F20"/>
                </a:solidFill>
                <a:latin typeface="Calibri"/>
                <a:cs typeface="Calibri"/>
              </a:rPr>
              <a:t>avoid </a:t>
            </a:r>
            <a:r>
              <a:rPr sz="900" spc="10" dirty="0">
                <a:solidFill>
                  <a:srgbClr val="231F20"/>
                </a:solidFill>
                <a:latin typeface="Calibri"/>
                <a:cs typeface="Calibri"/>
              </a:rPr>
              <a:t>having </a:t>
            </a:r>
            <a:r>
              <a:rPr sz="900" spc="5" dirty="0">
                <a:solidFill>
                  <a:srgbClr val="231F20"/>
                </a:solidFill>
                <a:latin typeface="Calibri"/>
                <a:cs typeface="Calibri"/>
              </a:rPr>
              <a:t>to </a:t>
            </a:r>
            <a:r>
              <a:rPr sz="900" spc="-5" dirty="0">
                <a:solidFill>
                  <a:srgbClr val="231F20"/>
                </a:solidFill>
                <a:latin typeface="Calibri"/>
                <a:cs typeface="Calibri"/>
              </a:rPr>
              <a:t>repeat certain </a:t>
            </a:r>
            <a:r>
              <a:rPr sz="900" spc="-10" dirty="0">
                <a:solidFill>
                  <a:srgbClr val="231F20"/>
                </a:solidFill>
                <a:latin typeface="Calibri"/>
                <a:cs typeface="Calibri"/>
              </a:rPr>
              <a:t>tests </a:t>
            </a:r>
            <a:r>
              <a:rPr sz="900" spc="10" dirty="0">
                <a:solidFill>
                  <a:srgbClr val="231F20"/>
                </a:solidFill>
                <a:latin typeface="Calibri"/>
                <a:cs typeface="Calibri"/>
              </a:rPr>
              <a:t>and  </a:t>
            </a:r>
            <a:r>
              <a:rPr sz="900" dirty="0">
                <a:solidFill>
                  <a:srgbClr val="231F20"/>
                </a:solidFill>
                <a:latin typeface="Calibri"/>
                <a:cs typeface="Calibri"/>
              </a:rPr>
              <a:t>speed </a:t>
            </a:r>
            <a:r>
              <a:rPr sz="900" spc="20" dirty="0">
                <a:solidFill>
                  <a:srgbClr val="231F20"/>
                </a:solidFill>
                <a:latin typeface="Calibri"/>
                <a:cs typeface="Calibri"/>
              </a:rPr>
              <a:t>up </a:t>
            </a:r>
            <a:r>
              <a:rPr sz="900" dirty="0">
                <a:solidFill>
                  <a:srgbClr val="231F20"/>
                </a:solidFill>
                <a:latin typeface="Calibri"/>
                <a:cs typeface="Calibri"/>
              </a:rPr>
              <a:t>your</a:t>
            </a:r>
            <a:r>
              <a:rPr sz="900" spc="50" dirty="0">
                <a:solidFill>
                  <a:srgbClr val="231F20"/>
                </a:solidFill>
                <a:latin typeface="Calibri"/>
                <a:cs typeface="Calibri"/>
              </a:rPr>
              <a:t> </a:t>
            </a:r>
            <a:r>
              <a:rPr sz="900" spc="-5" dirty="0">
                <a:solidFill>
                  <a:srgbClr val="231F20"/>
                </a:solidFill>
                <a:latin typeface="Calibri"/>
                <a:cs typeface="Calibri"/>
              </a:rPr>
              <a:t>treatment.</a:t>
            </a:r>
            <a:endParaRPr sz="900" dirty="0">
              <a:latin typeface="Calibri"/>
              <a:cs typeface="Calibri"/>
            </a:endParaRPr>
          </a:p>
          <a:p>
            <a:pPr marL="99060" marR="73025" indent="-86995" algn="just">
              <a:lnSpc>
                <a:spcPct val="111100"/>
              </a:lnSpc>
              <a:spcBef>
                <a:spcPts val="280"/>
              </a:spcBef>
              <a:buClr>
                <a:srgbClr val="90C960"/>
              </a:buClr>
              <a:buFont typeface="Calibri"/>
              <a:buChar char="•"/>
              <a:tabLst>
                <a:tab pos="99695" algn="l"/>
              </a:tabLst>
            </a:pPr>
            <a:r>
              <a:rPr sz="900" b="1" spc="-25" dirty="0">
                <a:solidFill>
                  <a:srgbClr val="0069AE"/>
                </a:solidFill>
                <a:latin typeface="Arial"/>
                <a:cs typeface="Arial"/>
              </a:rPr>
              <a:t>Letters, </a:t>
            </a:r>
            <a:r>
              <a:rPr sz="900" b="1" spc="-20" dirty="0">
                <a:solidFill>
                  <a:srgbClr val="0069AE"/>
                </a:solidFill>
                <a:latin typeface="Arial"/>
                <a:cs typeface="Arial"/>
              </a:rPr>
              <a:t>referrals </a:t>
            </a:r>
            <a:r>
              <a:rPr sz="900" b="1" spc="-10" dirty="0">
                <a:solidFill>
                  <a:srgbClr val="0069AE"/>
                </a:solidFill>
                <a:latin typeface="Arial"/>
                <a:cs typeface="Arial"/>
              </a:rPr>
              <a:t>and </a:t>
            </a:r>
            <a:r>
              <a:rPr sz="900" b="1" spc="-35" dirty="0">
                <a:solidFill>
                  <a:srgbClr val="0069AE"/>
                </a:solidFill>
                <a:latin typeface="Arial"/>
                <a:cs typeface="Arial"/>
              </a:rPr>
              <a:t>discharge </a:t>
            </a:r>
            <a:r>
              <a:rPr sz="900" b="1" dirty="0">
                <a:solidFill>
                  <a:srgbClr val="0069AE"/>
                </a:solidFill>
                <a:latin typeface="Arial"/>
                <a:cs typeface="Arial"/>
              </a:rPr>
              <a:t>information </a:t>
            </a:r>
            <a:r>
              <a:rPr sz="900" dirty="0">
                <a:solidFill>
                  <a:srgbClr val="231F20"/>
                </a:solidFill>
                <a:latin typeface="Calibri"/>
                <a:cs typeface="Calibri"/>
              </a:rPr>
              <a:t>– </a:t>
            </a:r>
            <a:r>
              <a:rPr lang="en-GB" sz="900" spc="5" dirty="0">
                <a:solidFill>
                  <a:srgbClr val="231F20"/>
                </a:solidFill>
                <a:latin typeface="Calibri"/>
                <a:cs typeface="Calibri"/>
              </a:rPr>
              <a:t>so </a:t>
            </a:r>
            <a:r>
              <a:rPr lang="en-GB" sz="900" dirty="0">
                <a:solidFill>
                  <a:srgbClr val="231F20"/>
                </a:solidFill>
                <a:latin typeface="Calibri"/>
                <a:cs typeface="Calibri"/>
              </a:rPr>
              <a:t>health </a:t>
            </a:r>
            <a:r>
              <a:rPr lang="en-GB" sz="900" spc="15" dirty="0">
                <a:solidFill>
                  <a:srgbClr val="231F20"/>
                </a:solidFill>
                <a:latin typeface="Calibri"/>
                <a:cs typeface="Calibri"/>
              </a:rPr>
              <a:t>and </a:t>
            </a:r>
            <a:r>
              <a:rPr lang="en-GB" sz="900" spc="-10" dirty="0">
                <a:solidFill>
                  <a:srgbClr val="231F20"/>
                </a:solidFill>
                <a:latin typeface="Calibri"/>
                <a:cs typeface="Calibri"/>
              </a:rPr>
              <a:t>care teams </a:t>
            </a:r>
            <a:r>
              <a:rPr lang="en-GB" sz="900" dirty="0">
                <a:solidFill>
                  <a:srgbClr val="231F20"/>
                </a:solidFill>
                <a:latin typeface="Calibri"/>
                <a:cs typeface="Calibri"/>
              </a:rPr>
              <a:t>have </a:t>
            </a:r>
            <a:r>
              <a:rPr lang="en-GB" sz="900" spc="-5" dirty="0">
                <a:solidFill>
                  <a:srgbClr val="231F20"/>
                </a:solidFill>
                <a:latin typeface="Calibri"/>
                <a:cs typeface="Calibri"/>
              </a:rPr>
              <a:t>t</a:t>
            </a:r>
            <a:r>
              <a:rPr lang="en-GB" sz="900" dirty="0">
                <a:solidFill>
                  <a:srgbClr val="231F20"/>
                </a:solidFill>
                <a:latin typeface="Calibri"/>
                <a:cs typeface="Calibri"/>
              </a:rPr>
              <a:t>he information </a:t>
            </a:r>
            <a:r>
              <a:rPr lang="en-GB" sz="900" spc="-5" dirty="0">
                <a:solidFill>
                  <a:srgbClr val="231F20"/>
                </a:solidFill>
                <a:latin typeface="Calibri"/>
                <a:cs typeface="Calibri"/>
              </a:rPr>
              <a:t>they  </a:t>
            </a:r>
            <a:r>
              <a:rPr lang="en-GB" sz="900" spc="5" dirty="0">
                <a:solidFill>
                  <a:srgbClr val="231F20"/>
                </a:solidFill>
                <a:latin typeface="Calibri"/>
                <a:cs typeface="Calibri"/>
              </a:rPr>
              <a:t>need.</a:t>
            </a:r>
            <a:endParaRPr sz="900" dirty="0">
              <a:latin typeface="Calibri"/>
              <a:cs typeface="Calibri"/>
            </a:endParaRPr>
          </a:p>
          <a:p>
            <a:pPr marL="99060" marR="69215" indent="-86995">
              <a:lnSpc>
                <a:spcPct val="111100"/>
              </a:lnSpc>
              <a:spcBef>
                <a:spcPts val="285"/>
              </a:spcBef>
              <a:buClr>
                <a:srgbClr val="90C960"/>
              </a:buClr>
              <a:buFont typeface="Calibri"/>
              <a:buChar char="•"/>
              <a:tabLst>
                <a:tab pos="99695" algn="l"/>
              </a:tabLst>
            </a:pPr>
            <a:r>
              <a:rPr sz="900" b="1" spc="-15" dirty="0">
                <a:solidFill>
                  <a:srgbClr val="0069AE"/>
                </a:solidFill>
                <a:latin typeface="Arial"/>
                <a:cs typeface="Arial"/>
              </a:rPr>
              <a:t>Hospital </a:t>
            </a:r>
            <a:r>
              <a:rPr sz="900" b="1" spc="-35" dirty="0">
                <a:solidFill>
                  <a:srgbClr val="0069AE"/>
                </a:solidFill>
                <a:latin typeface="Arial"/>
                <a:cs typeface="Arial"/>
              </a:rPr>
              <a:t>admission </a:t>
            </a:r>
            <a:r>
              <a:rPr sz="900" b="1" spc="-10" dirty="0">
                <a:solidFill>
                  <a:srgbClr val="0069AE"/>
                </a:solidFill>
                <a:latin typeface="Arial"/>
                <a:cs typeface="Arial"/>
              </a:rPr>
              <a:t>and </a:t>
            </a:r>
            <a:r>
              <a:rPr sz="900" b="1" dirty="0">
                <a:solidFill>
                  <a:srgbClr val="0069AE"/>
                </a:solidFill>
                <a:latin typeface="Arial"/>
                <a:cs typeface="Arial"/>
              </a:rPr>
              <a:t>appointment </a:t>
            </a:r>
            <a:r>
              <a:rPr sz="900" b="1" spc="-20" dirty="0">
                <a:solidFill>
                  <a:srgbClr val="0069AE"/>
                </a:solidFill>
                <a:latin typeface="Arial"/>
                <a:cs typeface="Arial"/>
              </a:rPr>
              <a:t>details </a:t>
            </a:r>
            <a:r>
              <a:rPr sz="900" dirty="0">
                <a:solidFill>
                  <a:srgbClr val="231F20"/>
                </a:solidFill>
                <a:latin typeface="Calibri"/>
                <a:cs typeface="Calibri"/>
              </a:rPr>
              <a:t>– </a:t>
            </a:r>
            <a:r>
              <a:rPr sz="900" spc="5" dirty="0">
                <a:solidFill>
                  <a:srgbClr val="231F20"/>
                </a:solidFill>
                <a:latin typeface="Calibri"/>
                <a:cs typeface="Calibri"/>
              </a:rPr>
              <a:t>to </a:t>
            </a:r>
            <a:r>
              <a:rPr lang="en-GB" sz="900" spc="10" dirty="0">
                <a:solidFill>
                  <a:srgbClr val="231F20"/>
                </a:solidFill>
                <a:latin typeface="Calibri"/>
                <a:cs typeface="Calibri"/>
              </a:rPr>
              <a:t>help your care providers understand your history</a:t>
            </a:r>
            <a:endParaRPr sz="900" dirty="0">
              <a:latin typeface="Calibri"/>
              <a:cs typeface="Calibri"/>
            </a:endParaRPr>
          </a:p>
          <a:p>
            <a:pPr marL="99060" marR="77470" indent="-86995">
              <a:lnSpc>
                <a:spcPct val="111100"/>
              </a:lnSpc>
              <a:spcBef>
                <a:spcPts val="284"/>
              </a:spcBef>
              <a:buClr>
                <a:srgbClr val="90C960"/>
              </a:buClr>
              <a:buFont typeface="Calibri"/>
              <a:buChar char="•"/>
              <a:tabLst>
                <a:tab pos="99695" algn="l"/>
              </a:tabLst>
            </a:pPr>
            <a:r>
              <a:rPr lang="en-GB" sz="900" b="1" spc="-20" dirty="0">
                <a:solidFill>
                  <a:srgbClr val="0069AE"/>
                </a:solidFill>
                <a:latin typeface="Arial"/>
                <a:cs typeface="Arial"/>
              </a:rPr>
              <a:t>Services</a:t>
            </a:r>
            <a:r>
              <a:rPr sz="900" b="1" spc="-20" dirty="0">
                <a:solidFill>
                  <a:srgbClr val="0069AE"/>
                </a:solidFill>
                <a:latin typeface="Arial"/>
                <a:cs typeface="Arial"/>
              </a:rPr>
              <a:t> </a:t>
            </a:r>
            <a:r>
              <a:rPr sz="900" dirty="0">
                <a:solidFill>
                  <a:srgbClr val="231F20"/>
                </a:solidFill>
                <a:latin typeface="Calibri"/>
                <a:cs typeface="Calibri"/>
              </a:rPr>
              <a:t>– </a:t>
            </a:r>
            <a:r>
              <a:rPr lang="en-GB" sz="900" spc="5" dirty="0">
                <a:solidFill>
                  <a:srgbClr val="231F20"/>
                </a:solidFill>
                <a:latin typeface="Calibri"/>
                <a:cs typeface="Calibri"/>
              </a:rPr>
              <a:t>to </a:t>
            </a:r>
            <a:r>
              <a:rPr lang="en-GB" sz="900" spc="5">
                <a:solidFill>
                  <a:srgbClr val="231F20"/>
                </a:solidFill>
                <a:latin typeface="Calibri"/>
                <a:cs typeface="Calibri"/>
              </a:rPr>
              <a:t>show what </a:t>
            </a:r>
            <a:r>
              <a:rPr lang="en-GB" sz="900" spc="5" dirty="0">
                <a:solidFill>
                  <a:srgbClr val="231F20"/>
                </a:solidFill>
                <a:latin typeface="Calibri"/>
                <a:cs typeface="Calibri"/>
              </a:rPr>
              <a:t>care you are already receiving</a:t>
            </a:r>
            <a:endParaRPr lang="en-GB" sz="900" dirty="0">
              <a:solidFill>
                <a:srgbClr val="231F20"/>
              </a:solidFill>
              <a:latin typeface="Calibri"/>
              <a:cs typeface="Calibri"/>
            </a:endParaRPr>
          </a:p>
          <a:p>
            <a:pPr marL="12065" marR="77470">
              <a:lnSpc>
                <a:spcPct val="111100"/>
              </a:lnSpc>
              <a:spcBef>
                <a:spcPts val="284"/>
              </a:spcBef>
              <a:buClr>
                <a:srgbClr val="90C960"/>
              </a:buClr>
              <a:tabLst>
                <a:tab pos="99695" algn="l"/>
              </a:tabLst>
            </a:pPr>
            <a:r>
              <a:rPr lang="en-GB" sz="900" dirty="0">
                <a:solidFill>
                  <a:srgbClr val="231F20"/>
                </a:solidFill>
                <a:latin typeface="Calibri"/>
                <a:cs typeface="Calibri"/>
              </a:rPr>
              <a:t>Our Integrated Care system is committed to growing the Notts Care Record over time, to provide safer, more joined up care.</a:t>
            </a:r>
          </a:p>
          <a:p>
            <a:pPr marL="12065" marR="77470">
              <a:lnSpc>
                <a:spcPct val="111100"/>
              </a:lnSpc>
              <a:spcBef>
                <a:spcPts val="284"/>
              </a:spcBef>
              <a:buClr>
                <a:srgbClr val="90C960"/>
              </a:buClr>
              <a:tabLst>
                <a:tab pos="99695" algn="l"/>
              </a:tabLst>
            </a:pPr>
            <a:r>
              <a:rPr lang="en-GB" sz="900" dirty="0">
                <a:solidFill>
                  <a:srgbClr val="231F20"/>
                </a:solidFill>
                <a:latin typeface="Calibri"/>
                <a:cs typeface="Calibri"/>
              </a:rPr>
              <a:t>More information on the data being shared between our front-line teams is available at:</a:t>
            </a:r>
            <a:br>
              <a:rPr lang="en-GB" sz="900" dirty="0">
                <a:solidFill>
                  <a:srgbClr val="231F20"/>
                </a:solidFill>
                <a:latin typeface="Calibri"/>
                <a:cs typeface="Calibri"/>
              </a:rPr>
            </a:br>
            <a:r>
              <a:rPr lang="en-GB" sz="900" u="sng" dirty="0">
                <a:latin typeface="Calibri"/>
                <a:cs typeface="Calibri"/>
              </a:rPr>
              <a:t>https://digitalnotts.nhs.uk/notts-care-record/ </a:t>
            </a:r>
          </a:p>
          <a:p>
            <a:pPr>
              <a:lnSpc>
                <a:spcPct val="100000"/>
              </a:lnSpc>
              <a:spcBef>
                <a:spcPts val="15"/>
              </a:spcBef>
            </a:pPr>
            <a:endParaRPr sz="800" dirty="0">
              <a:latin typeface="Calibri"/>
              <a:cs typeface="Calibri"/>
            </a:endParaRPr>
          </a:p>
          <a:p>
            <a:pPr marL="12700" marR="341630">
              <a:lnSpc>
                <a:spcPts val="1600"/>
              </a:lnSpc>
            </a:pPr>
            <a:r>
              <a:rPr sz="1500" b="1" spc="15" dirty="0">
                <a:solidFill>
                  <a:srgbClr val="0069AE"/>
                </a:solidFill>
                <a:latin typeface="Arial"/>
                <a:cs typeface="Arial"/>
              </a:rPr>
              <a:t>Why </a:t>
            </a:r>
            <a:r>
              <a:rPr sz="1500" b="1" spc="-10" dirty="0">
                <a:solidFill>
                  <a:srgbClr val="0069AE"/>
                </a:solidFill>
                <a:latin typeface="Arial"/>
                <a:cs typeface="Arial"/>
              </a:rPr>
              <a:t>do you </a:t>
            </a:r>
            <a:r>
              <a:rPr sz="1500" b="1" spc="-15" dirty="0">
                <a:solidFill>
                  <a:srgbClr val="0069AE"/>
                </a:solidFill>
                <a:latin typeface="Arial"/>
                <a:cs typeface="Arial"/>
              </a:rPr>
              <a:t>need </a:t>
            </a:r>
            <a:r>
              <a:rPr sz="1500" b="1" spc="30" dirty="0">
                <a:solidFill>
                  <a:srgbClr val="0069AE"/>
                </a:solidFill>
                <a:latin typeface="Arial"/>
                <a:cs typeface="Arial"/>
              </a:rPr>
              <a:t>to </a:t>
            </a:r>
            <a:r>
              <a:rPr sz="1500" b="1" spc="-55" dirty="0">
                <a:solidFill>
                  <a:srgbClr val="0069AE"/>
                </a:solidFill>
                <a:latin typeface="Arial"/>
                <a:cs typeface="Arial"/>
              </a:rPr>
              <a:t>share</a:t>
            </a:r>
            <a:r>
              <a:rPr sz="1500" b="1" spc="-225" dirty="0">
                <a:solidFill>
                  <a:srgbClr val="0069AE"/>
                </a:solidFill>
                <a:latin typeface="Arial"/>
                <a:cs typeface="Arial"/>
              </a:rPr>
              <a:t> </a:t>
            </a:r>
            <a:r>
              <a:rPr sz="1500" b="1" spc="-20" dirty="0">
                <a:solidFill>
                  <a:srgbClr val="0069AE"/>
                </a:solidFill>
                <a:latin typeface="Arial"/>
                <a:cs typeface="Arial"/>
              </a:rPr>
              <a:t>my  </a:t>
            </a:r>
            <a:r>
              <a:rPr sz="1500" b="1" spc="-15" dirty="0">
                <a:solidFill>
                  <a:srgbClr val="0069AE"/>
                </a:solidFill>
                <a:latin typeface="Arial"/>
                <a:cs typeface="Arial"/>
              </a:rPr>
              <a:t>information?</a:t>
            </a:r>
            <a:endParaRPr sz="1500" dirty="0">
              <a:latin typeface="Arial"/>
              <a:cs typeface="Arial"/>
            </a:endParaRPr>
          </a:p>
          <a:p>
            <a:pPr marL="12700" marR="5080" algn="just">
              <a:lnSpc>
                <a:spcPct val="111100"/>
              </a:lnSpc>
              <a:spcBef>
                <a:spcPts val="145"/>
              </a:spcBef>
            </a:pPr>
            <a:r>
              <a:rPr lang="en-GB" sz="900" b="0" i="0" dirty="0">
                <a:solidFill>
                  <a:srgbClr val="202945"/>
                </a:solidFill>
                <a:effectLst/>
                <a:latin typeface="FrutigerLTStd"/>
              </a:rPr>
              <a:t>The Notts Care Record facilitates the secure sharing of relevant information among health and care practitioners involved in your care. </a:t>
            </a:r>
          </a:p>
          <a:p>
            <a:pPr marL="12700" marR="5080" algn="just">
              <a:lnSpc>
                <a:spcPct val="111100"/>
              </a:lnSpc>
              <a:spcBef>
                <a:spcPts val="145"/>
              </a:spcBef>
            </a:pPr>
            <a:endParaRPr lang="en-GB" sz="900" dirty="0">
              <a:solidFill>
                <a:srgbClr val="202945"/>
              </a:solidFill>
              <a:latin typeface="FrutigerLTStd"/>
            </a:endParaRPr>
          </a:p>
          <a:p>
            <a:pPr marL="12700" marR="5080" algn="just">
              <a:lnSpc>
                <a:spcPct val="111100"/>
              </a:lnSpc>
              <a:spcBef>
                <a:spcPts val="145"/>
              </a:spcBef>
            </a:pPr>
            <a:r>
              <a:rPr lang="en-GB" sz="900" b="0" i="0" dirty="0">
                <a:solidFill>
                  <a:srgbClr val="202945"/>
                </a:solidFill>
                <a:effectLst/>
                <a:latin typeface="FrutigerLTStd"/>
              </a:rPr>
              <a:t>The information in the Notts Care Record is already being shared between </a:t>
            </a:r>
            <a:r>
              <a:rPr lang="en-GB" sz="900" dirty="0">
                <a:solidFill>
                  <a:srgbClr val="202945"/>
                </a:solidFill>
                <a:latin typeface="FrutigerLTStd"/>
              </a:rPr>
              <a:t>your care team</a:t>
            </a:r>
            <a:r>
              <a:rPr lang="en-GB" sz="900" b="0" i="0" dirty="0">
                <a:solidFill>
                  <a:srgbClr val="202945"/>
                </a:solidFill>
                <a:effectLst/>
                <a:latin typeface="FrutigerLTStd"/>
              </a:rPr>
              <a:t>s. </a:t>
            </a:r>
            <a:r>
              <a:rPr lang="en-GB" sz="900" dirty="0">
                <a:solidFill>
                  <a:srgbClr val="202945"/>
                </a:solidFill>
                <a:latin typeface="FrutigerLTStd"/>
              </a:rPr>
              <a:t>Having a shared electronic record </a:t>
            </a:r>
            <a:r>
              <a:rPr lang="en-GB" sz="900" b="0" i="0" dirty="0">
                <a:solidFill>
                  <a:srgbClr val="202945"/>
                </a:solidFill>
                <a:effectLst/>
                <a:latin typeface="FrutigerLTStd"/>
              </a:rPr>
              <a:t>allows this data to be shared securely and </a:t>
            </a:r>
            <a:r>
              <a:rPr lang="en-GB" sz="900" dirty="0">
                <a:solidFill>
                  <a:srgbClr val="202945"/>
                </a:solidFill>
                <a:latin typeface="FrutigerLTStd"/>
              </a:rPr>
              <a:t>easi</a:t>
            </a:r>
            <a:r>
              <a:rPr lang="en-GB" sz="900" b="0" i="0" dirty="0">
                <a:solidFill>
                  <a:srgbClr val="202945"/>
                </a:solidFill>
                <a:effectLst/>
                <a:latin typeface="FrutigerLTStd"/>
              </a:rPr>
              <a:t>ly, improving safety and saving time for you and for our teams. </a:t>
            </a:r>
            <a:endParaRPr sz="900" dirty="0">
              <a:latin typeface="Calibri"/>
              <a:cs typeface="Calibri"/>
            </a:endParaRPr>
          </a:p>
        </p:txBody>
      </p:sp>
      <p:sp>
        <p:nvSpPr>
          <p:cNvPr id="3" name="object 3"/>
          <p:cNvSpPr/>
          <p:nvPr/>
        </p:nvSpPr>
        <p:spPr>
          <a:xfrm>
            <a:off x="0" y="6633116"/>
            <a:ext cx="10692130" cy="927269"/>
          </a:xfrm>
          <a:custGeom>
            <a:avLst/>
            <a:gdLst/>
            <a:ahLst/>
            <a:cxnLst/>
            <a:rect l="l" t="t" r="r" b="b"/>
            <a:pathLst>
              <a:path w="10692130" h="997584">
                <a:moveTo>
                  <a:pt x="10692003" y="0"/>
                </a:moveTo>
                <a:lnTo>
                  <a:pt x="0" y="0"/>
                </a:lnTo>
                <a:lnTo>
                  <a:pt x="0" y="997203"/>
                </a:lnTo>
                <a:lnTo>
                  <a:pt x="10692003" y="997203"/>
                </a:lnTo>
                <a:lnTo>
                  <a:pt x="10692003" y="0"/>
                </a:lnTo>
                <a:close/>
              </a:path>
            </a:pathLst>
          </a:custGeom>
          <a:solidFill>
            <a:srgbClr val="90C960"/>
          </a:solidFill>
        </p:spPr>
        <p:txBody>
          <a:bodyPr wrap="square" lIns="0" tIns="0" rIns="0" bIns="0" rtlCol="0"/>
          <a:lstStyle/>
          <a:p>
            <a:endParaRPr/>
          </a:p>
        </p:txBody>
      </p:sp>
      <p:sp>
        <p:nvSpPr>
          <p:cNvPr id="4" name="object 4"/>
          <p:cNvSpPr/>
          <p:nvPr/>
        </p:nvSpPr>
        <p:spPr>
          <a:xfrm>
            <a:off x="0" y="288010"/>
            <a:ext cx="10692130" cy="36195"/>
          </a:xfrm>
          <a:custGeom>
            <a:avLst/>
            <a:gdLst/>
            <a:ahLst/>
            <a:cxnLst/>
            <a:rect l="l" t="t" r="r" b="b"/>
            <a:pathLst>
              <a:path w="10692130" h="36195">
                <a:moveTo>
                  <a:pt x="10692003" y="0"/>
                </a:moveTo>
                <a:lnTo>
                  <a:pt x="0" y="0"/>
                </a:lnTo>
                <a:lnTo>
                  <a:pt x="0" y="35991"/>
                </a:lnTo>
                <a:lnTo>
                  <a:pt x="10692003" y="35991"/>
                </a:lnTo>
                <a:lnTo>
                  <a:pt x="10692003" y="0"/>
                </a:lnTo>
                <a:close/>
              </a:path>
            </a:pathLst>
          </a:custGeom>
          <a:solidFill>
            <a:srgbClr val="90C960"/>
          </a:solidFill>
        </p:spPr>
        <p:txBody>
          <a:bodyPr wrap="square" lIns="0" tIns="0" rIns="0" bIns="0" rtlCol="0"/>
          <a:lstStyle/>
          <a:p>
            <a:endParaRPr/>
          </a:p>
        </p:txBody>
      </p:sp>
      <p:sp>
        <p:nvSpPr>
          <p:cNvPr id="5" name="object 5"/>
          <p:cNvSpPr txBox="1"/>
          <p:nvPr/>
        </p:nvSpPr>
        <p:spPr>
          <a:xfrm>
            <a:off x="3842385" y="472035"/>
            <a:ext cx="3007360" cy="6631046"/>
          </a:xfrm>
          <a:prstGeom prst="rect">
            <a:avLst/>
          </a:prstGeom>
        </p:spPr>
        <p:txBody>
          <a:bodyPr vert="horz" wrap="square" lIns="0" tIns="40640" rIns="0" bIns="0" rtlCol="0">
            <a:spAutoFit/>
          </a:bodyPr>
          <a:lstStyle/>
          <a:p>
            <a:pPr marL="12700" marR="0" lvl="0" indent="0" algn="l" defTabSz="914400" rtl="0" eaLnBrk="1" fontAlgn="auto" latinLnBrk="0" hangingPunct="1">
              <a:lnSpc>
                <a:spcPct val="100000"/>
              </a:lnSpc>
              <a:spcBef>
                <a:spcPts val="780"/>
              </a:spcBef>
              <a:spcAft>
                <a:spcPts val="0"/>
              </a:spcAft>
              <a:buClrTx/>
              <a:buSzTx/>
              <a:buFontTx/>
              <a:buNone/>
              <a:tabLst/>
              <a:defRPr/>
            </a:pPr>
            <a:r>
              <a:rPr kumimoji="0" lang="en-GB" sz="1600" b="1" i="0" u="none" strike="noStrike" kern="1200" cap="none" spc="15" normalizeH="0" baseline="0" noProof="0" dirty="0">
                <a:ln>
                  <a:noFill/>
                </a:ln>
                <a:solidFill>
                  <a:srgbClr val="0069AE"/>
                </a:solidFill>
                <a:effectLst/>
                <a:uLnTx/>
                <a:uFillTx/>
                <a:latin typeface="Arial"/>
                <a:ea typeface="+mn-ea"/>
                <a:cs typeface="Arial"/>
              </a:rPr>
              <a:t>Who </a:t>
            </a:r>
            <a:r>
              <a:rPr kumimoji="0" lang="en-GB" sz="1600" b="1" i="0" u="none" strike="noStrike" kern="1200" cap="none" spc="-70" normalizeH="0" baseline="0" noProof="0" dirty="0">
                <a:ln>
                  <a:noFill/>
                </a:ln>
                <a:solidFill>
                  <a:srgbClr val="0069AE"/>
                </a:solidFill>
                <a:effectLst/>
                <a:uLnTx/>
                <a:uFillTx/>
                <a:latin typeface="Arial"/>
                <a:ea typeface="+mn-ea"/>
                <a:cs typeface="Arial"/>
              </a:rPr>
              <a:t>can see </a:t>
            </a:r>
            <a:r>
              <a:rPr kumimoji="0" lang="en-GB" sz="1600" b="1" i="0" u="none" strike="noStrike" kern="1200" cap="none" spc="-10" normalizeH="0" baseline="0" noProof="0" dirty="0">
                <a:ln>
                  <a:noFill/>
                </a:ln>
                <a:solidFill>
                  <a:srgbClr val="0069AE"/>
                </a:solidFill>
                <a:effectLst/>
                <a:uLnTx/>
                <a:uFillTx/>
                <a:latin typeface="Arial"/>
                <a:ea typeface="+mn-ea"/>
                <a:cs typeface="Arial"/>
              </a:rPr>
              <a:t>my</a:t>
            </a:r>
            <a:r>
              <a:rPr kumimoji="0" lang="en-GB" sz="1600" b="1" i="0" u="none" strike="noStrike" kern="1200" cap="none" spc="-5" normalizeH="0" baseline="0" noProof="0" dirty="0">
                <a:ln>
                  <a:noFill/>
                </a:ln>
                <a:solidFill>
                  <a:srgbClr val="0069AE"/>
                </a:solidFill>
                <a:effectLst/>
                <a:uLnTx/>
                <a:uFillTx/>
                <a:latin typeface="Arial"/>
                <a:ea typeface="+mn-ea"/>
                <a:cs typeface="Arial"/>
              </a:rPr>
              <a:t> </a:t>
            </a:r>
            <a:r>
              <a:rPr kumimoji="0" lang="en-GB" sz="1600" b="1" i="0" u="none" strike="noStrike" kern="1200" cap="none" spc="-75" normalizeH="0" baseline="0" noProof="0" dirty="0">
                <a:ln>
                  <a:noFill/>
                </a:ln>
                <a:solidFill>
                  <a:srgbClr val="0069AE"/>
                </a:solidFill>
                <a:effectLst/>
                <a:uLnTx/>
                <a:uFillTx/>
                <a:latin typeface="Arial"/>
                <a:ea typeface="+mn-ea"/>
                <a:cs typeface="Arial"/>
              </a:rPr>
              <a:t>record?</a:t>
            </a:r>
            <a:endParaRPr kumimoji="0" lang="en-GB" sz="1600" b="0" i="0" u="none" strike="noStrike" kern="1200" cap="none" spc="0" normalizeH="0" baseline="0" noProof="0" dirty="0">
              <a:ln>
                <a:noFill/>
              </a:ln>
              <a:solidFill>
                <a:prstClr val="black"/>
              </a:solidFill>
              <a:effectLst/>
              <a:uLnTx/>
              <a:uFillTx/>
              <a:latin typeface="Arial"/>
              <a:ea typeface="+mn-ea"/>
              <a:cs typeface="Arial"/>
            </a:endParaRPr>
          </a:p>
          <a:p>
            <a:pPr marL="12700" marR="176530" lvl="0" indent="0" algn="l" defTabSz="914400" rtl="0" eaLnBrk="1" fontAlgn="auto" latinLnBrk="0" hangingPunct="1">
              <a:lnSpc>
                <a:spcPct val="111100"/>
              </a:lnSpc>
              <a:spcBef>
                <a:spcPts val="160"/>
              </a:spcBef>
              <a:spcAft>
                <a:spcPts val="0"/>
              </a:spcAft>
              <a:buClrTx/>
              <a:buSzTx/>
              <a:buFontTx/>
              <a:buNone/>
              <a:tabLst/>
              <a:defRPr/>
            </a:pPr>
            <a:r>
              <a:rPr kumimoji="0" lang="en-GB" sz="1000" b="0" i="0" u="none" strike="noStrike" kern="1200" cap="none" spc="0" normalizeH="0" baseline="0" noProof="0" dirty="0">
                <a:ln>
                  <a:noFill/>
                </a:ln>
                <a:solidFill>
                  <a:srgbClr val="202945"/>
                </a:solidFill>
                <a:effectLst/>
                <a:uLnTx/>
                <a:uFillTx/>
                <a:latin typeface="FrutigerLTStd"/>
                <a:ea typeface="+mn-ea"/>
                <a:cs typeface="+mn-cs"/>
              </a:rPr>
              <a:t>Only health </a:t>
            </a:r>
            <a:r>
              <a:rPr lang="en-GB" sz="1000" dirty="0">
                <a:solidFill>
                  <a:srgbClr val="202945"/>
                </a:solidFill>
                <a:latin typeface="FrutigerLTStd"/>
              </a:rPr>
              <a:t>and </a:t>
            </a:r>
            <a:r>
              <a:rPr kumimoji="0" lang="en-GB" sz="1000" b="0" i="0" u="none" strike="noStrike" kern="1200" cap="none" spc="0" normalizeH="0" baseline="0" noProof="0" dirty="0">
                <a:ln>
                  <a:noFill/>
                </a:ln>
                <a:solidFill>
                  <a:srgbClr val="202945"/>
                </a:solidFill>
                <a:effectLst/>
                <a:uLnTx/>
                <a:uFillTx/>
                <a:latin typeface="FrutigerLTStd"/>
                <a:ea typeface="+mn-ea"/>
                <a:cs typeface="+mn-cs"/>
              </a:rPr>
              <a:t>care staff involved in coordinating or directly providing your care have access to your information in the Notts Care Record.</a:t>
            </a:r>
          </a:p>
          <a:p>
            <a:pPr marL="12700" marR="176530" lvl="0" indent="0" algn="l" defTabSz="914400" rtl="0" eaLnBrk="1" fontAlgn="auto" latinLnBrk="0" hangingPunct="1">
              <a:lnSpc>
                <a:spcPct val="111100"/>
              </a:lnSpc>
              <a:spcBef>
                <a:spcPts val="160"/>
              </a:spcBef>
              <a:spcAft>
                <a:spcPts val="0"/>
              </a:spcAft>
              <a:buClrTx/>
              <a:buSzTx/>
              <a:buFontTx/>
              <a:buNone/>
              <a:tabLst/>
              <a:defRPr/>
            </a:pPr>
            <a:r>
              <a:rPr kumimoji="0" lang="en-GB" sz="1000" b="0" i="0" u="none" strike="noStrike" kern="1200" cap="none" spc="0" normalizeH="0" baseline="0" noProof="0" dirty="0">
                <a:ln>
                  <a:noFill/>
                </a:ln>
                <a:solidFill>
                  <a:srgbClr val="202945"/>
                </a:solidFill>
                <a:effectLst/>
                <a:uLnTx/>
                <a:uFillTx/>
                <a:latin typeface="FrutigerLTStd"/>
                <a:ea typeface="+mn-ea"/>
                <a:cs typeface="+mn-cs"/>
              </a:rPr>
              <a:t>Your information will not be used for any other purpose or shared with any third parties, other than those involved in providing direct care, treatment, or support. </a:t>
            </a:r>
          </a:p>
          <a:p>
            <a:pPr marL="12700" marR="176530" lvl="0" indent="0" algn="l" defTabSz="914400" rtl="0" eaLnBrk="1" fontAlgn="auto" latinLnBrk="0" hangingPunct="1">
              <a:lnSpc>
                <a:spcPct val="111100"/>
              </a:lnSpc>
              <a:spcBef>
                <a:spcPts val="160"/>
              </a:spcBef>
              <a:spcAft>
                <a:spcPts val="0"/>
              </a:spcAft>
              <a:buClrTx/>
              <a:buSzTx/>
              <a:buFontTx/>
              <a:buNone/>
              <a:tabLst/>
              <a:defRPr/>
            </a:pPr>
            <a:r>
              <a:rPr kumimoji="0" lang="en-GB" sz="1000" b="0" i="0" u="none" strike="noStrike" kern="1200" cap="none" spc="0" normalizeH="0" baseline="0" noProof="0" dirty="0">
                <a:ln>
                  <a:noFill/>
                </a:ln>
                <a:solidFill>
                  <a:srgbClr val="202945"/>
                </a:solidFill>
                <a:effectLst/>
                <a:uLnTx/>
                <a:uFillTx/>
                <a:latin typeface="FrutigerLTStd"/>
                <a:ea typeface="+mn-ea"/>
                <a:cs typeface="+mn-cs"/>
              </a:rPr>
              <a:t>Your information will be used solely for the provision of your health or social care.</a:t>
            </a:r>
            <a:endParaRPr kumimoji="0" lang="en-GB" sz="1000" b="0" i="0" u="none" strike="noStrike" kern="1200" cap="none" spc="0" normalizeH="0" baseline="0" noProof="0" dirty="0">
              <a:ln>
                <a:noFill/>
              </a:ln>
              <a:solidFill>
                <a:prstClr val="black"/>
              </a:solidFill>
              <a:effectLst/>
              <a:uLnTx/>
              <a:uFillTx/>
              <a:latin typeface="Calibri"/>
              <a:ea typeface="+mn-ea"/>
              <a:cs typeface="Calibri"/>
            </a:endParaRPr>
          </a:p>
          <a:p>
            <a:pPr marL="12700" marR="831850">
              <a:lnSpc>
                <a:spcPts val="1600"/>
              </a:lnSpc>
              <a:spcBef>
                <a:spcPts val="320"/>
              </a:spcBef>
            </a:pPr>
            <a:endParaRPr lang="en-GB" sz="1500" b="1" spc="30" dirty="0">
              <a:solidFill>
                <a:srgbClr val="0069AE"/>
              </a:solidFill>
              <a:latin typeface="Arial"/>
              <a:cs typeface="Arial"/>
            </a:endParaRPr>
          </a:p>
          <a:p>
            <a:pPr marL="12700" marR="831850">
              <a:lnSpc>
                <a:spcPts val="1600"/>
              </a:lnSpc>
              <a:spcBef>
                <a:spcPts val="320"/>
              </a:spcBef>
            </a:pPr>
            <a:r>
              <a:rPr lang="en-GB" sz="1500" b="1" spc="30" dirty="0">
                <a:solidFill>
                  <a:srgbClr val="0069AE"/>
                </a:solidFill>
                <a:latin typeface="Arial"/>
                <a:cs typeface="Arial"/>
              </a:rPr>
              <a:t>What </a:t>
            </a:r>
            <a:r>
              <a:rPr lang="en-GB" sz="1500" b="1" spc="-25" dirty="0">
                <a:solidFill>
                  <a:srgbClr val="0069AE"/>
                </a:solidFill>
                <a:latin typeface="Arial"/>
                <a:cs typeface="Arial"/>
              </a:rPr>
              <a:t>are </a:t>
            </a:r>
            <a:r>
              <a:rPr lang="en-GB" sz="1500" b="1" spc="15" dirty="0">
                <a:solidFill>
                  <a:srgbClr val="0069AE"/>
                </a:solidFill>
                <a:latin typeface="Arial"/>
                <a:cs typeface="Arial"/>
              </a:rPr>
              <a:t>the </a:t>
            </a:r>
            <a:r>
              <a:rPr lang="en-GB" sz="1500" b="1" spc="-15" dirty="0">
                <a:solidFill>
                  <a:srgbClr val="0069AE"/>
                </a:solidFill>
                <a:latin typeface="Arial"/>
                <a:cs typeface="Arial"/>
              </a:rPr>
              <a:t>benefits</a:t>
            </a:r>
            <a:r>
              <a:rPr lang="en-GB" sz="1500" b="1" spc="-195" dirty="0">
                <a:solidFill>
                  <a:srgbClr val="0069AE"/>
                </a:solidFill>
                <a:latin typeface="Arial"/>
                <a:cs typeface="Arial"/>
              </a:rPr>
              <a:t> </a:t>
            </a:r>
            <a:r>
              <a:rPr lang="en-GB" sz="1500" b="1" spc="25" dirty="0">
                <a:solidFill>
                  <a:srgbClr val="0069AE"/>
                </a:solidFill>
                <a:latin typeface="Arial"/>
                <a:cs typeface="Arial"/>
              </a:rPr>
              <a:t>of the No</a:t>
            </a:r>
            <a:r>
              <a:rPr lang="en-GB" sz="1500" b="1" spc="-85" dirty="0">
                <a:solidFill>
                  <a:srgbClr val="0069AE"/>
                </a:solidFill>
                <a:latin typeface="Arial"/>
                <a:cs typeface="Arial"/>
              </a:rPr>
              <a:t>tts </a:t>
            </a:r>
            <a:r>
              <a:rPr lang="en-GB" sz="1500" b="1" spc="-65" dirty="0">
                <a:solidFill>
                  <a:srgbClr val="0069AE"/>
                </a:solidFill>
                <a:latin typeface="Arial"/>
                <a:cs typeface="Arial"/>
              </a:rPr>
              <a:t>Care Record?</a:t>
            </a:r>
            <a:endParaRPr lang="en-GB" sz="1500" dirty="0">
              <a:latin typeface="Arial"/>
              <a:cs typeface="Arial"/>
            </a:endParaRPr>
          </a:p>
          <a:p>
            <a:pPr indent="-97200" algn="l" fontAlgn="base"/>
            <a:endParaRPr lang="en-GB" sz="900" b="0" i="0" dirty="0">
              <a:solidFill>
                <a:srgbClr val="202945"/>
              </a:solidFill>
              <a:effectLst/>
              <a:latin typeface="FrutigerLTStd"/>
            </a:endParaRPr>
          </a:p>
          <a:p>
            <a:pPr marL="36000" indent="-97200" algn="just" fontAlgn="base">
              <a:spcAft>
                <a:spcPts val="600"/>
              </a:spcAft>
              <a:buFont typeface="Arial" panose="020B0604020202020204" pitchFamily="34" charset="0"/>
              <a:buChar char="•"/>
            </a:pPr>
            <a:r>
              <a:rPr lang="en-GB" sz="1000" b="0" i="0" dirty="0">
                <a:solidFill>
                  <a:srgbClr val="202945"/>
                </a:solidFill>
                <a:effectLst/>
                <a:latin typeface="FrutigerLTStd"/>
              </a:rPr>
              <a:t>Access to the most up-to-date information for health and care staff to make informed decisions about your care.</a:t>
            </a:r>
          </a:p>
          <a:p>
            <a:pPr marL="36000" indent="-97200" algn="just" fontAlgn="base">
              <a:spcAft>
                <a:spcPts val="600"/>
              </a:spcAft>
              <a:buFont typeface="Arial" panose="020B0604020202020204" pitchFamily="34" charset="0"/>
              <a:buChar char="•"/>
            </a:pPr>
            <a:r>
              <a:rPr lang="en-GB" sz="1000" b="0" i="0" dirty="0">
                <a:solidFill>
                  <a:srgbClr val="202945"/>
                </a:solidFill>
                <a:effectLst/>
                <a:latin typeface="FrutigerLTStd"/>
              </a:rPr>
              <a:t>Improved coordination of care, as care teams from different organisations can collaborate more effectively. This is particularly beneficial for patients with long-term or multiple conditions.</a:t>
            </a:r>
          </a:p>
          <a:p>
            <a:pPr marL="36000" indent="-97200" algn="just" fontAlgn="base">
              <a:spcAft>
                <a:spcPts val="600"/>
              </a:spcAft>
              <a:buFont typeface="Arial" panose="020B0604020202020204" pitchFamily="34" charset="0"/>
              <a:buChar char="•"/>
            </a:pPr>
            <a:r>
              <a:rPr lang="en-GB" sz="1000" b="0" i="0" dirty="0">
                <a:solidFill>
                  <a:srgbClr val="202945"/>
                </a:solidFill>
                <a:effectLst/>
                <a:latin typeface="FrutigerLTStd"/>
              </a:rPr>
              <a:t>Your health and care teams have timely access to your information, reducing delays or duplicated tests across different care settings.</a:t>
            </a:r>
          </a:p>
          <a:p>
            <a:pPr marL="36000" indent="-97200" algn="just" fontAlgn="base">
              <a:spcAft>
                <a:spcPts val="600"/>
              </a:spcAft>
              <a:buFont typeface="Arial" panose="020B0604020202020204" pitchFamily="34" charset="0"/>
              <a:buChar char="•"/>
            </a:pPr>
            <a:r>
              <a:rPr lang="en-GB" sz="1000" b="0" i="0" dirty="0">
                <a:solidFill>
                  <a:srgbClr val="202945"/>
                </a:solidFill>
                <a:effectLst/>
                <a:latin typeface="FrutigerLTStd"/>
              </a:rPr>
              <a:t>More time dedicated to caring for you, instead of spent collecting information from other teams involved in your care.</a:t>
            </a:r>
          </a:p>
          <a:p>
            <a:pPr marL="36000" indent="-97200" algn="just" fontAlgn="base">
              <a:spcAft>
                <a:spcPts val="600"/>
              </a:spcAft>
              <a:buFont typeface="Arial" panose="020B0604020202020204" pitchFamily="34" charset="0"/>
              <a:buChar char="•"/>
            </a:pPr>
            <a:r>
              <a:rPr lang="en-GB" sz="1000" b="0" i="0" dirty="0">
                <a:solidFill>
                  <a:srgbClr val="202945"/>
                </a:solidFill>
                <a:effectLst/>
                <a:latin typeface="FrutigerLTStd"/>
              </a:rPr>
              <a:t>A reduction in the number of times you are asked to retell your history when moving between services</a:t>
            </a:r>
          </a:p>
          <a:p>
            <a:pPr marL="36000" indent="-97200" algn="just" fontAlgn="base">
              <a:spcAft>
                <a:spcPts val="600"/>
              </a:spcAft>
              <a:buFont typeface="Arial" panose="020B0604020202020204" pitchFamily="34" charset="0"/>
              <a:buChar char="•"/>
            </a:pPr>
            <a:r>
              <a:rPr lang="en-GB" sz="1000" dirty="0">
                <a:solidFill>
                  <a:srgbClr val="202945"/>
                </a:solidFill>
                <a:latin typeface="FrutigerLTStd"/>
              </a:rPr>
              <a:t>E</a:t>
            </a:r>
            <a:r>
              <a:rPr lang="en-GB" sz="1000" b="0" i="0" dirty="0">
                <a:solidFill>
                  <a:srgbClr val="202945"/>
                </a:solidFill>
                <a:effectLst/>
                <a:latin typeface="FrutigerLTStd"/>
              </a:rPr>
              <a:t>nhanced collaboration between health and social care staff, right across Nottingham and Nottinghamshire</a:t>
            </a:r>
          </a:p>
          <a:p>
            <a:pPr marL="12700">
              <a:lnSpc>
                <a:spcPct val="100000"/>
              </a:lnSpc>
              <a:spcBef>
                <a:spcPts val="780"/>
              </a:spcBef>
            </a:pPr>
            <a:endParaRPr lang="en-GB" sz="1500" b="1" spc="15" dirty="0">
              <a:solidFill>
                <a:srgbClr val="0069AE"/>
              </a:solidFill>
              <a:latin typeface="Arial"/>
              <a:cs typeface="Arial"/>
            </a:endParaRPr>
          </a:p>
          <a:p>
            <a:pPr marL="12700">
              <a:lnSpc>
                <a:spcPct val="100000"/>
              </a:lnSpc>
              <a:spcBef>
                <a:spcPts val="780"/>
              </a:spcBef>
            </a:pPr>
            <a:endParaRPr lang="en-GB" sz="1500" b="1" spc="15" dirty="0">
              <a:solidFill>
                <a:srgbClr val="0069AE"/>
              </a:solidFill>
              <a:latin typeface="Arial"/>
              <a:cs typeface="Arial"/>
            </a:endParaRPr>
          </a:p>
        </p:txBody>
      </p:sp>
      <p:sp>
        <p:nvSpPr>
          <p:cNvPr id="6" name="object 6"/>
          <p:cNvSpPr txBox="1"/>
          <p:nvPr/>
        </p:nvSpPr>
        <p:spPr>
          <a:xfrm>
            <a:off x="7358299" y="403478"/>
            <a:ext cx="3007995" cy="5367751"/>
          </a:xfrm>
          <a:prstGeom prst="rect">
            <a:avLst/>
          </a:prstGeom>
        </p:spPr>
        <p:txBody>
          <a:bodyPr vert="horz" wrap="square" lIns="0" tIns="72390" rIns="0" bIns="0" rtlCol="0">
            <a:spAutoFit/>
          </a:bodyPr>
          <a:lstStyle/>
          <a:p>
            <a:pPr marL="12700">
              <a:lnSpc>
                <a:spcPct val="100000"/>
              </a:lnSpc>
              <a:spcBef>
                <a:spcPts val="570"/>
              </a:spcBef>
            </a:pPr>
            <a:r>
              <a:rPr sz="1500" b="1" spc="10" dirty="0">
                <a:solidFill>
                  <a:srgbClr val="0069AE"/>
                </a:solidFill>
                <a:latin typeface="Arial"/>
                <a:cs typeface="Arial"/>
              </a:rPr>
              <a:t>Will </a:t>
            </a:r>
            <a:r>
              <a:rPr sz="1500" b="1" dirty="0">
                <a:solidFill>
                  <a:srgbClr val="0069AE"/>
                </a:solidFill>
                <a:latin typeface="Arial"/>
                <a:cs typeface="Arial"/>
              </a:rPr>
              <a:t>I </a:t>
            </a:r>
            <a:r>
              <a:rPr sz="1500" b="1" spc="-10" dirty="0">
                <a:solidFill>
                  <a:srgbClr val="0069AE"/>
                </a:solidFill>
                <a:latin typeface="Arial"/>
                <a:cs typeface="Arial"/>
              </a:rPr>
              <a:t>be </a:t>
            </a:r>
            <a:r>
              <a:rPr lang="en-GB" sz="1500" b="1" spc="-50" dirty="0">
                <a:solidFill>
                  <a:srgbClr val="0069AE"/>
                </a:solidFill>
                <a:latin typeface="Arial"/>
                <a:cs typeface="Arial"/>
              </a:rPr>
              <a:t>informed</a:t>
            </a:r>
            <a:r>
              <a:rPr sz="1500" b="1" spc="-70" dirty="0">
                <a:solidFill>
                  <a:srgbClr val="0069AE"/>
                </a:solidFill>
                <a:latin typeface="Arial"/>
                <a:cs typeface="Arial"/>
              </a:rPr>
              <a:t>?</a:t>
            </a:r>
            <a:endParaRPr lang="en-GB" sz="1500" b="1" spc="-70" dirty="0">
              <a:solidFill>
                <a:srgbClr val="0069AE"/>
              </a:solidFill>
              <a:latin typeface="Arial"/>
              <a:cs typeface="Arial"/>
            </a:endParaRPr>
          </a:p>
          <a:p>
            <a:pPr algn="l"/>
            <a:r>
              <a:rPr lang="en-GB" sz="900" b="0" i="0" dirty="0">
                <a:solidFill>
                  <a:srgbClr val="202945"/>
                </a:solidFill>
                <a:effectLst/>
                <a:latin typeface="FrutigerLTStd"/>
              </a:rPr>
              <a:t>Under current data protection legislation, health and care staff do not need to inform you directly when accessing your record for direct care purposes. The information in the Notts Care Record is already shared between professionals, usually over the telephone or manually provided, for example through referral forms. </a:t>
            </a:r>
          </a:p>
          <a:p>
            <a:pPr algn="l"/>
            <a:endParaRPr lang="en-GB" sz="900" dirty="0">
              <a:solidFill>
                <a:srgbClr val="202945"/>
              </a:solidFill>
              <a:latin typeface="FrutigerLTStd"/>
            </a:endParaRPr>
          </a:p>
          <a:p>
            <a:pPr algn="l"/>
            <a:r>
              <a:rPr lang="en-GB" sz="900" b="0" i="0" dirty="0">
                <a:solidFill>
                  <a:srgbClr val="202945"/>
                </a:solidFill>
                <a:effectLst/>
                <a:latin typeface="FrutigerLTStd"/>
              </a:rPr>
              <a:t>The Notts Care Record streamlines our data sharing and equips our frontline professionals with a core data set, agreed by each organisation, which can be viewed wherever you are receiving care in our Integrated Care System.</a:t>
            </a:r>
          </a:p>
          <a:p>
            <a:pPr algn="l"/>
            <a:endParaRPr lang="en-GB" sz="900" b="0" i="0" dirty="0">
              <a:solidFill>
                <a:srgbClr val="202945"/>
              </a:solidFill>
              <a:effectLst/>
              <a:latin typeface="FrutigerLTStd"/>
            </a:endParaRPr>
          </a:p>
          <a:p>
            <a:pPr algn="l"/>
            <a:r>
              <a:rPr lang="en-GB" sz="900" b="0" i="0" dirty="0">
                <a:solidFill>
                  <a:srgbClr val="202945"/>
                </a:solidFill>
                <a:effectLst/>
                <a:latin typeface="FrutigerLTStd"/>
              </a:rPr>
              <a:t>You do have a right to object to your data being made available for viewing. After any risks of not sharing your information have been explained, you can opt out of the Notts Care Record. </a:t>
            </a:r>
          </a:p>
          <a:p>
            <a:pPr algn="l"/>
            <a:endParaRPr lang="en-GB" sz="900" dirty="0">
              <a:solidFill>
                <a:srgbClr val="202945"/>
              </a:solidFill>
              <a:latin typeface="FrutigerLTStd"/>
            </a:endParaRPr>
          </a:p>
          <a:p>
            <a:pPr algn="l"/>
            <a:r>
              <a:rPr lang="en-GB" sz="900" b="0" i="0" dirty="0">
                <a:solidFill>
                  <a:srgbClr val="202945"/>
                </a:solidFill>
                <a:effectLst/>
                <a:latin typeface="FrutigerLTStd"/>
              </a:rPr>
              <a:t>If you want to discuss the benefits and mechanisms of data sharing, or  to discuss stopping your data from being shared with any of your health or care teams, you can contact the Notts Care Record team at:  </a:t>
            </a:r>
            <a:r>
              <a:rPr lang="en-GB" sz="900" b="0" i="0" u="sng" dirty="0">
                <a:solidFill>
                  <a:srgbClr val="202945"/>
                </a:solidFill>
                <a:effectLst/>
                <a:latin typeface="FrutigerLTStd"/>
              </a:rPr>
              <a:t>sfh-tr.NottsCareRecordIGTeam@nhs.net</a:t>
            </a:r>
            <a:r>
              <a:rPr lang="en-GB" sz="900" b="0" i="0" dirty="0">
                <a:solidFill>
                  <a:srgbClr val="202945"/>
                </a:solidFill>
                <a:effectLst/>
                <a:latin typeface="FrutigerLTStd"/>
              </a:rPr>
              <a:t>. </a:t>
            </a:r>
          </a:p>
          <a:p>
            <a:pPr algn="l"/>
            <a:endParaRPr lang="en-GB" sz="900" dirty="0">
              <a:solidFill>
                <a:srgbClr val="202945"/>
              </a:solidFill>
              <a:latin typeface="FrutigerLTStd"/>
            </a:endParaRPr>
          </a:p>
          <a:p>
            <a:r>
              <a:rPr sz="1500" b="1" spc="45" dirty="0">
                <a:solidFill>
                  <a:srgbClr val="0069AE"/>
                </a:solidFill>
                <a:latin typeface="Arial"/>
                <a:cs typeface="Arial"/>
              </a:rPr>
              <a:t>How </a:t>
            </a:r>
            <a:r>
              <a:rPr sz="1500" b="1" spc="-35" dirty="0">
                <a:solidFill>
                  <a:srgbClr val="0069AE"/>
                </a:solidFill>
                <a:latin typeface="Arial"/>
                <a:cs typeface="Arial"/>
              </a:rPr>
              <a:t>safe </a:t>
            </a:r>
            <a:r>
              <a:rPr sz="1500" b="1" spc="-95" dirty="0">
                <a:solidFill>
                  <a:srgbClr val="0069AE"/>
                </a:solidFill>
                <a:latin typeface="Arial"/>
                <a:cs typeface="Arial"/>
              </a:rPr>
              <a:t>is </a:t>
            </a:r>
            <a:r>
              <a:rPr sz="1500" b="1" spc="-10" dirty="0">
                <a:solidFill>
                  <a:srgbClr val="0069AE"/>
                </a:solidFill>
                <a:latin typeface="Arial"/>
                <a:cs typeface="Arial"/>
              </a:rPr>
              <a:t>my</a:t>
            </a:r>
            <a:r>
              <a:rPr sz="1500" b="1" spc="-60" dirty="0">
                <a:solidFill>
                  <a:srgbClr val="0069AE"/>
                </a:solidFill>
                <a:latin typeface="Arial"/>
                <a:cs typeface="Arial"/>
              </a:rPr>
              <a:t> </a:t>
            </a:r>
            <a:r>
              <a:rPr sz="1500" b="1" spc="-15" dirty="0">
                <a:solidFill>
                  <a:srgbClr val="0069AE"/>
                </a:solidFill>
                <a:latin typeface="Arial"/>
                <a:cs typeface="Arial"/>
              </a:rPr>
              <a:t>information?</a:t>
            </a:r>
            <a:endParaRPr sz="1500" dirty="0">
              <a:latin typeface="Arial"/>
              <a:cs typeface="Arial"/>
            </a:endParaRPr>
          </a:p>
          <a:p>
            <a:pPr marL="12700" marR="85090">
              <a:lnSpc>
                <a:spcPct val="111100"/>
              </a:lnSpc>
              <a:spcBef>
                <a:spcPts val="165"/>
              </a:spcBef>
            </a:pPr>
            <a:r>
              <a:rPr lang="en-GB" sz="900" spc="-5" dirty="0">
                <a:solidFill>
                  <a:srgbClr val="231F20"/>
                </a:solidFill>
                <a:latin typeface="Calibri"/>
                <a:cs typeface="Calibri"/>
              </a:rPr>
              <a:t>Your privacy and data security are paramount. </a:t>
            </a:r>
          </a:p>
          <a:p>
            <a:pPr marL="12700" marR="85090">
              <a:lnSpc>
                <a:spcPct val="111100"/>
              </a:lnSpc>
              <a:spcBef>
                <a:spcPts val="165"/>
              </a:spcBef>
            </a:pPr>
            <a:r>
              <a:rPr lang="en-GB" sz="900" spc="-5" dirty="0">
                <a:solidFill>
                  <a:srgbClr val="231F20"/>
                </a:solidFill>
                <a:latin typeface="Calibri"/>
                <a:cs typeface="Calibri"/>
              </a:rPr>
              <a:t>By law, all health and care staff are bound by a duty of confidentiality, which means they must respect your privacy and maintain the confidentiality of your information. </a:t>
            </a:r>
          </a:p>
          <a:p>
            <a:pPr marL="12700" marR="85090">
              <a:lnSpc>
                <a:spcPct val="111100"/>
              </a:lnSpc>
              <a:spcBef>
                <a:spcPts val="165"/>
              </a:spcBef>
            </a:pPr>
            <a:r>
              <a:rPr lang="en-GB" sz="900" spc="-5" dirty="0">
                <a:solidFill>
                  <a:srgbClr val="231F20"/>
                </a:solidFill>
                <a:latin typeface="Calibri"/>
                <a:cs typeface="Calibri"/>
              </a:rPr>
              <a:t>Access to your information is logged for privacy protection, and rigorous security measures are in place to ensure your information remains confidential and secure, in compliance with UK GDPR and the Data Protection Act 2018.</a:t>
            </a:r>
          </a:p>
          <a:p>
            <a:pPr marL="12700" marR="85090">
              <a:lnSpc>
                <a:spcPct val="111100"/>
              </a:lnSpc>
              <a:spcBef>
                <a:spcPts val="165"/>
              </a:spcBef>
            </a:pPr>
            <a:r>
              <a:rPr lang="en-GB" sz="900" spc="-5" dirty="0">
                <a:solidFill>
                  <a:srgbClr val="231F20"/>
                </a:solidFill>
                <a:latin typeface="Calibri"/>
                <a:cs typeface="Calibri"/>
              </a:rPr>
              <a:t>Additionally, our suppliers test the software behind the Notts Care Record against a wide range of security and data governance standards</a:t>
            </a:r>
            <a:endParaRPr lang="en-GB" sz="900" dirty="0">
              <a:latin typeface="Calibri"/>
              <a:cs typeface="Calibri"/>
            </a:endParaRPr>
          </a:p>
        </p:txBody>
      </p:sp>
      <p:sp>
        <p:nvSpPr>
          <p:cNvPr id="12" name="object 12"/>
          <p:cNvSpPr/>
          <p:nvPr/>
        </p:nvSpPr>
        <p:spPr>
          <a:xfrm>
            <a:off x="6569119" y="5132096"/>
            <a:ext cx="40005" cy="40005"/>
          </a:xfrm>
          <a:custGeom>
            <a:avLst/>
            <a:gdLst/>
            <a:ahLst/>
            <a:cxnLst/>
            <a:rect l="l" t="t" r="r" b="b"/>
            <a:pathLst>
              <a:path w="40004" h="40004">
                <a:moveTo>
                  <a:pt x="19888" y="0"/>
                </a:moveTo>
                <a:lnTo>
                  <a:pt x="12146" y="1562"/>
                </a:lnTo>
                <a:lnTo>
                  <a:pt x="5824" y="5829"/>
                </a:lnTo>
                <a:lnTo>
                  <a:pt x="1562" y="12172"/>
                </a:lnTo>
                <a:lnTo>
                  <a:pt x="0" y="19964"/>
                </a:lnTo>
                <a:lnTo>
                  <a:pt x="1562" y="27703"/>
                </a:lnTo>
                <a:lnTo>
                  <a:pt x="5824" y="34029"/>
                </a:lnTo>
                <a:lnTo>
                  <a:pt x="12146" y="38298"/>
                </a:lnTo>
                <a:lnTo>
                  <a:pt x="19888" y="39865"/>
                </a:lnTo>
                <a:lnTo>
                  <a:pt x="27637" y="38298"/>
                </a:lnTo>
                <a:lnTo>
                  <a:pt x="33962" y="34029"/>
                </a:lnTo>
                <a:lnTo>
                  <a:pt x="38226" y="27703"/>
                </a:lnTo>
                <a:lnTo>
                  <a:pt x="39789" y="19964"/>
                </a:lnTo>
                <a:lnTo>
                  <a:pt x="38226" y="12172"/>
                </a:lnTo>
                <a:lnTo>
                  <a:pt x="33962" y="5829"/>
                </a:lnTo>
                <a:lnTo>
                  <a:pt x="27637" y="1562"/>
                </a:lnTo>
                <a:lnTo>
                  <a:pt x="19888" y="0"/>
                </a:lnTo>
                <a:close/>
              </a:path>
            </a:pathLst>
          </a:custGeom>
          <a:solidFill>
            <a:srgbClr val="FFFFFF"/>
          </a:solidFill>
        </p:spPr>
        <p:txBody>
          <a:bodyPr wrap="square" lIns="0" tIns="0" rIns="0" bIns="0" rtlCol="0"/>
          <a:lstStyle/>
          <a:p>
            <a:endParaRPr/>
          </a:p>
        </p:txBody>
      </p:sp>
    </p:spTree>
    <p:extLst>
      <p:ext uri="{BB962C8B-B14F-4D97-AF65-F5344CB8AC3E}">
        <p14:creationId xmlns:p14="http://schemas.microsoft.com/office/powerpoint/2010/main" val="100108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90C96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df1902a-095f-412a-abcd-f0f1a894db5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D62C4CC593254AA4B16039DC1EF60C" ma:contentTypeVersion="16" ma:contentTypeDescription="Create a new document." ma:contentTypeScope="" ma:versionID="5f6018050a40648339174628535956af">
  <xsd:schema xmlns:xsd="http://www.w3.org/2001/XMLSchema" xmlns:xs="http://www.w3.org/2001/XMLSchema" xmlns:p="http://schemas.microsoft.com/office/2006/metadata/properties" xmlns:ns2="8df1902a-095f-412a-abcd-f0f1a894db57" xmlns:ns3="9ee2f4e6-98bf-4842-a5ec-90e42d68d775" targetNamespace="http://schemas.microsoft.com/office/2006/metadata/properties" ma:root="true" ma:fieldsID="efca27df9294edca2c367d76dc87af58" ns2:_="" ns3:_="">
    <xsd:import namespace="8df1902a-095f-412a-abcd-f0f1a894db57"/>
    <xsd:import namespace="9ee2f4e6-98bf-4842-a5ec-90e42d68d77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f1902a-095f-412a-abcd-f0f1a894db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12976cec-d0ce-485f-bc4a-34973482e7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e2f4e6-98bf-4842-a5ec-90e42d68d775"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73535D-4127-44EB-94AE-B4ACE59D0F00}">
  <ds:schemaRefs>
    <ds:schemaRef ds:uri="http://purl.org/dc/dcmitype/"/>
    <ds:schemaRef ds:uri="http://www.w3.org/XML/1998/namespace"/>
    <ds:schemaRef ds:uri="http://purl.org/dc/terms/"/>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9ee2f4e6-98bf-4842-a5ec-90e42d68d775"/>
    <ds:schemaRef ds:uri="8df1902a-095f-412a-abcd-f0f1a894db57"/>
    <ds:schemaRef ds:uri="http://schemas.microsoft.com/office/2006/metadata/properties"/>
  </ds:schemaRefs>
</ds:datastoreItem>
</file>

<file path=customXml/itemProps2.xml><?xml version="1.0" encoding="utf-8"?>
<ds:datastoreItem xmlns:ds="http://schemas.openxmlformats.org/officeDocument/2006/customXml" ds:itemID="{82A79CF9-B49B-4B0F-8761-CC6DAD4759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f1902a-095f-412a-abcd-f0f1a894db57"/>
    <ds:schemaRef ds:uri="9ee2f4e6-98bf-4842-a5ec-90e42d68d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6881F9-4C68-42B1-8289-600968A5363D}">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
  <TotalTime>1311</TotalTime>
  <Words>1090</Words>
  <Application>Microsoft Office PowerPoint</Application>
  <PresentationFormat>Custom</PresentationFormat>
  <Paragraphs>61</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FrutigerLTStd</vt:lpstr>
      <vt:lpstr>Office Theme</vt:lpstr>
      <vt:lpstr>What is the Notts  Care Record?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Nottinghamshire’s  Community Care  Portal?</dc:title>
  <dc:creator>Armitage Jodie (Digital Services)</dc:creator>
  <cp:lastModifiedBy>GLOVER, Claire (STENHOUSE MEDICAL CENTRE)</cp:lastModifiedBy>
  <cp:revision>43</cp:revision>
  <dcterms:created xsi:type="dcterms:W3CDTF">2019-10-04T14:47:34Z</dcterms:created>
  <dcterms:modified xsi:type="dcterms:W3CDTF">2025-09-22T10:06:11Z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2017-02-08T00:00:00Z</vt:filetime>
  </property>
  <property fmtid="{D5CDD505-2E9C-101B-9397-08002B2CF9AE}" pid="3" name="Creator">
    <vt:lpwstr>Adobe InDesign CC 2017 (Macintosh)</vt:lpwstr>
  </property>
  <property fmtid="{D5CDD505-2E9C-101B-9397-08002B2CF9AE}" pid="4" name="LastSaved">
    <vt:filetime>2019-10-04T00:00:00Z</vt:filetime>
  </property>
  <property fmtid="{D5CDD505-2E9C-101B-9397-08002B2CF9AE}" pid="5" name="ContentTypeId">
    <vt:lpwstr>0x0101002ED62C4CC593254AA4B16039DC1EF60C</vt:lpwstr>
  </property>
  <property fmtid="{D5CDD505-2E9C-101B-9397-08002B2CF9AE}" pid="6" name="MediaServiceImageTags">
    <vt:lpwstr/>
  </property>
</Properties>
</file>