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7" r:id="rId4"/>
    <p:sldId id="265" r:id="rId5"/>
    <p:sldId id="275" r:id="rId6"/>
    <p:sldId id="274" r:id="rId7"/>
    <p:sldId id="279" r:id="rId8"/>
    <p:sldId id="270" r:id="rId9"/>
    <p:sldId id="276" r:id="rId10"/>
    <p:sldId id="277" r:id="rId11"/>
    <p:sldId id="278" r:id="rId12"/>
    <p:sldId id="271" r:id="rId13"/>
    <p:sldId id="272"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9D49D-7746-1424-D4CE-EAD575FA3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AD5964-20F3-B093-0AD2-7156EE71B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277C237-660F-40DD-04B9-F3F3C3392388}"/>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5" name="Footer Placeholder 4">
            <a:extLst>
              <a:ext uri="{FF2B5EF4-FFF2-40B4-BE49-F238E27FC236}">
                <a16:creationId xmlns:a16="http://schemas.microsoft.com/office/drawing/2014/main" id="{AD6C76DB-9347-27F0-706E-9CADD4E16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9315C9-EA95-6D1D-BC3A-5601F55B0E61}"/>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178034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67C76-4764-DFCD-8146-55B8AFE700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A6BBE7-DBF3-745D-BA54-76972257EB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8A45BA-C0A3-2439-E583-889C09352D6B}"/>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5" name="Footer Placeholder 4">
            <a:extLst>
              <a:ext uri="{FF2B5EF4-FFF2-40B4-BE49-F238E27FC236}">
                <a16:creationId xmlns:a16="http://schemas.microsoft.com/office/drawing/2014/main" id="{CC30E8E0-6797-1571-22A9-38BA537A7F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EFF60B-8CBC-C086-F6EB-FF0283542243}"/>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714310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20CB0-6376-FD3D-2CD3-DD544DA940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E40F6-541A-06E5-3DCE-E44B633606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210A17-C5C0-A0DB-B024-C12B437764D1}"/>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5" name="Footer Placeholder 4">
            <a:extLst>
              <a:ext uri="{FF2B5EF4-FFF2-40B4-BE49-F238E27FC236}">
                <a16:creationId xmlns:a16="http://schemas.microsoft.com/office/drawing/2014/main" id="{BF4FDA33-DAA8-5C88-411C-37931A604D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4365A-B996-15F8-83E6-55C2BFBE9CA7}"/>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327992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1ED7A-FF3B-C3FF-1655-1C0D5070EB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8785D0-E548-D912-D9B9-E9226A007E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84997F-8682-91E4-EE69-3624E91015BB}"/>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5" name="Footer Placeholder 4">
            <a:extLst>
              <a:ext uri="{FF2B5EF4-FFF2-40B4-BE49-F238E27FC236}">
                <a16:creationId xmlns:a16="http://schemas.microsoft.com/office/drawing/2014/main" id="{AA6997BB-CDEA-4174-7003-C952E12BD3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92EDC4-7D4D-0394-82B8-C46ADD585A6D}"/>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96966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9A89-6095-BCE5-51CB-4F6B77317C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E0C532-2319-2B50-0162-4EC6ACE131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0D64F-A3DF-FC55-9A54-BF380D631339}"/>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5" name="Footer Placeholder 4">
            <a:extLst>
              <a:ext uri="{FF2B5EF4-FFF2-40B4-BE49-F238E27FC236}">
                <a16:creationId xmlns:a16="http://schemas.microsoft.com/office/drawing/2014/main" id="{CB950A08-519A-B847-1B61-6DD0695EAE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70605-DE9A-7182-6B81-00B44FE61455}"/>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540595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2CE2-C7D8-9B5A-54E3-3E35FB1B57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27E337-B39F-E2A9-F0F5-B1759C95A4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3904108-0302-EEE2-FD3B-60A23026CA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4FD1DFB-67C3-1BB2-8B26-29E0F252A12A}"/>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6" name="Footer Placeholder 5">
            <a:extLst>
              <a:ext uri="{FF2B5EF4-FFF2-40B4-BE49-F238E27FC236}">
                <a16:creationId xmlns:a16="http://schemas.microsoft.com/office/drawing/2014/main" id="{CCCD8FE0-B028-F60D-BEDB-8E5C6577D9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8E636C-6469-4D75-7DCE-3BC8AF1EB978}"/>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321250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C01E0-8A2B-4B6D-0826-71FE37A493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895449-87F2-1EF7-847E-2B547F9EC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0D2163-F848-C64C-FB68-782346B2BB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732268-BC7A-4F73-82FE-D8EF0328AE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95E0E-3ECD-A26F-E509-3B1B74A397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833841-4E59-70E6-A8F0-05A749313F10}"/>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8" name="Footer Placeholder 7">
            <a:extLst>
              <a:ext uri="{FF2B5EF4-FFF2-40B4-BE49-F238E27FC236}">
                <a16:creationId xmlns:a16="http://schemas.microsoft.com/office/drawing/2014/main" id="{1CE3660B-DB90-8E1E-F2DE-12DFCCA445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E2B20E-C8AF-8749-9E82-39D776B91EEF}"/>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208067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3475-407F-06E6-D22D-2FBD2C52F3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AA73DE8-A43B-5AE8-2814-F91322039001}"/>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4" name="Footer Placeholder 3">
            <a:extLst>
              <a:ext uri="{FF2B5EF4-FFF2-40B4-BE49-F238E27FC236}">
                <a16:creationId xmlns:a16="http://schemas.microsoft.com/office/drawing/2014/main" id="{0676F5CF-25F4-6503-588B-366E3C6F4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92A393-3AF8-36D4-B685-D365B5160A43}"/>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220618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E649C-4956-3F64-9D5A-E3604CE80514}"/>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3" name="Footer Placeholder 2">
            <a:extLst>
              <a:ext uri="{FF2B5EF4-FFF2-40B4-BE49-F238E27FC236}">
                <a16:creationId xmlns:a16="http://schemas.microsoft.com/office/drawing/2014/main" id="{1F341DCA-DDD7-563E-26E7-1692922A96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6F3540-CDF6-E805-1DEC-6BF4999549E2}"/>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415296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67D3-CD8C-AC16-4EE9-7AC805E8D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2BE60A-251F-8B33-F848-3D8632FFF9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EF0691-4D28-4FC9-460A-98CC87B80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E574A-3D76-426A-7E86-A44FC66FB0E9}"/>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6" name="Footer Placeholder 5">
            <a:extLst>
              <a:ext uri="{FF2B5EF4-FFF2-40B4-BE49-F238E27FC236}">
                <a16:creationId xmlns:a16="http://schemas.microsoft.com/office/drawing/2014/main" id="{A58DC3B2-EA23-EA7C-8557-4790971B2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D3479E-4501-7E13-B645-C59631C34FD5}"/>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160445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5927-3671-B9D7-4855-0643A13121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100B0D-C86D-4622-B893-F6B0D85D8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6CBAFC-0304-7CBF-3641-F9C779C00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17C84D-2A8C-D76E-7E01-F912A48D47AE}"/>
              </a:ext>
            </a:extLst>
          </p:cNvPr>
          <p:cNvSpPr>
            <a:spLocks noGrp="1"/>
          </p:cNvSpPr>
          <p:nvPr>
            <p:ph type="dt" sz="half" idx="10"/>
          </p:nvPr>
        </p:nvSpPr>
        <p:spPr/>
        <p:txBody>
          <a:bodyPr/>
          <a:lstStyle/>
          <a:p>
            <a:fld id="{F6CACF3C-1BBB-4016-A5E2-4C86AD87063C}" type="datetimeFigureOut">
              <a:rPr lang="en-GB" smtClean="0"/>
              <a:t>06/08/2025</a:t>
            </a:fld>
            <a:endParaRPr lang="en-GB"/>
          </a:p>
        </p:txBody>
      </p:sp>
      <p:sp>
        <p:nvSpPr>
          <p:cNvPr id="6" name="Footer Placeholder 5">
            <a:extLst>
              <a:ext uri="{FF2B5EF4-FFF2-40B4-BE49-F238E27FC236}">
                <a16:creationId xmlns:a16="http://schemas.microsoft.com/office/drawing/2014/main" id="{95399CF4-97C2-73A4-1B9C-6047B43478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373CD2-5A84-8888-A150-C79B812F58BE}"/>
              </a:ext>
            </a:extLst>
          </p:cNvPr>
          <p:cNvSpPr>
            <a:spLocks noGrp="1"/>
          </p:cNvSpPr>
          <p:nvPr>
            <p:ph type="sldNum" sz="quarter" idx="12"/>
          </p:nvPr>
        </p:nvSpPr>
        <p:spPr/>
        <p:txBody>
          <a:bodyPr/>
          <a:lstStyle/>
          <a:p>
            <a:fld id="{9AA03D98-33E2-47C3-8A55-8C2806BA2CC2}" type="slidenum">
              <a:rPr lang="en-GB" smtClean="0"/>
              <a:t>‹#›</a:t>
            </a:fld>
            <a:endParaRPr lang="en-GB"/>
          </a:p>
        </p:txBody>
      </p:sp>
    </p:spTree>
    <p:extLst>
      <p:ext uri="{BB962C8B-B14F-4D97-AF65-F5344CB8AC3E}">
        <p14:creationId xmlns:p14="http://schemas.microsoft.com/office/powerpoint/2010/main" val="30256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2AF7-F4E2-19D9-17FF-CFFE6D95C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CD72E6-4C67-5F65-16EE-9BF7A64EED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CE679D-F3E6-3610-84E5-96569B2895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CACF3C-1BBB-4016-A5E2-4C86AD87063C}" type="datetimeFigureOut">
              <a:rPr lang="en-GB" smtClean="0"/>
              <a:t>06/08/2025</a:t>
            </a:fld>
            <a:endParaRPr lang="en-GB"/>
          </a:p>
        </p:txBody>
      </p:sp>
      <p:sp>
        <p:nvSpPr>
          <p:cNvPr id="5" name="Footer Placeholder 4">
            <a:extLst>
              <a:ext uri="{FF2B5EF4-FFF2-40B4-BE49-F238E27FC236}">
                <a16:creationId xmlns:a16="http://schemas.microsoft.com/office/drawing/2014/main" id="{390298E1-5E0B-EB86-1D0A-70654F2EE5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DC94200-8BE8-8861-1978-772E54F64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AA03D98-33E2-47C3-8A55-8C2806BA2CC2}" type="slidenum">
              <a:rPr lang="en-GB" smtClean="0"/>
              <a:t>‹#›</a:t>
            </a:fld>
            <a:endParaRPr lang="en-GB"/>
          </a:p>
        </p:txBody>
      </p:sp>
    </p:spTree>
    <p:extLst>
      <p:ext uri="{BB962C8B-B14F-4D97-AF65-F5344CB8AC3E}">
        <p14:creationId xmlns:p14="http://schemas.microsoft.com/office/powerpoint/2010/main" val="3118188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parkmedicalchester.co.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hyperlink" Target="https://www.bing.com/videos/riverview/relatedvideo?&amp;q=nhs+10+year+plan&amp;&amp;mid=AEACBC32A71708B86FF7AEACBC32A71708B86FF7&amp;&amp;FORM=VRDGA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5C1DEE-71D5-A271-8B7A-E02EA0A71692}"/>
              </a:ext>
            </a:extLst>
          </p:cNvPr>
          <p:cNvSpPr>
            <a:spLocks noGrp="1"/>
          </p:cNvSpPr>
          <p:nvPr>
            <p:ph type="subTitle" idx="1"/>
          </p:nvPr>
        </p:nvSpPr>
        <p:spPr/>
        <p:txBody>
          <a:bodyPr/>
          <a:lstStyle/>
          <a:p>
            <a:r>
              <a:rPr lang="en-GB" dirty="0"/>
              <a:t>Patient Participation Group</a:t>
            </a:r>
          </a:p>
          <a:p>
            <a:r>
              <a:rPr lang="en-GB" dirty="0"/>
              <a:t>6th August 2025</a:t>
            </a:r>
          </a:p>
        </p:txBody>
      </p:sp>
      <p:pic>
        <p:nvPicPr>
          <p:cNvPr id="1026" name="Picture 2" descr="Whitby-HP-Logo">
            <a:extLst>
              <a:ext uri="{FF2B5EF4-FFF2-40B4-BE49-F238E27FC236}">
                <a16:creationId xmlns:a16="http://schemas.microsoft.com/office/drawing/2014/main" id="{69E7D1BE-88E2-6BF6-13E5-F74065697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845" y="877453"/>
            <a:ext cx="5987591" cy="1916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608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AE874-9130-3542-1A13-8D3F9F9F508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462B58-0E26-AA25-BB54-DD4168AC39E8}"/>
              </a:ext>
            </a:extLst>
          </p:cNvPr>
          <p:cNvPicPr>
            <a:picLocks noChangeAspect="1"/>
          </p:cNvPicPr>
          <p:nvPr/>
        </p:nvPicPr>
        <p:blipFill>
          <a:blip r:embed="rId2"/>
          <a:stretch>
            <a:fillRect/>
          </a:stretch>
        </p:blipFill>
        <p:spPr>
          <a:xfrm>
            <a:off x="2811293" y="97277"/>
            <a:ext cx="5710137" cy="6858000"/>
          </a:xfrm>
          <a:prstGeom prst="rect">
            <a:avLst/>
          </a:prstGeom>
        </p:spPr>
      </p:pic>
    </p:spTree>
    <p:extLst>
      <p:ext uri="{BB962C8B-B14F-4D97-AF65-F5344CB8AC3E}">
        <p14:creationId xmlns:p14="http://schemas.microsoft.com/office/powerpoint/2010/main" val="2403673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ABCD3-F7C4-9558-8EA6-F31D56D916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640AF36-F2D6-9AF0-E919-552A9138060E}"/>
              </a:ext>
            </a:extLst>
          </p:cNvPr>
          <p:cNvSpPr txBox="1"/>
          <p:nvPr/>
        </p:nvSpPr>
        <p:spPr>
          <a:xfrm>
            <a:off x="330450" y="263481"/>
            <a:ext cx="7842000" cy="646331"/>
          </a:xfrm>
          <a:prstGeom prst="rect">
            <a:avLst/>
          </a:prstGeom>
          <a:noFill/>
        </p:spPr>
        <p:txBody>
          <a:bodyPr wrap="square" rtlCol="0">
            <a:spAutoFit/>
          </a:bodyPr>
          <a:lstStyle/>
          <a:p>
            <a:r>
              <a:rPr lang="en-GB" sz="3600" b="1" i="0" dirty="0">
                <a:solidFill>
                  <a:schemeClr val="tx2">
                    <a:lumMod val="75000"/>
                    <a:lumOff val="25000"/>
                  </a:schemeClr>
                </a:solidFill>
                <a:effectLst/>
                <a:latin typeface="Aptos" panose="020B0004020202020204" pitchFamily="34" charset="0"/>
              </a:rPr>
              <a:t>Mental Health Collaboration - Aim</a:t>
            </a:r>
            <a:endParaRPr lang="en-GB" sz="3600" dirty="0"/>
          </a:p>
        </p:txBody>
      </p:sp>
      <p:sp>
        <p:nvSpPr>
          <p:cNvPr id="15" name="TextBox 14">
            <a:extLst>
              <a:ext uri="{FF2B5EF4-FFF2-40B4-BE49-F238E27FC236}">
                <a16:creationId xmlns:a16="http://schemas.microsoft.com/office/drawing/2014/main" id="{22E747F9-BD84-EB54-A6F4-12BA3212E6EA}"/>
              </a:ext>
            </a:extLst>
          </p:cNvPr>
          <p:cNvSpPr txBox="1"/>
          <p:nvPr/>
        </p:nvSpPr>
        <p:spPr>
          <a:xfrm>
            <a:off x="447674" y="1275234"/>
            <a:ext cx="11249025" cy="4524315"/>
          </a:xfrm>
          <a:prstGeom prst="rect">
            <a:avLst/>
          </a:prstGeom>
          <a:noFill/>
        </p:spPr>
        <p:txBody>
          <a:bodyPr wrap="square" rtlCol="0">
            <a:spAutoFit/>
          </a:bodyPr>
          <a:lstStyle/>
          <a:p>
            <a:pPr marL="457200" indent="-457200">
              <a:buAutoNum type="arabicPeriod"/>
            </a:pPr>
            <a:r>
              <a:rPr lang="en-GB" sz="2400" b="1" dirty="0"/>
              <a:t>To map out who and what services there are in our town.</a:t>
            </a:r>
          </a:p>
          <a:p>
            <a:r>
              <a:rPr lang="en-GB" sz="2400" i="1" dirty="0"/>
              <a:t>This will include, primary, secondary and Tertiary centres. Private sector and charity organisations.</a:t>
            </a:r>
          </a:p>
          <a:p>
            <a:endParaRPr lang="en-GB" sz="2400" b="1" dirty="0"/>
          </a:p>
          <a:p>
            <a:r>
              <a:rPr lang="en-GB" sz="2400" b="1" dirty="0"/>
              <a:t>2. Invite key stakeholders to a local event where they will have a platform to introduce themselves, share what they do and how their services can be accessed.</a:t>
            </a:r>
          </a:p>
          <a:p>
            <a:endParaRPr lang="en-GB" sz="2400" b="1" dirty="0"/>
          </a:p>
          <a:p>
            <a:r>
              <a:rPr lang="en-GB" sz="2400" b="1" dirty="0"/>
              <a:t>3. Circulate this map to all of the mental health services locally.</a:t>
            </a:r>
          </a:p>
          <a:p>
            <a:endParaRPr lang="en-GB" sz="2400" b="1" dirty="0"/>
          </a:p>
          <a:p>
            <a:r>
              <a:rPr lang="en-GB" sz="2400" b="1" dirty="0"/>
              <a:t>4. Improve communication , collaboration and build trust amongst individuals and organisations.</a:t>
            </a:r>
            <a:endParaRPr lang="en-GB" dirty="0"/>
          </a:p>
        </p:txBody>
      </p:sp>
    </p:spTree>
    <p:extLst>
      <p:ext uri="{BB962C8B-B14F-4D97-AF65-F5344CB8AC3E}">
        <p14:creationId xmlns:p14="http://schemas.microsoft.com/office/powerpoint/2010/main" val="87918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76C48-8FFB-6B1C-22AB-7A2FBD854AFC}"/>
            </a:ext>
          </a:extLst>
        </p:cNvPr>
        <p:cNvGrpSpPr/>
        <p:nvPr/>
      </p:nvGrpSpPr>
      <p:grpSpPr>
        <a:xfrm>
          <a:off x="0" y="0"/>
          <a:ext cx="0" cy="0"/>
          <a:chOff x="0" y="0"/>
          <a:chExt cx="0" cy="0"/>
        </a:xfrm>
      </p:grpSpPr>
      <p:pic>
        <p:nvPicPr>
          <p:cNvPr id="1026" name="Picture 2" descr="Whitby-HP-Logo">
            <a:extLst>
              <a:ext uri="{FF2B5EF4-FFF2-40B4-BE49-F238E27FC236}">
                <a16:creationId xmlns:a16="http://schemas.microsoft.com/office/drawing/2014/main" id="{83347FA8-A4B2-785B-2866-BE25326DD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646" y="6020555"/>
            <a:ext cx="2279038" cy="7292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187854-DBA5-EDCF-C0C3-B372EF547101}"/>
              </a:ext>
            </a:extLst>
          </p:cNvPr>
          <p:cNvSpPr txBox="1"/>
          <p:nvPr/>
        </p:nvSpPr>
        <p:spPr>
          <a:xfrm>
            <a:off x="336203" y="126861"/>
            <a:ext cx="9750771" cy="1323439"/>
          </a:xfrm>
          <a:prstGeom prst="rect">
            <a:avLst/>
          </a:prstGeom>
          <a:noFill/>
        </p:spPr>
        <p:txBody>
          <a:bodyPr wrap="square" rtlCol="0">
            <a:spAutoFit/>
          </a:bodyPr>
          <a:lstStyle/>
          <a:p>
            <a:pPr algn="l" fontAlgn="base"/>
            <a:r>
              <a:rPr lang="en-GB" sz="4000" b="1" i="0" dirty="0">
                <a:solidFill>
                  <a:schemeClr val="tx2">
                    <a:lumMod val="75000"/>
                    <a:lumOff val="25000"/>
                  </a:schemeClr>
                </a:solidFill>
                <a:effectLst/>
                <a:latin typeface="Aptos" panose="020B0004020202020204" pitchFamily="34" charset="0"/>
              </a:rPr>
              <a:t>Practice and Digital Updates		</a:t>
            </a:r>
            <a:endParaRPr lang="en-GB" sz="4000" b="1" dirty="0">
              <a:solidFill>
                <a:schemeClr val="tx2">
                  <a:lumMod val="75000"/>
                  <a:lumOff val="25000"/>
                </a:schemeClr>
              </a:solidFill>
              <a:latin typeface="Aptos" panose="020B0004020202020204" pitchFamily="34" charset="0"/>
            </a:endParaRPr>
          </a:p>
          <a:p>
            <a:pPr algn="l" fontAlgn="base"/>
            <a:r>
              <a:rPr lang="en-GB" sz="4000" dirty="0">
                <a:solidFill>
                  <a:srgbClr val="000000"/>
                </a:solidFill>
                <a:latin typeface="Aptos" panose="020B0004020202020204" pitchFamily="34" charset="0"/>
              </a:rPr>
              <a:t>Blinx Paco &amp; Total Triage</a:t>
            </a:r>
            <a:endParaRPr lang="en-GB" sz="4000" dirty="0"/>
          </a:p>
        </p:txBody>
      </p:sp>
      <p:pic>
        <p:nvPicPr>
          <p:cNvPr id="3" name="Picture 2">
            <a:hlinkClick r:id="rId3"/>
            <a:extLst>
              <a:ext uri="{FF2B5EF4-FFF2-40B4-BE49-F238E27FC236}">
                <a16:creationId xmlns:a16="http://schemas.microsoft.com/office/drawing/2014/main" id="{05942589-8006-597D-E626-B8960F0D23BD}"/>
              </a:ext>
            </a:extLst>
          </p:cNvPr>
          <p:cNvPicPr>
            <a:picLocks noChangeAspect="1"/>
          </p:cNvPicPr>
          <p:nvPr/>
        </p:nvPicPr>
        <p:blipFill>
          <a:blip r:embed="rId4"/>
          <a:stretch>
            <a:fillRect/>
          </a:stretch>
        </p:blipFill>
        <p:spPr>
          <a:xfrm>
            <a:off x="953311" y="1367495"/>
            <a:ext cx="9912485" cy="4653060"/>
          </a:xfrm>
          <a:prstGeom prst="rect">
            <a:avLst/>
          </a:prstGeom>
        </p:spPr>
      </p:pic>
    </p:spTree>
    <p:extLst>
      <p:ext uri="{BB962C8B-B14F-4D97-AF65-F5344CB8AC3E}">
        <p14:creationId xmlns:p14="http://schemas.microsoft.com/office/powerpoint/2010/main" val="3957068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6A543-871E-5E9F-6DAE-A0D81FA79AF2}"/>
            </a:ext>
          </a:extLst>
        </p:cNvPr>
        <p:cNvGrpSpPr/>
        <p:nvPr/>
      </p:nvGrpSpPr>
      <p:grpSpPr>
        <a:xfrm>
          <a:off x="0" y="0"/>
          <a:ext cx="0" cy="0"/>
          <a:chOff x="0" y="0"/>
          <a:chExt cx="0" cy="0"/>
        </a:xfrm>
      </p:grpSpPr>
      <p:pic>
        <p:nvPicPr>
          <p:cNvPr id="1026" name="Picture 2" descr="Whitby-HP-Logo">
            <a:extLst>
              <a:ext uri="{FF2B5EF4-FFF2-40B4-BE49-F238E27FC236}">
                <a16:creationId xmlns:a16="http://schemas.microsoft.com/office/drawing/2014/main" id="{71A2D09C-8179-42A5-DCD4-588B4937E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387" y="281234"/>
            <a:ext cx="2279038" cy="7292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C12C94-A0C0-F549-273A-1B85CC7D27C9}"/>
              </a:ext>
            </a:extLst>
          </p:cNvPr>
          <p:cNvSpPr txBox="1"/>
          <p:nvPr/>
        </p:nvSpPr>
        <p:spPr>
          <a:xfrm>
            <a:off x="371475" y="41030"/>
            <a:ext cx="9379296" cy="1323439"/>
          </a:xfrm>
          <a:prstGeom prst="rect">
            <a:avLst/>
          </a:prstGeom>
          <a:noFill/>
        </p:spPr>
        <p:txBody>
          <a:bodyPr wrap="square" rtlCol="0">
            <a:spAutoFit/>
          </a:bodyPr>
          <a:lstStyle/>
          <a:p>
            <a:pPr algn="l" fontAlgn="base"/>
            <a:r>
              <a:rPr lang="en-GB" sz="4000" b="1" i="0" dirty="0">
                <a:solidFill>
                  <a:schemeClr val="tx2">
                    <a:lumMod val="75000"/>
                    <a:lumOff val="25000"/>
                  </a:schemeClr>
                </a:solidFill>
                <a:effectLst/>
                <a:latin typeface="Aptos" panose="020B0004020202020204" pitchFamily="34" charset="0"/>
              </a:rPr>
              <a:t>Health Matters					</a:t>
            </a:r>
            <a:endParaRPr lang="en-GB" sz="4000" b="1" dirty="0">
              <a:solidFill>
                <a:schemeClr val="tx2">
                  <a:lumMod val="75000"/>
                  <a:lumOff val="25000"/>
                </a:schemeClr>
              </a:solidFill>
              <a:latin typeface="Aptos" panose="020B0004020202020204" pitchFamily="34" charset="0"/>
            </a:endParaRPr>
          </a:p>
          <a:p>
            <a:pPr algn="l" fontAlgn="base"/>
            <a:r>
              <a:rPr lang="en-GB" sz="4000" b="0" i="0" dirty="0">
                <a:solidFill>
                  <a:srgbClr val="000000"/>
                </a:solidFill>
                <a:effectLst/>
                <a:latin typeface="Aptos" panose="020B0004020202020204" pitchFamily="34" charset="0"/>
                <a:hlinkClick r:id="rId3"/>
              </a:rPr>
              <a:t>NHS 10 Year Plan</a:t>
            </a:r>
            <a:endParaRPr lang="en-GB" sz="4000" b="0" i="0" dirty="0">
              <a:solidFill>
                <a:srgbClr val="000000"/>
              </a:solidFill>
              <a:effectLst/>
              <a:latin typeface="Aptos" panose="020B0004020202020204" pitchFamily="34" charset="0"/>
            </a:endParaRPr>
          </a:p>
        </p:txBody>
      </p:sp>
      <p:sp>
        <p:nvSpPr>
          <p:cNvPr id="2" name="TextBox 1">
            <a:extLst>
              <a:ext uri="{FF2B5EF4-FFF2-40B4-BE49-F238E27FC236}">
                <a16:creationId xmlns:a16="http://schemas.microsoft.com/office/drawing/2014/main" id="{0FC153C8-331F-D345-4C5F-43A6255DD168}"/>
              </a:ext>
            </a:extLst>
          </p:cNvPr>
          <p:cNvSpPr txBox="1"/>
          <p:nvPr/>
        </p:nvSpPr>
        <p:spPr>
          <a:xfrm>
            <a:off x="276225" y="1732434"/>
            <a:ext cx="11610975" cy="4555093"/>
          </a:xfrm>
          <a:prstGeom prst="rect">
            <a:avLst/>
          </a:prstGeom>
          <a:noFill/>
        </p:spPr>
        <p:txBody>
          <a:bodyPr wrap="square" rtlCol="0">
            <a:spAutoFit/>
          </a:bodyPr>
          <a:lstStyle/>
          <a:p>
            <a:r>
              <a:rPr lang="en-GB" sz="1600" u="sng" dirty="0">
                <a:solidFill>
                  <a:schemeClr val="tx2">
                    <a:lumMod val="75000"/>
                    <a:lumOff val="25000"/>
                  </a:schemeClr>
                </a:solidFill>
              </a:rPr>
              <a:t>From Hospital to Community</a:t>
            </a:r>
          </a:p>
          <a:p>
            <a:pPr marL="742950" lvl="1" indent="-285750">
              <a:buFont typeface="Arial" panose="020B0604020202020204" pitchFamily="34" charset="0"/>
              <a:buChar char="•"/>
            </a:pPr>
            <a:r>
              <a:rPr lang="en-GB" sz="1600" dirty="0"/>
              <a:t>Creation of </a:t>
            </a:r>
            <a:r>
              <a:rPr lang="en-GB" sz="1600" b="1" dirty="0"/>
              <a:t>Neighbourhood Health Services (NHS)</a:t>
            </a:r>
            <a:r>
              <a:rPr lang="en-GB" sz="1600" dirty="0"/>
              <a:t> and </a:t>
            </a:r>
            <a:r>
              <a:rPr lang="en-GB" sz="1600" b="1" dirty="0"/>
              <a:t>Neighbourhood Health Centres (NHCs)</a:t>
            </a:r>
            <a:r>
              <a:rPr lang="en-GB" sz="1600" dirty="0"/>
              <a:t> to deliver integrated, local care.</a:t>
            </a:r>
          </a:p>
          <a:p>
            <a:pPr marL="742950" lvl="1" indent="-285750">
              <a:buFont typeface="Arial" panose="020B0604020202020204" pitchFamily="34" charset="0"/>
              <a:buChar char="•"/>
            </a:pPr>
            <a:r>
              <a:rPr lang="en-GB" sz="1600" dirty="0"/>
              <a:t>Expansion of </a:t>
            </a:r>
            <a:r>
              <a:rPr lang="en-GB" sz="1600" b="1" dirty="0"/>
              <a:t>community diagnostic centres</a:t>
            </a:r>
            <a:r>
              <a:rPr lang="en-GB" sz="1600" dirty="0"/>
              <a:t> and </a:t>
            </a:r>
            <a:r>
              <a:rPr lang="en-GB" sz="1600" b="1" dirty="0"/>
              <a:t>urgent care services</a:t>
            </a:r>
            <a:r>
              <a:rPr lang="en-GB" sz="1600" dirty="0"/>
              <a:t> outside hospitals.</a:t>
            </a:r>
          </a:p>
          <a:p>
            <a:pPr marL="742950" lvl="1" indent="-285750">
              <a:buFont typeface="Arial" panose="020B0604020202020204" pitchFamily="34" charset="0"/>
              <a:buChar char="•"/>
            </a:pPr>
            <a:r>
              <a:rPr lang="en-GB" sz="1600" dirty="0"/>
              <a:t>Greater investment in </a:t>
            </a:r>
            <a:r>
              <a:rPr lang="en-GB" sz="1600" b="1" dirty="0"/>
              <a:t>primary care</a:t>
            </a:r>
            <a:r>
              <a:rPr lang="en-GB" sz="1600" dirty="0"/>
              <a:t>, </a:t>
            </a:r>
            <a:r>
              <a:rPr lang="en-GB" sz="1600" b="1" dirty="0"/>
              <a:t>community pharmacy</a:t>
            </a:r>
            <a:r>
              <a:rPr lang="en-GB" sz="1600" dirty="0"/>
              <a:t>, and </a:t>
            </a:r>
            <a:r>
              <a:rPr lang="en-GB" sz="1600" b="1" dirty="0"/>
              <a:t>mental health services</a:t>
            </a:r>
            <a:r>
              <a:rPr lang="en-GB" sz="1600" dirty="0"/>
              <a:t>.</a:t>
            </a:r>
          </a:p>
          <a:p>
            <a:pPr marL="742950" lvl="1" indent="-285750">
              <a:buFont typeface="Arial" panose="020B0604020202020204" pitchFamily="34" charset="0"/>
              <a:buChar char="•"/>
            </a:pPr>
            <a:r>
              <a:rPr lang="en-GB" sz="1600" dirty="0"/>
              <a:t>Aim to </a:t>
            </a:r>
            <a:r>
              <a:rPr lang="en-GB" sz="1600" b="1" dirty="0"/>
              <a:t>end hospital outpatients as we know it by 2035.</a:t>
            </a:r>
            <a:endParaRPr lang="en-GB" sz="1600" dirty="0"/>
          </a:p>
          <a:p>
            <a:pPr lvl="1"/>
            <a:endParaRPr lang="en-GB" sz="1600" dirty="0"/>
          </a:p>
          <a:p>
            <a:r>
              <a:rPr lang="en-GB" sz="1600" u="sng" dirty="0">
                <a:solidFill>
                  <a:schemeClr val="tx2">
                    <a:lumMod val="75000"/>
                    <a:lumOff val="25000"/>
                  </a:schemeClr>
                </a:solidFill>
              </a:rPr>
              <a:t>From Analogue to Digital</a:t>
            </a:r>
          </a:p>
          <a:p>
            <a:pPr marL="742950" lvl="1" indent="-285750">
              <a:buFont typeface="Arial" panose="020B0604020202020204" pitchFamily="34" charset="0"/>
              <a:buChar char="•"/>
            </a:pPr>
            <a:r>
              <a:rPr lang="en-GB" sz="1600" dirty="0"/>
              <a:t>Expansion of the </a:t>
            </a:r>
            <a:r>
              <a:rPr lang="en-GB" sz="1600" b="1" dirty="0"/>
              <a:t>NHS App</a:t>
            </a:r>
            <a:r>
              <a:rPr lang="en-GB" sz="1600" dirty="0"/>
              <a:t> to become a “doctor in your pocket” with features like appointment booking, care plans, and self-referrals.</a:t>
            </a:r>
          </a:p>
          <a:p>
            <a:pPr marL="742950" lvl="1" indent="-285750">
              <a:buFont typeface="Arial" panose="020B0604020202020204" pitchFamily="34" charset="0"/>
              <a:buChar char="•"/>
            </a:pPr>
            <a:r>
              <a:rPr lang="en-GB" sz="1600" dirty="0"/>
              <a:t>Full digitisation of hospitals and rollout of </a:t>
            </a:r>
            <a:r>
              <a:rPr lang="en-GB" sz="1600" b="1" dirty="0"/>
              <a:t>AI-enabled care</a:t>
            </a:r>
            <a:r>
              <a:rPr lang="en-GB" sz="1600" dirty="0"/>
              <a:t>.</a:t>
            </a:r>
          </a:p>
          <a:p>
            <a:pPr lvl="1"/>
            <a:r>
              <a:rPr lang="en-GB" sz="1600" dirty="0"/>
              <a:t>        Implementation of a </a:t>
            </a:r>
            <a:r>
              <a:rPr lang="en-GB" sz="1600" b="1" dirty="0"/>
              <a:t>Single Patient Record</a:t>
            </a:r>
            <a:r>
              <a:rPr lang="en-GB" sz="1600" dirty="0"/>
              <a:t> and use of </a:t>
            </a:r>
            <a:r>
              <a:rPr lang="en-GB" sz="1600" b="1" dirty="0"/>
              <a:t>genomics and predictive analytics.</a:t>
            </a:r>
          </a:p>
          <a:p>
            <a:pPr lvl="1"/>
            <a:endParaRPr lang="en-GB" sz="1600" b="1" u="sng" dirty="0">
              <a:solidFill>
                <a:schemeClr val="tx2">
                  <a:lumMod val="75000"/>
                  <a:lumOff val="25000"/>
                </a:schemeClr>
              </a:solidFill>
            </a:endParaRPr>
          </a:p>
          <a:p>
            <a:pPr marL="0" lvl="1"/>
            <a:r>
              <a:rPr lang="en-GB" sz="1600" u="sng" dirty="0">
                <a:solidFill>
                  <a:schemeClr val="tx2">
                    <a:lumMod val="75000"/>
                    <a:lumOff val="25000"/>
                  </a:schemeClr>
                </a:solidFill>
              </a:rPr>
              <a:t>From Sickness to Prevention</a:t>
            </a:r>
          </a:p>
          <a:p>
            <a:pPr marL="742950" lvl="1" indent="-285750">
              <a:buFont typeface="Arial" panose="020B0604020202020204" pitchFamily="34" charset="0"/>
              <a:buChar char="•"/>
            </a:pPr>
            <a:r>
              <a:rPr lang="en-GB" sz="1600" dirty="0"/>
              <a:t>Focus on </a:t>
            </a:r>
            <a:r>
              <a:rPr lang="en-GB" sz="1600" b="1" dirty="0"/>
              <a:t>predictive and preventative care</a:t>
            </a:r>
            <a:r>
              <a:rPr lang="en-GB" sz="1600" dirty="0"/>
              <a:t>, including genomics-based health checks.</a:t>
            </a:r>
          </a:p>
          <a:p>
            <a:pPr marL="742950" lvl="1" indent="-285750">
              <a:buFont typeface="Arial" panose="020B0604020202020204" pitchFamily="34" charset="0"/>
              <a:buChar char="•"/>
            </a:pPr>
            <a:r>
              <a:rPr lang="en-GB" sz="1600" dirty="0"/>
              <a:t>Investment in </a:t>
            </a:r>
            <a:r>
              <a:rPr lang="en-GB" sz="1600" b="1" dirty="0"/>
              <a:t>public health</a:t>
            </a:r>
            <a:r>
              <a:rPr lang="en-GB" sz="1600" dirty="0"/>
              <a:t>, </a:t>
            </a:r>
            <a:r>
              <a:rPr lang="en-GB" sz="1600" b="1" dirty="0"/>
              <a:t>mental health hubs in schools</a:t>
            </a:r>
            <a:r>
              <a:rPr lang="en-GB" sz="1600" dirty="0"/>
              <a:t>, and </a:t>
            </a:r>
            <a:r>
              <a:rPr lang="en-GB" sz="1600" b="1" dirty="0"/>
              <a:t>youth wellbeing strategies</a:t>
            </a:r>
            <a:r>
              <a:rPr lang="en-GB" sz="1600" dirty="0"/>
              <a:t>.</a:t>
            </a:r>
          </a:p>
          <a:p>
            <a:pPr marL="742950" lvl="1" indent="-285750">
              <a:buFont typeface="Arial" panose="020B0604020202020204" pitchFamily="34" charset="0"/>
              <a:buChar char="•"/>
            </a:pPr>
            <a:r>
              <a:rPr lang="en-GB" sz="1600" dirty="0"/>
              <a:t>Expansion of </a:t>
            </a:r>
            <a:r>
              <a:rPr lang="en-GB" sz="1600" b="1" dirty="0"/>
              <a:t>personal health budgets</a:t>
            </a:r>
            <a:r>
              <a:rPr lang="en-GB" sz="1600" dirty="0"/>
              <a:t> and care plans for people with complex needs</a:t>
            </a:r>
            <a:r>
              <a:rPr lang="en-GB" sz="1600" b="1" dirty="0"/>
              <a:t>.</a:t>
            </a:r>
            <a:endParaRPr lang="en-GB" dirty="0"/>
          </a:p>
          <a:p>
            <a:endParaRPr lang="en-GB" dirty="0"/>
          </a:p>
        </p:txBody>
      </p:sp>
    </p:spTree>
    <p:extLst>
      <p:ext uri="{BB962C8B-B14F-4D97-AF65-F5344CB8AC3E}">
        <p14:creationId xmlns:p14="http://schemas.microsoft.com/office/powerpoint/2010/main" val="357865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itby-HP-Logo">
            <a:extLst>
              <a:ext uri="{FF2B5EF4-FFF2-40B4-BE49-F238E27FC236}">
                <a16:creationId xmlns:a16="http://schemas.microsoft.com/office/drawing/2014/main" id="{69E7D1BE-88E2-6BF6-13E5-F74065697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6072" y="5859665"/>
            <a:ext cx="2279038" cy="7292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001F06-AC8E-9D3A-A622-265D2189890E}"/>
              </a:ext>
            </a:extLst>
          </p:cNvPr>
          <p:cNvSpPr txBox="1"/>
          <p:nvPr/>
        </p:nvSpPr>
        <p:spPr>
          <a:xfrm>
            <a:off x="4138188" y="2519474"/>
            <a:ext cx="3915624" cy="1323439"/>
          </a:xfrm>
          <a:prstGeom prst="rect">
            <a:avLst/>
          </a:prstGeom>
          <a:noFill/>
        </p:spPr>
        <p:txBody>
          <a:bodyPr wrap="square" rtlCol="0">
            <a:spAutoFit/>
          </a:bodyPr>
          <a:lstStyle/>
          <a:p>
            <a:pPr algn="ctr"/>
            <a:r>
              <a:rPr lang="en-GB" sz="8000" b="1" dirty="0">
                <a:solidFill>
                  <a:schemeClr val="tx2">
                    <a:lumMod val="75000"/>
                    <a:lumOff val="25000"/>
                  </a:schemeClr>
                </a:solidFill>
                <a:latin typeface="Aptos" panose="020B0004020202020204" pitchFamily="34" charset="0"/>
              </a:rPr>
              <a:t>AOB</a:t>
            </a:r>
            <a:endParaRPr lang="en-GB" sz="8000" dirty="0"/>
          </a:p>
        </p:txBody>
      </p:sp>
      <p:sp>
        <p:nvSpPr>
          <p:cNvPr id="2" name="TextBox 1">
            <a:extLst>
              <a:ext uri="{FF2B5EF4-FFF2-40B4-BE49-F238E27FC236}">
                <a16:creationId xmlns:a16="http://schemas.microsoft.com/office/drawing/2014/main" id="{88142746-9440-7422-D04A-881B9E8267E3}"/>
              </a:ext>
            </a:extLst>
          </p:cNvPr>
          <p:cNvSpPr txBox="1"/>
          <p:nvPr/>
        </p:nvSpPr>
        <p:spPr>
          <a:xfrm>
            <a:off x="9239250" y="735568"/>
            <a:ext cx="2400300" cy="369332"/>
          </a:xfrm>
          <a:prstGeom prst="rect">
            <a:avLst/>
          </a:prstGeom>
          <a:noFill/>
        </p:spPr>
        <p:txBody>
          <a:bodyPr wrap="square" rtlCol="0">
            <a:spAutoFit/>
          </a:bodyPr>
          <a:lstStyle/>
          <a:p>
            <a:r>
              <a:rPr lang="en-GB" dirty="0"/>
              <a:t>Dr Warren Retirement</a:t>
            </a:r>
          </a:p>
        </p:txBody>
      </p:sp>
      <p:sp>
        <p:nvSpPr>
          <p:cNvPr id="3" name="TextBox 2">
            <a:extLst>
              <a:ext uri="{FF2B5EF4-FFF2-40B4-BE49-F238E27FC236}">
                <a16:creationId xmlns:a16="http://schemas.microsoft.com/office/drawing/2014/main" id="{93E3E8C1-5F1F-D7E7-5D18-6492A05B460B}"/>
              </a:ext>
            </a:extLst>
          </p:cNvPr>
          <p:cNvSpPr txBox="1"/>
          <p:nvPr/>
        </p:nvSpPr>
        <p:spPr>
          <a:xfrm>
            <a:off x="2857500" y="735568"/>
            <a:ext cx="3076372" cy="369332"/>
          </a:xfrm>
          <a:prstGeom prst="rect">
            <a:avLst/>
          </a:prstGeom>
          <a:noFill/>
        </p:spPr>
        <p:txBody>
          <a:bodyPr wrap="square" rtlCol="0">
            <a:spAutoFit/>
          </a:bodyPr>
          <a:lstStyle/>
          <a:p>
            <a:r>
              <a:rPr lang="en-GB" dirty="0"/>
              <a:t>Refurbishment Update</a:t>
            </a:r>
          </a:p>
        </p:txBody>
      </p:sp>
      <p:sp>
        <p:nvSpPr>
          <p:cNvPr id="4" name="TextBox 3">
            <a:extLst>
              <a:ext uri="{FF2B5EF4-FFF2-40B4-BE49-F238E27FC236}">
                <a16:creationId xmlns:a16="http://schemas.microsoft.com/office/drawing/2014/main" id="{DC5E31A2-F9A3-2435-589A-FE9C6FF98105}"/>
              </a:ext>
            </a:extLst>
          </p:cNvPr>
          <p:cNvSpPr txBox="1"/>
          <p:nvPr/>
        </p:nvSpPr>
        <p:spPr>
          <a:xfrm>
            <a:off x="571500" y="3244334"/>
            <a:ext cx="2400300" cy="369332"/>
          </a:xfrm>
          <a:prstGeom prst="rect">
            <a:avLst/>
          </a:prstGeom>
          <a:noFill/>
        </p:spPr>
        <p:txBody>
          <a:bodyPr wrap="square" rtlCol="0">
            <a:spAutoFit/>
          </a:bodyPr>
          <a:lstStyle/>
          <a:p>
            <a:r>
              <a:rPr lang="en-GB" dirty="0"/>
              <a:t>New Clinical Rooms</a:t>
            </a:r>
          </a:p>
        </p:txBody>
      </p:sp>
      <p:sp>
        <p:nvSpPr>
          <p:cNvPr id="5" name="TextBox 4">
            <a:extLst>
              <a:ext uri="{FF2B5EF4-FFF2-40B4-BE49-F238E27FC236}">
                <a16:creationId xmlns:a16="http://schemas.microsoft.com/office/drawing/2014/main" id="{3106471C-8CC4-F13F-492A-D4877394BB1A}"/>
              </a:ext>
            </a:extLst>
          </p:cNvPr>
          <p:cNvSpPr txBox="1"/>
          <p:nvPr/>
        </p:nvSpPr>
        <p:spPr>
          <a:xfrm>
            <a:off x="1426603" y="5490333"/>
            <a:ext cx="2400300" cy="369332"/>
          </a:xfrm>
          <a:prstGeom prst="rect">
            <a:avLst/>
          </a:prstGeom>
          <a:noFill/>
        </p:spPr>
        <p:txBody>
          <a:bodyPr wrap="square" rtlCol="0">
            <a:spAutoFit/>
          </a:bodyPr>
          <a:lstStyle/>
          <a:p>
            <a:r>
              <a:rPr lang="en-GB" dirty="0"/>
              <a:t>Barbara Noble ANP</a:t>
            </a:r>
          </a:p>
        </p:txBody>
      </p:sp>
      <p:sp>
        <p:nvSpPr>
          <p:cNvPr id="6" name="TextBox 5">
            <a:extLst>
              <a:ext uri="{FF2B5EF4-FFF2-40B4-BE49-F238E27FC236}">
                <a16:creationId xmlns:a16="http://schemas.microsoft.com/office/drawing/2014/main" id="{06A59946-E6B9-0B62-02A7-E1FA30D02CD1}"/>
              </a:ext>
            </a:extLst>
          </p:cNvPr>
          <p:cNvSpPr txBox="1"/>
          <p:nvPr/>
        </p:nvSpPr>
        <p:spPr>
          <a:xfrm>
            <a:off x="4819447" y="5674999"/>
            <a:ext cx="2943428" cy="369332"/>
          </a:xfrm>
          <a:prstGeom prst="rect">
            <a:avLst/>
          </a:prstGeom>
          <a:noFill/>
        </p:spPr>
        <p:txBody>
          <a:bodyPr wrap="square" rtlCol="0">
            <a:spAutoFit/>
          </a:bodyPr>
          <a:lstStyle/>
          <a:p>
            <a:r>
              <a:rPr lang="en-GB" dirty="0"/>
              <a:t>Practice Nurse Vacancy</a:t>
            </a:r>
          </a:p>
        </p:txBody>
      </p:sp>
    </p:spTree>
    <p:extLst>
      <p:ext uri="{BB962C8B-B14F-4D97-AF65-F5344CB8AC3E}">
        <p14:creationId xmlns:p14="http://schemas.microsoft.com/office/powerpoint/2010/main" val="3820370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996A7-4FFB-B525-81AB-11DC9D4A431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6EFBA8E-A6E9-D47B-FF7E-2BDE66FDCFEF}"/>
              </a:ext>
            </a:extLst>
          </p:cNvPr>
          <p:cNvSpPr>
            <a:spLocks noGrp="1"/>
          </p:cNvSpPr>
          <p:nvPr>
            <p:ph type="subTitle" idx="1"/>
          </p:nvPr>
        </p:nvSpPr>
        <p:spPr>
          <a:xfrm>
            <a:off x="1460624" y="225096"/>
            <a:ext cx="9144000" cy="598770"/>
          </a:xfrm>
        </p:spPr>
        <p:txBody>
          <a:bodyPr/>
          <a:lstStyle/>
          <a:p>
            <a:r>
              <a:rPr lang="en-GB" dirty="0"/>
              <a:t>PPG Members</a:t>
            </a:r>
          </a:p>
          <a:p>
            <a:endParaRPr lang="en-GB" dirty="0"/>
          </a:p>
          <a:p>
            <a:pPr algn="l"/>
            <a:endParaRPr lang="en-GB" dirty="0"/>
          </a:p>
        </p:txBody>
      </p:sp>
      <p:pic>
        <p:nvPicPr>
          <p:cNvPr id="1026" name="Picture 2" descr="Whitby-HP-Logo">
            <a:extLst>
              <a:ext uri="{FF2B5EF4-FFF2-40B4-BE49-F238E27FC236}">
                <a16:creationId xmlns:a16="http://schemas.microsoft.com/office/drawing/2014/main" id="{7190269F-EF8F-B485-F49A-D948500FE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646" y="6020555"/>
            <a:ext cx="2279038" cy="7292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0B24ABDC-3B5B-CC9D-D735-5F6020093D06}"/>
              </a:ext>
            </a:extLst>
          </p:cNvPr>
          <p:cNvGraphicFramePr>
            <a:graphicFrameLocks noGrp="1"/>
          </p:cNvGraphicFramePr>
          <p:nvPr>
            <p:extLst>
              <p:ext uri="{D42A27DB-BD31-4B8C-83A1-F6EECF244321}">
                <p14:modId xmlns:p14="http://schemas.microsoft.com/office/powerpoint/2010/main" val="29432575"/>
              </p:ext>
            </p:extLst>
          </p:nvPr>
        </p:nvGraphicFramePr>
        <p:xfrm>
          <a:off x="1033968" y="1112158"/>
          <a:ext cx="3314700" cy="4813935"/>
        </p:xfrm>
        <a:graphic>
          <a:graphicData uri="http://schemas.openxmlformats.org/drawingml/2006/table">
            <a:tbl>
              <a:tblPr/>
              <a:tblGrid>
                <a:gridCol w="901703">
                  <a:extLst>
                    <a:ext uri="{9D8B030D-6E8A-4147-A177-3AD203B41FA5}">
                      <a16:colId xmlns:a16="http://schemas.microsoft.com/office/drawing/2014/main" val="2008971954"/>
                    </a:ext>
                  </a:extLst>
                </a:gridCol>
                <a:gridCol w="2412997">
                  <a:extLst>
                    <a:ext uri="{9D8B030D-6E8A-4147-A177-3AD203B41FA5}">
                      <a16:colId xmlns:a16="http://schemas.microsoft.com/office/drawing/2014/main" val="3811759790"/>
                    </a:ext>
                  </a:extLst>
                </a:gridCol>
              </a:tblGrid>
              <a:tr h="190500">
                <a:tc>
                  <a:txBody>
                    <a:bodyPr/>
                    <a:lstStyle/>
                    <a:p>
                      <a:pPr algn="l" fontAlgn="base">
                        <a:buNone/>
                      </a:pPr>
                      <a:r>
                        <a:rPr lang="en-GB" sz="1600" b="1">
                          <a:solidFill>
                            <a:srgbClr val="000000"/>
                          </a:solidFill>
                          <a:effectLst/>
                          <a:latin typeface="Aptos" panose="020B0004020202020204" pitchFamily="34" charset="0"/>
                        </a:rPr>
                        <a:t>12764</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Jayne Gillen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108151248"/>
                  </a:ext>
                </a:extLst>
              </a:tr>
              <a:tr h="190500">
                <a:tc>
                  <a:txBody>
                    <a:bodyPr/>
                    <a:lstStyle/>
                    <a:p>
                      <a:pPr algn="l" fontAlgn="base">
                        <a:buNone/>
                      </a:pPr>
                      <a:r>
                        <a:rPr lang="en-GB" sz="1600" b="1">
                          <a:solidFill>
                            <a:srgbClr val="000000"/>
                          </a:solidFill>
                          <a:effectLst/>
                          <a:latin typeface="Aptos" panose="020B0004020202020204" pitchFamily="34" charset="0"/>
                        </a:rPr>
                        <a:t>19658</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Jeanette Dodd</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9025534"/>
                  </a:ext>
                </a:extLst>
              </a:tr>
              <a:tr h="190500">
                <a:tc>
                  <a:txBody>
                    <a:bodyPr/>
                    <a:lstStyle/>
                    <a:p>
                      <a:pPr algn="l" fontAlgn="base">
                        <a:buNone/>
                      </a:pPr>
                      <a:r>
                        <a:rPr lang="en-GB" sz="1600" b="1">
                          <a:solidFill>
                            <a:srgbClr val="000000"/>
                          </a:solidFill>
                          <a:effectLst/>
                          <a:latin typeface="Aptos" panose="020B0004020202020204" pitchFamily="34" charset="0"/>
                        </a:rPr>
                        <a:t>35884</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Patricia Davies</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494047922"/>
                  </a:ext>
                </a:extLst>
              </a:tr>
              <a:tr h="190500">
                <a:tc>
                  <a:txBody>
                    <a:bodyPr/>
                    <a:lstStyle/>
                    <a:p>
                      <a:pPr algn="l" fontAlgn="base">
                        <a:buNone/>
                      </a:pPr>
                      <a:r>
                        <a:rPr lang="en-GB" sz="1600" b="1">
                          <a:solidFill>
                            <a:srgbClr val="000000"/>
                          </a:solidFill>
                          <a:effectLst/>
                          <a:latin typeface="Aptos" panose="020B0004020202020204" pitchFamily="34" charset="0"/>
                        </a:rPr>
                        <a:t>37805</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Mary McOnie</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006416890"/>
                  </a:ext>
                </a:extLst>
              </a:tr>
              <a:tr h="190500">
                <a:tc>
                  <a:txBody>
                    <a:bodyPr/>
                    <a:lstStyle/>
                    <a:p>
                      <a:pPr algn="l" fontAlgn="base">
                        <a:buNone/>
                      </a:pPr>
                      <a:r>
                        <a:rPr lang="en-GB" sz="1600" b="1">
                          <a:solidFill>
                            <a:srgbClr val="000000"/>
                          </a:solidFill>
                          <a:effectLst/>
                          <a:latin typeface="Aptos" panose="020B0004020202020204" pitchFamily="34" charset="0"/>
                        </a:rPr>
                        <a:t>52966</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dirty="0">
                          <a:solidFill>
                            <a:srgbClr val="000000"/>
                          </a:solidFill>
                          <a:effectLst/>
                          <a:latin typeface="Aptos" panose="020B0004020202020204" pitchFamily="34" charset="0"/>
                        </a:rPr>
                        <a:t>Lesley Rawson</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361982783"/>
                  </a:ext>
                </a:extLst>
              </a:tr>
              <a:tr h="190500">
                <a:tc>
                  <a:txBody>
                    <a:bodyPr/>
                    <a:lstStyle/>
                    <a:p>
                      <a:pPr algn="l" fontAlgn="base">
                        <a:buNone/>
                      </a:pPr>
                      <a:r>
                        <a:rPr lang="en-GB" sz="1600" b="1">
                          <a:solidFill>
                            <a:srgbClr val="000000"/>
                          </a:solidFill>
                          <a:effectLst/>
                          <a:latin typeface="Aptos" panose="020B0004020202020204" pitchFamily="34" charset="0"/>
                        </a:rPr>
                        <a:t>58281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Vincent Santos</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2735870"/>
                  </a:ext>
                </a:extLst>
              </a:tr>
              <a:tr h="190500">
                <a:tc>
                  <a:txBody>
                    <a:bodyPr/>
                    <a:lstStyle/>
                    <a:p>
                      <a:pPr algn="l" fontAlgn="base">
                        <a:buNone/>
                      </a:pPr>
                      <a:r>
                        <a:rPr lang="en-GB" sz="1600" b="1">
                          <a:solidFill>
                            <a:srgbClr val="000000"/>
                          </a:solidFill>
                          <a:effectLst/>
                          <a:latin typeface="Aptos" panose="020B0004020202020204" pitchFamily="34" charset="0"/>
                        </a:rPr>
                        <a:t>32980</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Margaret Artell</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27691393"/>
                  </a:ext>
                </a:extLst>
              </a:tr>
              <a:tr h="190500">
                <a:tc>
                  <a:txBody>
                    <a:bodyPr/>
                    <a:lstStyle/>
                    <a:p>
                      <a:pPr algn="l" fontAlgn="base">
                        <a:buNone/>
                      </a:pPr>
                      <a:r>
                        <a:rPr lang="en-GB" sz="1600" b="1">
                          <a:solidFill>
                            <a:srgbClr val="000000"/>
                          </a:solidFill>
                          <a:effectLst/>
                          <a:latin typeface="Aptos" panose="020B0004020202020204" pitchFamily="34" charset="0"/>
                        </a:rPr>
                        <a:t>12846</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Robert Griggs</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453460435"/>
                  </a:ext>
                </a:extLst>
              </a:tr>
              <a:tr h="190500">
                <a:tc>
                  <a:txBody>
                    <a:bodyPr/>
                    <a:lstStyle/>
                    <a:p>
                      <a:pPr algn="l" fontAlgn="base">
                        <a:buNone/>
                      </a:pPr>
                      <a:r>
                        <a:rPr lang="en-GB" sz="1600" b="1">
                          <a:solidFill>
                            <a:srgbClr val="000000"/>
                          </a:solidFill>
                          <a:effectLst/>
                          <a:latin typeface="Aptos" panose="020B0004020202020204" pitchFamily="34" charset="0"/>
                        </a:rPr>
                        <a:t>35297</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William Bergin</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821257066"/>
                  </a:ext>
                </a:extLst>
              </a:tr>
              <a:tr h="190500">
                <a:tc>
                  <a:txBody>
                    <a:bodyPr/>
                    <a:lstStyle/>
                    <a:p>
                      <a:pPr algn="l" fontAlgn="base">
                        <a:buNone/>
                      </a:pPr>
                      <a:r>
                        <a:rPr lang="en-GB" sz="1600" b="1">
                          <a:solidFill>
                            <a:srgbClr val="000000"/>
                          </a:solidFill>
                          <a:effectLst/>
                          <a:latin typeface="Aptos" panose="020B0004020202020204" pitchFamily="34" charset="0"/>
                        </a:rPr>
                        <a:t>30123</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Kate Barber</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022729725"/>
                  </a:ext>
                </a:extLst>
              </a:tr>
              <a:tr h="190500">
                <a:tc>
                  <a:txBody>
                    <a:bodyPr/>
                    <a:lstStyle/>
                    <a:p>
                      <a:pPr algn="l" fontAlgn="base">
                        <a:buNone/>
                      </a:pPr>
                      <a:r>
                        <a:rPr lang="en-GB" sz="1600" b="1">
                          <a:solidFill>
                            <a:srgbClr val="000000"/>
                          </a:solidFill>
                          <a:effectLst/>
                          <a:latin typeface="Aptos" panose="020B0004020202020204" pitchFamily="34" charset="0"/>
                        </a:rPr>
                        <a:t>508232</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Marc Cockbain</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95284097"/>
                  </a:ext>
                </a:extLst>
              </a:tr>
              <a:tr h="190500">
                <a:tc>
                  <a:txBody>
                    <a:bodyPr/>
                    <a:lstStyle/>
                    <a:p>
                      <a:pPr algn="l" fontAlgn="base">
                        <a:buNone/>
                      </a:pPr>
                      <a:r>
                        <a:rPr lang="en-GB" sz="1600" b="1">
                          <a:solidFill>
                            <a:srgbClr val="000000"/>
                          </a:solidFill>
                          <a:effectLst/>
                          <a:latin typeface="Aptos" panose="020B0004020202020204" pitchFamily="34" charset="0"/>
                        </a:rPr>
                        <a:t>35790</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Alan Critchley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011651194"/>
                  </a:ext>
                </a:extLst>
              </a:tr>
              <a:tr h="190500">
                <a:tc>
                  <a:txBody>
                    <a:bodyPr/>
                    <a:lstStyle/>
                    <a:p>
                      <a:pPr algn="l" fontAlgn="base">
                        <a:buNone/>
                      </a:pPr>
                      <a:r>
                        <a:rPr lang="en-GB" sz="1600" b="1">
                          <a:solidFill>
                            <a:srgbClr val="000000"/>
                          </a:solidFill>
                          <a:effectLst/>
                          <a:latin typeface="Aptos" panose="020B0004020202020204" pitchFamily="34" charset="0"/>
                        </a:rPr>
                        <a:t>508100</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Liam Edwards</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34719864"/>
                  </a:ext>
                </a:extLst>
              </a:tr>
              <a:tr h="190500">
                <a:tc>
                  <a:txBody>
                    <a:bodyPr/>
                    <a:lstStyle/>
                    <a:p>
                      <a:pPr algn="l" fontAlgn="base">
                        <a:buNone/>
                      </a:pPr>
                      <a:r>
                        <a:rPr lang="en-GB" sz="1600" b="1">
                          <a:solidFill>
                            <a:srgbClr val="000000"/>
                          </a:solidFill>
                          <a:effectLst/>
                          <a:latin typeface="Aptos" panose="020B0004020202020204" pitchFamily="34" charset="0"/>
                        </a:rPr>
                        <a:t>508356</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Graeme Foster</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27294504"/>
                  </a:ext>
                </a:extLst>
              </a:tr>
              <a:tr h="190500">
                <a:tc>
                  <a:txBody>
                    <a:bodyPr/>
                    <a:lstStyle/>
                    <a:p>
                      <a:pPr algn="l" fontAlgn="base">
                        <a:buNone/>
                      </a:pPr>
                      <a:r>
                        <a:rPr lang="en-GB" sz="1600" b="1">
                          <a:solidFill>
                            <a:srgbClr val="000000"/>
                          </a:solidFill>
                          <a:effectLst/>
                          <a:latin typeface="Aptos" panose="020B0004020202020204" pitchFamily="34" charset="0"/>
                        </a:rPr>
                        <a:t>33261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Hayley Ingham</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47979621"/>
                  </a:ext>
                </a:extLst>
              </a:tr>
              <a:tr h="190500">
                <a:tc>
                  <a:txBody>
                    <a:bodyPr/>
                    <a:lstStyle/>
                    <a:p>
                      <a:pPr algn="l" fontAlgn="base">
                        <a:buNone/>
                      </a:pPr>
                      <a:r>
                        <a:rPr lang="en-GB" sz="1600" b="1">
                          <a:solidFill>
                            <a:srgbClr val="000000"/>
                          </a:solidFill>
                          <a:effectLst/>
                          <a:latin typeface="Aptos" panose="020B0004020202020204" pitchFamily="34" charset="0"/>
                        </a:rPr>
                        <a:t>507541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Svetlana Moldovan</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51478507"/>
                  </a:ext>
                </a:extLst>
              </a:tr>
              <a:tr h="190500">
                <a:tc>
                  <a:txBody>
                    <a:bodyPr/>
                    <a:lstStyle/>
                    <a:p>
                      <a:pPr algn="l" fontAlgn="base">
                        <a:buNone/>
                      </a:pPr>
                      <a:r>
                        <a:rPr lang="en-GB" sz="1600" b="1">
                          <a:solidFill>
                            <a:srgbClr val="000000"/>
                          </a:solidFill>
                          <a:effectLst/>
                          <a:latin typeface="Aptos" panose="020B0004020202020204" pitchFamily="34" charset="0"/>
                        </a:rPr>
                        <a:t>508298</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Ratnateja Mondithhoka</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443507483"/>
                  </a:ext>
                </a:extLst>
              </a:tr>
              <a:tr h="190500">
                <a:tc>
                  <a:txBody>
                    <a:bodyPr/>
                    <a:lstStyle/>
                    <a:p>
                      <a:pPr algn="l" fontAlgn="base">
                        <a:buNone/>
                      </a:pPr>
                      <a:r>
                        <a:rPr lang="en-GB" sz="1600" b="1">
                          <a:solidFill>
                            <a:srgbClr val="000000"/>
                          </a:solidFill>
                          <a:effectLst/>
                          <a:latin typeface="Aptos" panose="020B0004020202020204" pitchFamily="34" charset="0"/>
                        </a:rPr>
                        <a:t>15981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Joan Roberts</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970672716"/>
                  </a:ext>
                </a:extLst>
              </a:tr>
              <a:tr h="190500">
                <a:tc>
                  <a:txBody>
                    <a:bodyPr/>
                    <a:lstStyle/>
                    <a:p>
                      <a:pPr algn="l" fontAlgn="base">
                        <a:buNone/>
                      </a:pPr>
                      <a:r>
                        <a:rPr lang="en-GB" sz="1600" b="1">
                          <a:solidFill>
                            <a:srgbClr val="000000"/>
                          </a:solidFill>
                          <a:effectLst/>
                          <a:latin typeface="Aptos" panose="020B0004020202020204" pitchFamily="34" charset="0"/>
                        </a:rPr>
                        <a:t>58593</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dirty="0">
                          <a:solidFill>
                            <a:srgbClr val="000000"/>
                          </a:solidFill>
                          <a:effectLst/>
                          <a:latin typeface="Aptos" panose="020B0004020202020204" pitchFamily="34" charset="0"/>
                        </a:rPr>
                        <a:t>Nicola Daniels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300134031"/>
                  </a:ext>
                </a:extLst>
              </a:tr>
            </a:tbl>
          </a:graphicData>
        </a:graphic>
      </p:graphicFrame>
      <p:graphicFrame>
        <p:nvGraphicFramePr>
          <p:cNvPr id="7" name="Table 6">
            <a:extLst>
              <a:ext uri="{FF2B5EF4-FFF2-40B4-BE49-F238E27FC236}">
                <a16:creationId xmlns:a16="http://schemas.microsoft.com/office/drawing/2014/main" id="{85227D4C-FA18-09ED-93EF-E1C237F0D021}"/>
              </a:ext>
            </a:extLst>
          </p:cNvPr>
          <p:cNvGraphicFramePr>
            <a:graphicFrameLocks noGrp="1"/>
          </p:cNvGraphicFramePr>
          <p:nvPr>
            <p:extLst>
              <p:ext uri="{D42A27DB-BD31-4B8C-83A1-F6EECF244321}">
                <p14:modId xmlns:p14="http://schemas.microsoft.com/office/powerpoint/2010/main" val="1927768227"/>
              </p:ext>
            </p:extLst>
          </p:nvPr>
        </p:nvGraphicFramePr>
        <p:xfrm>
          <a:off x="6631021" y="1414688"/>
          <a:ext cx="3314700" cy="3800475"/>
        </p:xfrm>
        <a:graphic>
          <a:graphicData uri="http://schemas.openxmlformats.org/drawingml/2006/table">
            <a:tbl>
              <a:tblPr/>
              <a:tblGrid>
                <a:gridCol w="901702">
                  <a:extLst>
                    <a:ext uri="{9D8B030D-6E8A-4147-A177-3AD203B41FA5}">
                      <a16:colId xmlns:a16="http://schemas.microsoft.com/office/drawing/2014/main" val="1905642859"/>
                    </a:ext>
                  </a:extLst>
                </a:gridCol>
                <a:gridCol w="2412998">
                  <a:extLst>
                    <a:ext uri="{9D8B030D-6E8A-4147-A177-3AD203B41FA5}">
                      <a16:colId xmlns:a16="http://schemas.microsoft.com/office/drawing/2014/main" val="2806204535"/>
                    </a:ext>
                  </a:extLst>
                </a:gridCol>
              </a:tblGrid>
              <a:tr h="190500">
                <a:tc>
                  <a:txBody>
                    <a:bodyPr/>
                    <a:lstStyle/>
                    <a:p>
                      <a:pPr algn="l" fontAlgn="base">
                        <a:buNone/>
                      </a:pPr>
                      <a:r>
                        <a:rPr lang="en-GB" sz="1600" b="1">
                          <a:solidFill>
                            <a:srgbClr val="000000"/>
                          </a:solidFill>
                          <a:effectLst/>
                          <a:latin typeface="Aptos" panose="020B0004020202020204" pitchFamily="34" charset="0"/>
                        </a:rPr>
                        <a:t>501955</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Deryck Sawyer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273922215"/>
                  </a:ext>
                </a:extLst>
              </a:tr>
              <a:tr h="190500">
                <a:tc>
                  <a:txBody>
                    <a:bodyPr/>
                    <a:lstStyle/>
                    <a:p>
                      <a:pPr algn="l" fontAlgn="base">
                        <a:buNone/>
                      </a:pPr>
                      <a:r>
                        <a:rPr lang="en-GB" sz="1600" b="1">
                          <a:solidFill>
                            <a:srgbClr val="000000"/>
                          </a:solidFill>
                          <a:effectLst/>
                          <a:latin typeface="Aptos" panose="020B0004020202020204" pitchFamily="34" charset="0"/>
                        </a:rPr>
                        <a:t>36286</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George Foster </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37098389"/>
                  </a:ext>
                </a:extLst>
              </a:tr>
              <a:tr h="190500">
                <a:tc>
                  <a:txBody>
                    <a:bodyPr/>
                    <a:lstStyle/>
                    <a:p>
                      <a:pPr algn="l" fontAlgn="base">
                        <a:buNone/>
                      </a:pPr>
                      <a:r>
                        <a:rPr lang="en-GB" sz="1600" b="1">
                          <a:solidFill>
                            <a:srgbClr val="000000"/>
                          </a:solidFill>
                          <a:effectLst/>
                          <a:latin typeface="Aptos" panose="020B0004020202020204" pitchFamily="34" charset="0"/>
                        </a:rPr>
                        <a:t>30893</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Carl Dowdall</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588993765"/>
                  </a:ext>
                </a:extLst>
              </a:tr>
              <a:tr h="190500">
                <a:tc>
                  <a:txBody>
                    <a:bodyPr/>
                    <a:lstStyle/>
                    <a:p>
                      <a:pPr algn="l" fontAlgn="base">
                        <a:buNone/>
                      </a:pPr>
                      <a:r>
                        <a:rPr lang="en-GB" sz="1600" b="1">
                          <a:solidFill>
                            <a:srgbClr val="000000"/>
                          </a:solidFill>
                          <a:effectLst/>
                          <a:latin typeface="Aptos" panose="020B0004020202020204" pitchFamily="34" charset="0"/>
                        </a:rPr>
                        <a:t>506211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Jacqueline McNulty</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06367412"/>
                  </a:ext>
                </a:extLst>
              </a:tr>
              <a:tr h="190500">
                <a:tc>
                  <a:txBody>
                    <a:bodyPr/>
                    <a:lstStyle/>
                    <a:p>
                      <a:pPr algn="l" fontAlgn="base">
                        <a:buNone/>
                      </a:pPr>
                      <a:r>
                        <a:rPr lang="en-GB" sz="1600" b="1">
                          <a:solidFill>
                            <a:srgbClr val="000000"/>
                          </a:solidFill>
                          <a:effectLst/>
                          <a:latin typeface="Aptos" panose="020B0004020202020204" pitchFamily="34" charset="0"/>
                        </a:rPr>
                        <a:t>14526</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Tracy Bell</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942878379"/>
                  </a:ext>
                </a:extLst>
              </a:tr>
              <a:tr h="190500">
                <a:tc>
                  <a:txBody>
                    <a:bodyPr/>
                    <a:lstStyle/>
                    <a:p>
                      <a:pPr algn="l" fontAlgn="base">
                        <a:buNone/>
                      </a:pPr>
                      <a:r>
                        <a:rPr lang="en-GB" sz="1600" b="1">
                          <a:solidFill>
                            <a:srgbClr val="000000"/>
                          </a:solidFill>
                          <a:effectLst/>
                          <a:latin typeface="Aptos" panose="020B0004020202020204" pitchFamily="34" charset="0"/>
                        </a:rPr>
                        <a:t>32141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Nicola Whitby</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540335348"/>
                  </a:ext>
                </a:extLst>
              </a:tr>
              <a:tr h="190500">
                <a:tc>
                  <a:txBody>
                    <a:bodyPr/>
                    <a:lstStyle/>
                    <a:p>
                      <a:pPr algn="l" fontAlgn="base">
                        <a:buNone/>
                      </a:pPr>
                      <a:r>
                        <a:rPr lang="en-GB" sz="1600" b="1" dirty="0">
                          <a:solidFill>
                            <a:srgbClr val="000000"/>
                          </a:solidFill>
                          <a:effectLst/>
                          <a:latin typeface="Aptos" panose="020B0004020202020204" pitchFamily="34" charset="0"/>
                        </a:rPr>
                        <a:t>9861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Kathleen Bottoms</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119627370"/>
                  </a:ext>
                </a:extLst>
              </a:tr>
              <a:tr h="190500">
                <a:tc>
                  <a:txBody>
                    <a:bodyPr/>
                    <a:lstStyle/>
                    <a:p>
                      <a:pPr algn="l" fontAlgn="base">
                        <a:buNone/>
                      </a:pPr>
                      <a:r>
                        <a:rPr lang="en-GB" sz="1600" b="1">
                          <a:solidFill>
                            <a:srgbClr val="000000"/>
                          </a:solidFill>
                          <a:effectLst/>
                          <a:latin typeface="Aptos" panose="020B0004020202020204" pitchFamily="34" charset="0"/>
                        </a:rPr>
                        <a:t>54039</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Cynthia Roe</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255489332"/>
                  </a:ext>
                </a:extLst>
              </a:tr>
              <a:tr h="190500">
                <a:tc>
                  <a:txBody>
                    <a:bodyPr/>
                    <a:lstStyle/>
                    <a:p>
                      <a:pPr algn="l" fontAlgn="base">
                        <a:buNone/>
                      </a:pPr>
                      <a:r>
                        <a:rPr lang="en-GB" sz="1600" b="1">
                          <a:solidFill>
                            <a:srgbClr val="000000"/>
                          </a:solidFill>
                          <a:effectLst/>
                          <a:latin typeface="Aptos" panose="020B0004020202020204" pitchFamily="34" charset="0"/>
                        </a:rPr>
                        <a:t>36651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Susan Powell</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767224204"/>
                  </a:ext>
                </a:extLst>
              </a:tr>
              <a:tr h="190500">
                <a:tc>
                  <a:txBody>
                    <a:bodyPr/>
                    <a:lstStyle/>
                    <a:p>
                      <a:pPr algn="l" fontAlgn="base">
                        <a:buNone/>
                      </a:pPr>
                      <a:r>
                        <a:rPr lang="en-GB" sz="1600" b="1">
                          <a:solidFill>
                            <a:srgbClr val="000000"/>
                          </a:solidFill>
                          <a:effectLst/>
                          <a:latin typeface="Aptos" panose="020B0004020202020204" pitchFamily="34" charset="0"/>
                        </a:rPr>
                        <a:t>31661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Margaret Caldwell</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68377611"/>
                  </a:ext>
                </a:extLst>
              </a:tr>
              <a:tr h="190500">
                <a:tc>
                  <a:txBody>
                    <a:bodyPr/>
                    <a:lstStyle/>
                    <a:p>
                      <a:pPr algn="l" fontAlgn="base">
                        <a:buNone/>
                      </a:pPr>
                      <a:r>
                        <a:rPr lang="en-GB" sz="1600" b="1">
                          <a:solidFill>
                            <a:srgbClr val="000000"/>
                          </a:solidFill>
                          <a:effectLst/>
                          <a:latin typeface="Aptos" panose="020B0004020202020204" pitchFamily="34" charset="0"/>
                        </a:rPr>
                        <a:t>11607</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Michael Perkins</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617936902"/>
                  </a:ext>
                </a:extLst>
              </a:tr>
              <a:tr h="190500">
                <a:tc>
                  <a:txBody>
                    <a:bodyPr/>
                    <a:lstStyle/>
                    <a:p>
                      <a:pPr algn="l" fontAlgn="base">
                        <a:buNone/>
                      </a:pPr>
                      <a:r>
                        <a:rPr lang="en-GB" sz="1600" b="1">
                          <a:solidFill>
                            <a:srgbClr val="000000"/>
                          </a:solidFill>
                          <a:effectLst/>
                          <a:latin typeface="Aptos" panose="020B0004020202020204" pitchFamily="34" charset="0"/>
                        </a:rPr>
                        <a:t>38712</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Deborah Miller-Sewell</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783414455"/>
                  </a:ext>
                </a:extLst>
              </a:tr>
              <a:tr h="190500">
                <a:tc>
                  <a:txBody>
                    <a:bodyPr/>
                    <a:lstStyle/>
                    <a:p>
                      <a:pPr algn="l" fontAlgn="base">
                        <a:buNone/>
                      </a:pPr>
                      <a:r>
                        <a:rPr lang="en-GB" sz="1600" b="1">
                          <a:solidFill>
                            <a:srgbClr val="000000"/>
                          </a:solidFill>
                          <a:effectLst/>
                          <a:latin typeface="Aptos" panose="020B0004020202020204" pitchFamily="34" charset="0"/>
                        </a:rPr>
                        <a:t>39151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Kenneth Walker</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084327353"/>
                  </a:ext>
                </a:extLst>
              </a:tr>
              <a:tr h="190500">
                <a:tc>
                  <a:txBody>
                    <a:bodyPr/>
                    <a:lstStyle/>
                    <a:p>
                      <a:pPr algn="l" fontAlgn="base">
                        <a:buNone/>
                      </a:pPr>
                      <a:r>
                        <a:rPr lang="en-GB" sz="1600" b="1">
                          <a:solidFill>
                            <a:srgbClr val="000000"/>
                          </a:solidFill>
                          <a:effectLst/>
                          <a:latin typeface="Aptos" panose="020B0004020202020204" pitchFamily="34" charset="0"/>
                        </a:rPr>
                        <a:t>10771</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a:solidFill>
                            <a:srgbClr val="000000"/>
                          </a:solidFill>
                          <a:effectLst/>
                          <a:latin typeface="Aptos" panose="020B0004020202020204" pitchFamily="34" charset="0"/>
                        </a:rPr>
                        <a:t>Michael Gerrard</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372708879"/>
                  </a:ext>
                </a:extLst>
              </a:tr>
              <a:tr h="190500">
                <a:tc>
                  <a:txBody>
                    <a:bodyPr/>
                    <a:lstStyle/>
                    <a:p>
                      <a:pPr algn="l" fontAlgn="base">
                        <a:buNone/>
                      </a:pPr>
                      <a:r>
                        <a:rPr lang="en-GB" sz="1600" b="1">
                          <a:solidFill>
                            <a:srgbClr val="000000"/>
                          </a:solidFill>
                          <a:effectLst/>
                          <a:latin typeface="Aptos" panose="020B0004020202020204" pitchFamily="34" charset="0"/>
                        </a:rPr>
                        <a:t>505856</a:t>
                      </a:r>
                    </a:p>
                  </a:txBody>
                  <a:tcPr marL="9525" marR="9525" marT="9525" marB="0" anchor="b">
                    <a:lnL>
                      <a:noFill/>
                    </a:lnL>
                    <a:lnR>
                      <a:noFill/>
                    </a:lnR>
                    <a:lnT>
                      <a:noFill/>
                    </a:lnT>
                    <a:lnB>
                      <a:noFill/>
                    </a:lnB>
                    <a:solidFill>
                      <a:srgbClr val="FFFFFF"/>
                    </a:solidFill>
                  </a:tcPr>
                </a:tc>
                <a:tc>
                  <a:txBody>
                    <a:bodyPr/>
                    <a:lstStyle/>
                    <a:p>
                      <a:pPr algn="l" fontAlgn="base">
                        <a:buNone/>
                      </a:pPr>
                      <a:r>
                        <a:rPr lang="en-GB" sz="1600" b="1" dirty="0">
                          <a:solidFill>
                            <a:srgbClr val="000000"/>
                          </a:solidFill>
                          <a:effectLst/>
                          <a:latin typeface="Aptos" panose="020B0004020202020204" pitchFamily="34" charset="0"/>
                        </a:rPr>
                        <a:t>Aimee Brennan</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35494241"/>
                  </a:ext>
                </a:extLst>
              </a:tr>
            </a:tbl>
          </a:graphicData>
        </a:graphic>
      </p:graphicFrame>
    </p:spTree>
    <p:extLst>
      <p:ext uri="{BB962C8B-B14F-4D97-AF65-F5344CB8AC3E}">
        <p14:creationId xmlns:p14="http://schemas.microsoft.com/office/powerpoint/2010/main" val="3321460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5C1DEE-71D5-A271-8B7A-E02EA0A71692}"/>
              </a:ext>
            </a:extLst>
          </p:cNvPr>
          <p:cNvSpPr>
            <a:spLocks noGrp="1"/>
          </p:cNvSpPr>
          <p:nvPr>
            <p:ph type="subTitle" idx="1"/>
          </p:nvPr>
        </p:nvSpPr>
        <p:spPr>
          <a:xfrm>
            <a:off x="1460624" y="225096"/>
            <a:ext cx="9144000" cy="598770"/>
          </a:xfrm>
        </p:spPr>
        <p:txBody>
          <a:bodyPr/>
          <a:lstStyle/>
          <a:p>
            <a:r>
              <a:rPr lang="en-GB" dirty="0"/>
              <a:t>AGENDA</a:t>
            </a:r>
          </a:p>
          <a:p>
            <a:endParaRPr lang="en-GB" dirty="0"/>
          </a:p>
          <a:p>
            <a:pPr algn="l"/>
            <a:endParaRPr lang="en-GB" dirty="0"/>
          </a:p>
        </p:txBody>
      </p:sp>
      <p:pic>
        <p:nvPicPr>
          <p:cNvPr id="1026" name="Picture 2" descr="Whitby-HP-Logo">
            <a:extLst>
              <a:ext uri="{FF2B5EF4-FFF2-40B4-BE49-F238E27FC236}">
                <a16:creationId xmlns:a16="http://schemas.microsoft.com/office/drawing/2014/main" id="{69E7D1BE-88E2-6BF6-13E5-F74065697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646" y="6020555"/>
            <a:ext cx="2279038" cy="7292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DEF2FD-D737-2BE1-E496-BD3FCD6CECDD}"/>
              </a:ext>
            </a:extLst>
          </p:cNvPr>
          <p:cNvSpPr txBox="1"/>
          <p:nvPr/>
        </p:nvSpPr>
        <p:spPr>
          <a:xfrm>
            <a:off x="591491" y="524481"/>
            <a:ext cx="9237155" cy="5047536"/>
          </a:xfrm>
          <a:prstGeom prst="rect">
            <a:avLst/>
          </a:prstGeom>
          <a:noFill/>
        </p:spPr>
        <p:txBody>
          <a:bodyPr wrap="square" rtlCol="0">
            <a:spAutoFit/>
          </a:bodyPr>
          <a:lstStyle/>
          <a:p>
            <a:endParaRPr lang="en-GB" sz="1600" dirty="0"/>
          </a:p>
          <a:p>
            <a:pPr algn="l" fontAlgn="base"/>
            <a:r>
              <a:rPr lang="en-GB" sz="1600" b="1" i="0" dirty="0">
                <a:solidFill>
                  <a:schemeClr val="tx2">
                    <a:lumMod val="75000"/>
                    <a:lumOff val="25000"/>
                  </a:schemeClr>
                </a:solidFill>
                <a:effectLst/>
                <a:latin typeface="Aptos" panose="020B0004020202020204" pitchFamily="34" charset="0"/>
              </a:rPr>
              <a:t>Actions from previous meeting					Joanna Beard</a:t>
            </a:r>
            <a:endParaRPr lang="en-GB" sz="1600" b="0" i="0" dirty="0">
              <a:solidFill>
                <a:schemeClr val="tx2">
                  <a:lumMod val="75000"/>
                  <a:lumOff val="25000"/>
                </a:schemeClr>
              </a:solidFill>
              <a:effectLst/>
              <a:latin typeface="Aptos" panose="020B0004020202020204" pitchFamily="34" charset="0"/>
            </a:endParaRPr>
          </a:p>
          <a:p>
            <a:pPr algn="l" fontAlgn="base"/>
            <a:r>
              <a:rPr lang="en-GB" sz="1600" b="0" i="0" dirty="0">
                <a:solidFill>
                  <a:srgbClr val="000000"/>
                </a:solidFill>
                <a:effectLst/>
                <a:latin typeface="Aptos" panose="020B0004020202020204" pitchFamily="34" charset="0"/>
              </a:rPr>
              <a:t>Looking back at the last meeting to review the next steps</a:t>
            </a:r>
          </a:p>
          <a:p>
            <a:pPr algn="l" fontAlgn="base"/>
            <a:endParaRPr lang="en-GB" sz="1600" b="1" dirty="0">
              <a:solidFill>
                <a:schemeClr val="tx2">
                  <a:lumMod val="75000"/>
                  <a:lumOff val="25000"/>
                </a:schemeClr>
              </a:solidFill>
              <a:latin typeface="Aptos" panose="020B0004020202020204" pitchFamily="34" charset="0"/>
            </a:endParaRPr>
          </a:p>
          <a:p>
            <a:pPr algn="l" fontAlgn="base"/>
            <a:endParaRPr lang="en-GB" sz="1600" b="1" dirty="0">
              <a:solidFill>
                <a:schemeClr val="tx2">
                  <a:lumMod val="75000"/>
                  <a:lumOff val="25000"/>
                </a:schemeClr>
              </a:solidFill>
              <a:latin typeface="Aptos" panose="020B0004020202020204" pitchFamily="34" charset="0"/>
            </a:endParaRPr>
          </a:p>
          <a:p>
            <a:pPr fontAlgn="base"/>
            <a:r>
              <a:rPr lang="en-GB" sz="1600" b="1" i="0" dirty="0">
                <a:solidFill>
                  <a:schemeClr val="tx2">
                    <a:lumMod val="75000"/>
                    <a:lumOff val="25000"/>
                  </a:schemeClr>
                </a:solidFill>
                <a:effectLst/>
                <a:latin typeface="Aptos" panose="020B0004020202020204" pitchFamily="34" charset="0"/>
              </a:rPr>
              <a:t>Local News							Chris Stewart </a:t>
            </a:r>
            <a:r>
              <a:rPr lang="en-GB" sz="1600" b="0" i="0" dirty="0">
                <a:solidFill>
                  <a:srgbClr val="000000"/>
                </a:solidFill>
                <a:effectLst/>
                <a:latin typeface="Aptos" panose="020B0004020202020204" pitchFamily="34" charset="0"/>
              </a:rPr>
              <a:t>Mental Health Collaboration</a:t>
            </a:r>
          </a:p>
          <a:p>
            <a:pPr algn="l" fontAlgn="base"/>
            <a:endParaRPr lang="en-GB" sz="1600" b="0" i="0" dirty="0">
              <a:solidFill>
                <a:srgbClr val="000000"/>
              </a:solidFill>
              <a:effectLst/>
              <a:latin typeface="Aptos" panose="020B0004020202020204" pitchFamily="34" charset="0"/>
            </a:endParaRPr>
          </a:p>
          <a:p>
            <a:pPr algn="l" fontAlgn="base"/>
            <a:endParaRPr lang="en-GB" sz="1600" b="0" i="0" dirty="0">
              <a:solidFill>
                <a:srgbClr val="000000"/>
              </a:solidFill>
              <a:effectLst/>
              <a:latin typeface="Aptos" panose="020B0004020202020204" pitchFamily="34" charset="0"/>
            </a:endParaRPr>
          </a:p>
          <a:p>
            <a:pPr algn="l" fontAlgn="base"/>
            <a:r>
              <a:rPr lang="en-GB" sz="1600" b="1" i="0" dirty="0">
                <a:solidFill>
                  <a:schemeClr val="tx2">
                    <a:lumMod val="75000"/>
                    <a:lumOff val="25000"/>
                  </a:schemeClr>
                </a:solidFill>
                <a:effectLst/>
                <a:latin typeface="Aptos" panose="020B0004020202020204" pitchFamily="34" charset="0"/>
              </a:rPr>
              <a:t>Practice and Digital Updates					</a:t>
            </a:r>
            <a:r>
              <a:rPr lang="en-GB" sz="1600" b="1" dirty="0">
                <a:solidFill>
                  <a:schemeClr val="tx2">
                    <a:lumMod val="75000"/>
                    <a:lumOff val="25000"/>
                  </a:schemeClr>
                </a:solidFill>
                <a:latin typeface="Aptos" panose="020B0004020202020204" pitchFamily="34" charset="0"/>
              </a:rPr>
              <a:t>	</a:t>
            </a:r>
            <a:r>
              <a:rPr lang="en-GB" sz="1600" b="1" i="0" dirty="0">
                <a:solidFill>
                  <a:schemeClr val="tx2">
                    <a:lumMod val="75000"/>
                    <a:lumOff val="25000"/>
                  </a:schemeClr>
                </a:solidFill>
                <a:effectLst/>
                <a:latin typeface="Aptos" panose="020B0004020202020204" pitchFamily="34" charset="0"/>
              </a:rPr>
              <a:t>Chris Stewart</a:t>
            </a:r>
            <a:endParaRPr lang="en-GB" sz="1600" b="0" i="0" dirty="0">
              <a:solidFill>
                <a:schemeClr val="tx2">
                  <a:lumMod val="75000"/>
                  <a:lumOff val="25000"/>
                </a:schemeClr>
              </a:solidFill>
              <a:effectLst/>
              <a:latin typeface="Aptos" panose="020B0004020202020204" pitchFamily="34" charset="0"/>
            </a:endParaRPr>
          </a:p>
          <a:p>
            <a:pPr algn="l" fontAlgn="base"/>
            <a:r>
              <a:rPr lang="en-GB" sz="1600" dirty="0">
                <a:solidFill>
                  <a:srgbClr val="000000"/>
                </a:solidFill>
                <a:latin typeface="Aptos" panose="020B0004020202020204" pitchFamily="34" charset="0"/>
              </a:rPr>
              <a:t>Blinx PACO- New Patient Facing Booking System</a:t>
            </a:r>
          </a:p>
          <a:p>
            <a:pPr algn="l" fontAlgn="base"/>
            <a:br>
              <a:rPr lang="en-GB" sz="1600" b="0" i="0" dirty="0">
                <a:solidFill>
                  <a:srgbClr val="000000"/>
                </a:solidFill>
                <a:effectLst/>
                <a:latin typeface="Aptos" panose="020B0004020202020204" pitchFamily="34" charset="0"/>
              </a:rPr>
            </a:br>
            <a:endParaRPr lang="en-GB" sz="1600" b="0" i="0" dirty="0">
              <a:solidFill>
                <a:srgbClr val="000000"/>
              </a:solidFill>
              <a:effectLst/>
              <a:latin typeface="Aptos" panose="020B0004020202020204" pitchFamily="34" charset="0"/>
            </a:endParaRPr>
          </a:p>
          <a:p>
            <a:pPr algn="l" fontAlgn="base"/>
            <a:r>
              <a:rPr lang="en-GB" sz="1600" b="1" i="0" dirty="0">
                <a:solidFill>
                  <a:schemeClr val="tx2">
                    <a:lumMod val="75000"/>
                    <a:lumOff val="25000"/>
                  </a:schemeClr>
                </a:solidFill>
                <a:effectLst/>
                <a:latin typeface="Aptos" panose="020B0004020202020204" pitchFamily="34" charset="0"/>
              </a:rPr>
              <a:t>Health Matters							Chris Stewart</a:t>
            </a:r>
            <a:endParaRPr lang="en-GB" sz="1600" b="0" i="0" dirty="0">
              <a:solidFill>
                <a:schemeClr val="tx2">
                  <a:lumMod val="75000"/>
                  <a:lumOff val="25000"/>
                </a:schemeClr>
              </a:solidFill>
              <a:effectLst/>
              <a:latin typeface="Aptos" panose="020B0004020202020204" pitchFamily="34" charset="0"/>
            </a:endParaRPr>
          </a:p>
          <a:p>
            <a:pPr algn="l" fontAlgn="base"/>
            <a:r>
              <a:rPr lang="en-GB" sz="1600" b="0" i="0" dirty="0">
                <a:solidFill>
                  <a:srgbClr val="000000"/>
                </a:solidFill>
                <a:effectLst/>
                <a:latin typeface="Aptos" panose="020B0004020202020204" pitchFamily="34" charset="0"/>
              </a:rPr>
              <a:t>NHS 10 Year Plan- Launch</a:t>
            </a:r>
          </a:p>
          <a:p>
            <a:endParaRPr lang="en-GB" dirty="0"/>
          </a:p>
          <a:p>
            <a:r>
              <a:rPr lang="en-GB" sz="1600" b="1" dirty="0">
                <a:solidFill>
                  <a:schemeClr val="tx2">
                    <a:lumMod val="75000"/>
                    <a:lumOff val="25000"/>
                  </a:schemeClr>
                </a:solidFill>
              </a:rPr>
              <a:t>AOB								ALL</a:t>
            </a:r>
          </a:p>
          <a:p>
            <a:r>
              <a:rPr lang="en-GB" sz="1600" dirty="0"/>
              <a:t>Refurbishment Update</a:t>
            </a:r>
          </a:p>
          <a:p>
            <a:r>
              <a:rPr lang="en-GB" sz="1600" dirty="0"/>
              <a:t>New ANP- Barbara Noble</a:t>
            </a:r>
            <a:r>
              <a:rPr lang="en-GB" sz="1600" b="1" dirty="0">
                <a:solidFill>
                  <a:schemeClr val="tx2">
                    <a:lumMod val="75000"/>
                    <a:lumOff val="25000"/>
                  </a:schemeClr>
                </a:solidFill>
              </a:rPr>
              <a:t>												</a:t>
            </a:r>
          </a:p>
        </p:txBody>
      </p:sp>
    </p:spTree>
    <p:extLst>
      <p:ext uri="{BB962C8B-B14F-4D97-AF65-F5344CB8AC3E}">
        <p14:creationId xmlns:p14="http://schemas.microsoft.com/office/powerpoint/2010/main" val="1713525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B5C1DEE-71D5-A271-8B7A-E02EA0A71692}"/>
              </a:ext>
            </a:extLst>
          </p:cNvPr>
          <p:cNvSpPr>
            <a:spLocks noGrp="1"/>
          </p:cNvSpPr>
          <p:nvPr>
            <p:ph type="subTitle" idx="1"/>
          </p:nvPr>
        </p:nvSpPr>
        <p:spPr>
          <a:xfrm>
            <a:off x="402879" y="1361210"/>
            <a:ext cx="11386241" cy="4753840"/>
          </a:xfrm>
        </p:spPr>
        <p:txBody>
          <a:bodyPr>
            <a:noAutofit/>
          </a:bodyPr>
          <a:lstStyle/>
          <a:p>
            <a:pPr algn="l"/>
            <a:endParaRPr lang="en-GB" sz="1400" dirty="0"/>
          </a:p>
          <a:p>
            <a:pPr algn="l"/>
            <a:r>
              <a:rPr lang="en-GB" sz="1400" dirty="0"/>
              <a:t>· Patients wanted their details passed onto Sam Minshall PCN Executive Administrator so they can be</a:t>
            </a:r>
          </a:p>
          <a:p>
            <a:pPr algn="l"/>
            <a:r>
              <a:rPr lang="en-GB" sz="1400" dirty="0"/>
              <a:t>invited to the PCG Patient champion meetings. </a:t>
            </a:r>
          </a:p>
          <a:p>
            <a:pPr algn="l"/>
            <a:r>
              <a:rPr lang="en-GB" sz="1400" dirty="0">
                <a:highlight>
                  <a:srgbClr val="00FF00"/>
                </a:highlight>
              </a:rPr>
              <a:t>Completed- PPG members have been shared with Sam Minshall so they can be invited to the Ellesmere Port Patient Champion Meetings.</a:t>
            </a:r>
          </a:p>
          <a:p>
            <a:pPr algn="l"/>
            <a:endParaRPr lang="en-GB" sz="1400" dirty="0">
              <a:highlight>
                <a:srgbClr val="00FF00"/>
              </a:highlight>
            </a:endParaRPr>
          </a:p>
          <a:p>
            <a:pPr algn="l"/>
            <a:r>
              <a:rPr lang="en-GB" sz="1400" dirty="0"/>
              <a:t>· Send a link to patients to the self-refer section of the website. </a:t>
            </a:r>
          </a:p>
          <a:p>
            <a:pPr algn="l"/>
            <a:r>
              <a:rPr lang="en-GB" sz="1400" dirty="0">
                <a:highlight>
                  <a:srgbClr val="00FF00"/>
                </a:highlight>
              </a:rPr>
              <a:t>Completed- 16,000 texts were sent out in July to advertise the self refer options available at the practice.</a:t>
            </a:r>
          </a:p>
          <a:p>
            <a:pPr algn="l"/>
            <a:endParaRPr lang="en-GB" sz="1400" dirty="0">
              <a:highlight>
                <a:srgbClr val="00FF00"/>
              </a:highlight>
            </a:endParaRPr>
          </a:p>
          <a:p>
            <a:pPr algn="l"/>
            <a:r>
              <a:rPr lang="en-GB" sz="1400" dirty="0"/>
              <a:t>· Allow patients from the PPG to have access to the new prescription ordering phone system to gather feedback for the next meeting. </a:t>
            </a:r>
            <a:r>
              <a:rPr lang="en-GB" sz="1400" dirty="0">
                <a:highlight>
                  <a:srgbClr val="00FF00"/>
                </a:highlight>
              </a:rPr>
              <a:t>Completed- All PPG members have been set up to use telephone prescription ordering service. All should have received a message with set up instructions.</a:t>
            </a:r>
          </a:p>
          <a:p>
            <a:pPr algn="l"/>
            <a:r>
              <a:rPr lang="en-GB" sz="1400" dirty="0"/>
              <a:t> · Look into how we can spread wider news, if we can get news into local supermarkets, Ellesmere Port town centre. Potentially putting up a notice board outside of the practice to keep patients up to date with local news and changes. </a:t>
            </a:r>
          </a:p>
          <a:p>
            <a:pPr algn="l"/>
            <a:r>
              <a:rPr lang="en-GB" sz="1400" dirty="0">
                <a:highlight>
                  <a:srgbClr val="00FF00"/>
                </a:highlight>
              </a:rPr>
              <a:t>This has been discussed at both practice level and PCN level recently. The PCN have agreed to publish a quarterly newsletter and the practice will also begin to do this from September.</a:t>
            </a:r>
          </a:p>
          <a:p>
            <a:pPr algn="l"/>
            <a:r>
              <a:rPr lang="en-GB" sz="1400" dirty="0">
                <a:highlight>
                  <a:srgbClr val="00FF00"/>
                </a:highlight>
              </a:rPr>
              <a:t>In addition to this, the current newsletter has been passed to Morrissons and the United Reform Church, as they have a outside display cabinet on the main road. We would also like your opinion on if we should send this to patients?</a:t>
            </a:r>
          </a:p>
          <a:p>
            <a:pPr algn="l"/>
            <a:endParaRPr lang="en-GB" sz="1400" dirty="0"/>
          </a:p>
          <a:p>
            <a:pPr marL="285750" indent="-285750" algn="l">
              <a:buFont typeface="Arial" panose="020B0604020202020204" pitchFamily="34" charset="0"/>
              <a:buChar char="•"/>
            </a:pPr>
            <a:endParaRPr lang="en-GB" sz="1400" dirty="0"/>
          </a:p>
        </p:txBody>
      </p:sp>
      <p:pic>
        <p:nvPicPr>
          <p:cNvPr id="1026" name="Picture 2" descr="Whitby-HP-Logo">
            <a:extLst>
              <a:ext uri="{FF2B5EF4-FFF2-40B4-BE49-F238E27FC236}">
                <a16:creationId xmlns:a16="http://schemas.microsoft.com/office/drawing/2014/main" id="{69E7D1BE-88E2-6BF6-13E5-F74065697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646" y="6020555"/>
            <a:ext cx="2279038" cy="7292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8001F06-AC8E-9D3A-A622-265D2189890E}"/>
              </a:ext>
            </a:extLst>
          </p:cNvPr>
          <p:cNvSpPr txBox="1"/>
          <p:nvPr/>
        </p:nvSpPr>
        <p:spPr>
          <a:xfrm>
            <a:off x="330450" y="263481"/>
            <a:ext cx="6332899" cy="1200329"/>
          </a:xfrm>
          <a:prstGeom prst="rect">
            <a:avLst/>
          </a:prstGeom>
          <a:noFill/>
        </p:spPr>
        <p:txBody>
          <a:bodyPr wrap="square" rtlCol="0">
            <a:spAutoFit/>
          </a:bodyPr>
          <a:lstStyle/>
          <a:p>
            <a:r>
              <a:rPr lang="en-GB" sz="3600" b="1" i="0" dirty="0">
                <a:solidFill>
                  <a:schemeClr val="tx2">
                    <a:lumMod val="75000"/>
                    <a:lumOff val="25000"/>
                  </a:schemeClr>
                </a:solidFill>
                <a:effectLst/>
                <a:latin typeface="Aptos" panose="020B0004020202020204" pitchFamily="34" charset="0"/>
              </a:rPr>
              <a:t>Actions from previous meeting</a:t>
            </a:r>
            <a:endParaRPr lang="en-GB" sz="3600" dirty="0"/>
          </a:p>
        </p:txBody>
      </p:sp>
      <p:pic>
        <p:nvPicPr>
          <p:cNvPr id="6" name="Picture 5">
            <a:extLst>
              <a:ext uri="{FF2B5EF4-FFF2-40B4-BE49-F238E27FC236}">
                <a16:creationId xmlns:a16="http://schemas.microsoft.com/office/drawing/2014/main" id="{581DF594-C836-3B8F-BA65-22CC6B52E88F}"/>
              </a:ext>
            </a:extLst>
          </p:cNvPr>
          <p:cNvPicPr>
            <a:picLocks noChangeAspect="1"/>
          </p:cNvPicPr>
          <p:nvPr/>
        </p:nvPicPr>
        <p:blipFill>
          <a:blip r:embed="rId3"/>
          <a:stretch>
            <a:fillRect/>
          </a:stretch>
        </p:blipFill>
        <p:spPr>
          <a:xfrm>
            <a:off x="8512625" y="16010"/>
            <a:ext cx="3189198" cy="2127115"/>
          </a:xfrm>
          <a:prstGeom prst="rect">
            <a:avLst/>
          </a:prstGeom>
        </p:spPr>
      </p:pic>
    </p:spTree>
    <p:extLst>
      <p:ext uri="{BB962C8B-B14F-4D97-AF65-F5344CB8AC3E}">
        <p14:creationId xmlns:p14="http://schemas.microsoft.com/office/powerpoint/2010/main" val="3994578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B54EF-EEC0-561F-0BD7-52299A25C78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75D49EB-7A5E-88CF-0E2D-4D92F7DF4CED}"/>
              </a:ext>
            </a:extLst>
          </p:cNvPr>
          <p:cNvSpPr txBox="1"/>
          <p:nvPr/>
        </p:nvSpPr>
        <p:spPr>
          <a:xfrm>
            <a:off x="330450" y="263481"/>
            <a:ext cx="6332899" cy="646331"/>
          </a:xfrm>
          <a:prstGeom prst="rect">
            <a:avLst/>
          </a:prstGeom>
          <a:noFill/>
        </p:spPr>
        <p:txBody>
          <a:bodyPr wrap="square" rtlCol="0">
            <a:spAutoFit/>
          </a:bodyPr>
          <a:lstStyle/>
          <a:p>
            <a:r>
              <a:rPr lang="en-GB" sz="3600" b="1" i="0" dirty="0">
                <a:solidFill>
                  <a:schemeClr val="tx2">
                    <a:lumMod val="75000"/>
                    <a:lumOff val="25000"/>
                  </a:schemeClr>
                </a:solidFill>
                <a:effectLst/>
                <a:latin typeface="Aptos" panose="020B0004020202020204" pitchFamily="34" charset="0"/>
              </a:rPr>
              <a:t>Mental Health Collaboration</a:t>
            </a:r>
            <a:endParaRPr lang="en-GB" sz="3600" dirty="0"/>
          </a:p>
        </p:txBody>
      </p:sp>
      <p:sp>
        <p:nvSpPr>
          <p:cNvPr id="15" name="TextBox 14">
            <a:extLst>
              <a:ext uri="{FF2B5EF4-FFF2-40B4-BE49-F238E27FC236}">
                <a16:creationId xmlns:a16="http://schemas.microsoft.com/office/drawing/2014/main" id="{46E0BD32-7827-AFD0-B4D2-38E7C1591F84}"/>
              </a:ext>
            </a:extLst>
          </p:cNvPr>
          <p:cNvSpPr txBox="1"/>
          <p:nvPr/>
        </p:nvSpPr>
        <p:spPr>
          <a:xfrm>
            <a:off x="447674" y="1275234"/>
            <a:ext cx="11249025" cy="3600986"/>
          </a:xfrm>
          <a:prstGeom prst="rect">
            <a:avLst/>
          </a:prstGeom>
          <a:noFill/>
        </p:spPr>
        <p:txBody>
          <a:bodyPr wrap="square" rtlCol="0">
            <a:spAutoFit/>
          </a:bodyPr>
          <a:lstStyle/>
          <a:p>
            <a:r>
              <a:rPr lang="en-GB" sz="2400" b="1" dirty="0"/>
              <a:t>At the last meeting we discussed how structural issues, communication and funding can get in the way of patient care. </a:t>
            </a:r>
            <a:endParaRPr lang="en-GB" dirty="0"/>
          </a:p>
          <a:p>
            <a:endParaRPr lang="en-GB" dirty="0"/>
          </a:p>
          <a:p>
            <a:r>
              <a:rPr lang="en-GB" b="1" dirty="0">
                <a:solidFill>
                  <a:srgbClr val="FF0000"/>
                </a:solidFill>
              </a:rPr>
              <a:t>Mental Health is an area where this is huge problem for doctors and patients.</a:t>
            </a:r>
          </a:p>
          <a:p>
            <a:endParaRPr lang="en-GB" dirty="0"/>
          </a:p>
          <a:p>
            <a:pPr marL="285750" indent="-285750">
              <a:buFont typeface="Arial" panose="020B0604020202020204" pitchFamily="34" charset="0"/>
              <a:buChar char="•"/>
            </a:pPr>
            <a:r>
              <a:rPr lang="en-GB" dirty="0"/>
              <a:t>There is no formal communication pathway for new services, changes in service provision and for when services are discontinued or frozen.</a:t>
            </a:r>
          </a:p>
          <a:p>
            <a:endParaRPr lang="en-GB" dirty="0"/>
          </a:p>
          <a:p>
            <a:pPr marL="285750" indent="-285750">
              <a:buFont typeface="Arial" panose="020B0604020202020204" pitchFamily="34" charset="0"/>
              <a:buChar char="•"/>
            </a:pPr>
            <a:r>
              <a:rPr lang="en-GB" dirty="0"/>
              <a:t>Funding is siloed, so services only get paid for certain patients or when they take patients through certain pathway.</a:t>
            </a:r>
          </a:p>
          <a:p>
            <a:endParaRPr lang="en-GB" dirty="0"/>
          </a:p>
          <a:p>
            <a:pPr marL="285750" indent="-285750">
              <a:buFont typeface="Arial" panose="020B0604020202020204" pitchFamily="34" charset="0"/>
              <a:buChar char="•"/>
            </a:pPr>
            <a:r>
              <a:rPr lang="en-GB" dirty="0"/>
              <a:t>There is no collaborative approach or plans to address these challenges.</a:t>
            </a:r>
          </a:p>
        </p:txBody>
      </p:sp>
    </p:spTree>
    <p:extLst>
      <p:ext uri="{BB962C8B-B14F-4D97-AF65-F5344CB8AC3E}">
        <p14:creationId xmlns:p14="http://schemas.microsoft.com/office/powerpoint/2010/main" val="1789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75518-F903-D9A0-006D-A39674BEECE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537791D-D812-C2D3-1498-7E502CC25406}"/>
              </a:ext>
            </a:extLst>
          </p:cNvPr>
          <p:cNvSpPr txBox="1"/>
          <p:nvPr/>
        </p:nvSpPr>
        <p:spPr>
          <a:xfrm>
            <a:off x="330450" y="263481"/>
            <a:ext cx="8442075" cy="646331"/>
          </a:xfrm>
          <a:prstGeom prst="rect">
            <a:avLst/>
          </a:prstGeom>
          <a:noFill/>
        </p:spPr>
        <p:txBody>
          <a:bodyPr wrap="square" rtlCol="0">
            <a:spAutoFit/>
          </a:bodyPr>
          <a:lstStyle/>
          <a:p>
            <a:r>
              <a:rPr lang="en-GB" sz="3600" b="1" i="0" dirty="0">
                <a:solidFill>
                  <a:schemeClr val="tx2">
                    <a:lumMod val="75000"/>
                    <a:lumOff val="25000"/>
                  </a:schemeClr>
                </a:solidFill>
                <a:effectLst/>
                <a:latin typeface="Aptos" panose="020B0004020202020204" pitchFamily="34" charset="0"/>
              </a:rPr>
              <a:t>Mental Health Collaboration- Example</a:t>
            </a:r>
            <a:endParaRPr lang="en-GB" sz="3600" dirty="0"/>
          </a:p>
        </p:txBody>
      </p:sp>
      <p:sp>
        <p:nvSpPr>
          <p:cNvPr id="15" name="TextBox 14">
            <a:extLst>
              <a:ext uri="{FF2B5EF4-FFF2-40B4-BE49-F238E27FC236}">
                <a16:creationId xmlns:a16="http://schemas.microsoft.com/office/drawing/2014/main" id="{EA403702-1725-F6B3-6A8A-53A4A91B0904}"/>
              </a:ext>
            </a:extLst>
          </p:cNvPr>
          <p:cNvSpPr txBox="1"/>
          <p:nvPr/>
        </p:nvSpPr>
        <p:spPr>
          <a:xfrm>
            <a:off x="330450" y="1008534"/>
            <a:ext cx="11249025" cy="5786199"/>
          </a:xfrm>
          <a:prstGeom prst="rect">
            <a:avLst/>
          </a:prstGeom>
          <a:noFill/>
        </p:spPr>
        <p:txBody>
          <a:bodyPr wrap="square" rtlCol="0">
            <a:spAutoFit/>
          </a:bodyPr>
          <a:lstStyle/>
          <a:p>
            <a:r>
              <a:rPr lang="en-GB" sz="1600" b="1" dirty="0"/>
              <a:t>John has been experiencing symptoms of psychosis, and he has a history of trauma. The doctor has referred John to the specialist psychiatrist at a specialist Hospital.</a:t>
            </a:r>
          </a:p>
          <a:p>
            <a:endParaRPr lang="en-GB" sz="1600" b="1" dirty="0"/>
          </a:p>
          <a:p>
            <a:r>
              <a:rPr lang="en-GB" sz="1600" b="1" dirty="0"/>
              <a:t>John has been put on anti-psychotic medication to help him, which he may need long term. The psychiatrist thinks that John would also benefit from NHS Talking Therapies and CBT.</a:t>
            </a:r>
          </a:p>
          <a:p>
            <a:endParaRPr lang="en-GB" sz="1600" b="1" dirty="0"/>
          </a:p>
          <a:p>
            <a:r>
              <a:rPr lang="en-GB" sz="1600" b="1" dirty="0"/>
              <a:t>Because Talking Therapies and CBT are a primary care service, the psychiatrist cannot refer John himself, nor will Talking Therapies accept John, even if the psychiatrist tries. Therefore, the psychiatrist must now discharge the patient from his specialist team, back to the GP’s care with a letter explaining this. The GP must then agree to take back John in order to complete his referral to Talking Therapies.</a:t>
            </a:r>
          </a:p>
          <a:p>
            <a:endParaRPr lang="en-GB" sz="1600" b="1" dirty="0"/>
          </a:p>
          <a:p>
            <a:r>
              <a:rPr lang="en-GB" sz="1600" b="1" dirty="0"/>
              <a:t>The GP rejects the discharge, as John has only been on his anti-psychotic medications for 1 month and must be deemed ‘stable’ before the GP can take John back. GP’s are not able to oversee specialist medications. Titration could take 3-6 months.</a:t>
            </a:r>
          </a:p>
          <a:p>
            <a:endParaRPr lang="en-GB" sz="1600" b="1" dirty="0"/>
          </a:p>
          <a:p>
            <a:r>
              <a:rPr lang="en-GB" sz="1600" b="1" dirty="0"/>
              <a:t>The GP then writes back to the psychiatrist, rejecting the discharge as the GP is not allowed to accept it. The psychiatrist new this, but was hoping the surgery would make an exception, since John would benefit from Talking Therapies. John must now go back under the care of the specialist team and wait until he is stable on his medication before he can be discharged. He could privately seek a counsellor or CBT.</a:t>
            </a:r>
          </a:p>
          <a:p>
            <a:endParaRPr lang="en-GB" sz="1600" b="1" dirty="0"/>
          </a:p>
          <a:p>
            <a:r>
              <a:rPr lang="en-GB" sz="1600" b="1" dirty="0"/>
              <a:t>The service commissioning rules not only differ and change throughout the year, they are different based on postcode. The situation is very complex and needs to be resolved locally.</a:t>
            </a:r>
            <a:endParaRPr lang="en-GB" sz="1600" dirty="0"/>
          </a:p>
          <a:p>
            <a:endParaRPr lang="en-GB" dirty="0"/>
          </a:p>
        </p:txBody>
      </p:sp>
    </p:spTree>
    <p:extLst>
      <p:ext uri="{BB962C8B-B14F-4D97-AF65-F5344CB8AC3E}">
        <p14:creationId xmlns:p14="http://schemas.microsoft.com/office/powerpoint/2010/main" val="283388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1DBA0-C49B-800E-5809-06E256FA102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5DBC904-4D44-33FB-015D-72635DA89D84}"/>
              </a:ext>
            </a:extLst>
          </p:cNvPr>
          <p:cNvSpPr txBox="1"/>
          <p:nvPr/>
        </p:nvSpPr>
        <p:spPr>
          <a:xfrm>
            <a:off x="330450" y="263481"/>
            <a:ext cx="8442075" cy="646331"/>
          </a:xfrm>
          <a:prstGeom prst="rect">
            <a:avLst/>
          </a:prstGeom>
          <a:noFill/>
        </p:spPr>
        <p:txBody>
          <a:bodyPr wrap="square" rtlCol="0">
            <a:spAutoFit/>
          </a:bodyPr>
          <a:lstStyle/>
          <a:p>
            <a:r>
              <a:rPr lang="en-GB" sz="3600" b="1" i="0" dirty="0">
                <a:solidFill>
                  <a:schemeClr val="tx2">
                    <a:lumMod val="75000"/>
                    <a:lumOff val="25000"/>
                  </a:schemeClr>
                </a:solidFill>
                <a:effectLst/>
                <a:latin typeface="Aptos" panose="020B0004020202020204" pitchFamily="34" charset="0"/>
              </a:rPr>
              <a:t>Mental Health Collaboration- Example</a:t>
            </a:r>
            <a:endParaRPr lang="en-GB" sz="3600" dirty="0"/>
          </a:p>
        </p:txBody>
      </p:sp>
      <p:sp>
        <p:nvSpPr>
          <p:cNvPr id="15" name="TextBox 14">
            <a:extLst>
              <a:ext uri="{FF2B5EF4-FFF2-40B4-BE49-F238E27FC236}">
                <a16:creationId xmlns:a16="http://schemas.microsoft.com/office/drawing/2014/main" id="{D67BCEFD-15FE-6582-734F-D98879E34B41}"/>
              </a:ext>
            </a:extLst>
          </p:cNvPr>
          <p:cNvSpPr txBox="1"/>
          <p:nvPr/>
        </p:nvSpPr>
        <p:spPr>
          <a:xfrm>
            <a:off x="330450" y="1008534"/>
            <a:ext cx="11249025" cy="4555093"/>
          </a:xfrm>
          <a:prstGeom prst="rect">
            <a:avLst/>
          </a:prstGeom>
          <a:noFill/>
        </p:spPr>
        <p:txBody>
          <a:bodyPr wrap="square" rtlCol="0">
            <a:spAutoFit/>
          </a:bodyPr>
          <a:lstStyle/>
          <a:p>
            <a:r>
              <a:rPr lang="en-GB" sz="1600" b="1" dirty="0"/>
              <a:t>Problems:</a:t>
            </a:r>
          </a:p>
          <a:p>
            <a:endParaRPr lang="en-GB" sz="1600" b="1" dirty="0"/>
          </a:p>
          <a:p>
            <a:pPr marL="342900" indent="-342900">
              <a:buAutoNum type="arabicPeriod"/>
            </a:pPr>
            <a:r>
              <a:rPr lang="en-GB" sz="1600" b="1" dirty="0"/>
              <a:t>John is stuck in the middle</a:t>
            </a:r>
          </a:p>
          <a:p>
            <a:pPr marL="342900" indent="-342900">
              <a:buAutoNum type="arabicPeriod"/>
            </a:pPr>
            <a:r>
              <a:rPr lang="en-GB" sz="1600" b="1" dirty="0"/>
              <a:t>Time delays</a:t>
            </a:r>
          </a:p>
          <a:p>
            <a:pPr marL="342900" indent="-342900">
              <a:buAutoNum type="arabicPeriod"/>
            </a:pPr>
            <a:r>
              <a:rPr lang="en-GB" sz="1600" b="1" dirty="0"/>
              <a:t>Shows inadequate service provision in tertiary care or a system failure.</a:t>
            </a:r>
          </a:p>
          <a:p>
            <a:pPr marL="342900" indent="-342900">
              <a:buAutoNum type="arabicPeriod"/>
            </a:pPr>
            <a:r>
              <a:rPr lang="en-GB" sz="1600" b="1" dirty="0"/>
              <a:t>John was about to be discharged early</a:t>
            </a:r>
          </a:p>
          <a:p>
            <a:pPr marL="342900" indent="-342900">
              <a:buAutoNum type="arabicPeriod"/>
            </a:pPr>
            <a:r>
              <a:rPr lang="en-GB" sz="1600" b="1" dirty="0"/>
              <a:t>The GP may have agreed to take John back before he was safety titrated</a:t>
            </a:r>
          </a:p>
          <a:p>
            <a:pPr marL="342900" indent="-342900">
              <a:buAutoNum type="arabicPeriod"/>
            </a:pPr>
            <a:r>
              <a:rPr lang="en-GB" sz="1600" b="1" dirty="0"/>
              <a:t>Waste or resources and time </a:t>
            </a:r>
            <a:r>
              <a:rPr lang="en-GB" sz="1600" b="1" dirty="0" err="1"/>
              <a:t>eg</a:t>
            </a:r>
            <a:r>
              <a:rPr lang="en-GB" sz="1600" b="1" dirty="0"/>
              <a:t> letter writing and politics</a:t>
            </a:r>
          </a:p>
          <a:p>
            <a:pPr marL="342900" indent="-342900">
              <a:buAutoNum type="arabicPeriod"/>
            </a:pPr>
            <a:r>
              <a:rPr lang="en-GB" sz="1600" b="1" dirty="0"/>
              <a:t>Demonstrates how services are not accessible.</a:t>
            </a:r>
          </a:p>
          <a:p>
            <a:pPr marL="342900" indent="-342900">
              <a:buAutoNum type="arabicPeriod"/>
            </a:pPr>
            <a:r>
              <a:rPr lang="en-GB" sz="1600" b="1" dirty="0"/>
              <a:t>Does not build patient trust</a:t>
            </a:r>
          </a:p>
          <a:p>
            <a:pPr marL="342900" indent="-342900">
              <a:buAutoNum type="arabicPeriod"/>
            </a:pPr>
            <a:r>
              <a:rPr lang="en-GB" sz="1600" b="1" dirty="0"/>
              <a:t>Does not build trust within NHS organisations</a:t>
            </a:r>
          </a:p>
          <a:p>
            <a:pPr marL="342900" indent="-342900">
              <a:buAutoNum type="arabicPeriod"/>
            </a:pPr>
            <a:r>
              <a:rPr lang="en-GB" sz="1600" b="1" dirty="0"/>
              <a:t>Encourages siloed working or working to rule.</a:t>
            </a:r>
          </a:p>
          <a:p>
            <a:pPr marL="342900" indent="-342900">
              <a:buAutoNum type="arabicPeriod"/>
            </a:pPr>
            <a:endParaRPr lang="en-GB" sz="1600" b="1" dirty="0"/>
          </a:p>
          <a:p>
            <a:r>
              <a:rPr lang="en-GB" sz="1600" b="1" dirty="0"/>
              <a:t>Any More???</a:t>
            </a:r>
          </a:p>
          <a:p>
            <a:endParaRPr lang="en-GB" sz="1600" b="1" dirty="0"/>
          </a:p>
          <a:p>
            <a:endParaRPr lang="en-GB" sz="1600" b="1" dirty="0"/>
          </a:p>
          <a:p>
            <a:r>
              <a:rPr lang="en-GB" sz="1600" dirty="0"/>
              <a:t>This is a real example, locally.</a:t>
            </a:r>
          </a:p>
          <a:p>
            <a:endParaRPr lang="en-GB" dirty="0"/>
          </a:p>
        </p:txBody>
      </p:sp>
    </p:spTree>
    <p:extLst>
      <p:ext uri="{BB962C8B-B14F-4D97-AF65-F5344CB8AC3E}">
        <p14:creationId xmlns:p14="http://schemas.microsoft.com/office/powerpoint/2010/main" val="194104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F522C-EDF8-BB97-F35A-747C581EA58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03A42A-D3D6-A454-3DB2-6F67AB027582}"/>
              </a:ext>
            </a:extLst>
          </p:cNvPr>
          <p:cNvPicPr>
            <a:picLocks noChangeAspect="1"/>
          </p:cNvPicPr>
          <p:nvPr/>
        </p:nvPicPr>
        <p:blipFill>
          <a:blip r:embed="rId2"/>
          <a:stretch>
            <a:fillRect/>
          </a:stretch>
        </p:blipFill>
        <p:spPr>
          <a:xfrm>
            <a:off x="1216563" y="0"/>
            <a:ext cx="9758873" cy="6858000"/>
          </a:xfrm>
          <a:prstGeom prst="rect">
            <a:avLst/>
          </a:prstGeom>
        </p:spPr>
      </p:pic>
    </p:spTree>
    <p:extLst>
      <p:ext uri="{BB962C8B-B14F-4D97-AF65-F5344CB8AC3E}">
        <p14:creationId xmlns:p14="http://schemas.microsoft.com/office/powerpoint/2010/main" val="358511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C9B4F-7AA9-10B0-9278-03AE5F36265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70FB2FE-E7D2-AD44-50A5-F4B67D88AAB2}"/>
              </a:ext>
            </a:extLst>
          </p:cNvPr>
          <p:cNvPicPr>
            <a:picLocks noChangeAspect="1"/>
          </p:cNvPicPr>
          <p:nvPr/>
        </p:nvPicPr>
        <p:blipFill>
          <a:blip r:embed="rId2"/>
          <a:stretch>
            <a:fillRect/>
          </a:stretch>
        </p:blipFill>
        <p:spPr>
          <a:xfrm>
            <a:off x="732909" y="0"/>
            <a:ext cx="10726181" cy="6858000"/>
          </a:xfrm>
          <a:prstGeom prst="rect">
            <a:avLst/>
          </a:prstGeom>
        </p:spPr>
      </p:pic>
    </p:spTree>
    <p:extLst>
      <p:ext uri="{BB962C8B-B14F-4D97-AF65-F5344CB8AC3E}">
        <p14:creationId xmlns:p14="http://schemas.microsoft.com/office/powerpoint/2010/main" val="3840205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477</TotalTime>
  <Words>1261</Words>
  <Application>Microsoft Office PowerPoint</Application>
  <PresentationFormat>Widescreen</PresentationFormat>
  <Paragraphs>176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STEWART, Chris (WHITBY HEALTH PARTNERSHIP)</dc:creator>
  <cp:lastModifiedBy>STEWART, Chris (WHITBY HEALTH PARTNERSHIP)</cp:lastModifiedBy>
  <cp:revision>12</cp:revision>
  <dcterms:created xsi:type="dcterms:W3CDTF">2024-11-11T10:45:47Z</dcterms:created>
  <dcterms:modified xsi:type="dcterms:W3CDTF">2025-08-06T10:49:24Z</dcterms:modified>
</cp:coreProperties>
</file>