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Lst>
  <p:sldSz cx="10693400" cy="7556500"/>
  <p:notesSz cx="6735763" cy="9866313"/>
  <p:embeddedFontLst>
    <p:embeddedFont>
      <p:font typeface="Arial Bold" panose="020B0704020202020204" pitchFamily="34" charset="0"/>
      <p:regular r:id="rId4"/>
      <p:bold r:id="rId5"/>
    </p:embeddedFont>
    <p:embeddedFont>
      <p:font typeface="Arial Italics" panose="020B0604020202020204" charset="0"/>
      <p:regular r:id="rId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95" d="100"/>
          <a:sy n="95" d="100"/>
        </p:scale>
        <p:origin x="160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5" Type="http://schemas.openxmlformats.org/officeDocument/2006/relationships/font" Target="fonts/font2.fntdata"/><Relationship Id="rId10" Type="http://schemas.openxmlformats.org/officeDocument/2006/relationships/tableStyles" Target="tableStyles.xml"/><Relationship Id="rId4" Type="http://schemas.openxmlformats.org/officeDocument/2006/relationships/font" Target="fonts/font1.fntdata"/><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2/28/2025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5C1FF"/>
        </a:solidFill>
        <a:effectLst/>
      </p:bgPr>
    </p:bg>
    <p:spTree>
      <p:nvGrpSpPr>
        <p:cNvPr id="1" name=""/>
        <p:cNvGrpSpPr/>
        <p:nvPr/>
      </p:nvGrpSpPr>
      <p:grpSpPr>
        <a:xfrm>
          <a:off x="0" y="0"/>
          <a:ext cx="0" cy="0"/>
          <a:chOff x="0" y="0"/>
          <a:chExt cx="0" cy="0"/>
        </a:xfrm>
      </p:grpSpPr>
      <p:grpSp>
        <p:nvGrpSpPr>
          <p:cNvPr id="2" name="Group 2"/>
          <p:cNvGrpSpPr/>
          <p:nvPr/>
        </p:nvGrpSpPr>
        <p:grpSpPr>
          <a:xfrm>
            <a:off x="0" y="0"/>
            <a:ext cx="2717723" cy="7560000"/>
            <a:chOff x="0" y="0"/>
            <a:chExt cx="1241812" cy="3454400"/>
          </a:xfrm>
        </p:grpSpPr>
        <p:sp>
          <p:nvSpPr>
            <p:cNvPr id="3" name="Freeform 3"/>
            <p:cNvSpPr/>
            <p:nvPr/>
          </p:nvSpPr>
          <p:spPr>
            <a:xfrm>
              <a:off x="6350" y="6350"/>
              <a:ext cx="1229112" cy="3441700"/>
            </a:xfrm>
            <a:custGeom>
              <a:avLst/>
              <a:gdLst/>
              <a:ahLst/>
              <a:cxnLst/>
              <a:rect l="l" t="t" r="r" b="b"/>
              <a:pathLst>
                <a:path w="1229112" h="3441700">
                  <a:moveTo>
                    <a:pt x="0" y="0"/>
                  </a:moveTo>
                  <a:lnTo>
                    <a:pt x="1229112" y="0"/>
                  </a:lnTo>
                  <a:lnTo>
                    <a:pt x="1229112" y="3441700"/>
                  </a:lnTo>
                  <a:lnTo>
                    <a:pt x="0" y="3441700"/>
                  </a:lnTo>
                  <a:close/>
                </a:path>
              </a:pathLst>
            </a:custGeom>
            <a:solidFill>
              <a:srgbClr val="FFFFFF"/>
            </a:solidFill>
          </p:spPr>
          <p:txBody>
            <a:bodyPr/>
            <a:lstStyle/>
            <a:p>
              <a:endParaRPr lang="en-GB"/>
            </a:p>
          </p:txBody>
        </p:sp>
        <p:sp>
          <p:nvSpPr>
            <p:cNvPr id="4" name="Freeform 4"/>
            <p:cNvSpPr/>
            <p:nvPr/>
          </p:nvSpPr>
          <p:spPr>
            <a:xfrm>
              <a:off x="0" y="0"/>
              <a:ext cx="1241812" cy="3454400"/>
            </a:xfrm>
            <a:custGeom>
              <a:avLst/>
              <a:gdLst/>
              <a:ahLst/>
              <a:cxnLst/>
              <a:rect l="l" t="t" r="r" b="b"/>
              <a:pathLst>
                <a:path w="1241812" h="3454400">
                  <a:moveTo>
                    <a:pt x="6350" y="3454400"/>
                  </a:moveTo>
                  <a:lnTo>
                    <a:pt x="0" y="3454400"/>
                  </a:lnTo>
                  <a:lnTo>
                    <a:pt x="0" y="0"/>
                  </a:lnTo>
                  <a:lnTo>
                    <a:pt x="1241812" y="0"/>
                  </a:lnTo>
                  <a:lnTo>
                    <a:pt x="1241812" y="3454400"/>
                  </a:lnTo>
                  <a:lnTo>
                    <a:pt x="6350" y="3454400"/>
                  </a:lnTo>
                  <a:close/>
                  <a:moveTo>
                    <a:pt x="12700" y="12700"/>
                  </a:moveTo>
                  <a:lnTo>
                    <a:pt x="12700" y="3441700"/>
                  </a:lnTo>
                  <a:lnTo>
                    <a:pt x="1229112" y="3441700"/>
                  </a:lnTo>
                  <a:lnTo>
                    <a:pt x="1229112" y="12700"/>
                  </a:lnTo>
                  <a:lnTo>
                    <a:pt x="12700" y="12700"/>
                  </a:lnTo>
                  <a:close/>
                </a:path>
              </a:pathLst>
            </a:custGeom>
            <a:solidFill>
              <a:srgbClr val="004AAD"/>
            </a:solidFill>
          </p:spPr>
          <p:txBody>
            <a:bodyPr/>
            <a:lstStyle/>
            <a:p>
              <a:endParaRPr lang="en-GB"/>
            </a:p>
          </p:txBody>
        </p:sp>
        <p:sp>
          <p:nvSpPr>
            <p:cNvPr id="5" name="Freeform 5"/>
            <p:cNvSpPr/>
            <p:nvPr/>
          </p:nvSpPr>
          <p:spPr>
            <a:xfrm>
              <a:off x="139700" y="140970"/>
              <a:ext cx="961142" cy="3173730"/>
            </a:xfrm>
            <a:custGeom>
              <a:avLst/>
              <a:gdLst/>
              <a:ahLst/>
              <a:cxnLst/>
              <a:rect l="l" t="t" r="r" b="b"/>
              <a:pathLst>
                <a:path w="961142" h="3173730">
                  <a:moveTo>
                    <a:pt x="0" y="0"/>
                  </a:moveTo>
                  <a:lnTo>
                    <a:pt x="961142" y="0"/>
                  </a:lnTo>
                  <a:lnTo>
                    <a:pt x="961142" y="3173730"/>
                  </a:lnTo>
                  <a:lnTo>
                    <a:pt x="0" y="3173730"/>
                  </a:lnTo>
                  <a:close/>
                </a:path>
              </a:pathLst>
            </a:custGeom>
            <a:solidFill>
              <a:srgbClr val="FFFFFF"/>
            </a:solidFill>
          </p:spPr>
          <p:txBody>
            <a:bodyPr/>
            <a:lstStyle/>
            <a:p>
              <a:endParaRPr lang="en-GB"/>
            </a:p>
          </p:txBody>
        </p:sp>
      </p:grpSp>
      <p:grpSp>
        <p:nvGrpSpPr>
          <p:cNvPr id="6" name="Group 6"/>
          <p:cNvGrpSpPr/>
          <p:nvPr/>
        </p:nvGrpSpPr>
        <p:grpSpPr>
          <a:xfrm>
            <a:off x="2693009" y="0"/>
            <a:ext cx="2699861" cy="7560000"/>
            <a:chOff x="0" y="0"/>
            <a:chExt cx="1233651" cy="3454400"/>
          </a:xfrm>
        </p:grpSpPr>
        <p:sp>
          <p:nvSpPr>
            <p:cNvPr id="7" name="Freeform 7"/>
            <p:cNvSpPr/>
            <p:nvPr/>
          </p:nvSpPr>
          <p:spPr>
            <a:xfrm>
              <a:off x="6350" y="6350"/>
              <a:ext cx="1220951" cy="3441700"/>
            </a:xfrm>
            <a:custGeom>
              <a:avLst/>
              <a:gdLst/>
              <a:ahLst/>
              <a:cxnLst/>
              <a:rect l="l" t="t" r="r" b="b"/>
              <a:pathLst>
                <a:path w="1220951" h="3441700">
                  <a:moveTo>
                    <a:pt x="0" y="0"/>
                  </a:moveTo>
                  <a:lnTo>
                    <a:pt x="1220951" y="0"/>
                  </a:lnTo>
                  <a:lnTo>
                    <a:pt x="1220951" y="3441700"/>
                  </a:lnTo>
                  <a:lnTo>
                    <a:pt x="0" y="3441700"/>
                  </a:lnTo>
                  <a:close/>
                </a:path>
              </a:pathLst>
            </a:custGeom>
            <a:solidFill>
              <a:srgbClr val="FFFFFF"/>
            </a:solidFill>
          </p:spPr>
          <p:txBody>
            <a:bodyPr/>
            <a:lstStyle/>
            <a:p>
              <a:endParaRPr lang="en-GB"/>
            </a:p>
          </p:txBody>
        </p:sp>
        <p:sp>
          <p:nvSpPr>
            <p:cNvPr id="8" name="Freeform 8"/>
            <p:cNvSpPr/>
            <p:nvPr/>
          </p:nvSpPr>
          <p:spPr>
            <a:xfrm>
              <a:off x="0" y="0"/>
              <a:ext cx="1233651" cy="3454400"/>
            </a:xfrm>
            <a:custGeom>
              <a:avLst/>
              <a:gdLst/>
              <a:ahLst/>
              <a:cxnLst/>
              <a:rect l="l" t="t" r="r" b="b"/>
              <a:pathLst>
                <a:path w="1233651" h="3454400">
                  <a:moveTo>
                    <a:pt x="6350" y="3454400"/>
                  </a:moveTo>
                  <a:lnTo>
                    <a:pt x="0" y="3454400"/>
                  </a:lnTo>
                  <a:lnTo>
                    <a:pt x="0" y="0"/>
                  </a:lnTo>
                  <a:lnTo>
                    <a:pt x="1233651" y="0"/>
                  </a:lnTo>
                  <a:lnTo>
                    <a:pt x="1233651" y="3454400"/>
                  </a:lnTo>
                  <a:lnTo>
                    <a:pt x="6350" y="3454400"/>
                  </a:lnTo>
                  <a:close/>
                  <a:moveTo>
                    <a:pt x="12700" y="12700"/>
                  </a:moveTo>
                  <a:lnTo>
                    <a:pt x="12700" y="3441700"/>
                  </a:lnTo>
                  <a:lnTo>
                    <a:pt x="1220951" y="3441700"/>
                  </a:lnTo>
                  <a:lnTo>
                    <a:pt x="1220951" y="12700"/>
                  </a:lnTo>
                  <a:lnTo>
                    <a:pt x="12700" y="12700"/>
                  </a:lnTo>
                  <a:close/>
                </a:path>
              </a:pathLst>
            </a:custGeom>
            <a:solidFill>
              <a:srgbClr val="004AAD"/>
            </a:solidFill>
          </p:spPr>
          <p:txBody>
            <a:bodyPr/>
            <a:lstStyle/>
            <a:p>
              <a:endParaRPr lang="en-GB"/>
            </a:p>
          </p:txBody>
        </p:sp>
        <p:sp>
          <p:nvSpPr>
            <p:cNvPr id="9" name="Freeform 9"/>
            <p:cNvSpPr/>
            <p:nvPr/>
          </p:nvSpPr>
          <p:spPr>
            <a:xfrm>
              <a:off x="139700" y="140970"/>
              <a:ext cx="952981" cy="3173730"/>
            </a:xfrm>
            <a:custGeom>
              <a:avLst/>
              <a:gdLst/>
              <a:ahLst/>
              <a:cxnLst/>
              <a:rect l="l" t="t" r="r" b="b"/>
              <a:pathLst>
                <a:path w="952981" h="3173730">
                  <a:moveTo>
                    <a:pt x="0" y="0"/>
                  </a:moveTo>
                  <a:lnTo>
                    <a:pt x="952981" y="0"/>
                  </a:lnTo>
                  <a:lnTo>
                    <a:pt x="952981" y="3173730"/>
                  </a:lnTo>
                  <a:lnTo>
                    <a:pt x="0" y="3173730"/>
                  </a:lnTo>
                  <a:close/>
                </a:path>
              </a:pathLst>
            </a:custGeom>
            <a:solidFill>
              <a:srgbClr val="FFFFFF"/>
            </a:solidFill>
          </p:spPr>
          <p:txBody>
            <a:bodyPr/>
            <a:lstStyle/>
            <a:p>
              <a:endParaRPr lang="en-GB"/>
            </a:p>
          </p:txBody>
        </p:sp>
      </p:grpSp>
      <p:grpSp>
        <p:nvGrpSpPr>
          <p:cNvPr id="10" name="Group 10"/>
          <p:cNvGrpSpPr/>
          <p:nvPr/>
        </p:nvGrpSpPr>
        <p:grpSpPr>
          <a:xfrm>
            <a:off x="7994025" y="0"/>
            <a:ext cx="2699234" cy="7560000"/>
            <a:chOff x="0" y="0"/>
            <a:chExt cx="1233364" cy="3454400"/>
          </a:xfrm>
        </p:grpSpPr>
        <p:sp>
          <p:nvSpPr>
            <p:cNvPr id="11" name="Freeform 11"/>
            <p:cNvSpPr/>
            <p:nvPr/>
          </p:nvSpPr>
          <p:spPr>
            <a:xfrm>
              <a:off x="6350" y="6350"/>
              <a:ext cx="1220664" cy="3441700"/>
            </a:xfrm>
            <a:custGeom>
              <a:avLst/>
              <a:gdLst/>
              <a:ahLst/>
              <a:cxnLst/>
              <a:rect l="l" t="t" r="r" b="b"/>
              <a:pathLst>
                <a:path w="1220664" h="3441700">
                  <a:moveTo>
                    <a:pt x="0" y="0"/>
                  </a:moveTo>
                  <a:lnTo>
                    <a:pt x="1220664" y="0"/>
                  </a:lnTo>
                  <a:lnTo>
                    <a:pt x="1220664" y="3441700"/>
                  </a:lnTo>
                  <a:lnTo>
                    <a:pt x="0" y="3441700"/>
                  </a:lnTo>
                  <a:close/>
                </a:path>
              </a:pathLst>
            </a:custGeom>
            <a:solidFill>
              <a:srgbClr val="FFFFFF"/>
            </a:solidFill>
          </p:spPr>
          <p:txBody>
            <a:bodyPr/>
            <a:lstStyle/>
            <a:p>
              <a:endParaRPr lang="en-GB"/>
            </a:p>
          </p:txBody>
        </p:sp>
        <p:sp>
          <p:nvSpPr>
            <p:cNvPr id="12" name="Freeform 12"/>
            <p:cNvSpPr/>
            <p:nvPr/>
          </p:nvSpPr>
          <p:spPr>
            <a:xfrm>
              <a:off x="0" y="0"/>
              <a:ext cx="1233364" cy="3454400"/>
            </a:xfrm>
            <a:custGeom>
              <a:avLst/>
              <a:gdLst/>
              <a:ahLst/>
              <a:cxnLst/>
              <a:rect l="l" t="t" r="r" b="b"/>
              <a:pathLst>
                <a:path w="1233364" h="3454400">
                  <a:moveTo>
                    <a:pt x="6350" y="3454400"/>
                  </a:moveTo>
                  <a:lnTo>
                    <a:pt x="0" y="3454400"/>
                  </a:lnTo>
                  <a:lnTo>
                    <a:pt x="0" y="0"/>
                  </a:lnTo>
                  <a:lnTo>
                    <a:pt x="1233364" y="0"/>
                  </a:lnTo>
                  <a:lnTo>
                    <a:pt x="1233364" y="3454400"/>
                  </a:lnTo>
                  <a:lnTo>
                    <a:pt x="6350" y="3454400"/>
                  </a:lnTo>
                  <a:close/>
                  <a:moveTo>
                    <a:pt x="12700" y="12700"/>
                  </a:moveTo>
                  <a:lnTo>
                    <a:pt x="12700" y="3441700"/>
                  </a:lnTo>
                  <a:lnTo>
                    <a:pt x="1220664" y="3441700"/>
                  </a:lnTo>
                  <a:lnTo>
                    <a:pt x="1220664" y="12700"/>
                  </a:lnTo>
                  <a:lnTo>
                    <a:pt x="12700" y="12700"/>
                  </a:lnTo>
                  <a:close/>
                </a:path>
              </a:pathLst>
            </a:custGeom>
            <a:solidFill>
              <a:srgbClr val="004AAD"/>
            </a:solidFill>
          </p:spPr>
          <p:txBody>
            <a:bodyPr/>
            <a:lstStyle/>
            <a:p>
              <a:endParaRPr lang="en-GB"/>
            </a:p>
          </p:txBody>
        </p:sp>
        <p:sp>
          <p:nvSpPr>
            <p:cNvPr id="13" name="Freeform 13"/>
            <p:cNvSpPr/>
            <p:nvPr/>
          </p:nvSpPr>
          <p:spPr>
            <a:xfrm>
              <a:off x="139700" y="140970"/>
              <a:ext cx="952694" cy="3173730"/>
            </a:xfrm>
            <a:custGeom>
              <a:avLst/>
              <a:gdLst/>
              <a:ahLst/>
              <a:cxnLst/>
              <a:rect l="l" t="t" r="r" b="b"/>
              <a:pathLst>
                <a:path w="952694" h="3173730">
                  <a:moveTo>
                    <a:pt x="0" y="0"/>
                  </a:moveTo>
                  <a:lnTo>
                    <a:pt x="952694" y="0"/>
                  </a:lnTo>
                  <a:lnTo>
                    <a:pt x="952694" y="3173730"/>
                  </a:lnTo>
                  <a:lnTo>
                    <a:pt x="0" y="3173730"/>
                  </a:lnTo>
                  <a:close/>
                </a:path>
              </a:pathLst>
            </a:custGeom>
            <a:solidFill>
              <a:srgbClr val="FFFFFF"/>
            </a:solidFill>
          </p:spPr>
          <p:txBody>
            <a:bodyPr/>
            <a:lstStyle/>
            <a:p>
              <a:endParaRPr lang="en-GB"/>
            </a:p>
          </p:txBody>
        </p:sp>
      </p:grpSp>
      <p:grpSp>
        <p:nvGrpSpPr>
          <p:cNvPr id="14" name="Group 14"/>
          <p:cNvGrpSpPr/>
          <p:nvPr/>
        </p:nvGrpSpPr>
        <p:grpSpPr>
          <a:xfrm>
            <a:off x="5335965" y="0"/>
            <a:ext cx="2705488" cy="7560000"/>
            <a:chOff x="0" y="0"/>
            <a:chExt cx="1236222" cy="3454400"/>
          </a:xfrm>
        </p:grpSpPr>
        <p:sp>
          <p:nvSpPr>
            <p:cNvPr id="15" name="Freeform 15"/>
            <p:cNvSpPr/>
            <p:nvPr/>
          </p:nvSpPr>
          <p:spPr>
            <a:xfrm>
              <a:off x="6350" y="6350"/>
              <a:ext cx="1223522" cy="3441700"/>
            </a:xfrm>
            <a:custGeom>
              <a:avLst/>
              <a:gdLst/>
              <a:ahLst/>
              <a:cxnLst/>
              <a:rect l="l" t="t" r="r" b="b"/>
              <a:pathLst>
                <a:path w="1223522" h="3441700">
                  <a:moveTo>
                    <a:pt x="0" y="0"/>
                  </a:moveTo>
                  <a:lnTo>
                    <a:pt x="1223522" y="0"/>
                  </a:lnTo>
                  <a:lnTo>
                    <a:pt x="1223522" y="3441700"/>
                  </a:lnTo>
                  <a:lnTo>
                    <a:pt x="0" y="3441700"/>
                  </a:lnTo>
                  <a:close/>
                </a:path>
              </a:pathLst>
            </a:custGeom>
            <a:solidFill>
              <a:srgbClr val="FFFFFF"/>
            </a:solidFill>
          </p:spPr>
          <p:txBody>
            <a:bodyPr/>
            <a:lstStyle/>
            <a:p>
              <a:endParaRPr lang="en-GB"/>
            </a:p>
          </p:txBody>
        </p:sp>
        <p:sp>
          <p:nvSpPr>
            <p:cNvPr id="16" name="Freeform 16"/>
            <p:cNvSpPr/>
            <p:nvPr/>
          </p:nvSpPr>
          <p:spPr>
            <a:xfrm>
              <a:off x="0" y="0"/>
              <a:ext cx="1236222" cy="3454400"/>
            </a:xfrm>
            <a:custGeom>
              <a:avLst/>
              <a:gdLst/>
              <a:ahLst/>
              <a:cxnLst/>
              <a:rect l="l" t="t" r="r" b="b"/>
              <a:pathLst>
                <a:path w="1236222" h="3454400">
                  <a:moveTo>
                    <a:pt x="6350" y="3454400"/>
                  </a:moveTo>
                  <a:lnTo>
                    <a:pt x="0" y="3454400"/>
                  </a:lnTo>
                  <a:lnTo>
                    <a:pt x="0" y="0"/>
                  </a:lnTo>
                  <a:lnTo>
                    <a:pt x="1236222" y="0"/>
                  </a:lnTo>
                  <a:lnTo>
                    <a:pt x="1236222" y="3454400"/>
                  </a:lnTo>
                  <a:lnTo>
                    <a:pt x="6350" y="3454400"/>
                  </a:lnTo>
                  <a:close/>
                  <a:moveTo>
                    <a:pt x="12700" y="12700"/>
                  </a:moveTo>
                  <a:lnTo>
                    <a:pt x="12700" y="3441700"/>
                  </a:lnTo>
                  <a:lnTo>
                    <a:pt x="1223522" y="3441700"/>
                  </a:lnTo>
                  <a:lnTo>
                    <a:pt x="1223522" y="12700"/>
                  </a:lnTo>
                  <a:lnTo>
                    <a:pt x="12700" y="12700"/>
                  </a:lnTo>
                  <a:close/>
                </a:path>
              </a:pathLst>
            </a:custGeom>
            <a:solidFill>
              <a:srgbClr val="004AAD"/>
            </a:solidFill>
          </p:spPr>
          <p:txBody>
            <a:bodyPr/>
            <a:lstStyle/>
            <a:p>
              <a:endParaRPr lang="en-GB"/>
            </a:p>
          </p:txBody>
        </p:sp>
        <p:sp>
          <p:nvSpPr>
            <p:cNvPr id="17" name="Freeform 17"/>
            <p:cNvSpPr/>
            <p:nvPr/>
          </p:nvSpPr>
          <p:spPr>
            <a:xfrm>
              <a:off x="139700" y="140970"/>
              <a:ext cx="955552" cy="3173730"/>
            </a:xfrm>
            <a:custGeom>
              <a:avLst/>
              <a:gdLst/>
              <a:ahLst/>
              <a:cxnLst/>
              <a:rect l="l" t="t" r="r" b="b"/>
              <a:pathLst>
                <a:path w="955552" h="3173730">
                  <a:moveTo>
                    <a:pt x="0" y="0"/>
                  </a:moveTo>
                  <a:lnTo>
                    <a:pt x="955552" y="0"/>
                  </a:lnTo>
                  <a:lnTo>
                    <a:pt x="955552" y="3173730"/>
                  </a:lnTo>
                  <a:lnTo>
                    <a:pt x="0" y="3173730"/>
                  </a:lnTo>
                  <a:close/>
                </a:path>
              </a:pathLst>
            </a:custGeom>
            <a:solidFill>
              <a:srgbClr val="FFFFFF"/>
            </a:solidFill>
          </p:spPr>
          <p:txBody>
            <a:bodyPr/>
            <a:lstStyle/>
            <a:p>
              <a:endParaRPr lang="en-GB"/>
            </a:p>
          </p:txBody>
        </p:sp>
      </p:grpSp>
      <p:sp>
        <p:nvSpPr>
          <p:cNvPr id="18" name="Freeform 18"/>
          <p:cNvSpPr/>
          <p:nvPr/>
        </p:nvSpPr>
        <p:spPr>
          <a:xfrm>
            <a:off x="8113477" y="145215"/>
            <a:ext cx="1230165" cy="287038"/>
          </a:xfrm>
          <a:custGeom>
            <a:avLst/>
            <a:gdLst/>
            <a:ahLst/>
            <a:cxnLst/>
            <a:rect l="l" t="t" r="r" b="b"/>
            <a:pathLst>
              <a:path w="1230165" h="287038">
                <a:moveTo>
                  <a:pt x="0" y="0"/>
                </a:moveTo>
                <a:lnTo>
                  <a:pt x="1230165" y="0"/>
                </a:lnTo>
                <a:lnTo>
                  <a:pt x="1230165" y="287038"/>
                </a:lnTo>
                <a:lnTo>
                  <a:pt x="0" y="287038"/>
                </a:lnTo>
                <a:lnTo>
                  <a:pt x="0" y="0"/>
                </a:lnTo>
                <a:close/>
              </a:path>
            </a:pathLst>
          </a:custGeom>
          <a:blipFill>
            <a:blip r:embed="rId2"/>
            <a:stretch>
              <a:fillRect/>
            </a:stretch>
          </a:blipFill>
        </p:spPr>
        <p:txBody>
          <a:bodyPr/>
          <a:lstStyle/>
          <a:p>
            <a:endParaRPr lang="en-GB"/>
          </a:p>
        </p:txBody>
      </p:sp>
      <p:sp>
        <p:nvSpPr>
          <p:cNvPr id="19" name="Freeform 19"/>
          <p:cNvSpPr/>
          <p:nvPr/>
        </p:nvSpPr>
        <p:spPr>
          <a:xfrm>
            <a:off x="5552048" y="4424970"/>
            <a:ext cx="2262875" cy="3022035"/>
          </a:xfrm>
          <a:custGeom>
            <a:avLst/>
            <a:gdLst/>
            <a:ahLst/>
            <a:cxnLst/>
            <a:rect l="l" t="t" r="r" b="b"/>
            <a:pathLst>
              <a:path w="2262875" h="3022035">
                <a:moveTo>
                  <a:pt x="0" y="0"/>
                </a:moveTo>
                <a:lnTo>
                  <a:pt x="2262875" y="0"/>
                </a:lnTo>
                <a:lnTo>
                  <a:pt x="2262875" y="3022035"/>
                </a:lnTo>
                <a:lnTo>
                  <a:pt x="0" y="3022035"/>
                </a:lnTo>
                <a:lnTo>
                  <a:pt x="0" y="0"/>
                </a:lnTo>
                <a:close/>
              </a:path>
            </a:pathLst>
          </a:custGeom>
          <a:blipFill>
            <a:blip r:embed="rId3"/>
            <a:stretch>
              <a:fillRect l="-455971" t="-36244" r="-168951" b="-16422"/>
            </a:stretch>
          </a:blipFill>
        </p:spPr>
        <p:txBody>
          <a:bodyPr/>
          <a:lstStyle/>
          <a:p>
            <a:endParaRPr lang="en-GB"/>
          </a:p>
        </p:txBody>
      </p:sp>
      <p:sp>
        <p:nvSpPr>
          <p:cNvPr id="20" name="Freeform 20"/>
          <p:cNvSpPr/>
          <p:nvPr/>
        </p:nvSpPr>
        <p:spPr>
          <a:xfrm>
            <a:off x="9327328" y="129234"/>
            <a:ext cx="1313643" cy="318999"/>
          </a:xfrm>
          <a:custGeom>
            <a:avLst/>
            <a:gdLst/>
            <a:ahLst/>
            <a:cxnLst/>
            <a:rect l="l" t="t" r="r" b="b"/>
            <a:pathLst>
              <a:path w="1313643" h="318999">
                <a:moveTo>
                  <a:pt x="0" y="0"/>
                </a:moveTo>
                <a:lnTo>
                  <a:pt x="1313643" y="0"/>
                </a:lnTo>
                <a:lnTo>
                  <a:pt x="1313643" y="319000"/>
                </a:lnTo>
                <a:lnTo>
                  <a:pt x="0" y="319000"/>
                </a:lnTo>
                <a:lnTo>
                  <a:pt x="0" y="0"/>
                </a:lnTo>
                <a:close/>
              </a:path>
            </a:pathLst>
          </a:custGeom>
          <a:blipFill>
            <a:blip r:embed="rId4"/>
            <a:stretch>
              <a:fillRect/>
            </a:stretch>
          </a:blipFill>
        </p:spPr>
        <p:txBody>
          <a:bodyPr/>
          <a:lstStyle/>
          <a:p>
            <a:endParaRPr lang="en-GB"/>
          </a:p>
        </p:txBody>
      </p:sp>
      <p:sp>
        <p:nvSpPr>
          <p:cNvPr id="21" name="Freeform 21"/>
          <p:cNvSpPr/>
          <p:nvPr/>
        </p:nvSpPr>
        <p:spPr>
          <a:xfrm>
            <a:off x="5392870" y="129234"/>
            <a:ext cx="1230165" cy="287038"/>
          </a:xfrm>
          <a:custGeom>
            <a:avLst/>
            <a:gdLst/>
            <a:ahLst/>
            <a:cxnLst/>
            <a:rect l="l" t="t" r="r" b="b"/>
            <a:pathLst>
              <a:path w="1230165" h="287038">
                <a:moveTo>
                  <a:pt x="0" y="0"/>
                </a:moveTo>
                <a:lnTo>
                  <a:pt x="1230165" y="0"/>
                </a:lnTo>
                <a:lnTo>
                  <a:pt x="1230165" y="287039"/>
                </a:lnTo>
                <a:lnTo>
                  <a:pt x="0" y="287039"/>
                </a:lnTo>
                <a:lnTo>
                  <a:pt x="0" y="0"/>
                </a:lnTo>
                <a:close/>
              </a:path>
            </a:pathLst>
          </a:custGeom>
          <a:blipFill>
            <a:blip r:embed="rId2"/>
            <a:stretch>
              <a:fillRect/>
            </a:stretch>
          </a:blipFill>
        </p:spPr>
        <p:txBody>
          <a:bodyPr/>
          <a:lstStyle/>
          <a:p>
            <a:endParaRPr lang="en-GB"/>
          </a:p>
        </p:txBody>
      </p:sp>
      <p:sp>
        <p:nvSpPr>
          <p:cNvPr id="22" name="Freeform 22"/>
          <p:cNvSpPr/>
          <p:nvPr/>
        </p:nvSpPr>
        <p:spPr>
          <a:xfrm>
            <a:off x="6699235" y="129234"/>
            <a:ext cx="1313643" cy="318999"/>
          </a:xfrm>
          <a:custGeom>
            <a:avLst/>
            <a:gdLst/>
            <a:ahLst/>
            <a:cxnLst/>
            <a:rect l="l" t="t" r="r" b="b"/>
            <a:pathLst>
              <a:path w="1313643" h="318999">
                <a:moveTo>
                  <a:pt x="0" y="0"/>
                </a:moveTo>
                <a:lnTo>
                  <a:pt x="1313643" y="0"/>
                </a:lnTo>
                <a:lnTo>
                  <a:pt x="1313643" y="319000"/>
                </a:lnTo>
                <a:lnTo>
                  <a:pt x="0" y="319000"/>
                </a:lnTo>
                <a:lnTo>
                  <a:pt x="0" y="0"/>
                </a:lnTo>
                <a:close/>
              </a:path>
            </a:pathLst>
          </a:custGeom>
          <a:blipFill>
            <a:blip r:embed="rId4"/>
            <a:stretch>
              <a:fillRect/>
            </a:stretch>
          </a:blipFill>
        </p:spPr>
        <p:txBody>
          <a:bodyPr/>
          <a:lstStyle/>
          <a:p>
            <a:endParaRPr lang="en-GB"/>
          </a:p>
        </p:txBody>
      </p:sp>
      <p:sp>
        <p:nvSpPr>
          <p:cNvPr id="23" name="Freeform 23"/>
          <p:cNvSpPr/>
          <p:nvPr/>
        </p:nvSpPr>
        <p:spPr>
          <a:xfrm>
            <a:off x="2747110" y="129234"/>
            <a:ext cx="1230165" cy="287038"/>
          </a:xfrm>
          <a:custGeom>
            <a:avLst/>
            <a:gdLst/>
            <a:ahLst/>
            <a:cxnLst/>
            <a:rect l="l" t="t" r="r" b="b"/>
            <a:pathLst>
              <a:path w="1230165" h="287038">
                <a:moveTo>
                  <a:pt x="0" y="0"/>
                </a:moveTo>
                <a:lnTo>
                  <a:pt x="1230164" y="0"/>
                </a:lnTo>
                <a:lnTo>
                  <a:pt x="1230164" y="287039"/>
                </a:lnTo>
                <a:lnTo>
                  <a:pt x="0" y="287039"/>
                </a:lnTo>
                <a:lnTo>
                  <a:pt x="0" y="0"/>
                </a:lnTo>
                <a:close/>
              </a:path>
            </a:pathLst>
          </a:custGeom>
          <a:blipFill>
            <a:blip r:embed="rId2"/>
            <a:stretch>
              <a:fillRect/>
            </a:stretch>
          </a:blipFill>
        </p:spPr>
        <p:txBody>
          <a:bodyPr/>
          <a:lstStyle/>
          <a:p>
            <a:endParaRPr lang="en-GB"/>
          </a:p>
        </p:txBody>
      </p:sp>
      <p:sp>
        <p:nvSpPr>
          <p:cNvPr id="24" name="Freeform 24"/>
          <p:cNvSpPr/>
          <p:nvPr/>
        </p:nvSpPr>
        <p:spPr>
          <a:xfrm>
            <a:off x="4003271" y="129234"/>
            <a:ext cx="1313643" cy="318999"/>
          </a:xfrm>
          <a:custGeom>
            <a:avLst/>
            <a:gdLst/>
            <a:ahLst/>
            <a:cxnLst/>
            <a:rect l="l" t="t" r="r" b="b"/>
            <a:pathLst>
              <a:path w="1313643" h="318999">
                <a:moveTo>
                  <a:pt x="0" y="0"/>
                </a:moveTo>
                <a:lnTo>
                  <a:pt x="1313644" y="0"/>
                </a:lnTo>
                <a:lnTo>
                  <a:pt x="1313644" y="319000"/>
                </a:lnTo>
                <a:lnTo>
                  <a:pt x="0" y="319000"/>
                </a:lnTo>
                <a:lnTo>
                  <a:pt x="0" y="0"/>
                </a:lnTo>
                <a:close/>
              </a:path>
            </a:pathLst>
          </a:custGeom>
          <a:blipFill>
            <a:blip r:embed="rId4"/>
            <a:stretch>
              <a:fillRect/>
            </a:stretch>
          </a:blipFill>
        </p:spPr>
        <p:txBody>
          <a:bodyPr/>
          <a:lstStyle/>
          <a:p>
            <a:endParaRPr lang="en-GB"/>
          </a:p>
        </p:txBody>
      </p:sp>
      <p:sp>
        <p:nvSpPr>
          <p:cNvPr id="25" name="Freeform 25"/>
          <p:cNvSpPr/>
          <p:nvPr/>
        </p:nvSpPr>
        <p:spPr>
          <a:xfrm>
            <a:off x="85135" y="129234"/>
            <a:ext cx="1230165" cy="287038"/>
          </a:xfrm>
          <a:custGeom>
            <a:avLst/>
            <a:gdLst/>
            <a:ahLst/>
            <a:cxnLst/>
            <a:rect l="l" t="t" r="r" b="b"/>
            <a:pathLst>
              <a:path w="1230165" h="287038">
                <a:moveTo>
                  <a:pt x="0" y="0"/>
                </a:moveTo>
                <a:lnTo>
                  <a:pt x="1230165" y="0"/>
                </a:lnTo>
                <a:lnTo>
                  <a:pt x="1230165" y="287039"/>
                </a:lnTo>
                <a:lnTo>
                  <a:pt x="0" y="287039"/>
                </a:lnTo>
                <a:lnTo>
                  <a:pt x="0" y="0"/>
                </a:lnTo>
                <a:close/>
              </a:path>
            </a:pathLst>
          </a:custGeom>
          <a:blipFill>
            <a:blip r:embed="rId2"/>
            <a:stretch>
              <a:fillRect/>
            </a:stretch>
          </a:blipFill>
        </p:spPr>
        <p:txBody>
          <a:bodyPr/>
          <a:lstStyle/>
          <a:p>
            <a:endParaRPr lang="en-GB"/>
          </a:p>
        </p:txBody>
      </p:sp>
      <p:sp>
        <p:nvSpPr>
          <p:cNvPr id="26" name="Freeform 26"/>
          <p:cNvSpPr/>
          <p:nvPr/>
        </p:nvSpPr>
        <p:spPr>
          <a:xfrm>
            <a:off x="1306581" y="129234"/>
            <a:ext cx="1313643" cy="318999"/>
          </a:xfrm>
          <a:custGeom>
            <a:avLst/>
            <a:gdLst/>
            <a:ahLst/>
            <a:cxnLst/>
            <a:rect l="l" t="t" r="r" b="b"/>
            <a:pathLst>
              <a:path w="1313643" h="318999">
                <a:moveTo>
                  <a:pt x="0" y="0"/>
                </a:moveTo>
                <a:lnTo>
                  <a:pt x="1313644" y="0"/>
                </a:lnTo>
                <a:lnTo>
                  <a:pt x="1313644" y="319000"/>
                </a:lnTo>
                <a:lnTo>
                  <a:pt x="0" y="319000"/>
                </a:lnTo>
                <a:lnTo>
                  <a:pt x="0" y="0"/>
                </a:lnTo>
                <a:close/>
              </a:path>
            </a:pathLst>
          </a:custGeom>
          <a:blipFill>
            <a:blip r:embed="rId4"/>
            <a:stretch>
              <a:fillRect/>
            </a:stretch>
          </a:blipFill>
        </p:spPr>
        <p:txBody>
          <a:bodyPr/>
          <a:lstStyle/>
          <a:p>
            <a:endParaRPr lang="en-GB"/>
          </a:p>
        </p:txBody>
      </p:sp>
      <p:sp>
        <p:nvSpPr>
          <p:cNvPr id="27" name="Freeform 27"/>
          <p:cNvSpPr/>
          <p:nvPr/>
        </p:nvSpPr>
        <p:spPr>
          <a:xfrm>
            <a:off x="8784336" y="4588373"/>
            <a:ext cx="1172900" cy="1150770"/>
          </a:xfrm>
          <a:custGeom>
            <a:avLst/>
            <a:gdLst/>
            <a:ahLst/>
            <a:cxnLst/>
            <a:rect l="l" t="t" r="r" b="b"/>
            <a:pathLst>
              <a:path w="1172900" h="1150770">
                <a:moveTo>
                  <a:pt x="0" y="0"/>
                </a:moveTo>
                <a:lnTo>
                  <a:pt x="1172900" y="0"/>
                </a:lnTo>
                <a:lnTo>
                  <a:pt x="1172900" y="1150770"/>
                </a:lnTo>
                <a:lnTo>
                  <a:pt x="0" y="1150770"/>
                </a:lnTo>
                <a:lnTo>
                  <a:pt x="0" y="0"/>
                </a:lnTo>
                <a:close/>
              </a:path>
            </a:pathLst>
          </a:custGeom>
          <a:blipFill>
            <a:blip r:embed="rId5"/>
            <a:stretch>
              <a:fillRect/>
            </a:stretch>
          </a:blipFill>
        </p:spPr>
        <p:txBody>
          <a:bodyPr/>
          <a:lstStyle/>
          <a:p>
            <a:endParaRPr lang="en-GB"/>
          </a:p>
        </p:txBody>
      </p:sp>
      <p:sp>
        <p:nvSpPr>
          <p:cNvPr id="28" name="Freeform 28"/>
          <p:cNvSpPr/>
          <p:nvPr/>
        </p:nvSpPr>
        <p:spPr>
          <a:xfrm>
            <a:off x="6909580" y="3513414"/>
            <a:ext cx="966325" cy="885985"/>
          </a:xfrm>
          <a:custGeom>
            <a:avLst/>
            <a:gdLst/>
            <a:ahLst/>
            <a:cxnLst/>
            <a:rect l="l" t="t" r="r" b="b"/>
            <a:pathLst>
              <a:path w="966325" h="885985">
                <a:moveTo>
                  <a:pt x="0" y="0"/>
                </a:moveTo>
                <a:lnTo>
                  <a:pt x="966325" y="0"/>
                </a:lnTo>
                <a:lnTo>
                  <a:pt x="966325" y="885985"/>
                </a:lnTo>
                <a:lnTo>
                  <a:pt x="0" y="885985"/>
                </a:lnTo>
                <a:lnTo>
                  <a:pt x="0" y="0"/>
                </a:lnTo>
                <a:close/>
              </a:path>
            </a:pathLst>
          </a:custGeom>
          <a:blipFill>
            <a:blip r:embed="rId6"/>
            <a:stretch>
              <a:fillRect t="-3830" b="-3830"/>
            </a:stretch>
          </a:blipFill>
        </p:spPr>
        <p:txBody>
          <a:bodyPr/>
          <a:lstStyle/>
          <a:p>
            <a:endParaRPr lang="en-GB"/>
          </a:p>
        </p:txBody>
      </p:sp>
      <p:sp>
        <p:nvSpPr>
          <p:cNvPr id="29" name="TextBox 29"/>
          <p:cNvSpPr txBox="1"/>
          <p:nvPr/>
        </p:nvSpPr>
        <p:spPr>
          <a:xfrm>
            <a:off x="120941" y="524261"/>
            <a:ext cx="2509263" cy="6859905"/>
          </a:xfrm>
          <a:prstGeom prst="rect">
            <a:avLst/>
          </a:prstGeom>
        </p:spPr>
        <p:txBody>
          <a:bodyPr lIns="0" tIns="0" rIns="0" bIns="0" rtlCol="0" anchor="t">
            <a:spAutoFit/>
          </a:bodyPr>
          <a:lstStyle/>
          <a:p>
            <a:pPr algn="l">
              <a:lnSpc>
                <a:spcPts val="1540"/>
              </a:lnSpc>
              <a:spcBef>
                <a:spcPct val="0"/>
              </a:spcBef>
            </a:pPr>
            <a:r>
              <a:rPr lang="en-US" sz="1100" b="1" dirty="0">
                <a:solidFill>
                  <a:srgbClr val="004AAD"/>
                </a:solidFill>
                <a:latin typeface="Arial Bold"/>
                <a:ea typeface="Arial Bold"/>
                <a:cs typeface="Arial Bold"/>
                <a:sym typeface="Arial Bold"/>
              </a:rPr>
              <a:t>Teaching practice</a:t>
            </a:r>
          </a:p>
          <a:p>
            <a:pPr algn="l">
              <a:lnSpc>
                <a:spcPts val="1400"/>
              </a:lnSpc>
              <a:spcBef>
                <a:spcPct val="0"/>
              </a:spcBef>
            </a:pPr>
            <a:r>
              <a:rPr lang="en-US" sz="1000" dirty="0">
                <a:solidFill>
                  <a:srgbClr val="000000"/>
                </a:solidFill>
                <a:latin typeface="Arial"/>
                <a:ea typeface="Arial"/>
                <a:cs typeface="Arial"/>
                <a:sym typeface="Arial"/>
              </a:rPr>
              <a:t>The practice is a teaching practice and occasionally trainee GPs may, as of their training, be required to sit in with their trainer GP during consultations with patients.</a:t>
            </a:r>
          </a:p>
          <a:p>
            <a:pPr algn="l">
              <a:lnSpc>
                <a:spcPts val="1400"/>
              </a:lnSpc>
              <a:spcBef>
                <a:spcPct val="0"/>
              </a:spcBef>
            </a:pPr>
            <a:endParaRPr lang="en-US" sz="1000" dirty="0">
              <a:solidFill>
                <a:srgbClr val="000000"/>
              </a:solidFill>
              <a:latin typeface="Arial"/>
              <a:ea typeface="Arial"/>
              <a:cs typeface="Arial"/>
              <a:sym typeface="Arial"/>
            </a:endParaRPr>
          </a:p>
          <a:p>
            <a:pPr algn="l">
              <a:lnSpc>
                <a:spcPts val="1400"/>
              </a:lnSpc>
              <a:spcBef>
                <a:spcPct val="0"/>
              </a:spcBef>
            </a:pPr>
            <a:r>
              <a:rPr lang="en-US" sz="1000" dirty="0">
                <a:solidFill>
                  <a:srgbClr val="000000"/>
                </a:solidFill>
                <a:latin typeface="Arial"/>
                <a:ea typeface="Arial"/>
                <a:cs typeface="Arial"/>
                <a:sym typeface="Arial"/>
              </a:rPr>
              <a:t>You will always be asked if you consent to this prior to your consultation. If you do not consent, the trainee GP will not sit in on your consultation.</a:t>
            </a:r>
          </a:p>
          <a:p>
            <a:pPr algn="l">
              <a:lnSpc>
                <a:spcPts val="1540"/>
              </a:lnSpc>
              <a:spcBef>
                <a:spcPct val="0"/>
              </a:spcBef>
            </a:pPr>
            <a:endParaRPr lang="en-US" sz="1000" dirty="0">
              <a:solidFill>
                <a:srgbClr val="000000"/>
              </a:solidFill>
              <a:latin typeface="Arial"/>
              <a:ea typeface="Arial"/>
              <a:cs typeface="Arial"/>
              <a:sym typeface="Arial"/>
            </a:endParaRPr>
          </a:p>
          <a:p>
            <a:pPr algn="l">
              <a:lnSpc>
                <a:spcPts val="1540"/>
              </a:lnSpc>
              <a:spcBef>
                <a:spcPct val="0"/>
              </a:spcBef>
            </a:pPr>
            <a:r>
              <a:rPr lang="en-US" sz="1100" b="1" dirty="0">
                <a:solidFill>
                  <a:srgbClr val="004AAD"/>
                </a:solidFill>
                <a:latin typeface="Arial Bold"/>
                <a:ea typeface="Arial Bold"/>
                <a:cs typeface="Arial Bold"/>
                <a:sym typeface="Arial Bold"/>
              </a:rPr>
              <a:t>How to register at the practice </a:t>
            </a:r>
          </a:p>
          <a:p>
            <a:pPr algn="l">
              <a:lnSpc>
                <a:spcPts val="1400"/>
              </a:lnSpc>
              <a:spcBef>
                <a:spcPct val="0"/>
              </a:spcBef>
            </a:pPr>
            <a:r>
              <a:rPr lang="en-US" sz="1000" dirty="0">
                <a:solidFill>
                  <a:srgbClr val="000000"/>
                </a:solidFill>
                <a:latin typeface="Arial"/>
                <a:ea typeface="Arial"/>
                <a:cs typeface="Arial"/>
                <a:sym typeface="Arial"/>
              </a:rPr>
              <a:t>The quickest way to register at the practice is to use the practice website. You must live within the practice area which is shown on the website. If you are unable to use the website, please contact the practice for information about how to register.</a:t>
            </a:r>
          </a:p>
          <a:p>
            <a:pPr algn="l">
              <a:lnSpc>
                <a:spcPts val="1400"/>
              </a:lnSpc>
              <a:spcBef>
                <a:spcPct val="0"/>
              </a:spcBef>
            </a:pPr>
            <a:endParaRPr lang="en-US" sz="1000" dirty="0">
              <a:solidFill>
                <a:srgbClr val="000000"/>
              </a:solidFill>
              <a:latin typeface="Arial"/>
              <a:ea typeface="Arial"/>
              <a:cs typeface="Arial"/>
              <a:sym typeface="Arial"/>
            </a:endParaRPr>
          </a:p>
          <a:p>
            <a:pPr algn="l">
              <a:lnSpc>
                <a:spcPts val="1400"/>
              </a:lnSpc>
              <a:spcBef>
                <a:spcPct val="0"/>
              </a:spcBef>
            </a:pPr>
            <a:endParaRPr lang="en-US" sz="1000" dirty="0">
              <a:solidFill>
                <a:srgbClr val="000000"/>
              </a:solidFill>
              <a:latin typeface="Arial"/>
              <a:ea typeface="Arial"/>
              <a:cs typeface="Arial"/>
              <a:sym typeface="Arial"/>
            </a:endParaRPr>
          </a:p>
          <a:p>
            <a:pPr algn="l">
              <a:lnSpc>
                <a:spcPts val="1400"/>
              </a:lnSpc>
              <a:spcBef>
                <a:spcPct val="0"/>
              </a:spcBef>
            </a:pPr>
            <a:endParaRPr lang="en-US" sz="1000" dirty="0">
              <a:solidFill>
                <a:srgbClr val="000000"/>
              </a:solidFill>
              <a:latin typeface="Arial"/>
              <a:ea typeface="Arial"/>
              <a:cs typeface="Arial"/>
              <a:sym typeface="Arial"/>
            </a:endParaRPr>
          </a:p>
          <a:p>
            <a:pPr algn="l">
              <a:lnSpc>
                <a:spcPts val="1400"/>
              </a:lnSpc>
              <a:spcBef>
                <a:spcPct val="0"/>
              </a:spcBef>
            </a:pPr>
            <a:endParaRPr lang="en-US" sz="1000" dirty="0">
              <a:solidFill>
                <a:srgbClr val="000000"/>
              </a:solidFill>
              <a:latin typeface="Arial"/>
              <a:ea typeface="Arial"/>
              <a:cs typeface="Arial"/>
              <a:sym typeface="Arial"/>
            </a:endParaRPr>
          </a:p>
          <a:p>
            <a:pPr algn="l">
              <a:lnSpc>
                <a:spcPts val="1540"/>
              </a:lnSpc>
              <a:spcBef>
                <a:spcPct val="0"/>
              </a:spcBef>
            </a:pPr>
            <a:endParaRPr lang="en-US" sz="1000" dirty="0">
              <a:solidFill>
                <a:srgbClr val="000000"/>
              </a:solidFill>
              <a:latin typeface="Arial"/>
              <a:ea typeface="Arial"/>
              <a:cs typeface="Arial"/>
              <a:sym typeface="Arial"/>
            </a:endParaRPr>
          </a:p>
          <a:p>
            <a:pPr algn="l">
              <a:lnSpc>
                <a:spcPts val="1540"/>
              </a:lnSpc>
              <a:spcBef>
                <a:spcPct val="0"/>
              </a:spcBef>
            </a:pPr>
            <a:endParaRPr lang="en-US" sz="1000" dirty="0">
              <a:solidFill>
                <a:srgbClr val="000000"/>
              </a:solidFill>
              <a:latin typeface="Arial"/>
              <a:ea typeface="Arial"/>
              <a:cs typeface="Arial"/>
              <a:sym typeface="Arial"/>
            </a:endParaRPr>
          </a:p>
          <a:p>
            <a:pPr algn="l">
              <a:lnSpc>
                <a:spcPts val="1540"/>
              </a:lnSpc>
              <a:spcBef>
                <a:spcPct val="0"/>
              </a:spcBef>
            </a:pPr>
            <a:endParaRPr lang="en-US" sz="1000" dirty="0">
              <a:solidFill>
                <a:srgbClr val="000000"/>
              </a:solidFill>
              <a:latin typeface="Arial"/>
              <a:ea typeface="Arial"/>
              <a:cs typeface="Arial"/>
              <a:sym typeface="Arial"/>
            </a:endParaRPr>
          </a:p>
          <a:p>
            <a:pPr algn="l">
              <a:lnSpc>
                <a:spcPts val="1540"/>
              </a:lnSpc>
              <a:spcBef>
                <a:spcPct val="0"/>
              </a:spcBef>
            </a:pPr>
            <a:endParaRPr lang="en-US" sz="1000" dirty="0">
              <a:solidFill>
                <a:srgbClr val="000000"/>
              </a:solidFill>
              <a:latin typeface="Arial"/>
              <a:ea typeface="Arial"/>
              <a:cs typeface="Arial"/>
              <a:sym typeface="Arial"/>
            </a:endParaRPr>
          </a:p>
          <a:p>
            <a:pPr algn="l">
              <a:lnSpc>
                <a:spcPts val="1540"/>
              </a:lnSpc>
              <a:spcBef>
                <a:spcPct val="0"/>
              </a:spcBef>
            </a:pPr>
            <a:r>
              <a:rPr lang="en-US" sz="1100" b="1" dirty="0">
                <a:solidFill>
                  <a:srgbClr val="004AAD"/>
                </a:solidFill>
                <a:latin typeface="Arial Bold"/>
                <a:ea typeface="Arial Bold"/>
                <a:cs typeface="Arial Bold"/>
                <a:sym typeface="Arial Bold"/>
              </a:rPr>
              <a:t>Patients' rights and responsibilities </a:t>
            </a:r>
          </a:p>
          <a:p>
            <a:pPr algn="l">
              <a:lnSpc>
                <a:spcPts val="1400"/>
              </a:lnSpc>
              <a:spcBef>
                <a:spcPct val="0"/>
              </a:spcBef>
            </a:pPr>
            <a:r>
              <a:rPr lang="en-US" sz="1000" dirty="0">
                <a:solidFill>
                  <a:srgbClr val="000000"/>
                </a:solidFill>
                <a:latin typeface="Arial"/>
                <a:ea typeface="Arial"/>
                <a:cs typeface="Arial"/>
                <a:sym typeface="Arial"/>
              </a:rPr>
              <a:t>When registering, you have a right to express a preference to be seen by a particular GP. This will be recorded on our clinical system and, where possible, you will be allocated appointments with that clinician. All patients will be assigned an accountable GP.</a:t>
            </a:r>
          </a:p>
          <a:p>
            <a:pPr algn="l">
              <a:lnSpc>
                <a:spcPts val="1400"/>
              </a:lnSpc>
              <a:spcBef>
                <a:spcPct val="0"/>
              </a:spcBef>
            </a:pPr>
            <a:r>
              <a:rPr lang="en-US" sz="1000" dirty="0">
                <a:solidFill>
                  <a:srgbClr val="000000"/>
                </a:solidFill>
                <a:latin typeface="Arial"/>
                <a:ea typeface="Arial"/>
                <a:cs typeface="Arial"/>
                <a:sym typeface="Arial"/>
              </a:rPr>
              <a:t>You will also be offered a health check when you join the practice for the first time (see the practice website for a full list of your rights and responsibilities).</a:t>
            </a:r>
          </a:p>
        </p:txBody>
      </p:sp>
      <p:sp>
        <p:nvSpPr>
          <p:cNvPr id="30" name="Freeform 30"/>
          <p:cNvSpPr/>
          <p:nvPr/>
        </p:nvSpPr>
        <p:spPr>
          <a:xfrm>
            <a:off x="782310" y="4077397"/>
            <a:ext cx="930559" cy="827995"/>
          </a:xfrm>
          <a:custGeom>
            <a:avLst/>
            <a:gdLst/>
            <a:ahLst/>
            <a:cxnLst/>
            <a:rect l="l" t="t" r="r" b="b"/>
            <a:pathLst>
              <a:path w="996298" h="1011988">
                <a:moveTo>
                  <a:pt x="0" y="0"/>
                </a:moveTo>
                <a:lnTo>
                  <a:pt x="996299" y="0"/>
                </a:lnTo>
                <a:lnTo>
                  <a:pt x="996299" y="1011988"/>
                </a:lnTo>
                <a:lnTo>
                  <a:pt x="0" y="1011988"/>
                </a:lnTo>
                <a:lnTo>
                  <a:pt x="0" y="0"/>
                </a:lnTo>
                <a:close/>
              </a:path>
            </a:pathLst>
          </a:custGeom>
          <a:blipFill>
            <a:blip r:embed="rId7"/>
            <a:stretch>
              <a:fillRect/>
            </a:stretch>
          </a:blipFill>
        </p:spPr>
        <p:txBody>
          <a:bodyPr/>
          <a:lstStyle/>
          <a:p>
            <a:endParaRPr lang="en-GB"/>
          </a:p>
        </p:txBody>
      </p:sp>
      <p:sp>
        <p:nvSpPr>
          <p:cNvPr id="31" name="TextBox 31"/>
          <p:cNvSpPr txBox="1"/>
          <p:nvPr/>
        </p:nvSpPr>
        <p:spPr>
          <a:xfrm>
            <a:off x="8084287" y="571298"/>
            <a:ext cx="2572998" cy="659130"/>
          </a:xfrm>
          <a:prstGeom prst="rect">
            <a:avLst/>
          </a:prstGeom>
        </p:spPr>
        <p:txBody>
          <a:bodyPr lIns="0" tIns="0" rIns="0" bIns="0" rtlCol="0" anchor="t">
            <a:spAutoFit/>
          </a:bodyPr>
          <a:lstStyle/>
          <a:p>
            <a:pPr algn="ctr">
              <a:lnSpc>
                <a:spcPts val="2520"/>
              </a:lnSpc>
              <a:spcBef>
                <a:spcPct val="0"/>
              </a:spcBef>
            </a:pPr>
            <a:r>
              <a:rPr lang="en-US" sz="1800" b="1">
                <a:solidFill>
                  <a:srgbClr val="004AAD"/>
                </a:solidFill>
                <a:latin typeface="Arial Bold"/>
                <a:ea typeface="Arial Bold"/>
                <a:cs typeface="Arial Bold"/>
                <a:sym typeface="Arial Bold"/>
              </a:rPr>
              <a:t>Patient Information Leaflet</a:t>
            </a:r>
          </a:p>
        </p:txBody>
      </p:sp>
      <p:sp>
        <p:nvSpPr>
          <p:cNvPr id="32" name="TextBox 32"/>
          <p:cNvSpPr txBox="1"/>
          <p:nvPr/>
        </p:nvSpPr>
        <p:spPr>
          <a:xfrm>
            <a:off x="8229858" y="1306628"/>
            <a:ext cx="2303768" cy="552941"/>
          </a:xfrm>
          <a:prstGeom prst="rect">
            <a:avLst/>
          </a:prstGeom>
        </p:spPr>
        <p:txBody>
          <a:bodyPr lIns="0" tIns="0" rIns="0" bIns="0" rtlCol="0" anchor="t">
            <a:spAutoFit/>
          </a:bodyPr>
          <a:lstStyle/>
          <a:p>
            <a:pPr algn="ctr">
              <a:lnSpc>
                <a:spcPts val="1431"/>
              </a:lnSpc>
              <a:spcBef>
                <a:spcPct val="0"/>
              </a:spcBef>
            </a:pPr>
            <a:r>
              <a:rPr lang="en-US" sz="1022">
                <a:solidFill>
                  <a:srgbClr val="000000"/>
                </a:solidFill>
                <a:latin typeface="Arial"/>
                <a:ea typeface="Arial"/>
                <a:cs typeface="Arial"/>
                <a:sym typeface="Arial"/>
              </a:rPr>
              <a:t>St Andrews Health Centre and St Paul’s Way Medical Centre are apart of the Bromley by Bow Health Partnership.</a:t>
            </a:r>
          </a:p>
        </p:txBody>
      </p:sp>
      <p:sp>
        <p:nvSpPr>
          <p:cNvPr id="33" name="TextBox 33"/>
          <p:cNvSpPr txBox="1"/>
          <p:nvPr/>
        </p:nvSpPr>
        <p:spPr>
          <a:xfrm>
            <a:off x="8668913" y="2048308"/>
            <a:ext cx="1403747" cy="472440"/>
          </a:xfrm>
          <a:prstGeom prst="rect">
            <a:avLst/>
          </a:prstGeom>
        </p:spPr>
        <p:txBody>
          <a:bodyPr lIns="0" tIns="0" rIns="0" bIns="0" rtlCol="0" anchor="t">
            <a:spAutoFit/>
          </a:bodyPr>
          <a:lstStyle/>
          <a:p>
            <a:pPr algn="ctr">
              <a:lnSpc>
                <a:spcPts val="1260"/>
              </a:lnSpc>
            </a:pPr>
            <a:r>
              <a:rPr lang="en-US" sz="900" b="1">
                <a:solidFill>
                  <a:srgbClr val="000000"/>
                </a:solidFill>
                <a:latin typeface="Arial Bold"/>
                <a:ea typeface="Arial Bold"/>
                <a:cs typeface="Arial Bold"/>
                <a:sym typeface="Arial Bold"/>
              </a:rPr>
              <a:t>St Andrews Health Centre</a:t>
            </a:r>
          </a:p>
          <a:p>
            <a:pPr algn="ctr">
              <a:lnSpc>
                <a:spcPts val="1260"/>
              </a:lnSpc>
            </a:pPr>
            <a:r>
              <a:rPr lang="en-US" sz="900" b="1">
                <a:solidFill>
                  <a:srgbClr val="000000"/>
                </a:solidFill>
                <a:latin typeface="Arial Bold"/>
                <a:ea typeface="Arial Bold"/>
                <a:cs typeface="Arial Bold"/>
                <a:sym typeface="Arial Bold"/>
              </a:rPr>
              <a:t>2 Hannaford Walk, Bow</a:t>
            </a:r>
          </a:p>
          <a:p>
            <a:pPr algn="ctr">
              <a:lnSpc>
                <a:spcPts val="1260"/>
              </a:lnSpc>
              <a:spcBef>
                <a:spcPct val="0"/>
              </a:spcBef>
            </a:pPr>
            <a:r>
              <a:rPr lang="en-US" sz="900" b="1">
                <a:solidFill>
                  <a:srgbClr val="000000"/>
                </a:solidFill>
                <a:latin typeface="Arial Bold"/>
                <a:ea typeface="Arial Bold"/>
                <a:cs typeface="Arial Bold"/>
                <a:sym typeface="Arial Bold"/>
              </a:rPr>
              <a:t>London E3 3FF</a:t>
            </a:r>
          </a:p>
        </p:txBody>
      </p:sp>
      <p:sp>
        <p:nvSpPr>
          <p:cNvPr id="34" name="TextBox 34"/>
          <p:cNvSpPr txBox="1"/>
          <p:nvPr/>
        </p:nvSpPr>
        <p:spPr>
          <a:xfrm>
            <a:off x="8784336" y="2557488"/>
            <a:ext cx="1288323" cy="197986"/>
          </a:xfrm>
          <a:prstGeom prst="rect">
            <a:avLst/>
          </a:prstGeom>
        </p:spPr>
        <p:txBody>
          <a:bodyPr lIns="0" tIns="0" rIns="0" bIns="0" rtlCol="0" anchor="t">
            <a:spAutoFit/>
          </a:bodyPr>
          <a:lstStyle/>
          <a:p>
            <a:pPr algn="ctr">
              <a:lnSpc>
                <a:spcPts val="1446"/>
              </a:lnSpc>
              <a:spcBef>
                <a:spcPct val="0"/>
              </a:spcBef>
            </a:pPr>
            <a:r>
              <a:rPr lang="en-US" sz="1033" b="1">
                <a:solidFill>
                  <a:srgbClr val="000000"/>
                </a:solidFill>
                <a:latin typeface="Arial Bold"/>
                <a:ea typeface="Arial Bold"/>
                <a:cs typeface="Arial Bold"/>
                <a:sym typeface="Arial Bold"/>
              </a:rPr>
              <a:t>Tel</a:t>
            </a:r>
            <a:r>
              <a:rPr lang="en-US" sz="1033">
                <a:solidFill>
                  <a:srgbClr val="000000"/>
                </a:solidFill>
                <a:latin typeface="Arial"/>
                <a:ea typeface="Arial"/>
                <a:cs typeface="Arial"/>
                <a:sym typeface="Arial"/>
              </a:rPr>
              <a:t>: 020 8980 1888  </a:t>
            </a:r>
          </a:p>
        </p:txBody>
      </p:sp>
      <p:sp>
        <p:nvSpPr>
          <p:cNvPr id="35" name="TextBox 35"/>
          <p:cNvSpPr txBox="1"/>
          <p:nvPr/>
        </p:nvSpPr>
        <p:spPr>
          <a:xfrm>
            <a:off x="8170523" y="4077398"/>
            <a:ext cx="2422437" cy="406200"/>
          </a:xfrm>
          <a:prstGeom prst="rect">
            <a:avLst/>
          </a:prstGeom>
        </p:spPr>
        <p:txBody>
          <a:bodyPr lIns="0" tIns="0" rIns="0" bIns="0" rtlCol="0" anchor="t">
            <a:spAutoFit/>
          </a:bodyPr>
          <a:lstStyle/>
          <a:p>
            <a:pPr algn="ctr">
              <a:lnSpc>
                <a:spcPts val="1564"/>
              </a:lnSpc>
            </a:pPr>
            <a:r>
              <a:rPr lang="en-US" sz="1093" b="1">
                <a:solidFill>
                  <a:srgbClr val="000000"/>
                </a:solidFill>
                <a:latin typeface="Arial Bold"/>
                <a:ea typeface="Arial Bold"/>
                <a:cs typeface="Arial Bold"/>
                <a:sym typeface="Arial Bold"/>
              </a:rPr>
              <a:t>BBBH Website</a:t>
            </a:r>
            <a:r>
              <a:rPr lang="en-US" sz="1093">
                <a:solidFill>
                  <a:srgbClr val="000000"/>
                </a:solidFill>
                <a:latin typeface="Arial"/>
                <a:ea typeface="Arial"/>
                <a:cs typeface="Arial"/>
                <a:sym typeface="Arial"/>
              </a:rPr>
              <a:t>:</a:t>
            </a:r>
          </a:p>
          <a:p>
            <a:pPr algn="ctr">
              <a:lnSpc>
                <a:spcPts val="1564"/>
              </a:lnSpc>
            </a:pPr>
            <a:r>
              <a:rPr lang="en-US" sz="1093">
                <a:solidFill>
                  <a:srgbClr val="000000"/>
                </a:solidFill>
                <a:latin typeface="Arial"/>
                <a:ea typeface="Arial"/>
                <a:cs typeface="Arial"/>
                <a:sym typeface="Arial"/>
              </a:rPr>
              <a:t>www.bbbhp.org.uk</a:t>
            </a:r>
          </a:p>
        </p:txBody>
      </p:sp>
      <p:sp>
        <p:nvSpPr>
          <p:cNvPr id="36" name="TextBox 36"/>
          <p:cNvSpPr txBox="1"/>
          <p:nvPr/>
        </p:nvSpPr>
        <p:spPr>
          <a:xfrm>
            <a:off x="8480763" y="5888363"/>
            <a:ext cx="1849078" cy="210185"/>
          </a:xfrm>
          <a:prstGeom prst="rect">
            <a:avLst/>
          </a:prstGeom>
        </p:spPr>
        <p:txBody>
          <a:bodyPr lIns="0" tIns="0" rIns="0" bIns="0" rtlCol="0" anchor="t">
            <a:spAutoFit/>
          </a:bodyPr>
          <a:lstStyle/>
          <a:p>
            <a:pPr algn="ctr">
              <a:lnSpc>
                <a:spcPts val="1540"/>
              </a:lnSpc>
              <a:spcBef>
                <a:spcPct val="0"/>
              </a:spcBef>
            </a:pPr>
            <a:r>
              <a:rPr lang="en-US" sz="1100">
                <a:solidFill>
                  <a:srgbClr val="000000"/>
                </a:solidFill>
                <a:latin typeface="Arial"/>
                <a:ea typeface="Arial"/>
                <a:cs typeface="Arial"/>
                <a:sym typeface="Arial"/>
              </a:rPr>
              <a:t>Register with the GP Surgery:</a:t>
            </a:r>
          </a:p>
        </p:txBody>
      </p:sp>
      <p:sp>
        <p:nvSpPr>
          <p:cNvPr id="37" name="TextBox 37"/>
          <p:cNvSpPr txBox="1"/>
          <p:nvPr/>
        </p:nvSpPr>
        <p:spPr>
          <a:xfrm>
            <a:off x="2818609" y="676073"/>
            <a:ext cx="2412581" cy="6420027"/>
          </a:xfrm>
          <a:prstGeom prst="rect">
            <a:avLst/>
          </a:prstGeom>
        </p:spPr>
        <p:txBody>
          <a:bodyPr lIns="0" tIns="0" rIns="0" bIns="0" rtlCol="0" anchor="t">
            <a:spAutoFit/>
          </a:bodyPr>
          <a:lstStyle/>
          <a:p>
            <a:pPr algn="l">
              <a:lnSpc>
                <a:spcPts val="845"/>
              </a:lnSpc>
            </a:pPr>
            <a:r>
              <a:rPr lang="en-US" sz="1191" b="1" dirty="0">
                <a:solidFill>
                  <a:srgbClr val="004AAD"/>
                </a:solidFill>
                <a:latin typeface="Arial Bold"/>
                <a:ea typeface="Arial Bold"/>
                <a:cs typeface="Arial Bold"/>
                <a:sym typeface="Arial Bold"/>
              </a:rPr>
              <a:t>Services we provide</a:t>
            </a:r>
          </a:p>
          <a:p>
            <a:pPr algn="l">
              <a:lnSpc>
                <a:spcPts val="740"/>
              </a:lnSpc>
            </a:pPr>
            <a:endParaRPr lang="en-US" sz="1191" b="1" dirty="0">
              <a:solidFill>
                <a:srgbClr val="004AAD"/>
              </a:solidFill>
              <a:latin typeface="Arial Bold"/>
              <a:ea typeface="Arial Bold"/>
              <a:cs typeface="Arial Bold"/>
              <a:sym typeface="Arial Bold"/>
            </a:endParaRPr>
          </a:p>
          <a:p>
            <a:pPr algn="l">
              <a:lnSpc>
                <a:spcPts val="740"/>
              </a:lnSpc>
            </a:pPr>
            <a:endParaRPr lang="en-US" sz="1191" b="1" dirty="0">
              <a:solidFill>
                <a:srgbClr val="004AAD"/>
              </a:solidFill>
              <a:latin typeface="Arial Bold"/>
              <a:ea typeface="Arial Bold"/>
              <a:cs typeface="Arial Bold"/>
              <a:sym typeface="Arial Bold"/>
            </a:endParaRPr>
          </a:p>
          <a:p>
            <a:pPr algn="l">
              <a:lnSpc>
                <a:spcPts val="1188"/>
              </a:lnSpc>
            </a:pPr>
            <a:r>
              <a:rPr lang="en-US" sz="1042" dirty="0">
                <a:solidFill>
                  <a:srgbClr val="000000"/>
                </a:solidFill>
                <a:latin typeface="Arial"/>
                <a:ea typeface="Arial"/>
                <a:cs typeface="Arial"/>
                <a:sym typeface="Arial"/>
              </a:rPr>
              <a:t>Along with routine appointments, the practice offers the following services: </a:t>
            </a:r>
          </a:p>
          <a:p>
            <a:pPr algn="l">
              <a:lnSpc>
                <a:spcPts val="959"/>
              </a:lnSpc>
            </a:pPr>
            <a:endParaRPr lang="en-US" sz="1042" dirty="0">
              <a:solidFill>
                <a:srgbClr val="000000"/>
              </a:solidFill>
              <a:latin typeface="Arial"/>
              <a:ea typeface="Arial"/>
              <a:cs typeface="Arial"/>
              <a:sym typeface="Arial"/>
            </a:endParaRPr>
          </a:p>
          <a:p>
            <a:pPr algn="l">
              <a:lnSpc>
                <a:spcPts val="1376"/>
              </a:lnSpc>
            </a:pPr>
            <a:endParaRPr lang="en-US" sz="1042" dirty="0">
              <a:solidFill>
                <a:srgbClr val="000000"/>
              </a:solidFill>
              <a:latin typeface="Arial"/>
              <a:ea typeface="Arial"/>
              <a:cs typeface="Arial"/>
              <a:sym typeface="Arial"/>
            </a:endParaRPr>
          </a:p>
          <a:p>
            <a:pPr marL="225064" lvl="1" indent="-112532" algn="l">
              <a:lnSpc>
                <a:spcPts val="1376"/>
              </a:lnSpc>
              <a:buFont typeface="Arial"/>
              <a:buChar char="•"/>
            </a:pPr>
            <a:r>
              <a:rPr lang="en-US" sz="1042" b="1" dirty="0">
                <a:solidFill>
                  <a:srgbClr val="004AAD"/>
                </a:solidFill>
                <a:latin typeface="Arial Bold"/>
                <a:ea typeface="Arial Bold"/>
                <a:cs typeface="Arial Bold"/>
                <a:sym typeface="Arial Bold"/>
              </a:rPr>
              <a:t>Family Planning</a:t>
            </a:r>
            <a:r>
              <a:rPr lang="en-US" sz="1042" dirty="0">
                <a:solidFill>
                  <a:srgbClr val="000000"/>
                </a:solidFill>
                <a:latin typeface="Arial"/>
                <a:ea typeface="Arial"/>
                <a:cs typeface="Arial"/>
                <a:sym typeface="Arial"/>
              </a:rPr>
              <a:t> </a:t>
            </a:r>
          </a:p>
          <a:p>
            <a:pPr marL="225064" lvl="1" indent="-112532" algn="l">
              <a:lnSpc>
                <a:spcPts val="1376"/>
              </a:lnSpc>
              <a:buFont typeface="Arial"/>
              <a:buChar char="•"/>
            </a:pPr>
            <a:r>
              <a:rPr lang="en-US" sz="1042" b="1" dirty="0" err="1">
                <a:solidFill>
                  <a:srgbClr val="004AAD"/>
                </a:solidFill>
                <a:latin typeface="Arial Bold"/>
                <a:ea typeface="Arial Bold"/>
                <a:cs typeface="Arial Bold"/>
                <a:sym typeface="Arial Bold"/>
              </a:rPr>
              <a:t>Immunisations</a:t>
            </a:r>
            <a:r>
              <a:rPr lang="en-US" sz="1042" dirty="0">
                <a:solidFill>
                  <a:srgbClr val="000000"/>
                </a:solidFill>
                <a:latin typeface="Arial"/>
                <a:ea typeface="Arial"/>
                <a:cs typeface="Arial"/>
                <a:sym typeface="Arial"/>
              </a:rPr>
              <a:t> - Please discuss with a member of our reception staff.</a:t>
            </a:r>
          </a:p>
          <a:p>
            <a:pPr marL="225064" lvl="1" indent="-112532" algn="l">
              <a:lnSpc>
                <a:spcPts val="1459"/>
              </a:lnSpc>
              <a:buFont typeface="Arial"/>
              <a:buChar char="•"/>
            </a:pPr>
            <a:r>
              <a:rPr lang="en-US" sz="1042" b="1" dirty="0">
                <a:solidFill>
                  <a:srgbClr val="004AAD"/>
                </a:solidFill>
                <a:latin typeface="Arial Bold"/>
                <a:ea typeface="Arial Bold"/>
                <a:cs typeface="Arial Bold"/>
                <a:sym typeface="Arial Bold"/>
              </a:rPr>
              <a:t>Minor Surgery</a:t>
            </a:r>
            <a:r>
              <a:rPr lang="en-US" sz="1042" dirty="0">
                <a:solidFill>
                  <a:srgbClr val="000000"/>
                </a:solidFill>
                <a:latin typeface="Arial"/>
                <a:ea typeface="Arial"/>
                <a:cs typeface="Arial"/>
                <a:sym typeface="Arial"/>
              </a:rPr>
              <a:t> </a:t>
            </a:r>
          </a:p>
          <a:p>
            <a:pPr marL="225064" lvl="1" indent="-112532" algn="l">
              <a:lnSpc>
                <a:spcPts val="1459"/>
              </a:lnSpc>
              <a:buFont typeface="Arial"/>
              <a:buChar char="•"/>
            </a:pPr>
            <a:r>
              <a:rPr lang="en-US" sz="1042" b="1" dirty="0">
                <a:solidFill>
                  <a:srgbClr val="004AAD"/>
                </a:solidFill>
                <a:latin typeface="Arial Bold"/>
                <a:ea typeface="Arial Bold"/>
                <a:cs typeface="Arial Bold"/>
                <a:sym typeface="Arial Bold"/>
              </a:rPr>
              <a:t>Cervical Smear Testing</a:t>
            </a:r>
          </a:p>
          <a:p>
            <a:pPr marL="225064" lvl="1" indent="-112532" algn="l">
              <a:lnSpc>
                <a:spcPts val="1459"/>
              </a:lnSpc>
              <a:buFont typeface="Arial"/>
              <a:buChar char="•"/>
            </a:pPr>
            <a:r>
              <a:rPr lang="en-US" sz="1042" b="1" dirty="0">
                <a:solidFill>
                  <a:srgbClr val="004AAD"/>
                </a:solidFill>
                <a:latin typeface="Arial Bold"/>
                <a:ea typeface="Arial Bold"/>
                <a:cs typeface="Arial Bold"/>
                <a:sym typeface="Arial Bold"/>
              </a:rPr>
              <a:t>Chronic Disease Management</a:t>
            </a:r>
          </a:p>
          <a:p>
            <a:pPr marL="225064" lvl="1" indent="-112532" algn="l">
              <a:lnSpc>
                <a:spcPts val="1459"/>
              </a:lnSpc>
              <a:buFont typeface="Arial"/>
              <a:buChar char="•"/>
            </a:pPr>
            <a:r>
              <a:rPr lang="en-US" sz="1042" b="1" dirty="0">
                <a:solidFill>
                  <a:srgbClr val="004AAD"/>
                </a:solidFill>
                <a:latin typeface="Arial Bold"/>
                <a:ea typeface="Arial Bold"/>
                <a:cs typeface="Arial Bold"/>
                <a:sym typeface="Arial Bold"/>
              </a:rPr>
              <a:t>FCP - First Contact Physio </a:t>
            </a:r>
          </a:p>
          <a:p>
            <a:pPr marL="225064" lvl="1" indent="-112532" algn="l">
              <a:lnSpc>
                <a:spcPts val="1459"/>
              </a:lnSpc>
              <a:buFont typeface="Arial"/>
              <a:buChar char="•"/>
            </a:pPr>
            <a:r>
              <a:rPr lang="en-US" sz="1042" b="1" dirty="0">
                <a:solidFill>
                  <a:srgbClr val="004AAD"/>
                </a:solidFill>
                <a:latin typeface="Arial Bold"/>
                <a:ea typeface="Arial Bold"/>
                <a:cs typeface="Arial Bold"/>
                <a:sym typeface="Arial Bold"/>
              </a:rPr>
              <a:t>MH - Mental Health Nurse Practitioner</a:t>
            </a:r>
          </a:p>
          <a:p>
            <a:pPr marL="225064" lvl="1" indent="-112532" algn="l">
              <a:lnSpc>
                <a:spcPts val="1459"/>
              </a:lnSpc>
              <a:buFont typeface="Arial"/>
              <a:buChar char="•"/>
            </a:pPr>
            <a:r>
              <a:rPr lang="en-US" sz="1042" b="1" dirty="0">
                <a:solidFill>
                  <a:srgbClr val="004AAD"/>
                </a:solidFill>
                <a:latin typeface="Arial Bold"/>
                <a:ea typeface="Arial Bold"/>
                <a:cs typeface="Arial Bold"/>
                <a:sym typeface="Arial Bold"/>
              </a:rPr>
              <a:t>CVD - Cardiovascular Nurse Clinic</a:t>
            </a:r>
          </a:p>
          <a:p>
            <a:pPr marL="225064" lvl="1" indent="-112532" algn="l">
              <a:lnSpc>
                <a:spcPts val="1459"/>
              </a:lnSpc>
              <a:buFont typeface="Arial"/>
              <a:buChar char="•"/>
            </a:pPr>
            <a:r>
              <a:rPr lang="en-US" sz="1042" b="1" dirty="0">
                <a:solidFill>
                  <a:srgbClr val="004AAD"/>
                </a:solidFill>
                <a:latin typeface="Arial Bold"/>
                <a:ea typeface="Arial Bold"/>
                <a:cs typeface="Arial Bold"/>
                <a:sym typeface="Arial Bold"/>
              </a:rPr>
              <a:t>Welfare/Benefits Advice</a:t>
            </a:r>
          </a:p>
          <a:p>
            <a:pPr marL="225064" lvl="1" indent="-112532" algn="l">
              <a:lnSpc>
                <a:spcPts val="1459"/>
              </a:lnSpc>
              <a:buFont typeface="Arial"/>
              <a:buChar char="•"/>
            </a:pPr>
            <a:r>
              <a:rPr lang="en-US" sz="1042" b="1" dirty="0">
                <a:solidFill>
                  <a:srgbClr val="004AAD"/>
                </a:solidFill>
                <a:latin typeface="Arial Bold"/>
                <a:ea typeface="Arial Bold"/>
                <a:cs typeface="Arial Bold"/>
                <a:sym typeface="Arial Bold"/>
              </a:rPr>
              <a:t>Social Prescriber</a:t>
            </a:r>
          </a:p>
          <a:p>
            <a:pPr marL="225064" lvl="1" indent="-112532" algn="l">
              <a:lnSpc>
                <a:spcPts val="1459"/>
              </a:lnSpc>
              <a:buFont typeface="Arial"/>
              <a:buChar char="•"/>
            </a:pPr>
            <a:r>
              <a:rPr lang="en-US" sz="1042" b="1" dirty="0">
                <a:solidFill>
                  <a:srgbClr val="004AAD"/>
                </a:solidFill>
                <a:latin typeface="Arial Bold"/>
                <a:ea typeface="Arial Bold"/>
                <a:cs typeface="Arial Bold"/>
                <a:sym typeface="Arial Bold"/>
              </a:rPr>
              <a:t>Learning Disability Support</a:t>
            </a:r>
          </a:p>
          <a:p>
            <a:pPr algn="l">
              <a:lnSpc>
                <a:spcPts val="1459"/>
              </a:lnSpc>
            </a:pPr>
            <a:endParaRPr lang="en-US" sz="1042" b="1" dirty="0">
              <a:solidFill>
                <a:srgbClr val="004AAD"/>
              </a:solidFill>
              <a:latin typeface="Arial Bold"/>
              <a:ea typeface="Arial Bold"/>
              <a:cs typeface="Arial Bold"/>
              <a:sym typeface="Arial Bold"/>
            </a:endParaRPr>
          </a:p>
          <a:p>
            <a:pPr algn="l">
              <a:lnSpc>
                <a:spcPts val="1459"/>
              </a:lnSpc>
            </a:pPr>
            <a:r>
              <a:rPr lang="en-US" sz="1042" dirty="0">
                <a:solidFill>
                  <a:srgbClr val="000000"/>
                </a:solidFill>
                <a:latin typeface="Arial"/>
                <a:ea typeface="Arial"/>
                <a:cs typeface="Arial"/>
                <a:sym typeface="Arial"/>
              </a:rPr>
              <a:t>Details are available from reception and on the practice website.</a:t>
            </a:r>
          </a:p>
          <a:p>
            <a:pPr algn="l">
              <a:lnSpc>
                <a:spcPts val="1459"/>
              </a:lnSpc>
            </a:pPr>
            <a:endParaRPr lang="en-US" sz="1042" dirty="0">
              <a:solidFill>
                <a:srgbClr val="000000"/>
              </a:solidFill>
              <a:latin typeface="Arial"/>
              <a:ea typeface="Arial"/>
              <a:cs typeface="Arial"/>
              <a:sym typeface="Arial"/>
            </a:endParaRPr>
          </a:p>
          <a:p>
            <a:pPr algn="l">
              <a:lnSpc>
                <a:spcPts val="1459"/>
              </a:lnSpc>
            </a:pPr>
            <a:r>
              <a:rPr lang="en-US" sz="1042" dirty="0">
                <a:solidFill>
                  <a:srgbClr val="000000"/>
                </a:solidFill>
                <a:latin typeface="Arial"/>
                <a:ea typeface="Arial"/>
                <a:cs typeface="Arial"/>
                <a:sym typeface="Arial"/>
              </a:rPr>
              <a:t>We offer the following checks: antenatal, baby, post-natal, smoking cessation, counselling for drug and alcohol addiction.</a:t>
            </a:r>
          </a:p>
          <a:p>
            <a:pPr algn="l">
              <a:lnSpc>
                <a:spcPts val="1459"/>
              </a:lnSpc>
            </a:pPr>
            <a:endParaRPr lang="en-US" sz="1042" dirty="0">
              <a:solidFill>
                <a:srgbClr val="000000"/>
              </a:solidFill>
              <a:latin typeface="Arial"/>
              <a:ea typeface="Arial"/>
              <a:cs typeface="Arial"/>
              <a:sym typeface="Arial"/>
            </a:endParaRPr>
          </a:p>
          <a:p>
            <a:pPr algn="l">
              <a:lnSpc>
                <a:spcPts val="1459"/>
              </a:lnSpc>
            </a:pPr>
            <a:r>
              <a:rPr lang="en-US" sz="1042" dirty="0">
                <a:solidFill>
                  <a:srgbClr val="000000"/>
                </a:solidFill>
                <a:latin typeface="Arial"/>
                <a:ea typeface="Arial"/>
                <a:cs typeface="Arial"/>
                <a:sym typeface="Arial"/>
              </a:rPr>
              <a:t>From time to time, other services may be available such as raising awareness of a particular disease or condition. We will advertise this information on our website and within the practice. </a:t>
            </a:r>
          </a:p>
          <a:p>
            <a:pPr algn="l">
              <a:lnSpc>
                <a:spcPts val="1459"/>
              </a:lnSpc>
            </a:pPr>
            <a:endParaRPr lang="en-US" sz="1042" dirty="0">
              <a:solidFill>
                <a:srgbClr val="000000"/>
              </a:solidFill>
              <a:latin typeface="Arial"/>
              <a:ea typeface="Arial"/>
              <a:cs typeface="Arial"/>
              <a:sym typeface="Arial"/>
            </a:endParaRPr>
          </a:p>
          <a:p>
            <a:pPr algn="l">
              <a:lnSpc>
                <a:spcPts val="1459"/>
              </a:lnSpc>
            </a:pPr>
            <a:endParaRPr lang="en-US" sz="1042" dirty="0">
              <a:solidFill>
                <a:srgbClr val="000000"/>
              </a:solidFill>
              <a:latin typeface="Arial"/>
              <a:ea typeface="Arial"/>
              <a:cs typeface="Arial"/>
              <a:sym typeface="Arial"/>
            </a:endParaRPr>
          </a:p>
        </p:txBody>
      </p:sp>
      <p:sp>
        <p:nvSpPr>
          <p:cNvPr id="38" name="TextBox 38"/>
          <p:cNvSpPr txBox="1"/>
          <p:nvPr/>
        </p:nvSpPr>
        <p:spPr>
          <a:xfrm>
            <a:off x="8610200" y="2942167"/>
            <a:ext cx="1594396" cy="624840"/>
          </a:xfrm>
          <a:prstGeom prst="rect">
            <a:avLst/>
          </a:prstGeom>
        </p:spPr>
        <p:txBody>
          <a:bodyPr lIns="0" tIns="0" rIns="0" bIns="0" rtlCol="0" anchor="t">
            <a:spAutoFit/>
          </a:bodyPr>
          <a:lstStyle/>
          <a:p>
            <a:pPr algn="ctr">
              <a:lnSpc>
                <a:spcPts val="1260"/>
              </a:lnSpc>
            </a:pPr>
            <a:r>
              <a:rPr lang="en-US" sz="900" b="1" dirty="0">
                <a:solidFill>
                  <a:srgbClr val="000000"/>
                </a:solidFill>
                <a:latin typeface="Arial Bold"/>
                <a:ea typeface="Arial Bold"/>
                <a:cs typeface="Arial Bold"/>
                <a:sym typeface="Arial Bold"/>
              </a:rPr>
              <a:t>St Paul’s Way Medical Centre</a:t>
            </a:r>
          </a:p>
          <a:p>
            <a:pPr algn="ctr">
              <a:lnSpc>
                <a:spcPts val="1260"/>
              </a:lnSpc>
            </a:pPr>
            <a:r>
              <a:rPr lang="en-US" sz="900" b="1" dirty="0">
                <a:solidFill>
                  <a:srgbClr val="000000"/>
                </a:solidFill>
                <a:latin typeface="Arial Bold"/>
                <a:ea typeface="Arial Bold"/>
                <a:cs typeface="Arial Bold"/>
                <a:sym typeface="Arial Bold"/>
              </a:rPr>
              <a:t>First Floor,</a:t>
            </a:r>
          </a:p>
          <a:p>
            <a:pPr algn="ctr">
              <a:lnSpc>
                <a:spcPts val="1260"/>
              </a:lnSpc>
            </a:pPr>
            <a:r>
              <a:rPr lang="en-US" sz="900" b="1" dirty="0">
                <a:solidFill>
                  <a:srgbClr val="000000"/>
                </a:solidFill>
                <a:latin typeface="Arial Bold"/>
                <a:ea typeface="Arial Bold"/>
                <a:cs typeface="Arial Bold"/>
                <a:sym typeface="Arial Bold"/>
              </a:rPr>
              <a:t>11 Selsey Street,</a:t>
            </a:r>
          </a:p>
          <a:p>
            <a:pPr algn="ctr">
              <a:lnSpc>
                <a:spcPts val="1260"/>
              </a:lnSpc>
              <a:spcBef>
                <a:spcPct val="0"/>
              </a:spcBef>
            </a:pPr>
            <a:r>
              <a:rPr lang="en-US" sz="900" b="1" dirty="0">
                <a:solidFill>
                  <a:srgbClr val="000000"/>
                </a:solidFill>
                <a:latin typeface="Arial Bold"/>
                <a:ea typeface="Arial Bold"/>
                <a:cs typeface="Arial Bold"/>
                <a:sym typeface="Arial Bold"/>
              </a:rPr>
              <a:t>London E14 7LJ</a:t>
            </a:r>
          </a:p>
        </p:txBody>
      </p:sp>
      <p:sp>
        <p:nvSpPr>
          <p:cNvPr id="39" name="TextBox 39"/>
          <p:cNvSpPr txBox="1"/>
          <p:nvPr/>
        </p:nvSpPr>
        <p:spPr>
          <a:xfrm>
            <a:off x="8763236" y="3651897"/>
            <a:ext cx="1288323" cy="208581"/>
          </a:xfrm>
          <a:prstGeom prst="rect">
            <a:avLst/>
          </a:prstGeom>
        </p:spPr>
        <p:txBody>
          <a:bodyPr lIns="0" tIns="0" rIns="0" bIns="0" rtlCol="0" anchor="t">
            <a:spAutoFit/>
          </a:bodyPr>
          <a:lstStyle/>
          <a:p>
            <a:pPr algn="ctr">
              <a:lnSpc>
                <a:spcPts val="1542"/>
              </a:lnSpc>
              <a:spcBef>
                <a:spcPct val="0"/>
              </a:spcBef>
            </a:pPr>
            <a:r>
              <a:rPr lang="en-US" sz="1102" b="1" dirty="0">
                <a:solidFill>
                  <a:srgbClr val="000000"/>
                </a:solidFill>
                <a:latin typeface="Arial Bold"/>
                <a:ea typeface="Arial Bold"/>
                <a:cs typeface="Arial Bold"/>
                <a:sym typeface="Arial Bold"/>
              </a:rPr>
              <a:t>Tel:</a:t>
            </a:r>
            <a:r>
              <a:rPr lang="en-US" sz="1102" dirty="0">
                <a:solidFill>
                  <a:srgbClr val="000000"/>
                </a:solidFill>
                <a:latin typeface="Arial"/>
                <a:ea typeface="Arial"/>
                <a:cs typeface="Arial"/>
                <a:sym typeface="Arial"/>
              </a:rPr>
              <a:t> 020 7538 0833</a:t>
            </a:r>
          </a:p>
        </p:txBody>
      </p:sp>
      <p:sp>
        <p:nvSpPr>
          <p:cNvPr id="40" name="TextBox 40"/>
          <p:cNvSpPr txBox="1"/>
          <p:nvPr/>
        </p:nvSpPr>
        <p:spPr>
          <a:xfrm>
            <a:off x="5392870" y="637973"/>
            <a:ext cx="2648583" cy="749376"/>
          </a:xfrm>
          <a:prstGeom prst="rect">
            <a:avLst/>
          </a:prstGeom>
        </p:spPr>
        <p:txBody>
          <a:bodyPr lIns="0" tIns="0" rIns="0" bIns="0" rtlCol="0" anchor="t">
            <a:spAutoFit/>
          </a:bodyPr>
          <a:lstStyle/>
          <a:p>
            <a:pPr algn="l">
              <a:lnSpc>
                <a:spcPts val="1282"/>
              </a:lnSpc>
            </a:pPr>
            <a:r>
              <a:rPr lang="en-US" sz="1176" b="1">
                <a:solidFill>
                  <a:srgbClr val="004AAD"/>
                </a:solidFill>
                <a:latin typeface="Arial Bold"/>
                <a:ea typeface="Arial Bold"/>
                <a:cs typeface="Arial Bold"/>
                <a:sym typeface="Arial Bold"/>
              </a:rPr>
              <a:t>Opening Hours</a:t>
            </a:r>
          </a:p>
          <a:p>
            <a:pPr algn="ctr">
              <a:lnSpc>
                <a:spcPts val="1049"/>
              </a:lnSpc>
            </a:pPr>
            <a:endParaRPr lang="en-US" sz="1176" b="1">
              <a:solidFill>
                <a:srgbClr val="004AAD"/>
              </a:solidFill>
              <a:latin typeface="Arial Bold"/>
              <a:ea typeface="Arial Bold"/>
              <a:cs typeface="Arial Bold"/>
              <a:sym typeface="Arial Bold"/>
            </a:endParaRPr>
          </a:p>
          <a:p>
            <a:pPr algn="l">
              <a:lnSpc>
                <a:spcPts val="1049"/>
              </a:lnSpc>
            </a:pPr>
            <a:r>
              <a:rPr lang="en-US" sz="962" b="1">
                <a:solidFill>
                  <a:srgbClr val="004AAD"/>
                </a:solidFill>
                <a:latin typeface="Arial Bold"/>
                <a:ea typeface="Arial Bold"/>
                <a:cs typeface="Arial Bold"/>
                <a:sym typeface="Arial Bold"/>
              </a:rPr>
              <a:t>St Andrews &amp; St Paul’s Way</a:t>
            </a:r>
          </a:p>
          <a:p>
            <a:pPr algn="l">
              <a:lnSpc>
                <a:spcPts val="1347"/>
              </a:lnSpc>
            </a:pPr>
            <a:r>
              <a:rPr lang="en-US" sz="962">
                <a:solidFill>
                  <a:srgbClr val="000000"/>
                </a:solidFill>
                <a:latin typeface="Arial"/>
                <a:ea typeface="Arial"/>
                <a:cs typeface="Arial"/>
                <a:sym typeface="Arial"/>
              </a:rPr>
              <a:t>Mon - Fri                                  8:00am - 6:30pm</a:t>
            </a:r>
          </a:p>
          <a:p>
            <a:pPr algn="l">
              <a:lnSpc>
                <a:spcPts val="1347"/>
              </a:lnSpc>
              <a:spcBef>
                <a:spcPct val="0"/>
              </a:spcBef>
            </a:pPr>
            <a:r>
              <a:rPr lang="en-US" sz="962">
                <a:solidFill>
                  <a:srgbClr val="000000"/>
                </a:solidFill>
                <a:latin typeface="Arial"/>
                <a:ea typeface="Arial"/>
                <a:cs typeface="Arial"/>
                <a:sym typeface="Arial"/>
              </a:rPr>
              <a:t>Sat - Sun                                                 Closed</a:t>
            </a:r>
          </a:p>
        </p:txBody>
      </p:sp>
      <p:sp>
        <p:nvSpPr>
          <p:cNvPr id="41" name="TextBox 41"/>
          <p:cNvSpPr txBox="1"/>
          <p:nvPr/>
        </p:nvSpPr>
        <p:spPr>
          <a:xfrm>
            <a:off x="5392870" y="1476173"/>
            <a:ext cx="2581231" cy="2041525"/>
          </a:xfrm>
          <a:prstGeom prst="rect">
            <a:avLst/>
          </a:prstGeom>
        </p:spPr>
        <p:txBody>
          <a:bodyPr lIns="0" tIns="0" rIns="0" bIns="0" rtlCol="0" anchor="t">
            <a:spAutoFit/>
          </a:bodyPr>
          <a:lstStyle/>
          <a:p>
            <a:pPr algn="l">
              <a:lnSpc>
                <a:spcPts val="1539"/>
              </a:lnSpc>
            </a:pPr>
            <a:r>
              <a:rPr lang="en-US" sz="1099" b="1">
                <a:solidFill>
                  <a:srgbClr val="004AAD"/>
                </a:solidFill>
                <a:latin typeface="Arial Bold"/>
                <a:ea typeface="Arial Bold"/>
                <a:cs typeface="Arial Bold"/>
                <a:sym typeface="Arial Bold"/>
              </a:rPr>
              <a:t>Online Consultations</a:t>
            </a:r>
          </a:p>
          <a:p>
            <a:pPr algn="l">
              <a:lnSpc>
                <a:spcPts val="1260"/>
              </a:lnSpc>
            </a:pPr>
            <a:r>
              <a:rPr lang="en-US" sz="900">
                <a:solidFill>
                  <a:srgbClr val="000000"/>
                </a:solidFill>
                <a:latin typeface="Arial"/>
                <a:ea typeface="Arial"/>
                <a:cs typeface="Arial"/>
                <a:sym typeface="Arial"/>
              </a:rPr>
              <a:t>Online consultations provide self-help tools allowing you to manage your own needs without visiting the practice. Simply fill in a questionnaire which your GP will receive and respond to within one working day.</a:t>
            </a:r>
          </a:p>
          <a:p>
            <a:pPr algn="l">
              <a:lnSpc>
                <a:spcPts val="1260"/>
              </a:lnSpc>
            </a:pPr>
            <a:endParaRPr lang="en-US" sz="900">
              <a:solidFill>
                <a:srgbClr val="000000"/>
              </a:solidFill>
              <a:latin typeface="Arial"/>
              <a:ea typeface="Arial"/>
              <a:cs typeface="Arial"/>
              <a:sym typeface="Arial"/>
            </a:endParaRPr>
          </a:p>
          <a:p>
            <a:pPr algn="l">
              <a:lnSpc>
                <a:spcPts val="1260"/>
              </a:lnSpc>
              <a:spcBef>
                <a:spcPct val="0"/>
              </a:spcBef>
            </a:pPr>
            <a:r>
              <a:rPr lang="en-US" sz="900">
                <a:solidFill>
                  <a:srgbClr val="000000"/>
                </a:solidFill>
                <a:latin typeface="Arial"/>
                <a:ea typeface="Arial"/>
                <a:cs typeface="Arial"/>
                <a:sym typeface="Arial"/>
              </a:rPr>
              <a:t>We endeavour to keep online consultations open 07:30-1:30 Monday -Thursday and 07:30-12:30 on Fridays but these timings may change depending on demand and capacity on the day so we advise submitting a query about anything urgent as early as possible.</a:t>
            </a:r>
          </a:p>
        </p:txBody>
      </p:sp>
      <p:sp>
        <p:nvSpPr>
          <p:cNvPr id="42" name="TextBox 42"/>
          <p:cNvSpPr txBox="1"/>
          <p:nvPr/>
        </p:nvSpPr>
        <p:spPr>
          <a:xfrm>
            <a:off x="5610167" y="3769684"/>
            <a:ext cx="1259463" cy="329640"/>
          </a:xfrm>
          <a:prstGeom prst="rect">
            <a:avLst/>
          </a:prstGeom>
        </p:spPr>
        <p:txBody>
          <a:bodyPr lIns="0" tIns="0" rIns="0" bIns="0" rtlCol="0" anchor="t">
            <a:spAutoFit/>
          </a:bodyPr>
          <a:lstStyle/>
          <a:p>
            <a:pPr algn="ctr">
              <a:lnSpc>
                <a:spcPts val="1260"/>
              </a:lnSpc>
              <a:spcBef>
                <a:spcPct val="0"/>
              </a:spcBef>
            </a:pPr>
            <a:r>
              <a:rPr lang="en-US" sz="900" b="1">
                <a:solidFill>
                  <a:srgbClr val="000000"/>
                </a:solidFill>
                <a:latin typeface="Arial Bold"/>
                <a:ea typeface="Arial Bold"/>
                <a:cs typeface="Arial Bold"/>
                <a:sym typeface="Arial Bold"/>
              </a:rPr>
              <a:t>Online Consultations Website:</a:t>
            </a:r>
          </a:p>
        </p:txBody>
      </p:sp>
      <p:sp>
        <p:nvSpPr>
          <p:cNvPr id="43" name="Freeform 43"/>
          <p:cNvSpPr/>
          <p:nvPr/>
        </p:nvSpPr>
        <p:spPr>
          <a:xfrm>
            <a:off x="8793172" y="6200004"/>
            <a:ext cx="1189264" cy="1207993"/>
          </a:xfrm>
          <a:custGeom>
            <a:avLst/>
            <a:gdLst/>
            <a:ahLst/>
            <a:cxnLst/>
            <a:rect l="l" t="t" r="r" b="b"/>
            <a:pathLst>
              <a:path w="1189264" h="1207993">
                <a:moveTo>
                  <a:pt x="0" y="0"/>
                </a:moveTo>
                <a:lnTo>
                  <a:pt x="1189265" y="0"/>
                </a:lnTo>
                <a:lnTo>
                  <a:pt x="1189265" y="1207992"/>
                </a:lnTo>
                <a:lnTo>
                  <a:pt x="0" y="1207992"/>
                </a:lnTo>
                <a:lnTo>
                  <a:pt x="0" y="0"/>
                </a:lnTo>
                <a:close/>
              </a:path>
            </a:pathLst>
          </a:custGeom>
          <a:blipFill>
            <a:blip r:embed="rId7"/>
            <a:stretch>
              <a:fillRect/>
            </a:stretch>
          </a:blipFill>
        </p:spPr>
        <p:txBody>
          <a:bodyPr/>
          <a:lstStyle/>
          <a:p>
            <a:endParaRPr lang="en-GB"/>
          </a:p>
        </p:txBody>
      </p:sp>
      <p:sp>
        <p:nvSpPr>
          <p:cNvPr id="44" name="TextBox 44"/>
          <p:cNvSpPr txBox="1"/>
          <p:nvPr/>
        </p:nvSpPr>
        <p:spPr>
          <a:xfrm>
            <a:off x="650144" y="4937063"/>
            <a:ext cx="1178272" cy="193675"/>
          </a:xfrm>
          <a:prstGeom prst="rect">
            <a:avLst/>
          </a:prstGeom>
        </p:spPr>
        <p:txBody>
          <a:bodyPr lIns="0" tIns="0" rIns="0" bIns="0" rtlCol="0" anchor="t">
            <a:spAutoFit/>
          </a:bodyPr>
          <a:lstStyle/>
          <a:p>
            <a:pPr algn="ctr">
              <a:lnSpc>
                <a:spcPts val="1400"/>
              </a:lnSpc>
              <a:spcBef>
                <a:spcPct val="0"/>
              </a:spcBef>
            </a:pPr>
            <a:r>
              <a:rPr lang="en-US" sz="1000" b="1">
                <a:solidFill>
                  <a:srgbClr val="000000"/>
                </a:solidFill>
                <a:latin typeface="Arial Bold"/>
                <a:ea typeface="Arial Bold"/>
                <a:cs typeface="Arial Bold"/>
                <a:sym typeface="Arial Bold"/>
              </a:rPr>
              <a:t>QR code to register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5C1FF"/>
        </a:solidFill>
        <a:effectLst/>
      </p:bgPr>
    </p:bg>
    <p:spTree>
      <p:nvGrpSpPr>
        <p:cNvPr id="1" name=""/>
        <p:cNvGrpSpPr/>
        <p:nvPr/>
      </p:nvGrpSpPr>
      <p:grpSpPr>
        <a:xfrm>
          <a:off x="0" y="0"/>
          <a:ext cx="0" cy="0"/>
          <a:chOff x="0" y="0"/>
          <a:chExt cx="0" cy="0"/>
        </a:xfrm>
      </p:grpSpPr>
      <p:grpSp>
        <p:nvGrpSpPr>
          <p:cNvPr id="2" name="Group 2"/>
          <p:cNvGrpSpPr/>
          <p:nvPr/>
        </p:nvGrpSpPr>
        <p:grpSpPr>
          <a:xfrm>
            <a:off x="0" y="0"/>
            <a:ext cx="2695161" cy="7560000"/>
            <a:chOff x="0" y="0"/>
            <a:chExt cx="1231503" cy="3454400"/>
          </a:xfrm>
        </p:grpSpPr>
        <p:sp>
          <p:nvSpPr>
            <p:cNvPr id="3" name="Freeform 3"/>
            <p:cNvSpPr/>
            <p:nvPr/>
          </p:nvSpPr>
          <p:spPr>
            <a:xfrm>
              <a:off x="6350" y="6350"/>
              <a:ext cx="1218803" cy="3441700"/>
            </a:xfrm>
            <a:custGeom>
              <a:avLst/>
              <a:gdLst/>
              <a:ahLst/>
              <a:cxnLst/>
              <a:rect l="l" t="t" r="r" b="b"/>
              <a:pathLst>
                <a:path w="1218803" h="3441700">
                  <a:moveTo>
                    <a:pt x="0" y="0"/>
                  </a:moveTo>
                  <a:lnTo>
                    <a:pt x="1218803" y="0"/>
                  </a:lnTo>
                  <a:lnTo>
                    <a:pt x="1218803" y="3441700"/>
                  </a:lnTo>
                  <a:lnTo>
                    <a:pt x="0" y="3441700"/>
                  </a:lnTo>
                  <a:close/>
                </a:path>
              </a:pathLst>
            </a:custGeom>
            <a:solidFill>
              <a:srgbClr val="FFFFFF"/>
            </a:solidFill>
          </p:spPr>
          <p:txBody>
            <a:bodyPr/>
            <a:lstStyle/>
            <a:p>
              <a:endParaRPr lang="en-GB"/>
            </a:p>
          </p:txBody>
        </p:sp>
        <p:sp>
          <p:nvSpPr>
            <p:cNvPr id="4" name="Freeform 4"/>
            <p:cNvSpPr/>
            <p:nvPr/>
          </p:nvSpPr>
          <p:spPr>
            <a:xfrm>
              <a:off x="0" y="0"/>
              <a:ext cx="1231503" cy="3454400"/>
            </a:xfrm>
            <a:custGeom>
              <a:avLst/>
              <a:gdLst/>
              <a:ahLst/>
              <a:cxnLst/>
              <a:rect l="l" t="t" r="r" b="b"/>
              <a:pathLst>
                <a:path w="1231503" h="3454400">
                  <a:moveTo>
                    <a:pt x="6350" y="3454400"/>
                  </a:moveTo>
                  <a:lnTo>
                    <a:pt x="0" y="3454400"/>
                  </a:lnTo>
                  <a:lnTo>
                    <a:pt x="0" y="0"/>
                  </a:lnTo>
                  <a:lnTo>
                    <a:pt x="1231503" y="0"/>
                  </a:lnTo>
                  <a:lnTo>
                    <a:pt x="1231503" y="3454400"/>
                  </a:lnTo>
                  <a:lnTo>
                    <a:pt x="6350" y="3454400"/>
                  </a:lnTo>
                  <a:close/>
                  <a:moveTo>
                    <a:pt x="12700" y="12700"/>
                  </a:moveTo>
                  <a:lnTo>
                    <a:pt x="12700" y="3441700"/>
                  </a:lnTo>
                  <a:lnTo>
                    <a:pt x="1218803" y="3441700"/>
                  </a:lnTo>
                  <a:lnTo>
                    <a:pt x="1218803" y="12700"/>
                  </a:lnTo>
                  <a:lnTo>
                    <a:pt x="12700" y="12700"/>
                  </a:lnTo>
                  <a:close/>
                </a:path>
              </a:pathLst>
            </a:custGeom>
            <a:solidFill>
              <a:srgbClr val="004AAD"/>
            </a:solidFill>
          </p:spPr>
          <p:txBody>
            <a:bodyPr/>
            <a:lstStyle/>
            <a:p>
              <a:endParaRPr lang="en-GB"/>
            </a:p>
          </p:txBody>
        </p:sp>
        <p:sp>
          <p:nvSpPr>
            <p:cNvPr id="5" name="Freeform 5"/>
            <p:cNvSpPr/>
            <p:nvPr/>
          </p:nvSpPr>
          <p:spPr>
            <a:xfrm>
              <a:off x="139700" y="140970"/>
              <a:ext cx="950833" cy="3173730"/>
            </a:xfrm>
            <a:custGeom>
              <a:avLst/>
              <a:gdLst/>
              <a:ahLst/>
              <a:cxnLst/>
              <a:rect l="l" t="t" r="r" b="b"/>
              <a:pathLst>
                <a:path w="950833" h="3173730">
                  <a:moveTo>
                    <a:pt x="0" y="0"/>
                  </a:moveTo>
                  <a:lnTo>
                    <a:pt x="950833" y="0"/>
                  </a:lnTo>
                  <a:lnTo>
                    <a:pt x="950833" y="3173730"/>
                  </a:lnTo>
                  <a:lnTo>
                    <a:pt x="0" y="3173730"/>
                  </a:lnTo>
                  <a:close/>
                </a:path>
              </a:pathLst>
            </a:custGeom>
            <a:solidFill>
              <a:srgbClr val="FFFFFF"/>
            </a:solidFill>
          </p:spPr>
          <p:txBody>
            <a:bodyPr/>
            <a:lstStyle/>
            <a:p>
              <a:endParaRPr lang="en-GB"/>
            </a:p>
          </p:txBody>
        </p:sp>
      </p:grpSp>
      <p:grpSp>
        <p:nvGrpSpPr>
          <p:cNvPr id="6" name="Group 6"/>
          <p:cNvGrpSpPr/>
          <p:nvPr/>
        </p:nvGrpSpPr>
        <p:grpSpPr>
          <a:xfrm>
            <a:off x="2682573" y="0"/>
            <a:ext cx="2684382" cy="7560000"/>
            <a:chOff x="0" y="0"/>
            <a:chExt cx="1226578" cy="3454400"/>
          </a:xfrm>
        </p:grpSpPr>
        <p:sp>
          <p:nvSpPr>
            <p:cNvPr id="7" name="Freeform 7"/>
            <p:cNvSpPr/>
            <p:nvPr/>
          </p:nvSpPr>
          <p:spPr>
            <a:xfrm>
              <a:off x="6350" y="6350"/>
              <a:ext cx="1213878" cy="3441700"/>
            </a:xfrm>
            <a:custGeom>
              <a:avLst/>
              <a:gdLst/>
              <a:ahLst/>
              <a:cxnLst/>
              <a:rect l="l" t="t" r="r" b="b"/>
              <a:pathLst>
                <a:path w="1213878" h="3441700">
                  <a:moveTo>
                    <a:pt x="0" y="0"/>
                  </a:moveTo>
                  <a:lnTo>
                    <a:pt x="1213878" y="0"/>
                  </a:lnTo>
                  <a:lnTo>
                    <a:pt x="1213878" y="3441700"/>
                  </a:lnTo>
                  <a:lnTo>
                    <a:pt x="0" y="3441700"/>
                  </a:lnTo>
                  <a:close/>
                </a:path>
              </a:pathLst>
            </a:custGeom>
            <a:solidFill>
              <a:srgbClr val="FFFFFF"/>
            </a:solidFill>
          </p:spPr>
          <p:txBody>
            <a:bodyPr/>
            <a:lstStyle/>
            <a:p>
              <a:endParaRPr lang="en-GB"/>
            </a:p>
          </p:txBody>
        </p:sp>
        <p:sp>
          <p:nvSpPr>
            <p:cNvPr id="8" name="Freeform 8"/>
            <p:cNvSpPr/>
            <p:nvPr/>
          </p:nvSpPr>
          <p:spPr>
            <a:xfrm>
              <a:off x="0" y="0"/>
              <a:ext cx="1226578" cy="3454400"/>
            </a:xfrm>
            <a:custGeom>
              <a:avLst/>
              <a:gdLst/>
              <a:ahLst/>
              <a:cxnLst/>
              <a:rect l="l" t="t" r="r" b="b"/>
              <a:pathLst>
                <a:path w="1226578" h="3454400">
                  <a:moveTo>
                    <a:pt x="6350" y="3454400"/>
                  </a:moveTo>
                  <a:lnTo>
                    <a:pt x="0" y="3454400"/>
                  </a:lnTo>
                  <a:lnTo>
                    <a:pt x="0" y="0"/>
                  </a:lnTo>
                  <a:lnTo>
                    <a:pt x="1226578" y="0"/>
                  </a:lnTo>
                  <a:lnTo>
                    <a:pt x="1226578" y="3454400"/>
                  </a:lnTo>
                  <a:lnTo>
                    <a:pt x="6350" y="3454400"/>
                  </a:lnTo>
                  <a:close/>
                  <a:moveTo>
                    <a:pt x="12700" y="12700"/>
                  </a:moveTo>
                  <a:lnTo>
                    <a:pt x="12700" y="3441700"/>
                  </a:lnTo>
                  <a:lnTo>
                    <a:pt x="1213878" y="3441700"/>
                  </a:lnTo>
                  <a:lnTo>
                    <a:pt x="1213878" y="12700"/>
                  </a:lnTo>
                  <a:lnTo>
                    <a:pt x="12700" y="12700"/>
                  </a:lnTo>
                  <a:close/>
                </a:path>
              </a:pathLst>
            </a:custGeom>
            <a:solidFill>
              <a:srgbClr val="004AAD"/>
            </a:solidFill>
          </p:spPr>
          <p:txBody>
            <a:bodyPr/>
            <a:lstStyle/>
            <a:p>
              <a:endParaRPr lang="en-GB"/>
            </a:p>
          </p:txBody>
        </p:sp>
        <p:sp>
          <p:nvSpPr>
            <p:cNvPr id="9" name="Freeform 9"/>
            <p:cNvSpPr/>
            <p:nvPr/>
          </p:nvSpPr>
          <p:spPr>
            <a:xfrm>
              <a:off x="139700" y="140970"/>
              <a:ext cx="945908" cy="3173730"/>
            </a:xfrm>
            <a:custGeom>
              <a:avLst/>
              <a:gdLst/>
              <a:ahLst/>
              <a:cxnLst/>
              <a:rect l="l" t="t" r="r" b="b"/>
              <a:pathLst>
                <a:path w="945908" h="3173730">
                  <a:moveTo>
                    <a:pt x="0" y="0"/>
                  </a:moveTo>
                  <a:lnTo>
                    <a:pt x="945908" y="0"/>
                  </a:lnTo>
                  <a:lnTo>
                    <a:pt x="945908" y="3173730"/>
                  </a:lnTo>
                  <a:lnTo>
                    <a:pt x="0" y="3173730"/>
                  </a:lnTo>
                  <a:close/>
                </a:path>
              </a:pathLst>
            </a:custGeom>
            <a:solidFill>
              <a:srgbClr val="FFFFFF"/>
            </a:solidFill>
          </p:spPr>
          <p:txBody>
            <a:bodyPr/>
            <a:lstStyle/>
            <a:p>
              <a:endParaRPr lang="en-GB"/>
            </a:p>
          </p:txBody>
        </p:sp>
      </p:grpSp>
      <p:grpSp>
        <p:nvGrpSpPr>
          <p:cNvPr id="10" name="Group 10"/>
          <p:cNvGrpSpPr/>
          <p:nvPr/>
        </p:nvGrpSpPr>
        <p:grpSpPr>
          <a:xfrm>
            <a:off x="5346000" y="0"/>
            <a:ext cx="2713504" cy="7560000"/>
            <a:chOff x="0" y="0"/>
            <a:chExt cx="1239885" cy="3454400"/>
          </a:xfrm>
        </p:grpSpPr>
        <p:sp>
          <p:nvSpPr>
            <p:cNvPr id="11" name="Freeform 11"/>
            <p:cNvSpPr/>
            <p:nvPr/>
          </p:nvSpPr>
          <p:spPr>
            <a:xfrm>
              <a:off x="6350" y="6350"/>
              <a:ext cx="1227185" cy="3441700"/>
            </a:xfrm>
            <a:custGeom>
              <a:avLst/>
              <a:gdLst/>
              <a:ahLst/>
              <a:cxnLst/>
              <a:rect l="l" t="t" r="r" b="b"/>
              <a:pathLst>
                <a:path w="1227185" h="3441700">
                  <a:moveTo>
                    <a:pt x="0" y="0"/>
                  </a:moveTo>
                  <a:lnTo>
                    <a:pt x="1227185" y="0"/>
                  </a:lnTo>
                  <a:lnTo>
                    <a:pt x="1227185" y="3441700"/>
                  </a:lnTo>
                  <a:lnTo>
                    <a:pt x="0" y="3441700"/>
                  </a:lnTo>
                  <a:close/>
                </a:path>
              </a:pathLst>
            </a:custGeom>
            <a:solidFill>
              <a:srgbClr val="FFFFFF"/>
            </a:solidFill>
          </p:spPr>
          <p:txBody>
            <a:bodyPr/>
            <a:lstStyle/>
            <a:p>
              <a:endParaRPr lang="en-GB"/>
            </a:p>
          </p:txBody>
        </p:sp>
        <p:sp>
          <p:nvSpPr>
            <p:cNvPr id="12" name="Freeform 12"/>
            <p:cNvSpPr/>
            <p:nvPr/>
          </p:nvSpPr>
          <p:spPr>
            <a:xfrm>
              <a:off x="0" y="0"/>
              <a:ext cx="1239885" cy="3454400"/>
            </a:xfrm>
            <a:custGeom>
              <a:avLst/>
              <a:gdLst/>
              <a:ahLst/>
              <a:cxnLst/>
              <a:rect l="l" t="t" r="r" b="b"/>
              <a:pathLst>
                <a:path w="1239885" h="3454400">
                  <a:moveTo>
                    <a:pt x="6350" y="3454400"/>
                  </a:moveTo>
                  <a:lnTo>
                    <a:pt x="0" y="3454400"/>
                  </a:lnTo>
                  <a:lnTo>
                    <a:pt x="0" y="0"/>
                  </a:lnTo>
                  <a:lnTo>
                    <a:pt x="1239885" y="0"/>
                  </a:lnTo>
                  <a:lnTo>
                    <a:pt x="1239885" y="3454400"/>
                  </a:lnTo>
                  <a:lnTo>
                    <a:pt x="6350" y="3454400"/>
                  </a:lnTo>
                  <a:close/>
                  <a:moveTo>
                    <a:pt x="12700" y="12700"/>
                  </a:moveTo>
                  <a:lnTo>
                    <a:pt x="12700" y="3441700"/>
                  </a:lnTo>
                  <a:lnTo>
                    <a:pt x="1227185" y="3441700"/>
                  </a:lnTo>
                  <a:lnTo>
                    <a:pt x="1227185" y="12700"/>
                  </a:lnTo>
                  <a:lnTo>
                    <a:pt x="12700" y="12700"/>
                  </a:lnTo>
                  <a:close/>
                </a:path>
              </a:pathLst>
            </a:custGeom>
            <a:solidFill>
              <a:srgbClr val="004AAD"/>
            </a:solidFill>
          </p:spPr>
          <p:txBody>
            <a:bodyPr/>
            <a:lstStyle/>
            <a:p>
              <a:endParaRPr lang="en-GB"/>
            </a:p>
          </p:txBody>
        </p:sp>
        <p:sp>
          <p:nvSpPr>
            <p:cNvPr id="13" name="Freeform 13"/>
            <p:cNvSpPr/>
            <p:nvPr/>
          </p:nvSpPr>
          <p:spPr>
            <a:xfrm>
              <a:off x="139700" y="140970"/>
              <a:ext cx="959215" cy="3173730"/>
            </a:xfrm>
            <a:custGeom>
              <a:avLst/>
              <a:gdLst/>
              <a:ahLst/>
              <a:cxnLst/>
              <a:rect l="l" t="t" r="r" b="b"/>
              <a:pathLst>
                <a:path w="959215" h="3173730">
                  <a:moveTo>
                    <a:pt x="0" y="0"/>
                  </a:moveTo>
                  <a:lnTo>
                    <a:pt x="959215" y="0"/>
                  </a:lnTo>
                  <a:lnTo>
                    <a:pt x="959215" y="3173730"/>
                  </a:lnTo>
                  <a:lnTo>
                    <a:pt x="0" y="3173730"/>
                  </a:lnTo>
                  <a:close/>
                </a:path>
              </a:pathLst>
            </a:custGeom>
            <a:solidFill>
              <a:srgbClr val="FFFFFF"/>
            </a:solidFill>
          </p:spPr>
          <p:txBody>
            <a:bodyPr/>
            <a:lstStyle/>
            <a:p>
              <a:endParaRPr lang="en-GB"/>
            </a:p>
          </p:txBody>
        </p:sp>
      </p:grpSp>
      <p:grpSp>
        <p:nvGrpSpPr>
          <p:cNvPr id="14" name="Group 14"/>
          <p:cNvGrpSpPr/>
          <p:nvPr/>
        </p:nvGrpSpPr>
        <p:grpSpPr>
          <a:xfrm>
            <a:off x="8004698" y="0"/>
            <a:ext cx="2687302" cy="7560000"/>
            <a:chOff x="0" y="0"/>
            <a:chExt cx="1227912" cy="3454400"/>
          </a:xfrm>
        </p:grpSpPr>
        <p:sp>
          <p:nvSpPr>
            <p:cNvPr id="15" name="Freeform 15"/>
            <p:cNvSpPr/>
            <p:nvPr/>
          </p:nvSpPr>
          <p:spPr>
            <a:xfrm>
              <a:off x="6350" y="6350"/>
              <a:ext cx="1215212" cy="3441700"/>
            </a:xfrm>
            <a:custGeom>
              <a:avLst/>
              <a:gdLst/>
              <a:ahLst/>
              <a:cxnLst/>
              <a:rect l="l" t="t" r="r" b="b"/>
              <a:pathLst>
                <a:path w="1215212" h="3441700">
                  <a:moveTo>
                    <a:pt x="0" y="0"/>
                  </a:moveTo>
                  <a:lnTo>
                    <a:pt x="1215212" y="0"/>
                  </a:lnTo>
                  <a:lnTo>
                    <a:pt x="1215212" y="3441700"/>
                  </a:lnTo>
                  <a:lnTo>
                    <a:pt x="0" y="3441700"/>
                  </a:lnTo>
                  <a:close/>
                </a:path>
              </a:pathLst>
            </a:custGeom>
            <a:solidFill>
              <a:srgbClr val="FFFFFF"/>
            </a:solidFill>
          </p:spPr>
          <p:txBody>
            <a:bodyPr/>
            <a:lstStyle/>
            <a:p>
              <a:endParaRPr lang="en-GB"/>
            </a:p>
          </p:txBody>
        </p:sp>
        <p:sp>
          <p:nvSpPr>
            <p:cNvPr id="16" name="Freeform 16"/>
            <p:cNvSpPr/>
            <p:nvPr/>
          </p:nvSpPr>
          <p:spPr>
            <a:xfrm>
              <a:off x="0" y="0"/>
              <a:ext cx="1227912" cy="3454400"/>
            </a:xfrm>
            <a:custGeom>
              <a:avLst/>
              <a:gdLst/>
              <a:ahLst/>
              <a:cxnLst/>
              <a:rect l="l" t="t" r="r" b="b"/>
              <a:pathLst>
                <a:path w="1227912" h="3454400">
                  <a:moveTo>
                    <a:pt x="6350" y="3454400"/>
                  </a:moveTo>
                  <a:lnTo>
                    <a:pt x="0" y="3454400"/>
                  </a:lnTo>
                  <a:lnTo>
                    <a:pt x="0" y="0"/>
                  </a:lnTo>
                  <a:lnTo>
                    <a:pt x="1227912" y="0"/>
                  </a:lnTo>
                  <a:lnTo>
                    <a:pt x="1227912" y="3454400"/>
                  </a:lnTo>
                  <a:lnTo>
                    <a:pt x="6350" y="3454400"/>
                  </a:lnTo>
                  <a:close/>
                  <a:moveTo>
                    <a:pt x="12700" y="12700"/>
                  </a:moveTo>
                  <a:lnTo>
                    <a:pt x="12700" y="3441700"/>
                  </a:lnTo>
                  <a:lnTo>
                    <a:pt x="1215212" y="3441700"/>
                  </a:lnTo>
                  <a:lnTo>
                    <a:pt x="1215212" y="12700"/>
                  </a:lnTo>
                  <a:lnTo>
                    <a:pt x="12700" y="12700"/>
                  </a:lnTo>
                  <a:close/>
                </a:path>
              </a:pathLst>
            </a:custGeom>
            <a:solidFill>
              <a:srgbClr val="004AAD"/>
            </a:solidFill>
          </p:spPr>
          <p:txBody>
            <a:bodyPr/>
            <a:lstStyle/>
            <a:p>
              <a:endParaRPr lang="en-GB"/>
            </a:p>
          </p:txBody>
        </p:sp>
        <p:sp>
          <p:nvSpPr>
            <p:cNvPr id="17" name="Freeform 17"/>
            <p:cNvSpPr/>
            <p:nvPr/>
          </p:nvSpPr>
          <p:spPr>
            <a:xfrm>
              <a:off x="139700" y="140970"/>
              <a:ext cx="947242" cy="3173730"/>
            </a:xfrm>
            <a:custGeom>
              <a:avLst/>
              <a:gdLst/>
              <a:ahLst/>
              <a:cxnLst/>
              <a:rect l="l" t="t" r="r" b="b"/>
              <a:pathLst>
                <a:path w="947242" h="3173730">
                  <a:moveTo>
                    <a:pt x="0" y="0"/>
                  </a:moveTo>
                  <a:lnTo>
                    <a:pt x="947242" y="0"/>
                  </a:lnTo>
                  <a:lnTo>
                    <a:pt x="947242" y="3173730"/>
                  </a:lnTo>
                  <a:lnTo>
                    <a:pt x="0" y="3173730"/>
                  </a:lnTo>
                  <a:close/>
                </a:path>
              </a:pathLst>
            </a:custGeom>
            <a:solidFill>
              <a:srgbClr val="FFFFFF"/>
            </a:solidFill>
          </p:spPr>
          <p:txBody>
            <a:bodyPr/>
            <a:lstStyle/>
            <a:p>
              <a:endParaRPr lang="en-GB"/>
            </a:p>
          </p:txBody>
        </p:sp>
      </p:grpSp>
      <p:sp>
        <p:nvSpPr>
          <p:cNvPr id="18" name="Freeform 18"/>
          <p:cNvSpPr/>
          <p:nvPr/>
        </p:nvSpPr>
        <p:spPr>
          <a:xfrm>
            <a:off x="8143042" y="195844"/>
            <a:ext cx="1230165" cy="287038"/>
          </a:xfrm>
          <a:custGeom>
            <a:avLst/>
            <a:gdLst/>
            <a:ahLst/>
            <a:cxnLst/>
            <a:rect l="l" t="t" r="r" b="b"/>
            <a:pathLst>
              <a:path w="1230165" h="287038">
                <a:moveTo>
                  <a:pt x="0" y="0"/>
                </a:moveTo>
                <a:lnTo>
                  <a:pt x="1230165" y="0"/>
                </a:lnTo>
                <a:lnTo>
                  <a:pt x="1230165" y="287038"/>
                </a:lnTo>
                <a:lnTo>
                  <a:pt x="0" y="287038"/>
                </a:lnTo>
                <a:lnTo>
                  <a:pt x="0" y="0"/>
                </a:lnTo>
                <a:close/>
              </a:path>
            </a:pathLst>
          </a:custGeom>
          <a:blipFill>
            <a:blip r:embed="rId2"/>
            <a:stretch>
              <a:fillRect/>
            </a:stretch>
          </a:blipFill>
        </p:spPr>
        <p:txBody>
          <a:bodyPr/>
          <a:lstStyle/>
          <a:p>
            <a:endParaRPr lang="en-GB"/>
          </a:p>
        </p:txBody>
      </p:sp>
      <p:sp>
        <p:nvSpPr>
          <p:cNvPr id="19" name="Freeform 19"/>
          <p:cNvSpPr/>
          <p:nvPr/>
        </p:nvSpPr>
        <p:spPr>
          <a:xfrm>
            <a:off x="9346478" y="195844"/>
            <a:ext cx="1313643" cy="318999"/>
          </a:xfrm>
          <a:custGeom>
            <a:avLst/>
            <a:gdLst/>
            <a:ahLst/>
            <a:cxnLst/>
            <a:rect l="l" t="t" r="r" b="b"/>
            <a:pathLst>
              <a:path w="1313643" h="318999">
                <a:moveTo>
                  <a:pt x="0" y="0"/>
                </a:moveTo>
                <a:lnTo>
                  <a:pt x="1313643" y="0"/>
                </a:lnTo>
                <a:lnTo>
                  <a:pt x="1313643" y="318999"/>
                </a:lnTo>
                <a:lnTo>
                  <a:pt x="0" y="318999"/>
                </a:lnTo>
                <a:lnTo>
                  <a:pt x="0" y="0"/>
                </a:lnTo>
                <a:close/>
              </a:path>
            </a:pathLst>
          </a:custGeom>
          <a:blipFill>
            <a:blip r:embed="rId3"/>
            <a:stretch>
              <a:fillRect/>
            </a:stretch>
          </a:blipFill>
        </p:spPr>
        <p:txBody>
          <a:bodyPr/>
          <a:lstStyle/>
          <a:p>
            <a:endParaRPr lang="en-GB"/>
          </a:p>
        </p:txBody>
      </p:sp>
      <p:sp>
        <p:nvSpPr>
          <p:cNvPr id="20" name="Freeform 20"/>
          <p:cNvSpPr/>
          <p:nvPr/>
        </p:nvSpPr>
        <p:spPr>
          <a:xfrm>
            <a:off x="5441326" y="195844"/>
            <a:ext cx="1230165" cy="287038"/>
          </a:xfrm>
          <a:custGeom>
            <a:avLst/>
            <a:gdLst/>
            <a:ahLst/>
            <a:cxnLst/>
            <a:rect l="l" t="t" r="r" b="b"/>
            <a:pathLst>
              <a:path w="1230165" h="287038">
                <a:moveTo>
                  <a:pt x="0" y="0"/>
                </a:moveTo>
                <a:lnTo>
                  <a:pt x="1230164" y="0"/>
                </a:lnTo>
                <a:lnTo>
                  <a:pt x="1230164" y="287038"/>
                </a:lnTo>
                <a:lnTo>
                  <a:pt x="0" y="287038"/>
                </a:lnTo>
                <a:lnTo>
                  <a:pt x="0" y="0"/>
                </a:lnTo>
                <a:close/>
              </a:path>
            </a:pathLst>
          </a:custGeom>
          <a:blipFill>
            <a:blip r:embed="rId2"/>
            <a:stretch>
              <a:fillRect/>
            </a:stretch>
          </a:blipFill>
        </p:spPr>
        <p:txBody>
          <a:bodyPr/>
          <a:lstStyle/>
          <a:p>
            <a:endParaRPr lang="en-GB"/>
          </a:p>
        </p:txBody>
      </p:sp>
      <p:sp>
        <p:nvSpPr>
          <p:cNvPr id="21" name="Freeform 21"/>
          <p:cNvSpPr/>
          <p:nvPr/>
        </p:nvSpPr>
        <p:spPr>
          <a:xfrm>
            <a:off x="6671490" y="195844"/>
            <a:ext cx="1313643" cy="318999"/>
          </a:xfrm>
          <a:custGeom>
            <a:avLst/>
            <a:gdLst/>
            <a:ahLst/>
            <a:cxnLst/>
            <a:rect l="l" t="t" r="r" b="b"/>
            <a:pathLst>
              <a:path w="1313643" h="318999">
                <a:moveTo>
                  <a:pt x="0" y="0"/>
                </a:moveTo>
                <a:lnTo>
                  <a:pt x="1313644" y="0"/>
                </a:lnTo>
                <a:lnTo>
                  <a:pt x="1313644" y="318999"/>
                </a:lnTo>
                <a:lnTo>
                  <a:pt x="0" y="318999"/>
                </a:lnTo>
                <a:lnTo>
                  <a:pt x="0" y="0"/>
                </a:lnTo>
                <a:close/>
              </a:path>
            </a:pathLst>
          </a:custGeom>
          <a:blipFill>
            <a:blip r:embed="rId3"/>
            <a:stretch>
              <a:fillRect/>
            </a:stretch>
          </a:blipFill>
        </p:spPr>
        <p:txBody>
          <a:bodyPr/>
          <a:lstStyle/>
          <a:p>
            <a:endParaRPr lang="en-GB"/>
          </a:p>
        </p:txBody>
      </p:sp>
      <p:sp>
        <p:nvSpPr>
          <p:cNvPr id="22" name="Freeform 22"/>
          <p:cNvSpPr/>
          <p:nvPr/>
        </p:nvSpPr>
        <p:spPr>
          <a:xfrm>
            <a:off x="2794735" y="195844"/>
            <a:ext cx="1230165" cy="287038"/>
          </a:xfrm>
          <a:custGeom>
            <a:avLst/>
            <a:gdLst/>
            <a:ahLst/>
            <a:cxnLst/>
            <a:rect l="l" t="t" r="r" b="b"/>
            <a:pathLst>
              <a:path w="1230165" h="287038">
                <a:moveTo>
                  <a:pt x="0" y="0"/>
                </a:moveTo>
                <a:lnTo>
                  <a:pt x="1230164" y="0"/>
                </a:lnTo>
                <a:lnTo>
                  <a:pt x="1230164" y="287038"/>
                </a:lnTo>
                <a:lnTo>
                  <a:pt x="0" y="287038"/>
                </a:lnTo>
                <a:lnTo>
                  <a:pt x="0" y="0"/>
                </a:lnTo>
                <a:close/>
              </a:path>
            </a:pathLst>
          </a:custGeom>
          <a:blipFill>
            <a:blip r:embed="rId2"/>
            <a:stretch>
              <a:fillRect/>
            </a:stretch>
          </a:blipFill>
        </p:spPr>
        <p:txBody>
          <a:bodyPr/>
          <a:lstStyle/>
          <a:p>
            <a:endParaRPr lang="en-GB"/>
          </a:p>
        </p:txBody>
      </p:sp>
      <p:sp>
        <p:nvSpPr>
          <p:cNvPr id="23" name="Freeform 23"/>
          <p:cNvSpPr/>
          <p:nvPr/>
        </p:nvSpPr>
        <p:spPr>
          <a:xfrm>
            <a:off x="4024899" y="195844"/>
            <a:ext cx="1313643" cy="318999"/>
          </a:xfrm>
          <a:custGeom>
            <a:avLst/>
            <a:gdLst/>
            <a:ahLst/>
            <a:cxnLst/>
            <a:rect l="l" t="t" r="r" b="b"/>
            <a:pathLst>
              <a:path w="1313643" h="318999">
                <a:moveTo>
                  <a:pt x="0" y="0"/>
                </a:moveTo>
                <a:lnTo>
                  <a:pt x="1313644" y="0"/>
                </a:lnTo>
                <a:lnTo>
                  <a:pt x="1313644" y="318999"/>
                </a:lnTo>
                <a:lnTo>
                  <a:pt x="0" y="318999"/>
                </a:lnTo>
                <a:lnTo>
                  <a:pt x="0" y="0"/>
                </a:lnTo>
                <a:close/>
              </a:path>
            </a:pathLst>
          </a:custGeom>
          <a:blipFill>
            <a:blip r:embed="rId3"/>
            <a:stretch>
              <a:fillRect/>
            </a:stretch>
          </a:blipFill>
        </p:spPr>
        <p:txBody>
          <a:bodyPr/>
          <a:lstStyle/>
          <a:p>
            <a:endParaRPr lang="en-GB"/>
          </a:p>
        </p:txBody>
      </p:sp>
      <p:sp>
        <p:nvSpPr>
          <p:cNvPr id="24" name="Freeform 24"/>
          <p:cNvSpPr/>
          <p:nvPr/>
        </p:nvSpPr>
        <p:spPr>
          <a:xfrm>
            <a:off x="70660" y="195844"/>
            <a:ext cx="1230165" cy="287038"/>
          </a:xfrm>
          <a:custGeom>
            <a:avLst/>
            <a:gdLst/>
            <a:ahLst/>
            <a:cxnLst/>
            <a:rect l="l" t="t" r="r" b="b"/>
            <a:pathLst>
              <a:path w="1230165" h="287038">
                <a:moveTo>
                  <a:pt x="0" y="0"/>
                </a:moveTo>
                <a:lnTo>
                  <a:pt x="1230165" y="0"/>
                </a:lnTo>
                <a:lnTo>
                  <a:pt x="1230165" y="287038"/>
                </a:lnTo>
                <a:lnTo>
                  <a:pt x="0" y="287038"/>
                </a:lnTo>
                <a:lnTo>
                  <a:pt x="0" y="0"/>
                </a:lnTo>
                <a:close/>
              </a:path>
            </a:pathLst>
          </a:custGeom>
          <a:blipFill>
            <a:blip r:embed="rId2"/>
            <a:stretch>
              <a:fillRect/>
            </a:stretch>
          </a:blipFill>
        </p:spPr>
        <p:txBody>
          <a:bodyPr/>
          <a:lstStyle/>
          <a:p>
            <a:endParaRPr lang="en-GB"/>
          </a:p>
        </p:txBody>
      </p:sp>
      <p:sp>
        <p:nvSpPr>
          <p:cNvPr id="25" name="Freeform 25"/>
          <p:cNvSpPr/>
          <p:nvPr/>
        </p:nvSpPr>
        <p:spPr>
          <a:xfrm>
            <a:off x="1317057" y="179863"/>
            <a:ext cx="1313643" cy="318999"/>
          </a:xfrm>
          <a:custGeom>
            <a:avLst/>
            <a:gdLst/>
            <a:ahLst/>
            <a:cxnLst/>
            <a:rect l="l" t="t" r="r" b="b"/>
            <a:pathLst>
              <a:path w="1313643" h="318999">
                <a:moveTo>
                  <a:pt x="0" y="0"/>
                </a:moveTo>
                <a:lnTo>
                  <a:pt x="1313643" y="0"/>
                </a:lnTo>
                <a:lnTo>
                  <a:pt x="1313643" y="319000"/>
                </a:lnTo>
                <a:lnTo>
                  <a:pt x="0" y="319000"/>
                </a:lnTo>
                <a:lnTo>
                  <a:pt x="0" y="0"/>
                </a:lnTo>
                <a:close/>
              </a:path>
            </a:pathLst>
          </a:custGeom>
          <a:blipFill>
            <a:blip r:embed="rId3"/>
            <a:stretch>
              <a:fillRect/>
            </a:stretch>
          </a:blipFill>
        </p:spPr>
        <p:txBody>
          <a:bodyPr/>
          <a:lstStyle/>
          <a:p>
            <a:endParaRPr lang="en-GB"/>
          </a:p>
        </p:txBody>
      </p:sp>
      <p:sp>
        <p:nvSpPr>
          <p:cNvPr id="26" name="TextBox 26"/>
          <p:cNvSpPr txBox="1"/>
          <p:nvPr/>
        </p:nvSpPr>
        <p:spPr>
          <a:xfrm>
            <a:off x="2752311" y="645536"/>
            <a:ext cx="2539414" cy="6769735"/>
          </a:xfrm>
          <a:prstGeom prst="rect">
            <a:avLst/>
          </a:prstGeom>
        </p:spPr>
        <p:txBody>
          <a:bodyPr lIns="0" tIns="0" rIns="0" bIns="0" rtlCol="0" anchor="t">
            <a:spAutoFit/>
          </a:bodyPr>
          <a:lstStyle/>
          <a:p>
            <a:pPr algn="l">
              <a:lnSpc>
                <a:spcPts val="1140"/>
              </a:lnSpc>
            </a:pPr>
            <a:r>
              <a:rPr lang="en-US" sz="950" b="1" dirty="0">
                <a:solidFill>
                  <a:srgbClr val="004AAD"/>
                </a:solidFill>
                <a:latin typeface="Arial Bold"/>
                <a:ea typeface="Arial Bold"/>
                <a:cs typeface="Arial Bold"/>
                <a:sym typeface="Arial Bold"/>
              </a:rPr>
              <a:t>Appointments and accessing practice services</a:t>
            </a:r>
          </a:p>
          <a:p>
            <a:pPr algn="l">
              <a:lnSpc>
                <a:spcPts val="1330"/>
              </a:lnSpc>
            </a:pPr>
            <a:r>
              <a:rPr lang="en-US" sz="950" dirty="0">
                <a:solidFill>
                  <a:srgbClr val="000000"/>
                </a:solidFill>
                <a:latin typeface="Arial"/>
                <a:ea typeface="Arial"/>
                <a:cs typeface="Arial"/>
                <a:sym typeface="Arial"/>
              </a:rPr>
              <a:t>To make an appointment to see your GP or any member of our healthcare staff or to access any other of our practice services, please log on to the practice website. Should you be unable to access the website, please ring 020 8980 1888 (STA) or 020 7538 0833 (SPW) and a member of our reception team will able to assist you. </a:t>
            </a:r>
          </a:p>
          <a:p>
            <a:pPr algn="l">
              <a:lnSpc>
                <a:spcPts val="1140"/>
              </a:lnSpc>
            </a:pPr>
            <a:endParaRPr lang="en-US" sz="950" dirty="0">
              <a:solidFill>
                <a:srgbClr val="000000"/>
              </a:solidFill>
              <a:latin typeface="Arial"/>
              <a:ea typeface="Arial"/>
              <a:cs typeface="Arial"/>
              <a:sym typeface="Arial"/>
            </a:endParaRPr>
          </a:p>
          <a:p>
            <a:pPr algn="l">
              <a:lnSpc>
                <a:spcPts val="1330"/>
              </a:lnSpc>
            </a:pPr>
            <a:r>
              <a:rPr lang="en-US" sz="950" dirty="0">
                <a:solidFill>
                  <a:srgbClr val="000000"/>
                </a:solidFill>
                <a:latin typeface="Arial"/>
                <a:ea typeface="Arial"/>
                <a:cs typeface="Arial"/>
                <a:sym typeface="Arial"/>
              </a:rPr>
              <a:t>The practice website contains all the relevant practice information that you are likely to require. It is the quickest way to access the services you may need.</a:t>
            </a:r>
          </a:p>
          <a:p>
            <a:pPr algn="l">
              <a:lnSpc>
                <a:spcPts val="1140"/>
              </a:lnSpc>
            </a:pPr>
            <a:endParaRPr lang="en-US" sz="950" dirty="0">
              <a:solidFill>
                <a:srgbClr val="000000"/>
              </a:solidFill>
              <a:latin typeface="Arial"/>
              <a:ea typeface="Arial"/>
              <a:cs typeface="Arial"/>
              <a:sym typeface="Arial"/>
            </a:endParaRPr>
          </a:p>
          <a:p>
            <a:pPr algn="l">
              <a:lnSpc>
                <a:spcPts val="1140"/>
              </a:lnSpc>
            </a:pPr>
            <a:r>
              <a:rPr lang="en-US" sz="950" b="1" dirty="0">
                <a:solidFill>
                  <a:srgbClr val="004AAD"/>
                </a:solidFill>
                <a:latin typeface="Arial Bold"/>
                <a:ea typeface="Arial Bold"/>
                <a:cs typeface="Arial Bold"/>
                <a:sym typeface="Arial Bold"/>
              </a:rPr>
              <a:t>Threats of violence or abuse of our staff </a:t>
            </a:r>
          </a:p>
          <a:p>
            <a:pPr algn="l">
              <a:lnSpc>
                <a:spcPts val="1330"/>
              </a:lnSpc>
            </a:pPr>
            <a:r>
              <a:rPr lang="en-US" sz="950" dirty="0">
                <a:solidFill>
                  <a:srgbClr val="000000"/>
                </a:solidFill>
                <a:latin typeface="Arial"/>
                <a:ea typeface="Arial"/>
                <a:cs typeface="Arial"/>
                <a:sym typeface="Arial"/>
              </a:rPr>
              <a:t>Our staff work hard to provide you with the best possible service. Please treat them with the courtesy and respect they deserve. We operate a zero-tolerance policy and may refuse to provide services to individuals or those accompanying individuals who are violent, threaten violence, commit or threaten to commit a criminal offence.</a:t>
            </a:r>
          </a:p>
          <a:p>
            <a:pPr algn="l">
              <a:lnSpc>
                <a:spcPts val="1140"/>
              </a:lnSpc>
            </a:pPr>
            <a:endParaRPr lang="en-US" sz="950" dirty="0">
              <a:solidFill>
                <a:srgbClr val="000000"/>
              </a:solidFill>
              <a:latin typeface="Arial"/>
              <a:ea typeface="Arial"/>
              <a:cs typeface="Arial"/>
              <a:sym typeface="Arial"/>
            </a:endParaRPr>
          </a:p>
          <a:p>
            <a:pPr algn="l">
              <a:lnSpc>
                <a:spcPts val="1140"/>
              </a:lnSpc>
            </a:pPr>
            <a:r>
              <a:rPr lang="en-US" sz="950" b="1" dirty="0">
                <a:solidFill>
                  <a:srgbClr val="004AAD"/>
                </a:solidFill>
                <a:latin typeface="Arial Bold"/>
                <a:ea typeface="Arial Bold"/>
                <a:cs typeface="Arial Bold"/>
                <a:sym typeface="Arial Bold"/>
              </a:rPr>
              <a:t>Patient Participation Group </a:t>
            </a:r>
          </a:p>
          <a:p>
            <a:pPr algn="l">
              <a:lnSpc>
                <a:spcPts val="1330"/>
              </a:lnSpc>
            </a:pPr>
            <a:r>
              <a:rPr lang="en-US" sz="950" dirty="0">
                <a:solidFill>
                  <a:srgbClr val="000000"/>
                </a:solidFill>
                <a:latin typeface="Arial"/>
                <a:ea typeface="Arial"/>
                <a:cs typeface="Arial"/>
                <a:sym typeface="Arial"/>
              </a:rPr>
              <a:t>We have an active Patient Participation Group (PPG), ensuring that our patients are involved in decisions about the services provided by the practice.</a:t>
            </a:r>
          </a:p>
          <a:p>
            <a:pPr algn="l">
              <a:lnSpc>
                <a:spcPts val="1330"/>
              </a:lnSpc>
            </a:pPr>
            <a:endParaRPr lang="en-US" sz="950" dirty="0">
              <a:solidFill>
                <a:srgbClr val="000000"/>
              </a:solidFill>
              <a:latin typeface="Arial"/>
              <a:ea typeface="Arial"/>
              <a:cs typeface="Arial"/>
              <a:sym typeface="Arial"/>
            </a:endParaRPr>
          </a:p>
          <a:p>
            <a:pPr algn="l">
              <a:lnSpc>
                <a:spcPts val="1330"/>
              </a:lnSpc>
            </a:pPr>
            <a:endParaRPr lang="en-US" sz="950" dirty="0">
              <a:solidFill>
                <a:srgbClr val="000000"/>
              </a:solidFill>
              <a:latin typeface="Arial"/>
              <a:ea typeface="Arial"/>
              <a:cs typeface="Arial"/>
              <a:sym typeface="Arial"/>
            </a:endParaRPr>
          </a:p>
          <a:p>
            <a:pPr algn="l">
              <a:lnSpc>
                <a:spcPts val="1140"/>
              </a:lnSpc>
            </a:pPr>
            <a:endParaRPr lang="en-US" sz="950" dirty="0">
              <a:solidFill>
                <a:srgbClr val="000000"/>
              </a:solidFill>
              <a:latin typeface="Arial"/>
              <a:ea typeface="Arial"/>
              <a:cs typeface="Arial"/>
              <a:sym typeface="Arial"/>
            </a:endParaRPr>
          </a:p>
          <a:p>
            <a:pPr algn="l">
              <a:lnSpc>
                <a:spcPts val="1140"/>
              </a:lnSpc>
            </a:pPr>
            <a:endParaRPr lang="en-US" sz="950" dirty="0">
              <a:solidFill>
                <a:srgbClr val="000000"/>
              </a:solidFill>
              <a:latin typeface="Arial"/>
              <a:ea typeface="Arial"/>
              <a:cs typeface="Arial"/>
              <a:sym typeface="Arial"/>
            </a:endParaRPr>
          </a:p>
          <a:p>
            <a:pPr algn="l">
              <a:lnSpc>
                <a:spcPts val="1140"/>
              </a:lnSpc>
            </a:pPr>
            <a:endParaRPr lang="en-US" sz="950" dirty="0">
              <a:solidFill>
                <a:srgbClr val="000000"/>
              </a:solidFill>
              <a:latin typeface="Arial"/>
              <a:ea typeface="Arial"/>
              <a:cs typeface="Arial"/>
              <a:sym typeface="Arial"/>
            </a:endParaRPr>
          </a:p>
          <a:p>
            <a:pPr algn="l">
              <a:lnSpc>
                <a:spcPts val="1140"/>
              </a:lnSpc>
            </a:pPr>
            <a:r>
              <a:rPr lang="en-US" sz="950" b="1" dirty="0">
                <a:solidFill>
                  <a:srgbClr val="004AAD"/>
                </a:solidFill>
                <a:latin typeface="Arial Bold"/>
                <a:ea typeface="Arial Bold"/>
                <a:cs typeface="Arial Bold"/>
                <a:sym typeface="Arial Bold"/>
              </a:rPr>
              <a:t>Patient data </a:t>
            </a:r>
          </a:p>
          <a:p>
            <a:pPr algn="l">
              <a:lnSpc>
                <a:spcPts val="1330"/>
              </a:lnSpc>
            </a:pPr>
            <a:r>
              <a:rPr lang="en-US" sz="950" dirty="0">
                <a:solidFill>
                  <a:srgbClr val="000000"/>
                </a:solidFill>
                <a:latin typeface="Arial"/>
                <a:ea typeface="Arial"/>
                <a:cs typeface="Arial"/>
                <a:sym typeface="Arial"/>
              </a:rPr>
              <a:t>All clinical and administrative staff have an ethical as well as legal duty to protect patient information from </a:t>
            </a:r>
            <a:r>
              <a:rPr lang="en-US" sz="950" dirty="0" err="1">
                <a:solidFill>
                  <a:srgbClr val="000000"/>
                </a:solidFill>
                <a:latin typeface="Arial"/>
                <a:ea typeface="Arial"/>
                <a:cs typeface="Arial"/>
                <a:sym typeface="Arial"/>
              </a:rPr>
              <a:t>unauthorised</a:t>
            </a:r>
            <a:r>
              <a:rPr lang="en-US" sz="950" dirty="0">
                <a:solidFill>
                  <a:srgbClr val="000000"/>
                </a:solidFill>
                <a:latin typeface="Arial"/>
                <a:ea typeface="Arial"/>
                <a:cs typeface="Arial"/>
                <a:sym typeface="Arial"/>
              </a:rPr>
              <a:t> disclosure and in accordance with UK GDPR.</a:t>
            </a:r>
          </a:p>
          <a:p>
            <a:pPr algn="l">
              <a:lnSpc>
                <a:spcPts val="1330"/>
              </a:lnSpc>
            </a:pPr>
            <a:r>
              <a:rPr lang="en-US" sz="950" dirty="0">
                <a:solidFill>
                  <a:srgbClr val="000000"/>
                </a:solidFill>
                <a:latin typeface="Arial"/>
                <a:ea typeface="Arial"/>
                <a:cs typeface="Arial"/>
                <a:sym typeface="Arial"/>
              </a:rPr>
              <a:t>The patient privacy notice is available on the practice website and reception waiting area.</a:t>
            </a:r>
          </a:p>
        </p:txBody>
      </p:sp>
      <p:sp>
        <p:nvSpPr>
          <p:cNvPr id="27" name="Freeform 27"/>
          <p:cNvSpPr/>
          <p:nvPr/>
        </p:nvSpPr>
        <p:spPr>
          <a:xfrm>
            <a:off x="4277947" y="5423994"/>
            <a:ext cx="921987" cy="964870"/>
          </a:xfrm>
          <a:custGeom>
            <a:avLst/>
            <a:gdLst/>
            <a:ahLst/>
            <a:cxnLst/>
            <a:rect l="l" t="t" r="r" b="b"/>
            <a:pathLst>
              <a:path w="921987" h="964870">
                <a:moveTo>
                  <a:pt x="0" y="0"/>
                </a:moveTo>
                <a:lnTo>
                  <a:pt x="921987" y="0"/>
                </a:lnTo>
                <a:lnTo>
                  <a:pt x="921987" y="964870"/>
                </a:lnTo>
                <a:lnTo>
                  <a:pt x="0" y="964870"/>
                </a:lnTo>
                <a:lnTo>
                  <a:pt x="0" y="0"/>
                </a:lnTo>
                <a:close/>
              </a:path>
            </a:pathLst>
          </a:custGeom>
          <a:blipFill>
            <a:blip r:embed="rId4"/>
            <a:stretch>
              <a:fillRect/>
            </a:stretch>
          </a:blipFill>
        </p:spPr>
        <p:txBody>
          <a:bodyPr/>
          <a:lstStyle/>
          <a:p>
            <a:endParaRPr lang="en-GB"/>
          </a:p>
        </p:txBody>
      </p:sp>
      <p:sp>
        <p:nvSpPr>
          <p:cNvPr id="28" name="Freeform 28"/>
          <p:cNvSpPr/>
          <p:nvPr/>
        </p:nvSpPr>
        <p:spPr>
          <a:xfrm>
            <a:off x="8672145" y="3456803"/>
            <a:ext cx="1331155" cy="1341977"/>
          </a:xfrm>
          <a:custGeom>
            <a:avLst/>
            <a:gdLst/>
            <a:ahLst/>
            <a:cxnLst/>
            <a:rect l="l" t="t" r="r" b="b"/>
            <a:pathLst>
              <a:path w="1331155" h="1341977">
                <a:moveTo>
                  <a:pt x="0" y="0"/>
                </a:moveTo>
                <a:lnTo>
                  <a:pt x="1331155" y="0"/>
                </a:lnTo>
                <a:lnTo>
                  <a:pt x="1331155" y="1341977"/>
                </a:lnTo>
                <a:lnTo>
                  <a:pt x="0" y="1341977"/>
                </a:lnTo>
                <a:lnTo>
                  <a:pt x="0" y="0"/>
                </a:lnTo>
                <a:close/>
              </a:path>
            </a:pathLst>
          </a:custGeom>
          <a:blipFill>
            <a:blip r:embed="rId5"/>
            <a:stretch>
              <a:fillRect/>
            </a:stretch>
          </a:blipFill>
        </p:spPr>
        <p:txBody>
          <a:bodyPr/>
          <a:lstStyle/>
          <a:p>
            <a:endParaRPr lang="en-GB"/>
          </a:p>
        </p:txBody>
      </p:sp>
      <p:sp>
        <p:nvSpPr>
          <p:cNvPr id="29" name="Freeform 29"/>
          <p:cNvSpPr/>
          <p:nvPr/>
        </p:nvSpPr>
        <p:spPr>
          <a:xfrm>
            <a:off x="765935" y="6321706"/>
            <a:ext cx="1102243" cy="1093564"/>
          </a:xfrm>
          <a:custGeom>
            <a:avLst/>
            <a:gdLst/>
            <a:ahLst/>
            <a:cxnLst/>
            <a:rect l="l" t="t" r="r" b="b"/>
            <a:pathLst>
              <a:path w="1102243" h="1093564">
                <a:moveTo>
                  <a:pt x="0" y="0"/>
                </a:moveTo>
                <a:lnTo>
                  <a:pt x="1102243" y="0"/>
                </a:lnTo>
                <a:lnTo>
                  <a:pt x="1102243" y="1093565"/>
                </a:lnTo>
                <a:lnTo>
                  <a:pt x="0" y="1093565"/>
                </a:lnTo>
                <a:lnTo>
                  <a:pt x="0" y="0"/>
                </a:lnTo>
                <a:close/>
              </a:path>
            </a:pathLst>
          </a:custGeom>
          <a:blipFill>
            <a:blip r:embed="rId6"/>
            <a:stretch>
              <a:fillRect/>
            </a:stretch>
          </a:blipFill>
        </p:spPr>
        <p:txBody>
          <a:bodyPr/>
          <a:lstStyle/>
          <a:p>
            <a:endParaRPr lang="en-GB"/>
          </a:p>
        </p:txBody>
      </p:sp>
      <p:sp>
        <p:nvSpPr>
          <p:cNvPr id="30" name="TextBox 30"/>
          <p:cNvSpPr txBox="1"/>
          <p:nvPr/>
        </p:nvSpPr>
        <p:spPr>
          <a:xfrm>
            <a:off x="70660" y="641213"/>
            <a:ext cx="2560040" cy="5522537"/>
          </a:xfrm>
          <a:prstGeom prst="rect">
            <a:avLst/>
          </a:prstGeom>
        </p:spPr>
        <p:txBody>
          <a:bodyPr lIns="0" tIns="0" rIns="0" bIns="0" rtlCol="0" anchor="t">
            <a:spAutoFit/>
          </a:bodyPr>
          <a:lstStyle/>
          <a:p>
            <a:pPr algn="l">
              <a:lnSpc>
                <a:spcPts val="1470"/>
              </a:lnSpc>
            </a:pPr>
            <a:r>
              <a:rPr lang="en-US" sz="1050" b="1" dirty="0">
                <a:solidFill>
                  <a:srgbClr val="004AAD"/>
                </a:solidFill>
                <a:latin typeface="Arial Bold"/>
                <a:ea typeface="Arial Bold"/>
                <a:cs typeface="Arial Bold"/>
                <a:sym typeface="Arial Bold"/>
              </a:rPr>
              <a:t>The Practice Team</a:t>
            </a:r>
          </a:p>
          <a:p>
            <a:pPr algn="l">
              <a:lnSpc>
                <a:spcPts val="1470"/>
              </a:lnSpc>
            </a:pPr>
            <a:r>
              <a:rPr lang="en-US" sz="1050" dirty="0">
                <a:solidFill>
                  <a:srgbClr val="000000"/>
                </a:solidFill>
                <a:latin typeface="Arial"/>
                <a:ea typeface="Arial"/>
                <a:cs typeface="Arial"/>
                <a:sym typeface="Arial"/>
              </a:rPr>
              <a:t>STA &amp; SPW have a variety of staff, including: GP Partners, Doctors, Nurses, Patient Assistants and our Practice Team.</a:t>
            </a:r>
          </a:p>
          <a:p>
            <a:pPr algn="l">
              <a:lnSpc>
                <a:spcPts val="1470"/>
              </a:lnSpc>
            </a:pPr>
            <a:endParaRPr lang="en-US" sz="1050" dirty="0">
              <a:solidFill>
                <a:srgbClr val="000000"/>
              </a:solidFill>
              <a:latin typeface="Arial"/>
              <a:ea typeface="Arial"/>
              <a:cs typeface="Arial"/>
              <a:sym typeface="Arial"/>
            </a:endParaRPr>
          </a:p>
          <a:p>
            <a:pPr algn="l">
              <a:lnSpc>
                <a:spcPts val="1470"/>
              </a:lnSpc>
            </a:pPr>
            <a:r>
              <a:rPr lang="en-US" sz="1050" b="1" dirty="0">
                <a:solidFill>
                  <a:srgbClr val="004AAD"/>
                </a:solidFill>
                <a:latin typeface="Arial Bold"/>
                <a:ea typeface="Arial Bold"/>
                <a:cs typeface="Arial Bold"/>
                <a:sym typeface="Arial Bold"/>
              </a:rPr>
              <a:t>GP Partners at STA </a:t>
            </a:r>
          </a:p>
          <a:p>
            <a:pPr algn="l">
              <a:lnSpc>
                <a:spcPts val="1764"/>
              </a:lnSpc>
            </a:pPr>
            <a:r>
              <a:rPr lang="en-US" sz="1050" b="1" dirty="0">
                <a:solidFill>
                  <a:srgbClr val="000000"/>
                </a:solidFill>
                <a:latin typeface="Arial Bold"/>
                <a:ea typeface="Arial Bold"/>
                <a:cs typeface="Arial Bold"/>
                <a:sym typeface="Arial Bold"/>
              </a:rPr>
              <a:t>Dr </a:t>
            </a:r>
            <a:r>
              <a:rPr lang="en-US" sz="1050" b="1" dirty="0" err="1">
                <a:solidFill>
                  <a:srgbClr val="000000"/>
                </a:solidFill>
                <a:latin typeface="Arial Bold"/>
                <a:ea typeface="Arial Bold"/>
                <a:cs typeface="Arial Bold"/>
                <a:sym typeface="Arial Bold"/>
              </a:rPr>
              <a:t>Selvaseelan</a:t>
            </a:r>
            <a:r>
              <a:rPr lang="en-US" sz="1050" b="1" dirty="0">
                <a:solidFill>
                  <a:srgbClr val="000000"/>
                </a:solidFill>
                <a:latin typeface="Arial Bold"/>
                <a:ea typeface="Arial Bold"/>
                <a:cs typeface="Arial Bold"/>
                <a:sym typeface="Arial Bold"/>
              </a:rPr>
              <a:t> </a:t>
            </a:r>
            <a:r>
              <a:rPr lang="en-US" sz="1050" b="1" dirty="0" err="1">
                <a:solidFill>
                  <a:srgbClr val="000000"/>
                </a:solidFill>
                <a:latin typeface="Arial Bold"/>
                <a:ea typeface="Arial Bold"/>
                <a:cs typeface="Arial Bold"/>
                <a:sym typeface="Arial Bold"/>
              </a:rPr>
              <a:t>Selvarajah</a:t>
            </a:r>
            <a:r>
              <a:rPr lang="en-US" sz="1050" b="1" dirty="0">
                <a:solidFill>
                  <a:srgbClr val="000000"/>
                </a:solidFill>
                <a:latin typeface="Arial Bold"/>
                <a:ea typeface="Arial Bold"/>
                <a:cs typeface="Arial Bold"/>
                <a:sym typeface="Arial Bold"/>
              </a:rPr>
              <a:t> </a:t>
            </a:r>
            <a:r>
              <a:rPr lang="en-US" sz="1050" i="1" dirty="0">
                <a:solidFill>
                  <a:srgbClr val="000000"/>
                </a:solidFill>
                <a:latin typeface="Arial Italics"/>
                <a:ea typeface="Arial Italics"/>
                <a:cs typeface="Arial Italics"/>
                <a:sym typeface="Arial Italics"/>
              </a:rPr>
              <a:t>MB ChB (Hons) MRCGP</a:t>
            </a:r>
          </a:p>
          <a:p>
            <a:pPr algn="l">
              <a:lnSpc>
                <a:spcPts val="1764"/>
              </a:lnSpc>
            </a:pPr>
            <a:r>
              <a:rPr lang="en-US" sz="1050" b="1" dirty="0">
                <a:solidFill>
                  <a:srgbClr val="000000"/>
                </a:solidFill>
                <a:latin typeface="Arial Bold"/>
                <a:ea typeface="Arial Bold"/>
                <a:cs typeface="Arial Bold"/>
                <a:sym typeface="Arial Bold"/>
              </a:rPr>
              <a:t>Dr Savitha </a:t>
            </a:r>
            <a:r>
              <a:rPr lang="en-US" sz="1050" b="1" dirty="0" err="1">
                <a:solidFill>
                  <a:srgbClr val="000000"/>
                </a:solidFill>
                <a:latin typeface="Arial Bold"/>
                <a:ea typeface="Arial Bold"/>
                <a:cs typeface="Arial Bold"/>
                <a:sym typeface="Arial Bold"/>
              </a:rPr>
              <a:t>Pushparajah</a:t>
            </a:r>
            <a:r>
              <a:rPr lang="en-US" sz="1050" b="1" dirty="0">
                <a:solidFill>
                  <a:srgbClr val="000000"/>
                </a:solidFill>
                <a:latin typeface="Arial Bold"/>
                <a:ea typeface="Arial Bold"/>
                <a:cs typeface="Arial Bold"/>
                <a:sym typeface="Arial Bold"/>
              </a:rPr>
              <a:t> </a:t>
            </a:r>
            <a:r>
              <a:rPr lang="en-US" sz="1050" i="1" dirty="0" err="1">
                <a:solidFill>
                  <a:srgbClr val="000000"/>
                </a:solidFill>
                <a:latin typeface="Arial Italics"/>
                <a:ea typeface="Arial Italics"/>
                <a:cs typeface="Arial Italics"/>
                <a:sym typeface="Arial Italics"/>
              </a:rPr>
              <a:t>BMedSCi</a:t>
            </a:r>
            <a:r>
              <a:rPr lang="en-US" sz="1050" i="1" dirty="0">
                <a:solidFill>
                  <a:srgbClr val="000000"/>
                </a:solidFill>
                <a:latin typeface="Arial Italics"/>
                <a:ea typeface="Arial Italics"/>
                <a:cs typeface="Arial Italics"/>
                <a:sym typeface="Arial Italics"/>
              </a:rPr>
              <a:t>, BMBS, MRCGP </a:t>
            </a:r>
            <a:endParaRPr lang="en-US" sz="1050" i="1" dirty="0">
              <a:solidFill>
                <a:srgbClr val="000000"/>
              </a:solidFill>
              <a:latin typeface="Arial"/>
              <a:ea typeface="Arial Italics"/>
              <a:cs typeface="Arial"/>
              <a:sym typeface="Arial"/>
            </a:endParaRPr>
          </a:p>
          <a:p>
            <a:pPr algn="l">
              <a:lnSpc>
                <a:spcPts val="1764"/>
              </a:lnSpc>
            </a:pPr>
            <a:r>
              <a:rPr lang="en-US" sz="1050" b="1" dirty="0">
                <a:solidFill>
                  <a:srgbClr val="000000"/>
                </a:solidFill>
                <a:latin typeface="Arial Bold"/>
                <a:ea typeface="Arial Bold"/>
                <a:cs typeface="Arial Bold"/>
                <a:sym typeface="Arial Bold"/>
              </a:rPr>
              <a:t>Dr Kerry Greenan </a:t>
            </a:r>
            <a:r>
              <a:rPr lang="en-US" sz="1050" i="1" dirty="0">
                <a:solidFill>
                  <a:srgbClr val="000000"/>
                </a:solidFill>
                <a:latin typeface="Arial Italics"/>
                <a:ea typeface="Arial Italics"/>
                <a:cs typeface="Arial Italics"/>
                <a:sym typeface="Arial Italics"/>
              </a:rPr>
              <a:t>MB ChB (Hons) MRCGP </a:t>
            </a:r>
          </a:p>
          <a:p>
            <a:pPr algn="l">
              <a:lnSpc>
                <a:spcPts val="1764"/>
              </a:lnSpc>
            </a:pPr>
            <a:r>
              <a:rPr lang="en-US" sz="1050" b="1" dirty="0">
                <a:solidFill>
                  <a:srgbClr val="004AAD"/>
                </a:solidFill>
                <a:latin typeface="Arial Bold"/>
                <a:ea typeface="Arial Bold"/>
                <a:cs typeface="Arial Bold"/>
                <a:sym typeface="Arial Bold"/>
              </a:rPr>
              <a:t>GP Partners at SPW</a:t>
            </a:r>
          </a:p>
          <a:p>
            <a:pPr algn="l">
              <a:lnSpc>
                <a:spcPts val="1764"/>
              </a:lnSpc>
            </a:pPr>
            <a:r>
              <a:rPr lang="en-US" sz="1050" b="1" dirty="0">
                <a:solidFill>
                  <a:srgbClr val="000000"/>
                </a:solidFill>
                <a:latin typeface="Arial Bold"/>
                <a:ea typeface="Arial Bold"/>
                <a:cs typeface="Arial Bold"/>
                <a:sym typeface="Arial Bold"/>
              </a:rPr>
              <a:t>Dr Joe Hall</a:t>
            </a:r>
            <a:r>
              <a:rPr lang="en-US" sz="1050" dirty="0">
                <a:solidFill>
                  <a:srgbClr val="000000"/>
                </a:solidFill>
                <a:latin typeface="Arial"/>
                <a:ea typeface="Arial"/>
                <a:cs typeface="Arial"/>
                <a:sym typeface="Arial"/>
              </a:rPr>
              <a:t> MBBS BSc(Hons) MRCGP DRCOG </a:t>
            </a:r>
            <a:r>
              <a:rPr lang="en-US" sz="1050" dirty="0" err="1">
                <a:solidFill>
                  <a:srgbClr val="000000"/>
                </a:solidFill>
                <a:latin typeface="Arial"/>
                <a:ea typeface="Arial"/>
                <a:cs typeface="Arial"/>
                <a:sym typeface="Arial"/>
              </a:rPr>
              <a:t>PGcert</a:t>
            </a:r>
            <a:r>
              <a:rPr lang="en-US" sz="1050" dirty="0">
                <a:solidFill>
                  <a:srgbClr val="000000"/>
                </a:solidFill>
                <a:latin typeface="Arial"/>
                <a:ea typeface="Arial"/>
                <a:cs typeface="Arial"/>
                <a:sym typeface="Arial"/>
              </a:rPr>
              <a:t> (Med Ed)</a:t>
            </a:r>
          </a:p>
          <a:p>
            <a:pPr algn="l">
              <a:lnSpc>
                <a:spcPts val="1764"/>
              </a:lnSpc>
            </a:pPr>
            <a:r>
              <a:rPr lang="en-US" sz="1050" b="1" dirty="0">
                <a:solidFill>
                  <a:srgbClr val="000000"/>
                </a:solidFill>
                <a:latin typeface="Arial Bold"/>
                <a:ea typeface="Arial Bold"/>
                <a:cs typeface="Arial Bold"/>
                <a:sym typeface="Arial Bold"/>
              </a:rPr>
              <a:t>Dr </a:t>
            </a:r>
            <a:r>
              <a:rPr lang="en-US" sz="1050" b="1" dirty="0" err="1">
                <a:solidFill>
                  <a:srgbClr val="000000"/>
                </a:solidFill>
                <a:latin typeface="Arial Bold"/>
                <a:ea typeface="Arial Bold"/>
                <a:cs typeface="Arial Bold"/>
                <a:sym typeface="Arial Bold"/>
              </a:rPr>
              <a:t>Khyati</a:t>
            </a:r>
            <a:r>
              <a:rPr lang="en-US" sz="1050" b="1" dirty="0">
                <a:solidFill>
                  <a:srgbClr val="000000"/>
                </a:solidFill>
                <a:latin typeface="Arial Bold"/>
                <a:ea typeface="Arial Bold"/>
                <a:cs typeface="Arial Bold"/>
                <a:sym typeface="Arial Bold"/>
              </a:rPr>
              <a:t> </a:t>
            </a:r>
            <a:r>
              <a:rPr lang="en-US" sz="1050" b="1" dirty="0" err="1">
                <a:solidFill>
                  <a:srgbClr val="000000"/>
                </a:solidFill>
                <a:latin typeface="Arial Bold"/>
                <a:ea typeface="Arial Bold"/>
                <a:cs typeface="Arial Bold"/>
                <a:sym typeface="Arial Bold"/>
              </a:rPr>
              <a:t>Bakhai</a:t>
            </a:r>
            <a:r>
              <a:rPr lang="en-US" sz="1050" dirty="0">
                <a:solidFill>
                  <a:srgbClr val="000000"/>
                </a:solidFill>
                <a:latin typeface="Arial"/>
                <a:ea typeface="Arial"/>
                <a:cs typeface="Arial"/>
                <a:sym typeface="Arial"/>
              </a:rPr>
              <a:t> </a:t>
            </a:r>
            <a:r>
              <a:rPr lang="en-US" sz="1050" i="1" dirty="0">
                <a:solidFill>
                  <a:srgbClr val="000000"/>
                </a:solidFill>
                <a:latin typeface="Arial Italics"/>
                <a:ea typeface="Arial Italics"/>
                <a:cs typeface="Arial Italics"/>
                <a:sym typeface="Arial Italics"/>
              </a:rPr>
              <a:t>MBBS, </a:t>
            </a:r>
            <a:r>
              <a:rPr lang="en-US" sz="1050" i="1" dirty="0" err="1">
                <a:solidFill>
                  <a:srgbClr val="000000"/>
                </a:solidFill>
                <a:latin typeface="Arial Italics"/>
                <a:ea typeface="Arial Italics"/>
                <a:cs typeface="Arial Italics"/>
                <a:sym typeface="Arial Italics"/>
              </a:rPr>
              <a:t>nMRCGP</a:t>
            </a:r>
            <a:r>
              <a:rPr lang="en-US" sz="1050" i="1" dirty="0">
                <a:solidFill>
                  <a:srgbClr val="000000"/>
                </a:solidFill>
                <a:latin typeface="Arial Italics"/>
                <a:ea typeface="Arial Italics"/>
                <a:cs typeface="Arial Italics"/>
                <a:sym typeface="Arial Italics"/>
              </a:rPr>
              <a:t>, MRCP, DFSRH (LoC IUT), DRCOG, PGCert (Med Ed)</a:t>
            </a:r>
            <a:r>
              <a:rPr lang="en-US" sz="1050" dirty="0">
                <a:solidFill>
                  <a:srgbClr val="000000"/>
                </a:solidFill>
                <a:latin typeface="Arial"/>
                <a:ea typeface="Arial"/>
                <a:cs typeface="Arial"/>
                <a:sym typeface="Arial"/>
              </a:rPr>
              <a:t> </a:t>
            </a:r>
          </a:p>
          <a:p>
            <a:pPr algn="l">
              <a:lnSpc>
                <a:spcPts val="1764"/>
              </a:lnSpc>
            </a:pPr>
            <a:r>
              <a:rPr lang="en-US" sz="1050" b="1" dirty="0">
                <a:solidFill>
                  <a:srgbClr val="000000"/>
                </a:solidFill>
                <a:latin typeface="Arial Bold"/>
                <a:ea typeface="Arial Bold"/>
                <a:cs typeface="Arial Bold"/>
                <a:sym typeface="Arial Bold"/>
              </a:rPr>
              <a:t>Dr Roberto </a:t>
            </a:r>
            <a:r>
              <a:rPr lang="en-US" sz="1050" b="1" dirty="0" err="1">
                <a:solidFill>
                  <a:srgbClr val="000000"/>
                </a:solidFill>
                <a:latin typeface="Arial Bold"/>
                <a:ea typeface="Arial Bold"/>
                <a:cs typeface="Arial Bold"/>
                <a:sym typeface="Arial Bold"/>
              </a:rPr>
              <a:t>Tamsanguan</a:t>
            </a:r>
            <a:r>
              <a:rPr lang="en-US" sz="1050" b="1" dirty="0">
                <a:solidFill>
                  <a:srgbClr val="000000"/>
                </a:solidFill>
                <a:latin typeface="Arial Bold"/>
                <a:ea typeface="Arial Bold"/>
                <a:cs typeface="Arial Bold"/>
                <a:sym typeface="Arial Bold"/>
              </a:rPr>
              <a:t> </a:t>
            </a:r>
            <a:r>
              <a:rPr lang="en-US" sz="1050" i="1" dirty="0">
                <a:solidFill>
                  <a:srgbClr val="000000"/>
                </a:solidFill>
                <a:latin typeface="Arial Italics"/>
                <a:ea typeface="Arial Italics"/>
                <a:cs typeface="Arial Italics"/>
                <a:sym typeface="Arial Italics"/>
              </a:rPr>
              <a:t>MBBS MRCGP DRCOG DFSRH MFCI FFMLM</a:t>
            </a:r>
            <a:endParaRPr lang="en-US" sz="1050" dirty="0">
              <a:solidFill>
                <a:srgbClr val="000000"/>
              </a:solidFill>
              <a:latin typeface="Arial"/>
              <a:ea typeface="Arial"/>
              <a:cs typeface="Arial"/>
              <a:sym typeface="Arial"/>
            </a:endParaRPr>
          </a:p>
          <a:p>
            <a:pPr algn="l">
              <a:lnSpc>
                <a:spcPts val="1470"/>
              </a:lnSpc>
            </a:pPr>
            <a:r>
              <a:rPr lang="en-US" sz="1050" b="1" dirty="0">
                <a:solidFill>
                  <a:srgbClr val="004AAD"/>
                </a:solidFill>
                <a:latin typeface="Arial Bold"/>
                <a:ea typeface="Arial Bold"/>
                <a:cs typeface="Arial Bold"/>
                <a:sym typeface="Arial Bold"/>
              </a:rPr>
              <a:t>Practice Managers</a:t>
            </a:r>
          </a:p>
          <a:p>
            <a:pPr algn="l">
              <a:lnSpc>
                <a:spcPts val="1470"/>
              </a:lnSpc>
            </a:pPr>
            <a:r>
              <a:rPr lang="en-US" sz="1050" dirty="0">
                <a:solidFill>
                  <a:srgbClr val="000000"/>
                </a:solidFill>
                <a:latin typeface="Arial"/>
                <a:ea typeface="Arial"/>
                <a:cs typeface="Arial"/>
                <a:sym typeface="Arial"/>
              </a:rPr>
              <a:t>Shahana Uddin (St Andrews)</a:t>
            </a:r>
          </a:p>
          <a:p>
            <a:pPr algn="l">
              <a:lnSpc>
                <a:spcPts val="1470"/>
              </a:lnSpc>
            </a:pPr>
            <a:r>
              <a:rPr lang="en-US" sz="1050" dirty="0">
                <a:solidFill>
                  <a:srgbClr val="000000"/>
                </a:solidFill>
                <a:latin typeface="Arial"/>
                <a:ea typeface="Arial"/>
                <a:cs typeface="Arial"/>
                <a:sym typeface="Arial"/>
              </a:rPr>
              <a:t>Michelle O’Brien (St Paul’s Way)</a:t>
            </a:r>
          </a:p>
          <a:p>
            <a:pPr algn="ctr">
              <a:lnSpc>
                <a:spcPts val="1470"/>
              </a:lnSpc>
            </a:pPr>
            <a:endParaRPr lang="en-US" sz="1050" dirty="0">
              <a:solidFill>
                <a:srgbClr val="000000"/>
              </a:solidFill>
              <a:latin typeface="Arial"/>
              <a:ea typeface="Arial"/>
              <a:cs typeface="Arial"/>
              <a:sym typeface="Arial"/>
            </a:endParaRPr>
          </a:p>
          <a:p>
            <a:pPr algn="ctr">
              <a:lnSpc>
                <a:spcPts val="1470"/>
              </a:lnSpc>
            </a:pPr>
            <a:r>
              <a:rPr lang="en-US" sz="1050" dirty="0">
                <a:solidFill>
                  <a:srgbClr val="000000"/>
                </a:solidFill>
                <a:latin typeface="Arial"/>
                <a:ea typeface="Arial"/>
                <a:cs typeface="Arial"/>
                <a:sym typeface="Arial"/>
              </a:rPr>
              <a:t>Scan the QR code below and visit the website to meet the rest of the team!</a:t>
            </a:r>
          </a:p>
        </p:txBody>
      </p:sp>
      <p:sp>
        <p:nvSpPr>
          <p:cNvPr id="31" name="TextBox 31"/>
          <p:cNvSpPr txBox="1"/>
          <p:nvPr/>
        </p:nvSpPr>
        <p:spPr>
          <a:xfrm>
            <a:off x="5443155" y="641213"/>
            <a:ext cx="2503818" cy="6268063"/>
          </a:xfrm>
          <a:prstGeom prst="rect">
            <a:avLst/>
          </a:prstGeom>
        </p:spPr>
        <p:txBody>
          <a:bodyPr lIns="0" tIns="0" rIns="0" bIns="0" rtlCol="0" anchor="t">
            <a:spAutoFit/>
          </a:bodyPr>
          <a:lstStyle/>
          <a:p>
            <a:pPr algn="l">
              <a:lnSpc>
                <a:spcPts val="1400"/>
              </a:lnSpc>
            </a:pPr>
            <a:r>
              <a:rPr lang="en-US" sz="1000" b="1" dirty="0">
                <a:solidFill>
                  <a:srgbClr val="004AAD"/>
                </a:solidFill>
                <a:latin typeface="Arial Bold"/>
                <a:ea typeface="Arial Bold"/>
                <a:cs typeface="Arial Bold"/>
                <a:sym typeface="Arial Bold"/>
              </a:rPr>
              <a:t>NHS England Contact </a:t>
            </a:r>
          </a:p>
          <a:p>
            <a:pPr algn="l">
              <a:lnSpc>
                <a:spcPts val="1400"/>
              </a:lnSpc>
            </a:pPr>
            <a:r>
              <a:rPr lang="en-US" sz="1000" dirty="0">
                <a:solidFill>
                  <a:srgbClr val="000000"/>
                </a:solidFill>
                <a:latin typeface="Arial"/>
                <a:ea typeface="Arial"/>
                <a:cs typeface="Arial"/>
                <a:sym typeface="Arial"/>
              </a:rPr>
              <a:t>St Andrews Health Centre and St Paul’s Way Medical Centre provide NHS services on behalf of NHS England, PO Box 16738, Redditch, B97 9PT.</a:t>
            </a:r>
          </a:p>
          <a:p>
            <a:pPr algn="l">
              <a:lnSpc>
                <a:spcPts val="1400"/>
              </a:lnSpc>
            </a:pPr>
            <a:endParaRPr lang="en-US" sz="1000" dirty="0">
              <a:solidFill>
                <a:srgbClr val="000000"/>
              </a:solidFill>
              <a:latin typeface="Arial"/>
              <a:ea typeface="Arial"/>
              <a:cs typeface="Arial"/>
              <a:sym typeface="Arial"/>
            </a:endParaRPr>
          </a:p>
          <a:p>
            <a:pPr algn="l">
              <a:lnSpc>
                <a:spcPts val="1400"/>
              </a:lnSpc>
            </a:pPr>
            <a:r>
              <a:rPr lang="en-US" sz="1000" dirty="0">
                <a:solidFill>
                  <a:srgbClr val="000000"/>
                </a:solidFill>
                <a:latin typeface="Arial"/>
                <a:ea typeface="Arial"/>
                <a:cs typeface="Arial"/>
                <a:sym typeface="Arial"/>
              </a:rPr>
              <a:t>Telephone: 0300 311 2233</a:t>
            </a:r>
          </a:p>
          <a:p>
            <a:pPr algn="l">
              <a:lnSpc>
                <a:spcPts val="1400"/>
              </a:lnSpc>
            </a:pPr>
            <a:r>
              <a:rPr lang="en-US" sz="1000" dirty="0">
                <a:solidFill>
                  <a:srgbClr val="000000"/>
                </a:solidFill>
                <a:latin typeface="Arial"/>
                <a:ea typeface="Arial"/>
                <a:cs typeface="Arial"/>
                <a:sym typeface="Arial"/>
              </a:rPr>
              <a:t>Email: england.contactus@nhs.net </a:t>
            </a:r>
          </a:p>
          <a:p>
            <a:pPr algn="l">
              <a:lnSpc>
                <a:spcPts val="1400"/>
              </a:lnSpc>
            </a:pPr>
            <a:endParaRPr lang="en-US" sz="1000" dirty="0">
              <a:solidFill>
                <a:srgbClr val="000000"/>
              </a:solidFill>
              <a:latin typeface="Arial"/>
              <a:ea typeface="Arial"/>
              <a:cs typeface="Arial"/>
              <a:sym typeface="Arial"/>
            </a:endParaRPr>
          </a:p>
          <a:p>
            <a:pPr algn="l">
              <a:lnSpc>
                <a:spcPts val="1400"/>
              </a:lnSpc>
            </a:pPr>
            <a:endParaRPr lang="en-US" sz="1000" dirty="0">
              <a:solidFill>
                <a:srgbClr val="000000"/>
              </a:solidFill>
              <a:latin typeface="Arial"/>
              <a:ea typeface="Arial"/>
              <a:cs typeface="Arial"/>
              <a:sym typeface="Arial"/>
            </a:endParaRPr>
          </a:p>
          <a:p>
            <a:pPr algn="l">
              <a:lnSpc>
                <a:spcPts val="1400"/>
              </a:lnSpc>
            </a:pPr>
            <a:r>
              <a:rPr lang="en-US" sz="1000" b="1" dirty="0">
                <a:solidFill>
                  <a:srgbClr val="004AAD"/>
                </a:solidFill>
                <a:latin typeface="Arial Bold"/>
                <a:ea typeface="Arial Bold"/>
                <a:cs typeface="Arial Bold"/>
                <a:sym typeface="Arial Bold"/>
              </a:rPr>
              <a:t>Prescriptions/Repeat prescriptions </a:t>
            </a:r>
          </a:p>
          <a:p>
            <a:pPr algn="l">
              <a:lnSpc>
                <a:spcPts val="1400"/>
              </a:lnSpc>
            </a:pPr>
            <a:r>
              <a:rPr lang="en-US" sz="1000" dirty="0">
                <a:solidFill>
                  <a:srgbClr val="000000"/>
                </a:solidFill>
                <a:latin typeface="Arial"/>
                <a:ea typeface="Arial"/>
                <a:cs typeface="Arial"/>
                <a:sym typeface="Arial"/>
              </a:rPr>
              <a:t>Your GP will initiate any prescription that they determine you require. Repeat </a:t>
            </a:r>
          </a:p>
          <a:p>
            <a:pPr algn="l">
              <a:lnSpc>
                <a:spcPts val="1400"/>
              </a:lnSpc>
            </a:pPr>
            <a:r>
              <a:rPr lang="en-US" sz="1000" dirty="0">
                <a:solidFill>
                  <a:srgbClr val="000000"/>
                </a:solidFill>
                <a:latin typeface="Arial"/>
                <a:ea typeface="Arial"/>
                <a:cs typeface="Arial"/>
                <a:sym typeface="Arial"/>
              </a:rPr>
              <a:t>prescriptions can be ordered in the </a:t>
            </a:r>
          </a:p>
          <a:p>
            <a:pPr algn="l">
              <a:lnSpc>
                <a:spcPts val="1400"/>
              </a:lnSpc>
            </a:pPr>
            <a:r>
              <a:rPr lang="en-US" sz="1000" dirty="0">
                <a:solidFill>
                  <a:srgbClr val="000000"/>
                </a:solidFill>
                <a:latin typeface="Arial"/>
                <a:ea typeface="Arial"/>
                <a:cs typeface="Arial"/>
                <a:sym typeface="Arial"/>
              </a:rPr>
              <a:t>following ways:</a:t>
            </a:r>
          </a:p>
          <a:p>
            <a:pPr algn="l">
              <a:lnSpc>
                <a:spcPts val="1400"/>
              </a:lnSpc>
            </a:pPr>
            <a:endParaRPr lang="en-US" sz="1000" dirty="0">
              <a:solidFill>
                <a:srgbClr val="000000"/>
              </a:solidFill>
              <a:latin typeface="Arial"/>
              <a:ea typeface="Arial"/>
              <a:cs typeface="Arial"/>
              <a:sym typeface="Arial"/>
            </a:endParaRPr>
          </a:p>
          <a:p>
            <a:pPr marL="215901" lvl="1" indent="-107951" algn="l">
              <a:lnSpc>
                <a:spcPts val="1400"/>
              </a:lnSpc>
              <a:buFont typeface="Arial"/>
              <a:buChar char="•"/>
            </a:pPr>
            <a:r>
              <a:rPr lang="en-US" sz="1000" dirty="0">
                <a:solidFill>
                  <a:srgbClr val="000000"/>
                </a:solidFill>
                <a:latin typeface="Arial"/>
                <a:ea typeface="Arial"/>
                <a:cs typeface="Arial"/>
                <a:sym typeface="Arial"/>
              </a:rPr>
              <a:t>Online — Please log in and order via the NHS app - download for free.</a:t>
            </a:r>
          </a:p>
          <a:p>
            <a:pPr algn="l">
              <a:lnSpc>
                <a:spcPts val="1400"/>
              </a:lnSpc>
            </a:pPr>
            <a:endParaRPr lang="en-US" sz="1000" dirty="0">
              <a:solidFill>
                <a:srgbClr val="000000"/>
              </a:solidFill>
              <a:latin typeface="Arial"/>
              <a:ea typeface="Arial"/>
              <a:cs typeface="Arial"/>
              <a:sym typeface="Arial"/>
            </a:endParaRPr>
          </a:p>
          <a:p>
            <a:pPr marL="215901" lvl="1" indent="-107951" algn="l">
              <a:lnSpc>
                <a:spcPts val="1400"/>
              </a:lnSpc>
              <a:buFont typeface="Arial"/>
              <a:buChar char="•"/>
            </a:pPr>
            <a:r>
              <a:rPr lang="en-US" sz="1000" dirty="0">
                <a:solidFill>
                  <a:srgbClr val="000000"/>
                </a:solidFill>
                <a:latin typeface="Arial"/>
                <a:ea typeface="Arial"/>
                <a:cs typeface="Arial"/>
                <a:sym typeface="Arial"/>
              </a:rPr>
              <a:t>In person — By ticking the required medications on your prescription and placing it in the dedicated box, located in reception.</a:t>
            </a:r>
          </a:p>
          <a:p>
            <a:pPr algn="l">
              <a:lnSpc>
                <a:spcPts val="1400"/>
              </a:lnSpc>
            </a:pPr>
            <a:endParaRPr lang="en-US" sz="1000" dirty="0">
              <a:solidFill>
                <a:srgbClr val="000000"/>
              </a:solidFill>
              <a:latin typeface="Arial"/>
              <a:ea typeface="Arial"/>
              <a:cs typeface="Arial"/>
              <a:sym typeface="Arial"/>
            </a:endParaRPr>
          </a:p>
          <a:p>
            <a:pPr algn="l">
              <a:lnSpc>
                <a:spcPts val="1400"/>
              </a:lnSpc>
            </a:pPr>
            <a:r>
              <a:rPr lang="en-US" sz="1000" b="1" dirty="0">
                <a:solidFill>
                  <a:srgbClr val="000000"/>
                </a:solidFill>
                <a:latin typeface="Arial Bold"/>
                <a:ea typeface="Arial Bold"/>
                <a:cs typeface="Arial Bold"/>
                <a:sym typeface="Arial Bold"/>
              </a:rPr>
              <a:t>Please allow 48 hours for collection </a:t>
            </a:r>
          </a:p>
          <a:p>
            <a:pPr algn="l">
              <a:lnSpc>
                <a:spcPts val="1400"/>
              </a:lnSpc>
            </a:pPr>
            <a:r>
              <a:rPr lang="en-US" sz="1000" b="1" dirty="0">
                <a:solidFill>
                  <a:srgbClr val="000000"/>
                </a:solidFill>
                <a:latin typeface="Arial Bold"/>
                <a:ea typeface="Arial Bold"/>
                <a:cs typeface="Arial Bold"/>
                <a:sym typeface="Arial Bold"/>
              </a:rPr>
              <a:t>(excluding weekends and bank holidays) when ordering repeat prescriptions. </a:t>
            </a:r>
          </a:p>
          <a:p>
            <a:pPr algn="l">
              <a:lnSpc>
                <a:spcPts val="1400"/>
              </a:lnSpc>
            </a:pPr>
            <a:endParaRPr lang="en-US" sz="1000" b="1" dirty="0">
              <a:solidFill>
                <a:srgbClr val="000000"/>
              </a:solidFill>
              <a:latin typeface="Arial Bold"/>
              <a:ea typeface="Arial Bold"/>
              <a:cs typeface="Arial Bold"/>
              <a:sym typeface="Arial Bold"/>
            </a:endParaRPr>
          </a:p>
          <a:p>
            <a:pPr algn="l">
              <a:lnSpc>
                <a:spcPts val="1400"/>
              </a:lnSpc>
            </a:pPr>
            <a:endParaRPr lang="en-US" sz="1000" b="1" dirty="0">
              <a:solidFill>
                <a:srgbClr val="000000"/>
              </a:solidFill>
              <a:latin typeface="Arial Bold"/>
              <a:ea typeface="Arial Bold"/>
              <a:cs typeface="Arial Bold"/>
              <a:sym typeface="Arial Bold"/>
            </a:endParaRPr>
          </a:p>
          <a:p>
            <a:pPr algn="l">
              <a:lnSpc>
                <a:spcPts val="1400"/>
              </a:lnSpc>
            </a:pPr>
            <a:r>
              <a:rPr lang="en-US" sz="1000" b="1" dirty="0">
                <a:solidFill>
                  <a:srgbClr val="004AAD"/>
                </a:solidFill>
                <a:latin typeface="Arial Bold"/>
                <a:ea typeface="Arial Bold"/>
                <a:cs typeface="Arial Bold"/>
                <a:sym typeface="Arial Bold"/>
              </a:rPr>
              <a:t>When we are closed</a:t>
            </a:r>
          </a:p>
          <a:p>
            <a:pPr algn="l">
              <a:lnSpc>
                <a:spcPts val="1400"/>
              </a:lnSpc>
            </a:pPr>
            <a:r>
              <a:rPr lang="en-US" sz="1000" dirty="0">
                <a:solidFill>
                  <a:srgbClr val="000000"/>
                </a:solidFill>
                <a:latin typeface="Arial"/>
                <a:ea typeface="Arial"/>
                <a:cs typeface="Arial"/>
                <a:sym typeface="Arial"/>
              </a:rPr>
              <a:t>When the practice is closed, if you urgently need medical help or advice and it is life threatening, dial 999. If it is not life-threatening, contact NHS 111 by calling</a:t>
            </a:r>
          </a:p>
          <a:p>
            <a:pPr algn="l">
              <a:lnSpc>
                <a:spcPts val="1400"/>
              </a:lnSpc>
            </a:pPr>
            <a:r>
              <a:rPr lang="en-US" sz="1000" dirty="0">
                <a:solidFill>
                  <a:srgbClr val="000000"/>
                </a:solidFill>
                <a:latin typeface="Arial"/>
                <a:ea typeface="Arial"/>
                <a:cs typeface="Arial"/>
                <a:sym typeface="Arial"/>
              </a:rPr>
              <a:t>111 or accessing via https://111.nhs.uk/</a:t>
            </a:r>
          </a:p>
        </p:txBody>
      </p:sp>
      <p:sp>
        <p:nvSpPr>
          <p:cNvPr id="32" name="TextBox 32"/>
          <p:cNvSpPr txBox="1"/>
          <p:nvPr/>
        </p:nvSpPr>
        <p:spPr>
          <a:xfrm>
            <a:off x="8135704" y="650738"/>
            <a:ext cx="2341100" cy="7165680"/>
          </a:xfrm>
          <a:prstGeom prst="rect">
            <a:avLst/>
          </a:prstGeom>
        </p:spPr>
        <p:txBody>
          <a:bodyPr lIns="0" tIns="0" rIns="0" bIns="0" rtlCol="0" anchor="t">
            <a:spAutoFit/>
          </a:bodyPr>
          <a:lstStyle/>
          <a:p>
            <a:pPr algn="l">
              <a:lnSpc>
                <a:spcPts val="1399"/>
              </a:lnSpc>
            </a:pPr>
            <a:r>
              <a:rPr lang="en-US" sz="999" b="1" dirty="0">
                <a:solidFill>
                  <a:srgbClr val="004AAD"/>
                </a:solidFill>
                <a:latin typeface="Arial Bold"/>
                <a:ea typeface="Arial Bold"/>
                <a:cs typeface="Arial Bold"/>
                <a:sym typeface="Arial Bold"/>
              </a:rPr>
              <a:t>Comments, suggestions and complaints </a:t>
            </a:r>
          </a:p>
          <a:p>
            <a:pPr algn="l">
              <a:lnSpc>
                <a:spcPts val="1399"/>
              </a:lnSpc>
            </a:pPr>
            <a:r>
              <a:rPr lang="en-US" sz="999" dirty="0">
                <a:solidFill>
                  <a:srgbClr val="000000"/>
                </a:solidFill>
                <a:latin typeface="Arial"/>
                <a:ea typeface="Arial"/>
                <a:cs typeface="Arial"/>
                <a:sym typeface="Arial"/>
              </a:rPr>
              <a:t>If you would like more information about </a:t>
            </a:r>
          </a:p>
          <a:p>
            <a:pPr algn="l">
              <a:lnSpc>
                <a:spcPts val="1399"/>
              </a:lnSpc>
            </a:pPr>
            <a:r>
              <a:rPr lang="en-US" sz="999" dirty="0">
                <a:solidFill>
                  <a:srgbClr val="000000"/>
                </a:solidFill>
                <a:latin typeface="Arial"/>
                <a:ea typeface="Arial"/>
                <a:cs typeface="Arial"/>
                <a:sym typeface="Arial"/>
              </a:rPr>
              <a:t>any other services we provide, please ask a member of staff, telephone or log into the practice website. Details are shown on the front of this leaflet.</a:t>
            </a:r>
          </a:p>
          <a:p>
            <a:pPr algn="l">
              <a:lnSpc>
                <a:spcPts val="1399"/>
              </a:lnSpc>
            </a:pPr>
            <a:endParaRPr lang="en-US" sz="999" dirty="0">
              <a:solidFill>
                <a:srgbClr val="000000"/>
              </a:solidFill>
              <a:latin typeface="Arial"/>
              <a:ea typeface="Arial"/>
              <a:cs typeface="Arial"/>
              <a:sym typeface="Arial"/>
            </a:endParaRPr>
          </a:p>
          <a:p>
            <a:pPr algn="l">
              <a:lnSpc>
                <a:spcPts val="1399"/>
              </a:lnSpc>
            </a:pPr>
            <a:r>
              <a:rPr lang="en-US" sz="999" dirty="0">
                <a:solidFill>
                  <a:srgbClr val="000000"/>
                </a:solidFill>
                <a:latin typeface="Arial"/>
                <a:ea typeface="Arial"/>
                <a:cs typeface="Arial"/>
                <a:sym typeface="Arial"/>
              </a:rPr>
              <a:t>Our aim is to give the highest possible </a:t>
            </a:r>
          </a:p>
          <a:p>
            <a:pPr algn="l">
              <a:lnSpc>
                <a:spcPts val="1399"/>
              </a:lnSpc>
            </a:pPr>
            <a:r>
              <a:rPr lang="en-US" sz="999" dirty="0">
                <a:solidFill>
                  <a:srgbClr val="000000"/>
                </a:solidFill>
                <a:latin typeface="Arial"/>
                <a:ea typeface="Arial"/>
                <a:cs typeface="Arial"/>
                <a:sym typeface="Arial"/>
              </a:rPr>
              <a:t>standard of service. We would like you to </a:t>
            </a:r>
          </a:p>
          <a:p>
            <a:pPr algn="l">
              <a:lnSpc>
                <a:spcPts val="1399"/>
              </a:lnSpc>
            </a:pPr>
            <a:r>
              <a:rPr lang="en-US" sz="999" dirty="0">
                <a:solidFill>
                  <a:srgbClr val="000000"/>
                </a:solidFill>
                <a:latin typeface="Arial"/>
                <a:ea typeface="Arial"/>
                <a:cs typeface="Arial"/>
                <a:sym typeface="Arial"/>
              </a:rPr>
              <a:t>tell us what you think about the service by providing us with feedback via a member of staff or a feedback form which is available on our website which you can access by scanning the QR code below.</a:t>
            </a:r>
          </a:p>
          <a:p>
            <a:pPr algn="l">
              <a:lnSpc>
                <a:spcPts val="1399"/>
              </a:lnSpc>
            </a:pPr>
            <a:endParaRPr lang="en-US" sz="999" dirty="0">
              <a:solidFill>
                <a:srgbClr val="000000"/>
              </a:solidFill>
              <a:latin typeface="Arial"/>
              <a:ea typeface="Arial"/>
              <a:cs typeface="Arial"/>
              <a:sym typeface="Arial"/>
            </a:endParaRPr>
          </a:p>
          <a:p>
            <a:pPr algn="l">
              <a:lnSpc>
                <a:spcPts val="1399"/>
              </a:lnSpc>
            </a:pPr>
            <a:endParaRPr lang="en-US" sz="999" dirty="0">
              <a:solidFill>
                <a:srgbClr val="000000"/>
              </a:solidFill>
              <a:latin typeface="Arial"/>
              <a:ea typeface="Arial"/>
              <a:cs typeface="Arial"/>
              <a:sym typeface="Arial"/>
            </a:endParaRPr>
          </a:p>
          <a:p>
            <a:pPr algn="l">
              <a:lnSpc>
                <a:spcPts val="1399"/>
              </a:lnSpc>
            </a:pPr>
            <a:endParaRPr lang="en-US" sz="999" dirty="0">
              <a:solidFill>
                <a:srgbClr val="000000"/>
              </a:solidFill>
              <a:latin typeface="Arial"/>
              <a:ea typeface="Arial"/>
              <a:cs typeface="Arial"/>
              <a:sym typeface="Arial"/>
            </a:endParaRPr>
          </a:p>
          <a:p>
            <a:pPr algn="l">
              <a:lnSpc>
                <a:spcPts val="1399"/>
              </a:lnSpc>
            </a:pPr>
            <a:endParaRPr lang="en-US" sz="999" dirty="0">
              <a:solidFill>
                <a:srgbClr val="000000"/>
              </a:solidFill>
              <a:latin typeface="Arial"/>
              <a:ea typeface="Arial"/>
              <a:cs typeface="Arial"/>
              <a:sym typeface="Arial"/>
            </a:endParaRPr>
          </a:p>
          <a:p>
            <a:pPr algn="l">
              <a:lnSpc>
                <a:spcPts val="1399"/>
              </a:lnSpc>
            </a:pPr>
            <a:endParaRPr lang="en-US" sz="999" dirty="0">
              <a:solidFill>
                <a:srgbClr val="000000"/>
              </a:solidFill>
              <a:latin typeface="Arial"/>
              <a:ea typeface="Arial"/>
              <a:cs typeface="Arial"/>
              <a:sym typeface="Arial"/>
            </a:endParaRPr>
          </a:p>
          <a:p>
            <a:pPr algn="l">
              <a:lnSpc>
                <a:spcPts val="1399"/>
              </a:lnSpc>
            </a:pPr>
            <a:endParaRPr lang="en-US" sz="999" dirty="0">
              <a:solidFill>
                <a:srgbClr val="000000"/>
              </a:solidFill>
              <a:latin typeface="Arial"/>
              <a:ea typeface="Arial"/>
              <a:cs typeface="Arial"/>
              <a:sym typeface="Arial"/>
            </a:endParaRPr>
          </a:p>
          <a:p>
            <a:pPr algn="l">
              <a:lnSpc>
                <a:spcPts val="1399"/>
              </a:lnSpc>
            </a:pPr>
            <a:endParaRPr lang="en-US" sz="999" dirty="0">
              <a:solidFill>
                <a:srgbClr val="000000"/>
              </a:solidFill>
              <a:latin typeface="Arial"/>
              <a:ea typeface="Arial"/>
              <a:cs typeface="Arial"/>
              <a:sym typeface="Arial"/>
            </a:endParaRPr>
          </a:p>
          <a:p>
            <a:pPr algn="l">
              <a:lnSpc>
                <a:spcPts val="1399"/>
              </a:lnSpc>
            </a:pPr>
            <a:endParaRPr lang="en-US" sz="999" dirty="0">
              <a:solidFill>
                <a:srgbClr val="000000"/>
              </a:solidFill>
              <a:latin typeface="Arial"/>
              <a:ea typeface="Arial"/>
              <a:cs typeface="Arial"/>
              <a:sym typeface="Arial"/>
            </a:endParaRPr>
          </a:p>
          <a:p>
            <a:pPr algn="l">
              <a:lnSpc>
                <a:spcPts val="1399"/>
              </a:lnSpc>
            </a:pPr>
            <a:endParaRPr lang="en-US" sz="999" dirty="0">
              <a:solidFill>
                <a:srgbClr val="000000"/>
              </a:solidFill>
              <a:latin typeface="Arial"/>
              <a:ea typeface="Arial"/>
              <a:cs typeface="Arial"/>
              <a:sym typeface="Arial"/>
            </a:endParaRPr>
          </a:p>
          <a:p>
            <a:pPr algn="l">
              <a:lnSpc>
                <a:spcPts val="1399"/>
              </a:lnSpc>
            </a:pPr>
            <a:r>
              <a:rPr lang="en-US" sz="999" b="1" dirty="0">
                <a:solidFill>
                  <a:srgbClr val="004AAD"/>
                </a:solidFill>
                <a:latin typeface="Arial Bold"/>
                <a:ea typeface="Arial Bold"/>
                <a:cs typeface="Arial Bold"/>
                <a:sym typeface="Arial Bold"/>
              </a:rPr>
              <a:t>Home visits </a:t>
            </a:r>
          </a:p>
          <a:p>
            <a:pPr algn="l">
              <a:lnSpc>
                <a:spcPts val="1399"/>
              </a:lnSpc>
            </a:pPr>
            <a:r>
              <a:rPr lang="en-US" sz="999" dirty="0">
                <a:solidFill>
                  <a:srgbClr val="000000"/>
                </a:solidFill>
                <a:latin typeface="Arial"/>
                <a:ea typeface="Arial"/>
                <a:cs typeface="Arial"/>
                <a:sym typeface="Arial"/>
              </a:rPr>
              <a:t>Home visits are at the discretion of the </a:t>
            </a:r>
          </a:p>
          <a:p>
            <a:pPr algn="l">
              <a:lnSpc>
                <a:spcPts val="1399"/>
              </a:lnSpc>
            </a:pPr>
            <a:r>
              <a:rPr lang="en-US" sz="999" dirty="0">
                <a:solidFill>
                  <a:srgbClr val="000000"/>
                </a:solidFill>
                <a:latin typeface="Arial"/>
                <a:ea typeface="Arial"/>
                <a:cs typeface="Arial"/>
                <a:sym typeface="Arial"/>
              </a:rPr>
              <a:t>GPs and are usually for those patients </a:t>
            </a:r>
          </a:p>
          <a:p>
            <a:pPr algn="l">
              <a:lnSpc>
                <a:spcPts val="1399"/>
              </a:lnSpc>
            </a:pPr>
            <a:r>
              <a:rPr lang="en-US" sz="999" dirty="0">
                <a:solidFill>
                  <a:srgbClr val="000000"/>
                </a:solidFill>
                <a:latin typeface="Arial"/>
                <a:ea typeface="Arial"/>
                <a:cs typeface="Arial"/>
                <a:sym typeface="Arial"/>
              </a:rPr>
              <a:t>who are housebound or have significant </a:t>
            </a:r>
          </a:p>
          <a:p>
            <a:pPr algn="l">
              <a:lnSpc>
                <a:spcPts val="1399"/>
              </a:lnSpc>
            </a:pPr>
            <a:r>
              <a:rPr lang="en-US" sz="999" dirty="0">
                <a:solidFill>
                  <a:srgbClr val="000000"/>
                </a:solidFill>
                <a:latin typeface="Arial"/>
                <a:ea typeface="Arial"/>
                <a:cs typeface="Arial"/>
                <a:sym typeface="Arial"/>
              </a:rPr>
              <a:t>health issues. Should you require a home visit, please use our online website to request one or contact reception requesting a call-back after logging a call (before 10:00am). A clinician will then consult you to discuss your request.</a:t>
            </a:r>
          </a:p>
          <a:p>
            <a:pPr algn="l">
              <a:lnSpc>
                <a:spcPts val="1399"/>
              </a:lnSpc>
            </a:pPr>
            <a:endParaRPr lang="en-US" sz="999" dirty="0">
              <a:solidFill>
                <a:srgbClr val="000000"/>
              </a:solidFill>
              <a:latin typeface="Arial"/>
              <a:ea typeface="Arial"/>
              <a:cs typeface="Arial"/>
              <a:sym typeface="Arial"/>
            </a:endParaRPr>
          </a:p>
          <a:p>
            <a:pPr algn="l">
              <a:lnSpc>
                <a:spcPts val="1399"/>
              </a:lnSpc>
            </a:pPr>
            <a:r>
              <a:rPr lang="en-US" sz="999" dirty="0">
                <a:solidFill>
                  <a:srgbClr val="000000"/>
                </a:solidFill>
                <a:latin typeface="Arial"/>
                <a:ea typeface="Arial"/>
                <a:cs typeface="Arial"/>
                <a:sym typeface="Arial"/>
              </a:rPr>
              <a:t>Home visits are usually carried out </a:t>
            </a:r>
          </a:p>
          <a:p>
            <a:pPr algn="l">
              <a:lnSpc>
                <a:spcPts val="1399"/>
              </a:lnSpc>
            </a:pPr>
            <a:r>
              <a:rPr lang="en-US" sz="999" dirty="0">
                <a:solidFill>
                  <a:srgbClr val="000000"/>
                </a:solidFill>
                <a:latin typeface="Arial"/>
                <a:ea typeface="Arial"/>
                <a:cs typeface="Arial"/>
                <a:sym typeface="Arial"/>
              </a:rPr>
              <a:t>between 12:30pm and 1:30pm, Monday </a:t>
            </a:r>
          </a:p>
          <a:p>
            <a:pPr algn="l">
              <a:lnSpc>
                <a:spcPts val="1399"/>
              </a:lnSpc>
            </a:pPr>
            <a:r>
              <a:rPr lang="en-US" sz="999" dirty="0">
                <a:solidFill>
                  <a:srgbClr val="000000"/>
                </a:solidFill>
                <a:latin typeface="Arial"/>
                <a:ea typeface="Arial"/>
                <a:cs typeface="Arial"/>
                <a:sym typeface="Arial"/>
              </a:rPr>
              <a:t>to Friday. </a:t>
            </a:r>
          </a:p>
          <a:p>
            <a:pPr algn="l">
              <a:lnSpc>
                <a:spcPts val="1399"/>
              </a:lnSpc>
            </a:pPr>
            <a:endParaRPr lang="en-US" sz="999" dirty="0">
              <a:solidFill>
                <a:srgbClr val="000000"/>
              </a:solidFill>
              <a:latin typeface="Arial"/>
              <a:ea typeface="Arial"/>
              <a:cs typeface="Arial"/>
              <a:sym typeface="Arial"/>
            </a:endParaRPr>
          </a:p>
          <a:p>
            <a:pPr algn="l">
              <a:lnSpc>
                <a:spcPts val="1399"/>
              </a:lnSpc>
            </a:pPr>
            <a:endParaRPr lang="en-US" sz="999" dirty="0">
              <a:solidFill>
                <a:srgbClr val="000000"/>
              </a:solidFill>
              <a:latin typeface="Arial"/>
              <a:ea typeface="Arial"/>
              <a:cs typeface="Arial"/>
              <a:sym typeface="Arial"/>
            </a:endParaRPr>
          </a:p>
        </p:txBody>
      </p:sp>
      <p:sp>
        <p:nvSpPr>
          <p:cNvPr id="33" name="TextBox 33"/>
          <p:cNvSpPr txBox="1"/>
          <p:nvPr/>
        </p:nvSpPr>
        <p:spPr>
          <a:xfrm>
            <a:off x="2752311" y="5609948"/>
            <a:ext cx="1116554" cy="564388"/>
          </a:xfrm>
          <a:prstGeom prst="rect">
            <a:avLst/>
          </a:prstGeom>
        </p:spPr>
        <p:txBody>
          <a:bodyPr lIns="0" tIns="0" rIns="0" bIns="0" rtlCol="0" anchor="t">
            <a:spAutoFit/>
          </a:bodyPr>
          <a:lstStyle/>
          <a:p>
            <a:pPr algn="ctr">
              <a:lnSpc>
                <a:spcPts val="1121"/>
              </a:lnSpc>
            </a:pPr>
            <a:r>
              <a:rPr lang="en-US" sz="950">
                <a:solidFill>
                  <a:srgbClr val="000000"/>
                </a:solidFill>
                <a:latin typeface="Arial"/>
                <a:ea typeface="Arial"/>
                <a:cs typeface="Arial"/>
                <a:sym typeface="Arial"/>
              </a:rPr>
              <a:t>Further information about our PPG is available online at the practice website.</a:t>
            </a:r>
          </a:p>
        </p:txBody>
      </p:sp>
      <p:sp>
        <p:nvSpPr>
          <p:cNvPr id="34" name="AutoShape 34"/>
          <p:cNvSpPr/>
          <p:nvPr/>
        </p:nvSpPr>
        <p:spPr>
          <a:xfrm>
            <a:off x="3868865" y="5906429"/>
            <a:ext cx="409082" cy="0"/>
          </a:xfrm>
          <a:prstGeom prst="line">
            <a:avLst/>
          </a:prstGeom>
          <a:ln w="38100" cap="flat">
            <a:solidFill>
              <a:srgbClr val="000000"/>
            </a:solidFill>
            <a:prstDash val="solid"/>
            <a:headEnd type="none" w="sm" len="sm"/>
            <a:tailEnd type="arrow" w="med" len="sm"/>
          </a:ln>
        </p:spPr>
        <p:txBody>
          <a:bodyPr/>
          <a:lstStyle/>
          <a:p>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1269</Words>
  <Application>Microsoft Office PowerPoint</Application>
  <PresentationFormat>Custom</PresentationFormat>
  <Paragraphs>149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Calibri</vt:lpstr>
      <vt:lpstr>Arial Bold</vt:lpstr>
      <vt:lpstr>Arial Italics</vt:lpstr>
      <vt:lpstr>Arial</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 of Patient Information Leaflet</dc:title>
  <dc:creator>Harris, Jade</dc:creator>
  <cp:lastModifiedBy>UDDIN, Shahana (ST ANDREWS HEALTH CENTRE)</cp:lastModifiedBy>
  <cp:revision>3</cp:revision>
  <cp:lastPrinted>2025-02-21T15:45:23Z</cp:lastPrinted>
  <dcterms:created xsi:type="dcterms:W3CDTF">2006-08-16T00:00:00Z</dcterms:created>
  <dcterms:modified xsi:type="dcterms:W3CDTF">2025-02-28T10:12:35Z</dcterms:modified>
  <dc:identifier>DAGfifvEQaI</dc:identifier>
</cp:coreProperties>
</file>