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uNlgllaE9LNdC1GsMPBDKhx6t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tt5FdfsQy_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11d659a2c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5" name="Google Shape;135;g311d659a2c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1d659a2cb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Font typeface="Arial"/>
              <a:buNone/>
            </a:pPr>
            <a:r>
              <a:rPr lang="en-US" sz="1800" u="sng">
                <a:solidFill>
                  <a:schemeClr val="hlink"/>
                </a:solidFill>
                <a:latin typeface="Arial"/>
                <a:ea typeface="Arial"/>
                <a:cs typeface="Arial"/>
                <a:sym typeface="Arial"/>
                <a:hlinkClick r:id="rId3"/>
              </a:rPr>
              <a:t>Join Dementia Research Animation</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a:p>
        </p:txBody>
      </p:sp>
      <p:sp>
        <p:nvSpPr>
          <p:cNvPr id="145" name="Google Shape;145;g311d659a2c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b6bc9eab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32b6bc9eab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16bab2686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316bab2686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4d421805f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g344d421805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11d659c88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311d659c8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1d659a2c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311d659a2c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11d659c88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11d659c88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11d659a2cb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311d659a2c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4d421805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4d421805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4d421805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44d421805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1"/>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 name="Google Shape;15;p11"/>
          <p:cNvPicPr preferRelativeResize="0"/>
          <p:nvPr/>
        </p:nvPicPr>
        <p:blipFill rotWithShape="1">
          <a:blip r:embed="rId3">
            <a:alphaModFix/>
          </a:blip>
          <a:srcRect/>
          <a:stretch/>
        </p:blipFill>
        <p:spPr>
          <a:xfrm>
            <a:off x="436034" y="360198"/>
            <a:ext cx="3264609" cy="388644"/>
          </a:xfrm>
          <a:prstGeom prst="rect">
            <a:avLst/>
          </a:prstGeom>
          <a:noFill/>
          <a:ln>
            <a:noFill/>
          </a:ln>
        </p:spPr>
      </p:pic>
      <p:pic>
        <p:nvPicPr>
          <p:cNvPr id="16" name="Google Shape;16;p11" descr="A red and blue circle with a black background&#10;&#10;Description automatically generated"/>
          <p:cNvPicPr preferRelativeResize="0"/>
          <p:nvPr/>
        </p:nvPicPr>
        <p:blipFill rotWithShape="1">
          <a:blip r:embed="rId4">
            <a:alphaModFix/>
          </a:blip>
          <a:srcRect l="50000" b="49820"/>
          <a:stretch/>
        </p:blipFill>
        <p:spPr>
          <a:xfrm>
            <a:off x="0" y="4502426"/>
            <a:ext cx="2347132" cy="2355574"/>
          </a:xfrm>
          <a:prstGeom prst="rect">
            <a:avLst/>
          </a:prstGeom>
          <a:noFill/>
          <a:ln>
            <a:noFill/>
          </a:ln>
        </p:spPr>
      </p:pic>
      <p:pic>
        <p:nvPicPr>
          <p:cNvPr id="17" name="Google Shape;17;p11" descr="A white rectangles on a black background&#10;&#10;Description automatically generated"/>
          <p:cNvPicPr preferRelativeResize="0"/>
          <p:nvPr/>
        </p:nvPicPr>
        <p:blipFill rotWithShape="1">
          <a:blip r:embed="rId5">
            <a:alphaModFix/>
          </a:blip>
          <a:srcRect/>
          <a:stretch/>
        </p:blipFill>
        <p:spPr>
          <a:xfrm rot="-3696788">
            <a:off x="9781541" y="1171119"/>
            <a:ext cx="1662512" cy="23615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18"/>
          <p:cNvSpPr/>
          <p:nvPr/>
        </p:nvSpPr>
        <p:spPr>
          <a:xfrm>
            <a:off x="-7200" y="0"/>
            <a:ext cx="12199200" cy="6858000"/>
          </a:xfrm>
          <a:prstGeom prst="rect">
            <a:avLst/>
          </a:prstGeom>
          <a:solidFill>
            <a:srgbClr val="DAEE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18"/>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18"/>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68" name="Google Shape;68;p18" descr="A blue and white hexagons&#10;&#10;Description automatically generated"/>
          <p:cNvPicPr preferRelativeResize="0"/>
          <p:nvPr/>
        </p:nvPicPr>
        <p:blipFill rotWithShape="1">
          <a:blip r:embed="rId3">
            <a:alphaModFix/>
          </a:blip>
          <a:srcRect/>
          <a:stretch/>
        </p:blipFill>
        <p:spPr>
          <a:xfrm rot="-5400000">
            <a:off x="9937750" y="1206011"/>
            <a:ext cx="2070100" cy="1562100"/>
          </a:xfrm>
          <a:prstGeom prst="rect">
            <a:avLst/>
          </a:prstGeom>
          <a:noFill/>
          <a:ln>
            <a:noFill/>
          </a:ln>
        </p:spPr>
      </p:pic>
      <p:pic>
        <p:nvPicPr>
          <p:cNvPr id="69" name="Google Shape;69;p18" descr="A green circle with black background&#10;&#10;Description automatically generated"/>
          <p:cNvPicPr preferRelativeResize="0"/>
          <p:nvPr/>
        </p:nvPicPr>
        <p:blipFill rotWithShape="1">
          <a:blip r:embed="rId4">
            <a:alphaModFix/>
          </a:blip>
          <a:srcRect l="50000" t="-5942" r="-4109" b="50000"/>
          <a:stretch/>
        </p:blipFill>
        <p:spPr>
          <a:xfrm>
            <a:off x="-7200" y="4751754"/>
            <a:ext cx="2037246" cy="21062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3_Section Header">
    <p:spTree>
      <p:nvGrpSpPr>
        <p:cNvPr id="1" name="Shape 70"/>
        <p:cNvGrpSpPr/>
        <p:nvPr/>
      </p:nvGrpSpPr>
      <p:grpSpPr>
        <a:xfrm>
          <a:off x="0" y="0"/>
          <a:ext cx="0" cy="0"/>
          <a:chOff x="0" y="0"/>
          <a:chExt cx="0" cy="0"/>
        </a:xfrm>
      </p:grpSpPr>
      <p:sp>
        <p:nvSpPr>
          <p:cNvPr id="71" name="Google Shape;71;p19"/>
          <p:cNvSpPr/>
          <p:nvPr/>
        </p:nvSpPr>
        <p:spPr>
          <a:xfrm>
            <a:off x="-7200" y="0"/>
            <a:ext cx="12199200" cy="6858000"/>
          </a:xfrm>
          <a:prstGeom prst="rect">
            <a:avLst/>
          </a:prstGeom>
          <a:solidFill>
            <a:srgbClr val="FBDF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2" name="Google Shape;72;p19"/>
          <p:cNvPicPr preferRelativeResize="0"/>
          <p:nvPr/>
        </p:nvPicPr>
        <p:blipFill rotWithShape="1">
          <a:blip r:embed="rId2">
            <a:alphaModFix/>
          </a:blip>
          <a:srcRect l="8151" b="33141"/>
          <a:stretch/>
        </p:blipFill>
        <p:spPr>
          <a:xfrm>
            <a:off x="1" y="4480660"/>
            <a:ext cx="3091180" cy="2377341"/>
          </a:xfrm>
          <a:prstGeom prst="rect">
            <a:avLst/>
          </a:prstGeom>
          <a:noFill/>
          <a:ln>
            <a:noFill/>
          </a:ln>
        </p:spPr>
      </p:pic>
      <p:pic>
        <p:nvPicPr>
          <p:cNvPr id="73" name="Google Shape;73;p19"/>
          <p:cNvPicPr preferRelativeResize="0"/>
          <p:nvPr/>
        </p:nvPicPr>
        <p:blipFill rotWithShape="1">
          <a:blip r:embed="rId3">
            <a:alphaModFix/>
          </a:blip>
          <a:srcRect/>
          <a:stretch/>
        </p:blipFill>
        <p:spPr>
          <a:xfrm>
            <a:off x="10445751" y="1519647"/>
            <a:ext cx="1155700" cy="927100"/>
          </a:xfrm>
          <a:prstGeom prst="rect">
            <a:avLst/>
          </a:prstGeom>
          <a:noFill/>
          <a:ln>
            <a:noFill/>
          </a:ln>
        </p:spPr>
      </p:pic>
      <p:sp>
        <p:nvSpPr>
          <p:cNvPr id="74" name="Google Shape;74;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19"/>
          <p:cNvPicPr preferRelativeResize="0"/>
          <p:nvPr/>
        </p:nvPicPr>
        <p:blipFill rotWithShape="1">
          <a:blip r:embed="rId4">
            <a:alphaModFix/>
          </a:blip>
          <a:srcRect/>
          <a:stretch/>
        </p:blipFill>
        <p:spPr>
          <a:xfrm>
            <a:off x="480218" y="343231"/>
            <a:ext cx="3267003" cy="3889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2"/>
          <p:cNvSpPr/>
          <p:nvPr/>
        </p:nvSpPr>
        <p:spPr>
          <a:xfrm>
            <a:off x="-7200" y="6102626"/>
            <a:ext cx="12199200" cy="755374"/>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Google Shape;20;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2"/>
        <p:cNvGrpSpPr/>
        <p:nvPr/>
      </p:nvGrpSpPr>
      <p:grpSpPr>
        <a:xfrm>
          <a:off x="0" y="0"/>
          <a:ext cx="0" cy="0"/>
          <a:chOff x="0" y="0"/>
          <a:chExt cx="0" cy="0"/>
        </a:xfrm>
      </p:grpSpPr>
      <p:sp>
        <p:nvSpPr>
          <p:cNvPr id="23" name="Google Shape;23;g311d659a2cb_0_87"/>
          <p:cNvSpPr txBox="1">
            <a:spLocks noGrp="1"/>
          </p:cNvSpPr>
          <p:nvPr>
            <p:ph type="ctrTitle"/>
          </p:nvPr>
        </p:nvSpPr>
        <p:spPr>
          <a:xfrm>
            <a:off x="866700" y="2130425"/>
            <a:ext cx="10363200" cy="1470000"/>
          </a:xfrm>
          <a:prstGeom prst="rect">
            <a:avLst/>
          </a:prstGeom>
          <a:noFill/>
          <a:ln>
            <a:noFill/>
          </a:ln>
        </p:spPr>
        <p:txBody>
          <a:bodyPr spcFirstLastPara="1" wrap="square" lIns="121900" tIns="60925" rIns="121900" bIns="60925" anchor="ctr" anchorCtr="0">
            <a:noAutofit/>
          </a:bodyPr>
          <a:lstStyle>
            <a:lvl1pPr lvl="0" algn="ctr">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311d659a2cb_0_87"/>
          <p:cNvSpPr txBox="1">
            <a:spLocks noGrp="1"/>
          </p:cNvSpPr>
          <p:nvPr>
            <p:ph type="subTitle" idx="1"/>
          </p:nvPr>
        </p:nvSpPr>
        <p:spPr>
          <a:xfrm>
            <a:off x="1828800" y="3886200"/>
            <a:ext cx="8534400" cy="1752900"/>
          </a:xfrm>
          <a:prstGeom prst="rect">
            <a:avLst/>
          </a:prstGeom>
          <a:noFill/>
          <a:ln>
            <a:noFill/>
          </a:ln>
        </p:spPr>
        <p:txBody>
          <a:bodyPr spcFirstLastPara="1" wrap="square" lIns="121900" tIns="60925" rIns="121900" bIns="60925" anchor="t" anchorCtr="0">
            <a:noAutofit/>
          </a:bodyPr>
          <a:lstStyle>
            <a:lvl1pPr lvl="0" algn="ctr">
              <a:lnSpc>
                <a:spcPct val="90000"/>
              </a:lnSpc>
              <a:spcBef>
                <a:spcPts val="900"/>
              </a:spcBef>
              <a:spcAft>
                <a:spcPts val="0"/>
              </a:spcAft>
              <a:buClr>
                <a:srgbClr val="888888"/>
              </a:buClr>
              <a:buSzPts val="4300"/>
              <a:buNone/>
              <a:defRPr>
                <a:solidFill>
                  <a:srgbClr val="888888"/>
                </a:solidFill>
              </a:defRPr>
            </a:lvl1pPr>
            <a:lvl2pPr lvl="1" algn="ctr">
              <a:lnSpc>
                <a:spcPct val="90000"/>
              </a:lnSpc>
              <a:spcBef>
                <a:spcPts val="700"/>
              </a:spcBef>
              <a:spcAft>
                <a:spcPts val="0"/>
              </a:spcAft>
              <a:buClr>
                <a:srgbClr val="888888"/>
              </a:buClr>
              <a:buSzPts val="3700"/>
              <a:buNone/>
              <a:defRPr>
                <a:solidFill>
                  <a:srgbClr val="888888"/>
                </a:solidFill>
              </a:defRPr>
            </a:lvl2pPr>
            <a:lvl3pPr lvl="2" algn="ctr">
              <a:lnSpc>
                <a:spcPct val="90000"/>
              </a:lnSpc>
              <a:spcBef>
                <a:spcPts val="600"/>
              </a:spcBef>
              <a:spcAft>
                <a:spcPts val="0"/>
              </a:spcAft>
              <a:buClr>
                <a:srgbClr val="888888"/>
              </a:buClr>
              <a:buSzPts val="3200"/>
              <a:buNone/>
              <a:defRPr>
                <a:solidFill>
                  <a:srgbClr val="888888"/>
                </a:solidFill>
              </a:defRPr>
            </a:lvl3pPr>
            <a:lvl4pPr lvl="3" algn="ctr">
              <a:lnSpc>
                <a:spcPct val="90000"/>
              </a:lnSpc>
              <a:spcBef>
                <a:spcPts val="500"/>
              </a:spcBef>
              <a:spcAft>
                <a:spcPts val="0"/>
              </a:spcAft>
              <a:buClr>
                <a:srgbClr val="888888"/>
              </a:buClr>
              <a:buSzPts val="2700"/>
              <a:buNone/>
              <a:defRPr>
                <a:solidFill>
                  <a:srgbClr val="888888"/>
                </a:solidFill>
              </a:defRPr>
            </a:lvl4pPr>
            <a:lvl5pPr lvl="4" algn="ctr">
              <a:lnSpc>
                <a:spcPct val="90000"/>
              </a:lnSpc>
              <a:spcBef>
                <a:spcPts val="500"/>
              </a:spcBef>
              <a:spcAft>
                <a:spcPts val="0"/>
              </a:spcAft>
              <a:buClr>
                <a:srgbClr val="888888"/>
              </a:buClr>
              <a:buSzPts val="2700"/>
              <a:buNone/>
              <a:defRPr>
                <a:solidFill>
                  <a:srgbClr val="888888"/>
                </a:solidFill>
              </a:defRPr>
            </a:lvl5pPr>
            <a:lvl6pPr lvl="5" algn="ctr">
              <a:lnSpc>
                <a:spcPct val="90000"/>
              </a:lnSpc>
              <a:spcBef>
                <a:spcPts val="500"/>
              </a:spcBef>
              <a:spcAft>
                <a:spcPts val="0"/>
              </a:spcAft>
              <a:buClr>
                <a:srgbClr val="888888"/>
              </a:buClr>
              <a:buSzPts val="2700"/>
              <a:buNone/>
              <a:defRPr>
                <a:solidFill>
                  <a:srgbClr val="888888"/>
                </a:solidFill>
              </a:defRPr>
            </a:lvl6pPr>
            <a:lvl7pPr lvl="6" algn="ctr">
              <a:lnSpc>
                <a:spcPct val="90000"/>
              </a:lnSpc>
              <a:spcBef>
                <a:spcPts val="500"/>
              </a:spcBef>
              <a:spcAft>
                <a:spcPts val="0"/>
              </a:spcAft>
              <a:buClr>
                <a:srgbClr val="888888"/>
              </a:buClr>
              <a:buSzPts val="2700"/>
              <a:buNone/>
              <a:defRPr>
                <a:solidFill>
                  <a:srgbClr val="888888"/>
                </a:solidFill>
              </a:defRPr>
            </a:lvl7pPr>
            <a:lvl8pPr lvl="7" algn="ctr">
              <a:lnSpc>
                <a:spcPct val="90000"/>
              </a:lnSpc>
              <a:spcBef>
                <a:spcPts val="500"/>
              </a:spcBef>
              <a:spcAft>
                <a:spcPts val="0"/>
              </a:spcAft>
              <a:buClr>
                <a:srgbClr val="888888"/>
              </a:buClr>
              <a:buSzPts val="2700"/>
              <a:buNone/>
              <a:defRPr>
                <a:solidFill>
                  <a:srgbClr val="888888"/>
                </a:solidFill>
              </a:defRPr>
            </a:lvl8pPr>
            <a:lvl9pPr lvl="8" algn="ctr">
              <a:lnSpc>
                <a:spcPct val="90000"/>
              </a:lnSpc>
              <a:spcBef>
                <a:spcPts val="500"/>
              </a:spcBef>
              <a:spcAft>
                <a:spcPts val="0"/>
              </a:spcAft>
              <a:buClr>
                <a:srgbClr val="888888"/>
              </a:buClr>
              <a:buSzPts val="2700"/>
              <a:buNone/>
              <a:defRPr>
                <a:solidFill>
                  <a:srgbClr val="888888"/>
                </a:solidFill>
              </a:defRPr>
            </a:lvl9pPr>
          </a:lstStyle>
          <a:p>
            <a:endParaRPr/>
          </a:p>
        </p:txBody>
      </p:sp>
      <p:sp>
        <p:nvSpPr>
          <p:cNvPr id="25" name="Google Shape;25;g311d659a2cb_0_87"/>
          <p:cNvSpPr txBox="1">
            <a:spLocks noGrp="1"/>
          </p:cNvSpPr>
          <p:nvPr>
            <p:ph type="dt" idx="10"/>
          </p:nvPr>
        </p:nvSpPr>
        <p:spPr>
          <a:xfrm>
            <a:off x="609600" y="6356350"/>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311d659a2cb_0_87"/>
          <p:cNvSpPr txBox="1">
            <a:spLocks noGrp="1"/>
          </p:cNvSpPr>
          <p:nvPr>
            <p:ph type="ftr" idx="11"/>
          </p:nvPr>
        </p:nvSpPr>
        <p:spPr>
          <a:xfrm>
            <a:off x="4165600" y="6356350"/>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311d659a2cb_0_87"/>
          <p:cNvSpPr txBox="1">
            <a:spLocks noGrp="1"/>
          </p:cNvSpPr>
          <p:nvPr>
            <p:ph type="sldNum" idx="12"/>
          </p:nvPr>
        </p:nvSpPr>
        <p:spPr>
          <a:xfrm>
            <a:off x="8737600" y="6356350"/>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8"/>
        <p:cNvGrpSpPr/>
        <p:nvPr/>
      </p:nvGrpSpPr>
      <p:grpSpPr>
        <a:xfrm>
          <a:off x="0" y="0"/>
          <a:ext cx="0" cy="0"/>
          <a:chOff x="0" y="0"/>
          <a:chExt cx="0" cy="0"/>
        </a:xfrm>
      </p:grpSpPr>
      <p:sp>
        <p:nvSpPr>
          <p:cNvPr id="29" name="Google Shape;29;g311d659a2cb_0_180"/>
          <p:cNvSpPr txBox="1">
            <a:spLocks noGrp="1"/>
          </p:cNvSpPr>
          <p:nvPr>
            <p:ph type="title"/>
          </p:nvPr>
        </p:nvSpPr>
        <p:spPr>
          <a:xfrm>
            <a:off x="609600" y="274638"/>
            <a:ext cx="10972800" cy="1143300"/>
          </a:xfrm>
          <a:prstGeom prst="rect">
            <a:avLst/>
          </a:prstGeom>
          <a:noFill/>
          <a:ln>
            <a:noFill/>
          </a:ln>
        </p:spPr>
        <p:txBody>
          <a:bodyPr spcFirstLastPara="1" wrap="square" lIns="121900" tIns="60925" rIns="121900" bIns="60925" anchor="ctr" anchorCtr="0">
            <a:noAutofit/>
          </a:bodyPr>
          <a:lstStyle>
            <a:lvl1pPr lvl="0" algn="ctr">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311d659a2cb_0_180"/>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lvl1pPr marL="457200" lvl="0" indent="-381000" algn="l">
              <a:lnSpc>
                <a:spcPct val="90000"/>
              </a:lnSpc>
              <a:spcBef>
                <a:spcPts val="500"/>
              </a:spcBef>
              <a:spcAft>
                <a:spcPts val="0"/>
              </a:spcAft>
              <a:buClr>
                <a:schemeClr val="dk1"/>
              </a:buClr>
              <a:buSzPts val="24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81000" algn="l">
              <a:lnSpc>
                <a:spcPct val="90000"/>
              </a:lnSpc>
              <a:spcBef>
                <a:spcPts val="500"/>
              </a:spcBef>
              <a:spcAft>
                <a:spcPts val="0"/>
              </a:spcAft>
              <a:buClr>
                <a:schemeClr val="dk1"/>
              </a:buClr>
              <a:buSzPts val="2400"/>
              <a:buChar char="•"/>
              <a:defRPr/>
            </a:lvl3pPr>
            <a:lvl4pPr marL="1828800" lvl="3" indent="-381000" algn="l">
              <a:lnSpc>
                <a:spcPct val="90000"/>
              </a:lnSpc>
              <a:spcBef>
                <a:spcPts val="500"/>
              </a:spcBef>
              <a:spcAft>
                <a:spcPts val="0"/>
              </a:spcAft>
              <a:buClr>
                <a:schemeClr val="dk1"/>
              </a:buClr>
              <a:buSzPts val="2400"/>
              <a:buChar char="•"/>
              <a:defRPr/>
            </a:lvl4pPr>
            <a:lvl5pPr marL="2286000" lvl="4" indent="-381000" algn="l">
              <a:lnSpc>
                <a:spcPct val="90000"/>
              </a:lnSpc>
              <a:spcBef>
                <a:spcPts val="500"/>
              </a:spcBef>
              <a:spcAft>
                <a:spcPts val="0"/>
              </a:spcAft>
              <a:buClr>
                <a:schemeClr val="dk1"/>
              </a:buClr>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31" name="Google Shape;31;g311d659a2cb_0_180"/>
          <p:cNvSpPr txBox="1">
            <a:spLocks noGrp="1"/>
          </p:cNvSpPr>
          <p:nvPr>
            <p:ph type="dt" idx="10"/>
          </p:nvPr>
        </p:nvSpPr>
        <p:spPr>
          <a:xfrm>
            <a:off x="609600" y="6356350"/>
            <a:ext cx="28449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311d659a2cb_0_180"/>
          <p:cNvSpPr txBox="1">
            <a:spLocks noGrp="1"/>
          </p:cNvSpPr>
          <p:nvPr>
            <p:ph type="ftr" idx="11"/>
          </p:nvPr>
        </p:nvSpPr>
        <p:spPr>
          <a:xfrm>
            <a:off x="4165600" y="6356350"/>
            <a:ext cx="38607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11d659a2cb_0_180"/>
          <p:cNvSpPr txBox="1">
            <a:spLocks noGrp="1"/>
          </p:cNvSpPr>
          <p:nvPr>
            <p:ph type="sldNum" idx="12"/>
          </p:nvPr>
        </p:nvSpPr>
        <p:spPr>
          <a:xfrm>
            <a:off x="8737600" y="6356350"/>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13"/>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Google Shape;37;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13"/>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9"/>
        <p:cNvGrpSpPr/>
        <p:nvPr/>
      </p:nvGrpSpPr>
      <p:grpSpPr>
        <a:xfrm>
          <a:off x="0" y="0"/>
          <a:ext cx="0" cy="0"/>
          <a:chOff x="0" y="0"/>
          <a:chExt cx="0" cy="0"/>
        </a:xfrm>
      </p:grpSpPr>
      <p:pic>
        <p:nvPicPr>
          <p:cNvPr id="40" name="Google Shape;40;p14"/>
          <p:cNvPicPr preferRelativeResize="0"/>
          <p:nvPr/>
        </p:nvPicPr>
        <p:blipFill rotWithShape="1">
          <a:blip r:embed="rId2">
            <a:alphaModFix/>
          </a:blip>
          <a:srcRect/>
          <a:stretch/>
        </p:blipFill>
        <p:spPr>
          <a:xfrm>
            <a:off x="7200" y="0"/>
            <a:ext cx="12192000" cy="6858000"/>
          </a:xfrm>
          <a:prstGeom prst="rect">
            <a:avLst/>
          </a:prstGeom>
          <a:noFill/>
          <a:ln>
            <a:noFill/>
          </a:ln>
        </p:spPr>
      </p:pic>
      <p:sp>
        <p:nvSpPr>
          <p:cNvPr id="41" name="Google Shape;41;p14"/>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42;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14"/>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2_Title and Content 2">
    <p:spTree>
      <p:nvGrpSpPr>
        <p:cNvPr id="1" name="Shape 44"/>
        <p:cNvGrpSpPr/>
        <p:nvPr/>
      </p:nvGrpSpPr>
      <p:grpSpPr>
        <a:xfrm>
          <a:off x="0" y="0"/>
          <a:ext cx="0" cy="0"/>
          <a:chOff x="0" y="0"/>
          <a:chExt cx="0" cy="0"/>
        </a:xfrm>
      </p:grpSpPr>
      <p:sp>
        <p:nvSpPr>
          <p:cNvPr id="45" name="Google Shape;45;p1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p15"/>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 name="Google Shape;47;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9"/>
        <p:cNvGrpSpPr/>
        <p:nvPr/>
      </p:nvGrpSpPr>
      <p:grpSpPr>
        <a:xfrm>
          <a:off x="0" y="0"/>
          <a:ext cx="0" cy="0"/>
          <a:chOff x="0" y="0"/>
          <a:chExt cx="0" cy="0"/>
        </a:xfrm>
      </p:grpSpPr>
      <p:pic>
        <p:nvPicPr>
          <p:cNvPr id="50" name="Google Shape;50;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16"/>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16" descr="A blue and black logo&#10;&#10;Description automatically generated"/>
          <p:cNvPicPr preferRelativeResize="0"/>
          <p:nvPr/>
        </p:nvPicPr>
        <p:blipFill rotWithShape="1">
          <a:blip r:embed="rId3">
            <a:alphaModFix/>
          </a:blip>
          <a:srcRect l="17812" b="16666"/>
          <a:stretch/>
        </p:blipFill>
        <p:spPr>
          <a:xfrm>
            <a:off x="0" y="4751920"/>
            <a:ext cx="2483708" cy="2117561"/>
          </a:xfrm>
          <a:prstGeom prst="rect">
            <a:avLst/>
          </a:prstGeom>
          <a:noFill/>
          <a:ln>
            <a:noFill/>
          </a:ln>
        </p:spPr>
      </p:pic>
      <p:pic>
        <p:nvPicPr>
          <p:cNvPr id="54" name="Google Shape;54;p16"/>
          <p:cNvPicPr preferRelativeResize="0"/>
          <p:nvPr/>
        </p:nvPicPr>
        <p:blipFill rotWithShape="1">
          <a:blip r:embed="rId4">
            <a:alphaModFix/>
          </a:blip>
          <a:srcRect/>
          <a:stretch/>
        </p:blipFill>
        <p:spPr>
          <a:xfrm>
            <a:off x="480218" y="343231"/>
            <a:ext cx="3267003" cy="388929"/>
          </a:xfrm>
          <a:prstGeom prst="rect">
            <a:avLst/>
          </a:prstGeom>
          <a:noFill/>
          <a:ln>
            <a:noFill/>
          </a:ln>
        </p:spPr>
      </p:pic>
      <p:pic>
        <p:nvPicPr>
          <p:cNvPr id="55" name="Google Shape;55;p16" descr="A blue rectangle on a black background&#10;&#10;Description automatically generated"/>
          <p:cNvPicPr preferRelativeResize="0"/>
          <p:nvPr/>
        </p:nvPicPr>
        <p:blipFill rotWithShape="1">
          <a:blip r:embed="rId5">
            <a:alphaModFix/>
          </a:blip>
          <a:srcRect/>
          <a:stretch/>
        </p:blipFill>
        <p:spPr>
          <a:xfrm rot="-6645589">
            <a:off x="9062720" y="1415905"/>
            <a:ext cx="2909544" cy="12491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6"/>
        <p:cNvGrpSpPr/>
        <p:nvPr/>
      </p:nvGrpSpPr>
      <p:grpSpPr>
        <a:xfrm>
          <a:off x="0" y="0"/>
          <a:ext cx="0" cy="0"/>
          <a:chOff x="0" y="0"/>
          <a:chExt cx="0" cy="0"/>
        </a:xfrm>
      </p:grpSpPr>
      <p:sp>
        <p:nvSpPr>
          <p:cNvPr id="57" name="Google Shape;57;p17"/>
          <p:cNvSpPr/>
          <p:nvPr/>
        </p:nvSpPr>
        <p:spPr>
          <a:xfrm>
            <a:off x="-7200" y="0"/>
            <a:ext cx="12199200" cy="6858000"/>
          </a:xfrm>
          <a:prstGeom prst="rect">
            <a:avLst/>
          </a:prstGeom>
          <a:solidFill>
            <a:srgbClr val="ABDD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Google Shape;58;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17"/>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60" name="Google Shape;60;p17" descr="A red and blue circle with a black background&#10;&#10;Description automatically generated"/>
          <p:cNvPicPr preferRelativeResize="0"/>
          <p:nvPr/>
        </p:nvPicPr>
        <p:blipFill rotWithShape="1">
          <a:blip r:embed="rId3">
            <a:alphaModFix/>
          </a:blip>
          <a:srcRect l="50000" b="49820"/>
          <a:stretch/>
        </p:blipFill>
        <p:spPr>
          <a:xfrm>
            <a:off x="0" y="4502426"/>
            <a:ext cx="2347132" cy="2355574"/>
          </a:xfrm>
          <a:prstGeom prst="rect">
            <a:avLst/>
          </a:prstGeom>
          <a:noFill/>
          <a:ln>
            <a:noFill/>
          </a:ln>
        </p:spPr>
      </p:pic>
      <p:pic>
        <p:nvPicPr>
          <p:cNvPr id="61" name="Google Shape;61;p17" descr="A white cross on a black background&#10;&#10;Description automatically generated"/>
          <p:cNvPicPr preferRelativeResize="0"/>
          <p:nvPr/>
        </p:nvPicPr>
        <p:blipFill rotWithShape="1">
          <a:blip r:embed="rId4">
            <a:alphaModFix/>
          </a:blip>
          <a:srcRect/>
          <a:stretch/>
        </p:blipFill>
        <p:spPr>
          <a:xfrm>
            <a:off x="10200676" y="935169"/>
            <a:ext cx="1153124" cy="1153124"/>
          </a:xfrm>
          <a:prstGeom prst="rect">
            <a:avLst/>
          </a:prstGeom>
          <a:noFill/>
          <a:ln>
            <a:noFill/>
          </a:ln>
        </p:spPr>
      </p:pic>
      <p:pic>
        <p:nvPicPr>
          <p:cNvPr id="62" name="Google Shape;62;p17" descr="A white cross on a black background&#10;&#10;Description automatically generated"/>
          <p:cNvPicPr preferRelativeResize="0"/>
          <p:nvPr/>
        </p:nvPicPr>
        <p:blipFill rotWithShape="1">
          <a:blip r:embed="rId4">
            <a:alphaModFix/>
          </a:blip>
          <a:srcRect/>
          <a:stretch/>
        </p:blipFill>
        <p:spPr>
          <a:xfrm>
            <a:off x="9772738" y="2088293"/>
            <a:ext cx="631651" cy="6316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epartofresearch.nihr.ac.u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idx="4294967295"/>
          </p:nvPr>
        </p:nvSpPr>
        <p:spPr>
          <a:xfrm>
            <a:off x="1086900" y="2320225"/>
            <a:ext cx="10018200" cy="952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6000"/>
              <a:buFont typeface="Arial"/>
              <a:buNone/>
            </a:pPr>
            <a:r>
              <a:rPr lang="en-US" sz="4800" b="0" i="0" u="none" strike="noStrike" cap="none">
                <a:solidFill>
                  <a:schemeClr val="lt1"/>
                </a:solidFill>
                <a:latin typeface="Lato"/>
                <a:ea typeface="Lato"/>
                <a:cs typeface="Lato"/>
                <a:sym typeface="Lato"/>
              </a:rPr>
              <a:t>Presentation for PPG meetings</a:t>
            </a:r>
            <a:endParaRPr sz="4800" b="0" i="0" u="none" strike="noStrike" cap="none">
              <a:solidFill>
                <a:schemeClr val="lt1"/>
              </a:solidFill>
              <a:latin typeface="Lato"/>
              <a:ea typeface="Lato"/>
              <a:cs typeface="Lato"/>
              <a:sym typeface="Lato"/>
            </a:endParaRPr>
          </a:p>
        </p:txBody>
      </p:sp>
      <p:sp>
        <p:nvSpPr>
          <p:cNvPr id="81" name="Google Shape;81;p1"/>
          <p:cNvSpPr txBox="1">
            <a:spLocks noGrp="1"/>
          </p:cNvSpPr>
          <p:nvPr>
            <p:ph type="subTitle" idx="4294967295"/>
          </p:nvPr>
        </p:nvSpPr>
        <p:spPr>
          <a:xfrm>
            <a:off x="1524000" y="3828850"/>
            <a:ext cx="9144000" cy="1557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endParaRPr sz="30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2400"/>
              <a:buFont typeface="Arial"/>
              <a:buNone/>
            </a:pPr>
            <a:endParaRPr sz="3000" b="0" i="0" u="none" strike="noStrike" cap="none">
              <a:solidFill>
                <a:schemeClr val="lt1"/>
              </a:solidFill>
              <a:latin typeface="Arial"/>
              <a:ea typeface="Arial"/>
              <a:cs typeface="Arial"/>
              <a:sym typeface="Arial"/>
            </a:endParaRPr>
          </a:p>
        </p:txBody>
      </p:sp>
      <p:sp>
        <p:nvSpPr>
          <p:cNvPr id="82" name="Google Shape;82;p1"/>
          <p:cNvSpPr txBox="1"/>
          <p:nvPr/>
        </p:nvSpPr>
        <p:spPr>
          <a:xfrm>
            <a:off x="461700" y="2477875"/>
            <a:ext cx="4076400" cy="245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chemeClr val="dk1"/>
              </a:solidFill>
              <a:latin typeface="Arial"/>
              <a:ea typeface="Arial"/>
              <a:cs typeface="Arial"/>
              <a:sym typeface="Arial"/>
            </a:endParaRPr>
          </a:p>
        </p:txBody>
      </p:sp>
      <p:sp>
        <p:nvSpPr>
          <p:cNvPr id="83" name="Google Shape;83;p1"/>
          <p:cNvSpPr txBox="1"/>
          <p:nvPr/>
        </p:nvSpPr>
        <p:spPr>
          <a:xfrm>
            <a:off x="2306350" y="4388850"/>
            <a:ext cx="7183500" cy="2153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800">
                <a:solidFill>
                  <a:schemeClr val="lt1"/>
                </a:solidFill>
              </a:rPr>
              <a:t>Fenglin Guo, Senior Research Facilitator</a:t>
            </a:r>
            <a:endParaRPr sz="2800">
              <a:solidFill>
                <a:schemeClr val="lt1"/>
              </a:solidFill>
            </a:endParaRPr>
          </a:p>
          <a:p>
            <a:pPr marL="0" marR="0" lvl="0" indent="0" algn="l" rtl="0">
              <a:lnSpc>
                <a:spcPct val="115000"/>
              </a:lnSpc>
              <a:spcBef>
                <a:spcPts val="0"/>
              </a:spcBef>
              <a:spcAft>
                <a:spcPts val="0"/>
              </a:spcAft>
              <a:buClr>
                <a:schemeClr val="dk1"/>
              </a:buClr>
              <a:buSzPts val="1100"/>
              <a:buFont typeface="Arial"/>
              <a:buNone/>
            </a:pPr>
            <a:endParaRPr sz="2800">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en-US" sz="2800" b="0" i="0" u="none" strike="noStrike" cap="none">
                <a:solidFill>
                  <a:schemeClr val="lt1"/>
                </a:solidFill>
                <a:latin typeface="Arial"/>
                <a:ea typeface="Arial"/>
                <a:cs typeface="Arial"/>
                <a:sym typeface="Arial"/>
              </a:rPr>
              <a:t>RDN East Midlands: Northamptonshire</a:t>
            </a:r>
            <a:endParaRPr sz="28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800">
              <a:solidFill>
                <a:schemeClr val="lt1"/>
              </a:solidFill>
            </a:endParaRPr>
          </a:p>
          <a:p>
            <a:pPr marL="0" marR="0" lvl="0" indent="0" algn="l" rtl="0">
              <a:lnSpc>
                <a:spcPct val="115000"/>
              </a:lnSpc>
              <a:spcBef>
                <a:spcPts val="0"/>
              </a:spcBef>
              <a:spcAft>
                <a:spcPts val="0"/>
              </a:spcAft>
              <a:buClr>
                <a:schemeClr val="dk1"/>
              </a:buClr>
              <a:buSzPts val="1100"/>
              <a:buFont typeface="Arial"/>
              <a:buNone/>
            </a:pPr>
            <a:endParaRPr sz="2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11d659a2cb_0_3"/>
          <p:cNvSpPr/>
          <p:nvPr/>
        </p:nvSpPr>
        <p:spPr>
          <a:xfrm>
            <a:off x="2141284" y="5534025"/>
            <a:ext cx="7723200" cy="365100"/>
          </a:xfrm>
          <a:prstGeom prst="roundRect">
            <a:avLst>
              <a:gd name="adj" fmla="val 16667"/>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BD007A"/>
              </a:buClr>
              <a:buSzPts val="3200"/>
              <a:buFont typeface="Arial"/>
              <a:buNone/>
            </a:pPr>
            <a:r>
              <a:rPr lang="en-US" sz="3200" b="1" i="0" u="none" strike="noStrike" cap="none">
                <a:solidFill>
                  <a:srgbClr val="BD007A"/>
                </a:solidFill>
                <a:latin typeface="Arial"/>
                <a:ea typeface="Arial"/>
                <a:cs typeface="Arial"/>
                <a:sym typeface="Arial"/>
              </a:rPr>
              <a:t>www.joindementiaresearch.nihr.ac.uk</a:t>
            </a:r>
            <a:endParaRPr sz="2400" b="0" i="0" u="none" strike="noStrike" cap="none">
              <a:solidFill>
                <a:schemeClr val="dk1"/>
              </a:solidFill>
              <a:latin typeface="Calibri"/>
              <a:ea typeface="Calibri"/>
              <a:cs typeface="Calibri"/>
              <a:sym typeface="Calibri"/>
            </a:endParaRPr>
          </a:p>
        </p:txBody>
      </p:sp>
      <p:pic>
        <p:nvPicPr>
          <p:cNvPr id="138" name="Google Shape;138;g311d659a2cb_0_3"/>
          <p:cNvPicPr preferRelativeResize="0"/>
          <p:nvPr/>
        </p:nvPicPr>
        <p:blipFill rotWithShape="1">
          <a:blip r:embed="rId3">
            <a:alphaModFix/>
          </a:blip>
          <a:srcRect/>
          <a:stretch/>
        </p:blipFill>
        <p:spPr>
          <a:xfrm>
            <a:off x="869949" y="1033462"/>
            <a:ext cx="7699501" cy="4410000"/>
          </a:xfrm>
          <a:prstGeom prst="rect">
            <a:avLst/>
          </a:prstGeom>
          <a:noFill/>
          <a:ln>
            <a:noFill/>
          </a:ln>
        </p:spPr>
      </p:pic>
      <p:pic>
        <p:nvPicPr>
          <p:cNvPr id="139" name="Google Shape;139;g311d659a2cb_0_3" descr="Join Dementia Research"/>
          <p:cNvPicPr preferRelativeResize="0"/>
          <p:nvPr/>
        </p:nvPicPr>
        <p:blipFill rotWithShape="1">
          <a:blip r:embed="rId4">
            <a:alphaModFix/>
          </a:blip>
          <a:srcRect/>
          <a:stretch/>
        </p:blipFill>
        <p:spPr>
          <a:xfrm>
            <a:off x="335360" y="105813"/>
            <a:ext cx="2428875" cy="952500"/>
          </a:xfrm>
          <a:prstGeom prst="rect">
            <a:avLst/>
          </a:prstGeom>
          <a:noFill/>
          <a:ln>
            <a:noFill/>
          </a:ln>
        </p:spPr>
      </p:pic>
      <p:pic>
        <p:nvPicPr>
          <p:cNvPr id="140" name="Google Shape;140;g311d659a2cb_0_3" descr="National Institute for Health Research"/>
          <p:cNvPicPr preferRelativeResize="0"/>
          <p:nvPr/>
        </p:nvPicPr>
        <p:blipFill rotWithShape="1">
          <a:blip r:embed="rId5">
            <a:alphaModFix/>
          </a:blip>
          <a:srcRect r="24630"/>
          <a:stretch/>
        </p:blipFill>
        <p:spPr>
          <a:xfrm>
            <a:off x="9169764" y="105825"/>
            <a:ext cx="2654600" cy="1079225"/>
          </a:xfrm>
          <a:prstGeom prst="rect">
            <a:avLst/>
          </a:prstGeom>
          <a:noFill/>
          <a:ln>
            <a:noFill/>
          </a:ln>
        </p:spPr>
      </p:pic>
      <p:pic>
        <p:nvPicPr>
          <p:cNvPr id="141" name="Google Shape;141;g311d659a2cb_0_3" descr="https://upload.wikimedia.org/wikipedia/commons/thumb/5/59/Alzheimer%27s_Research_UK_logo_new.svg/220px-Alzheimer%27s_Research_UK_logo_new.svg.png"/>
          <p:cNvPicPr preferRelativeResize="0"/>
          <p:nvPr/>
        </p:nvPicPr>
        <p:blipFill rotWithShape="1">
          <a:blip r:embed="rId6">
            <a:alphaModFix/>
          </a:blip>
          <a:srcRect/>
          <a:stretch/>
        </p:blipFill>
        <p:spPr>
          <a:xfrm>
            <a:off x="0" y="5770363"/>
            <a:ext cx="2095500" cy="971551"/>
          </a:xfrm>
          <a:prstGeom prst="rect">
            <a:avLst/>
          </a:prstGeom>
          <a:noFill/>
          <a:ln>
            <a:noFill/>
          </a:ln>
        </p:spPr>
      </p:pic>
      <p:pic>
        <p:nvPicPr>
          <p:cNvPr id="142" name="Google Shape;142;g311d659a2cb_0_3" descr="Related image"/>
          <p:cNvPicPr preferRelativeResize="0"/>
          <p:nvPr/>
        </p:nvPicPr>
        <p:blipFill rotWithShape="1">
          <a:blip r:embed="rId7">
            <a:alphaModFix/>
          </a:blip>
          <a:srcRect/>
          <a:stretch/>
        </p:blipFill>
        <p:spPr>
          <a:xfrm>
            <a:off x="10021570" y="5879445"/>
            <a:ext cx="1460180" cy="9184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11d659a2cb_0_93"/>
          <p:cNvPicPr preferRelativeResize="0"/>
          <p:nvPr/>
        </p:nvPicPr>
        <p:blipFill rotWithShape="1">
          <a:blip r:embed="rId3">
            <a:alphaModFix/>
          </a:blip>
          <a:srcRect/>
          <a:stretch/>
        </p:blipFill>
        <p:spPr>
          <a:xfrm>
            <a:off x="6913033" y="1962150"/>
            <a:ext cx="3670200" cy="2755800"/>
          </a:xfrm>
          <a:prstGeom prst="rect">
            <a:avLst/>
          </a:prstGeom>
          <a:noFill/>
          <a:ln>
            <a:noFill/>
          </a:ln>
        </p:spPr>
      </p:pic>
      <p:sp>
        <p:nvSpPr>
          <p:cNvPr id="148" name="Google Shape;148;g311d659a2cb_0_93"/>
          <p:cNvSpPr txBox="1"/>
          <p:nvPr/>
        </p:nvSpPr>
        <p:spPr>
          <a:xfrm>
            <a:off x="611533" y="1206075"/>
            <a:ext cx="10972800" cy="714300"/>
          </a:xfrm>
          <a:prstGeom prst="rect">
            <a:avLst/>
          </a:prstGeom>
          <a:no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9C0059"/>
              </a:buClr>
              <a:buSzPts val="4300"/>
              <a:buFont typeface="Arial"/>
              <a:buNone/>
            </a:pPr>
            <a:r>
              <a:rPr lang="en-US" sz="4300" b="1" i="0" u="none" strike="noStrike" cap="none">
                <a:solidFill>
                  <a:srgbClr val="9C0059"/>
                </a:solidFill>
                <a:latin typeface="Arial"/>
                <a:ea typeface="Arial"/>
                <a:cs typeface="Arial"/>
                <a:sym typeface="Arial"/>
              </a:rPr>
              <a:t>Join </a:t>
            </a:r>
            <a:r>
              <a:rPr lang="en-US" sz="4300" b="1" i="0" u="none" strike="noStrike" cap="none">
                <a:solidFill>
                  <a:srgbClr val="9C0059"/>
                </a:solidFill>
                <a:latin typeface="Calibri"/>
                <a:ea typeface="Calibri"/>
                <a:cs typeface="Calibri"/>
                <a:sym typeface="Calibri"/>
              </a:rPr>
              <a:t>D</a:t>
            </a:r>
            <a:r>
              <a:rPr lang="en-US" sz="4300" b="1" i="0" u="none" strike="noStrike" cap="none">
                <a:solidFill>
                  <a:srgbClr val="9C0059"/>
                </a:solidFill>
                <a:latin typeface="Arial"/>
                <a:ea typeface="Arial"/>
                <a:cs typeface="Arial"/>
                <a:sym typeface="Arial"/>
              </a:rPr>
              <a:t>ementia </a:t>
            </a:r>
            <a:r>
              <a:rPr lang="en-US" sz="4300" b="1" i="0" u="none" strike="noStrike" cap="none">
                <a:solidFill>
                  <a:srgbClr val="9C0059"/>
                </a:solidFill>
                <a:latin typeface="Calibri"/>
                <a:ea typeface="Calibri"/>
                <a:cs typeface="Calibri"/>
                <a:sym typeface="Calibri"/>
              </a:rPr>
              <a:t>R</a:t>
            </a:r>
            <a:r>
              <a:rPr lang="en-US" sz="4300" b="1" i="0" u="none" strike="noStrike" cap="none">
                <a:solidFill>
                  <a:srgbClr val="9C0059"/>
                </a:solidFill>
                <a:latin typeface="Arial"/>
                <a:ea typeface="Arial"/>
                <a:cs typeface="Arial"/>
                <a:sym typeface="Arial"/>
              </a:rPr>
              <a:t>esearch</a:t>
            </a:r>
            <a:endParaRPr sz="2400" b="1" i="0" u="none" strike="noStrike" cap="none">
              <a:solidFill>
                <a:srgbClr val="9C0059"/>
              </a:solidFill>
              <a:latin typeface="Calibri"/>
              <a:ea typeface="Calibri"/>
              <a:cs typeface="Calibri"/>
              <a:sym typeface="Calibri"/>
            </a:endParaRPr>
          </a:p>
        </p:txBody>
      </p:sp>
      <p:sp>
        <p:nvSpPr>
          <p:cNvPr id="149" name="Google Shape;149;g311d659a2cb_0_93"/>
          <p:cNvSpPr txBox="1"/>
          <p:nvPr/>
        </p:nvSpPr>
        <p:spPr>
          <a:xfrm>
            <a:off x="609600" y="2041525"/>
            <a:ext cx="6020100" cy="14079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9C0059"/>
              </a:buClr>
              <a:buSzPts val="1900"/>
              <a:buFont typeface="Arial"/>
              <a:buNone/>
            </a:pPr>
            <a:r>
              <a:rPr lang="en-US" sz="2700" b="1" i="0" u="none" strike="noStrike" cap="none">
                <a:solidFill>
                  <a:schemeClr val="dk1"/>
                </a:solidFill>
                <a:latin typeface="Arial"/>
                <a:ea typeface="Arial"/>
                <a:cs typeface="Arial"/>
                <a:sym typeface="Arial"/>
              </a:rPr>
              <a:t>A nationwide service that helps anyone in the UK find and take part in vital dementia research studies.</a:t>
            </a:r>
            <a:endParaRPr sz="2700" b="1" i="0" u="none" strike="noStrike" cap="none">
              <a:solidFill>
                <a:schemeClr val="dk1"/>
              </a:solidFill>
              <a:latin typeface="Arial"/>
              <a:ea typeface="Arial"/>
              <a:cs typeface="Arial"/>
              <a:sym typeface="Arial"/>
            </a:endParaRPr>
          </a:p>
        </p:txBody>
      </p:sp>
      <p:sp>
        <p:nvSpPr>
          <p:cNvPr id="150" name="Google Shape;150;g311d659a2cb_0_93"/>
          <p:cNvSpPr/>
          <p:nvPr/>
        </p:nvSpPr>
        <p:spPr>
          <a:xfrm>
            <a:off x="609600" y="3594100"/>
            <a:ext cx="6112800" cy="10779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9C0059"/>
              </a:buClr>
              <a:buSzPts val="2100"/>
              <a:buFont typeface="Arial"/>
              <a:buNone/>
            </a:pPr>
            <a:r>
              <a:rPr lang="en-US" sz="2100" b="1" i="0" u="none" strike="noStrike" cap="none">
                <a:solidFill>
                  <a:schemeClr val="dk1"/>
                </a:solidFill>
                <a:latin typeface="Arial"/>
                <a:ea typeface="Arial"/>
                <a:cs typeface="Arial"/>
                <a:sym typeface="Arial"/>
              </a:rPr>
              <a:t>People with dementia</a:t>
            </a:r>
            <a:r>
              <a:rPr lang="en-US" sz="2100" b="0" i="0" u="none" strike="noStrike" cap="none">
                <a:solidFill>
                  <a:schemeClr val="dk1"/>
                </a:solidFill>
                <a:latin typeface="Arial"/>
                <a:ea typeface="Arial"/>
                <a:cs typeface="Arial"/>
                <a:sym typeface="Arial"/>
              </a:rPr>
              <a:t>, their </a:t>
            </a:r>
            <a:r>
              <a:rPr lang="en-US" sz="2100" b="1" i="0" u="none" strike="noStrike" cap="none">
                <a:solidFill>
                  <a:schemeClr val="dk1"/>
                </a:solidFill>
                <a:latin typeface="Arial"/>
                <a:ea typeface="Arial"/>
                <a:cs typeface="Arial"/>
                <a:sym typeface="Arial"/>
              </a:rPr>
              <a:t>carers</a:t>
            </a:r>
            <a:r>
              <a:rPr lang="en-US" sz="2100" b="0" i="0" u="none" strike="noStrike" cap="none">
                <a:solidFill>
                  <a:schemeClr val="dk1"/>
                </a:solidFill>
                <a:latin typeface="Arial"/>
                <a:ea typeface="Arial"/>
                <a:cs typeface="Arial"/>
                <a:sym typeface="Arial"/>
              </a:rPr>
              <a:t>, and </a:t>
            </a:r>
            <a:r>
              <a:rPr lang="en-US" sz="2100" b="1" i="0" u="none" strike="noStrike" cap="none">
                <a:solidFill>
                  <a:schemeClr val="dk1"/>
                </a:solidFill>
                <a:latin typeface="Arial"/>
                <a:ea typeface="Arial"/>
                <a:cs typeface="Arial"/>
                <a:sym typeface="Arial"/>
              </a:rPr>
              <a:t>anyone interested </a:t>
            </a:r>
            <a:r>
              <a:rPr lang="en-US" sz="2100" b="0" i="0" u="none" strike="noStrike" cap="none">
                <a:solidFill>
                  <a:schemeClr val="dk1"/>
                </a:solidFill>
                <a:latin typeface="Arial"/>
                <a:ea typeface="Arial"/>
                <a:cs typeface="Arial"/>
                <a:sym typeface="Arial"/>
              </a:rPr>
              <a:t>in research can sign up.  It’s also possible to </a:t>
            </a:r>
            <a:r>
              <a:rPr lang="en-US" sz="2100" b="1" i="0" u="none" strike="noStrike" cap="none">
                <a:solidFill>
                  <a:schemeClr val="dk1"/>
                </a:solidFill>
                <a:latin typeface="Arial"/>
                <a:ea typeface="Arial"/>
                <a:cs typeface="Arial"/>
                <a:sym typeface="Arial"/>
              </a:rPr>
              <a:t>register on behalf of someone else</a:t>
            </a:r>
            <a:r>
              <a:rPr lang="en-US" sz="2100" b="0" i="0" u="none" strike="noStrike" cap="none">
                <a:solidFill>
                  <a:schemeClr val="dk1"/>
                </a:solidFill>
                <a:latin typeface="Arial"/>
                <a:ea typeface="Arial"/>
                <a:cs typeface="Arial"/>
                <a:sym typeface="Arial"/>
              </a:rPr>
              <a:t>.</a:t>
            </a:r>
            <a:endParaRPr sz="1900" b="0" i="0" u="none" strike="noStrike" cap="none">
              <a:solidFill>
                <a:srgbClr val="000000"/>
              </a:solidFill>
              <a:latin typeface="Arial"/>
              <a:ea typeface="Arial"/>
              <a:cs typeface="Arial"/>
              <a:sym typeface="Arial"/>
            </a:endParaRPr>
          </a:p>
        </p:txBody>
      </p:sp>
      <p:sp>
        <p:nvSpPr>
          <p:cNvPr id="151" name="Google Shape;151;g311d659a2cb_0_93"/>
          <p:cNvSpPr/>
          <p:nvPr/>
        </p:nvSpPr>
        <p:spPr>
          <a:xfrm>
            <a:off x="1299633" y="5156200"/>
            <a:ext cx="9709200" cy="703200"/>
          </a:xfrm>
          <a:prstGeom prst="roundRect">
            <a:avLst>
              <a:gd name="adj" fmla="val 16667"/>
            </a:avLst>
          </a:prstGeom>
          <a:solidFill>
            <a:srgbClr val="CC0066"/>
          </a:solidFill>
          <a:ln w="9525" cap="flat" cmpd="sng">
            <a:solidFill>
              <a:srgbClr val="CC0066">
                <a:alpha val="55686"/>
              </a:srgb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Calibri"/>
                <a:ea typeface="Calibri"/>
                <a:cs typeface="Calibri"/>
                <a:sym typeface="Calibri"/>
              </a:rPr>
              <a:t>www.joindementiaresearch.nihr.ac.uk</a:t>
            </a:r>
            <a:endParaRPr sz="3700" b="0" i="0" u="none" strike="noStrike" cap="none">
              <a:solidFill>
                <a:schemeClr val="lt1"/>
              </a:solidFill>
              <a:latin typeface="Calibri"/>
              <a:ea typeface="Calibri"/>
              <a:cs typeface="Calibri"/>
              <a:sym typeface="Calibri"/>
            </a:endParaRPr>
          </a:p>
        </p:txBody>
      </p:sp>
      <p:pic>
        <p:nvPicPr>
          <p:cNvPr id="152" name="Google Shape;152;g311d659a2cb_0_93" descr="Join Dementia Research"/>
          <p:cNvPicPr preferRelativeResize="0"/>
          <p:nvPr/>
        </p:nvPicPr>
        <p:blipFill rotWithShape="1">
          <a:blip r:embed="rId4">
            <a:alphaModFix/>
          </a:blip>
          <a:srcRect/>
          <a:stretch/>
        </p:blipFill>
        <p:spPr>
          <a:xfrm>
            <a:off x="465197" y="116632"/>
            <a:ext cx="2428875" cy="952500"/>
          </a:xfrm>
          <a:prstGeom prst="rect">
            <a:avLst/>
          </a:prstGeom>
          <a:noFill/>
          <a:ln>
            <a:noFill/>
          </a:ln>
        </p:spPr>
      </p:pic>
      <p:pic>
        <p:nvPicPr>
          <p:cNvPr id="153" name="Google Shape;153;g311d659a2cb_0_93" descr="National Institute for Health Research"/>
          <p:cNvPicPr preferRelativeResize="0"/>
          <p:nvPr/>
        </p:nvPicPr>
        <p:blipFill rotWithShape="1">
          <a:blip r:embed="rId5">
            <a:alphaModFix/>
          </a:blip>
          <a:srcRect r="23902"/>
          <a:stretch/>
        </p:blipFill>
        <p:spPr>
          <a:xfrm>
            <a:off x="9126364" y="85075"/>
            <a:ext cx="2680267" cy="1079225"/>
          </a:xfrm>
          <a:prstGeom prst="rect">
            <a:avLst/>
          </a:prstGeom>
          <a:noFill/>
          <a:ln>
            <a:noFill/>
          </a:ln>
        </p:spPr>
      </p:pic>
      <p:pic>
        <p:nvPicPr>
          <p:cNvPr id="154" name="Google Shape;154;g311d659a2cb_0_93" descr="https://upload.wikimedia.org/wikipedia/commons/thumb/5/59/Alzheimer%27s_Research_UK_logo_new.svg/220px-Alzheimer%27s_Research_UK_logo_new.svg.png"/>
          <p:cNvPicPr preferRelativeResize="0"/>
          <p:nvPr/>
        </p:nvPicPr>
        <p:blipFill rotWithShape="1">
          <a:blip r:embed="rId6">
            <a:alphaModFix/>
          </a:blip>
          <a:srcRect/>
          <a:stretch/>
        </p:blipFill>
        <p:spPr>
          <a:xfrm>
            <a:off x="-97367" y="5826312"/>
            <a:ext cx="2095500" cy="971551"/>
          </a:xfrm>
          <a:prstGeom prst="rect">
            <a:avLst/>
          </a:prstGeom>
          <a:noFill/>
          <a:ln>
            <a:noFill/>
          </a:ln>
        </p:spPr>
      </p:pic>
      <p:pic>
        <p:nvPicPr>
          <p:cNvPr id="155" name="Google Shape;155;g311d659a2cb_0_93" descr="Related image"/>
          <p:cNvPicPr preferRelativeResize="0"/>
          <p:nvPr/>
        </p:nvPicPr>
        <p:blipFill rotWithShape="1">
          <a:blip r:embed="rId7">
            <a:alphaModFix/>
          </a:blip>
          <a:srcRect/>
          <a:stretch/>
        </p:blipFill>
        <p:spPr>
          <a:xfrm>
            <a:off x="10021570" y="5879445"/>
            <a:ext cx="1460180" cy="9184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159"/>
        <p:cNvGrpSpPr/>
        <p:nvPr/>
      </p:nvGrpSpPr>
      <p:grpSpPr>
        <a:xfrm>
          <a:off x="0" y="0"/>
          <a:ext cx="0" cy="0"/>
          <a:chOff x="0" y="0"/>
          <a:chExt cx="0" cy="0"/>
        </a:xfrm>
      </p:grpSpPr>
      <p:sp>
        <p:nvSpPr>
          <p:cNvPr id="160" name="Google Shape;160;g32b6bc9eab2_0_5"/>
          <p:cNvSpPr txBox="1">
            <a:spLocks noGrp="1"/>
          </p:cNvSpPr>
          <p:nvPr>
            <p:ph type="body" idx="1"/>
          </p:nvPr>
        </p:nvSpPr>
        <p:spPr>
          <a:xfrm>
            <a:off x="790725" y="2591950"/>
            <a:ext cx="10972800" cy="1402500"/>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500"/>
              </a:spcBef>
              <a:spcAft>
                <a:spcPts val="0"/>
              </a:spcAft>
              <a:buSzPts val="2400"/>
              <a:buNone/>
            </a:pPr>
            <a:endParaRPr sz="3600" b="1"/>
          </a:p>
          <a:p>
            <a:pPr marL="0" lvl="0" indent="0" algn="ctr" rtl="0">
              <a:lnSpc>
                <a:spcPct val="90000"/>
              </a:lnSpc>
              <a:spcBef>
                <a:spcPts val="500"/>
              </a:spcBef>
              <a:spcAft>
                <a:spcPts val="0"/>
              </a:spcAft>
              <a:buSzPts val="2400"/>
              <a:buNone/>
            </a:pPr>
            <a:r>
              <a:rPr lang="en-US" sz="3600" b="1"/>
              <a:t>What can you do as a PPG?</a:t>
            </a:r>
            <a:endParaRPr sz="3600" b="1"/>
          </a:p>
        </p:txBody>
      </p:sp>
      <p:sp>
        <p:nvSpPr>
          <p:cNvPr id="161" name="Google Shape;161;g32b6bc9eab2_0_5"/>
          <p:cNvSpPr txBox="1"/>
          <p:nvPr/>
        </p:nvSpPr>
        <p:spPr>
          <a:xfrm>
            <a:off x="165975" y="354600"/>
            <a:ext cx="3734700" cy="158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Talk to other patients about research - do they know it is happening here? Are they aware that they may receive a text or letter?</a:t>
            </a:r>
            <a:endParaRPr sz="2800" b="0" i="0" u="none" strike="noStrike" cap="none">
              <a:solidFill>
                <a:schemeClr val="dk1"/>
              </a:solidFill>
              <a:latin typeface="Arial"/>
              <a:ea typeface="Arial"/>
              <a:cs typeface="Arial"/>
              <a:sym typeface="Arial"/>
            </a:endParaRPr>
          </a:p>
        </p:txBody>
      </p:sp>
      <p:sp>
        <p:nvSpPr>
          <p:cNvPr id="162" name="Google Shape;162;g32b6bc9eab2_0_5"/>
          <p:cNvSpPr txBox="1"/>
          <p:nvPr/>
        </p:nvSpPr>
        <p:spPr>
          <a:xfrm>
            <a:off x="8855700" y="354600"/>
            <a:ext cx="3336300" cy="174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keep a research notice board up to date within the practice.</a:t>
            </a:r>
            <a:endParaRPr sz="2800" b="0" i="0" u="none" strike="noStrike" cap="none">
              <a:solidFill>
                <a:schemeClr val="dk1"/>
              </a:solidFill>
              <a:latin typeface="Arial"/>
              <a:ea typeface="Arial"/>
              <a:cs typeface="Arial"/>
              <a:sym typeface="Arial"/>
            </a:endParaRPr>
          </a:p>
        </p:txBody>
      </p:sp>
      <p:sp>
        <p:nvSpPr>
          <p:cNvPr id="163" name="Google Shape;163;g32b6bc9eab2_0_5"/>
          <p:cNvSpPr txBox="1"/>
          <p:nvPr/>
        </p:nvSpPr>
        <p:spPr>
          <a:xfrm>
            <a:off x="686550" y="4111775"/>
            <a:ext cx="4662600" cy="215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Share information about research happening at the practice - word of mouth, social media, leaflets.</a:t>
            </a:r>
            <a:endParaRPr sz="2800" b="0" i="0" u="none" strike="noStrike" cap="none">
              <a:solidFill>
                <a:schemeClr val="dk1"/>
              </a:solidFill>
              <a:latin typeface="Arial"/>
              <a:ea typeface="Arial"/>
              <a:cs typeface="Arial"/>
              <a:sym typeface="Arial"/>
            </a:endParaRPr>
          </a:p>
        </p:txBody>
      </p:sp>
      <p:sp>
        <p:nvSpPr>
          <p:cNvPr id="164" name="Google Shape;164;g32b6bc9eab2_0_5"/>
          <p:cNvSpPr txBox="1"/>
          <p:nvPr/>
        </p:nvSpPr>
        <p:spPr>
          <a:xfrm>
            <a:off x="6797650" y="3794900"/>
            <a:ext cx="4662600" cy="199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Keep an open mind about research -  talk about your experiences with other patients if you do take part.</a:t>
            </a:r>
            <a:endParaRPr sz="2800" b="0" i="0" u="none" strike="noStrike" cap="none">
              <a:solidFill>
                <a:schemeClr val="dk1"/>
              </a:solidFill>
              <a:latin typeface="Arial"/>
              <a:ea typeface="Arial"/>
              <a:cs typeface="Arial"/>
              <a:sym typeface="Arial"/>
            </a:endParaRPr>
          </a:p>
        </p:txBody>
      </p:sp>
      <p:sp>
        <p:nvSpPr>
          <p:cNvPr id="165" name="Google Shape;165;g32b6bc9eab2_0_5"/>
          <p:cNvSpPr txBox="1"/>
          <p:nvPr/>
        </p:nvSpPr>
        <p:spPr>
          <a:xfrm>
            <a:off x="4534275" y="672200"/>
            <a:ext cx="3485700" cy="122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complete a PRES form if you are eligible to do so.</a:t>
            </a:r>
            <a:endParaRPr sz="2800" b="0" i="0" u="none" strike="noStrike" cap="none">
              <a:solidFill>
                <a:schemeClr val="dk1"/>
              </a:solidFill>
              <a:latin typeface="Arial"/>
              <a:ea typeface="Arial"/>
              <a:cs typeface="Arial"/>
              <a:sym typeface="Arial"/>
            </a:endParaRPr>
          </a:p>
        </p:txBody>
      </p:sp>
      <p:sp>
        <p:nvSpPr>
          <p:cNvPr id="166" name="Google Shape;166;g32b6bc9eab2_0_5"/>
          <p:cNvSpPr txBox="1"/>
          <p:nvPr/>
        </p:nvSpPr>
        <p:spPr>
          <a:xfrm>
            <a:off x="9924400" y="2459200"/>
            <a:ext cx="2036100" cy="9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PPIE events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170"/>
        <p:cNvGrpSpPr/>
        <p:nvPr/>
      </p:nvGrpSpPr>
      <p:grpSpPr>
        <a:xfrm>
          <a:off x="0" y="0"/>
          <a:ext cx="0" cy="0"/>
          <a:chOff x="0" y="0"/>
          <a:chExt cx="0" cy="0"/>
        </a:xfrm>
      </p:grpSpPr>
      <p:sp>
        <p:nvSpPr>
          <p:cNvPr id="171" name="Google Shape;171;g316bab26863_0_5"/>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500"/>
              </a:spcBef>
              <a:spcAft>
                <a:spcPts val="0"/>
              </a:spcAft>
              <a:buSzPts val="2400"/>
              <a:buNone/>
            </a:pPr>
            <a:endParaRPr sz="3600" b="1"/>
          </a:p>
          <a:p>
            <a:pPr marL="0" lvl="0" indent="0" algn="ctr" rtl="0">
              <a:lnSpc>
                <a:spcPct val="90000"/>
              </a:lnSpc>
              <a:spcBef>
                <a:spcPts val="500"/>
              </a:spcBef>
              <a:spcAft>
                <a:spcPts val="0"/>
              </a:spcAft>
              <a:buSzPts val="2400"/>
              <a:buNone/>
            </a:pPr>
            <a:endParaRPr sz="3600" b="1"/>
          </a:p>
          <a:p>
            <a:pPr marL="0" lvl="0" indent="0" algn="ctr" rtl="0">
              <a:lnSpc>
                <a:spcPct val="90000"/>
              </a:lnSpc>
              <a:spcBef>
                <a:spcPts val="500"/>
              </a:spcBef>
              <a:spcAft>
                <a:spcPts val="0"/>
              </a:spcAft>
              <a:buSzPts val="2400"/>
              <a:buNone/>
            </a:pPr>
            <a:r>
              <a:rPr lang="en-US" sz="3600" b="1"/>
              <a:t>Any questions?</a:t>
            </a:r>
            <a:endParaRPr sz="3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title" idx="4294967295"/>
          </p:nvPr>
        </p:nvSpPr>
        <p:spPr>
          <a:xfrm>
            <a:off x="369675" y="365102"/>
            <a:ext cx="105156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93E72"/>
              </a:buClr>
              <a:buSzPts val="3200"/>
              <a:buFont typeface="Arial"/>
              <a:buNone/>
            </a:pPr>
            <a:r>
              <a:rPr lang="en-US" sz="4300" b="1"/>
              <a:t>Regional RDN Overview &amp; Who We Are</a:t>
            </a:r>
            <a:endParaRPr sz="4300" b="1"/>
          </a:p>
        </p:txBody>
      </p:sp>
      <p:sp>
        <p:nvSpPr>
          <p:cNvPr id="89" name="Google Shape;89;p2"/>
          <p:cNvSpPr txBox="1">
            <a:spLocks noGrp="1"/>
          </p:cNvSpPr>
          <p:nvPr>
            <p:ph type="body" idx="4294967295"/>
          </p:nvPr>
        </p:nvSpPr>
        <p:spPr>
          <a:xfrm>
            <a:off x="369675" y="1230600"/>
            <a:ext cx="11452800" cy="469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2750" b="1"/>
              <a:t>Funded by the Department of Health and Social Care to attract, and deliver research across England. Our team supports the delivery of research in Primary Care and Social Care. </a:t>
            </a:r>
            <a:endParaRPr sz="2750" b="1"/>
          </a:p>
          <a:p>
            <a:pPr marL="0" lvl="0" indent="0" algn="l" rtl="0">
              <a:lnSpc>
                <a:spcPct val="90000"/>
              </a:lnSpc>
              <a:spcBef>
                <a:spcPts val="800"/>
              </a:spcBef>
              <a:spcAft>
                <a:spcPts val="0"/>
              </a:spcAft>
              <a:buClr>
                <a:schemeClr val="dk1"/>
              </a:buClr>
              <a:buSzPts val="1100"/>
              <a:buFont typeface="Arial"/>
              <a:buNone/>
            </a:pPr>
            <a:endParaRPr sz="2750" b="1"/>
          </a:p>
          <a:p>
            <a:pPr marL="0" lvl="0" indent="0" algn="l" rtl="0">
              <a:lnSpc>
                <a:spcPct val="90000"/>
              </a:lnSpc>
              <a:spcBef>
                <a:spcPts val="800"/>
              </a:spcBef>
              <a:spcAft>
                <a:spcPts val="0"/>
              </a:spcAft>
              <a:buClr>
                <a:schemeClr val="dk1"/>
              </a:buClr>
              <a:buSzPts val="1100"/>
              <a:buFont typeface="Arial"/>
              <a:buNone/>
            </a:pPr>
            <a:r>
              <a:rPr lang="en-US" sz="2750"/>
              <a:t>To provide the infrastructure, expertise and support required to deliver and grow research across the county.</a:t>
            </a:r>
            <a:endParaRPr sz="2750"/>
          </a:p>
          <a:p>
            <a:pPr marL="0" lvl="0" indent="0" algn="l" rtl="0">
              <a:lnSpc>
                <a:spcPct val="90000"/>
              </a:lnSpc>
              <a:spcBef>
                <a:spcPts val="800"/>
              </a:spcBef>
              <a:spcAft>
                <a:spcPts val="0"/>
              </a:spcAft>
              <a:buClr>
                <a:schemeClr val="dk1"/>
              </a:buClr>
              <a:buSzPts val="1100"/>
              <a:buFont typeface="Arial"/>
              <a:buNone/>
            </a:pPr>
            <a:endParaRPr sz="2750"/>
          </a:p>
          <a:p>
            <a:pPr marL="0" lvl="0" indent="0" algn="l" rtl="0">
              <a:lnSpc>
                <a:spcPct val="90000"/>
              </a:lnSpc>
              <a:spcBef>
                <a:spcPts val="800"/>
              </a:spcBef>
              <a:spcAft>
                <a:spcPts val="0"/>
              </a:spcAft>
              <a:buClr>
                <a:schemeClr val="dk1"/>
              </a:buClr>
              <a:buSzPts val="1100"/>
              <a:buFont typeface="Arial"/>
              <a:buNone/>
            </a:pPr>
            <a:r>
              <a:rPr lang="en-US" sz="2750"/>
              <a:t>Our main role is to work with Primary Care sites, to help support them to get involved in research. We performance manage sites that are on our research scheme and support them to deliver high quality research across East Midlands.</a:t>
            </a:r>
            <a:endParaRPr sz="2750"/>
          </a:p>
          <a:p>
            <a:pPr marL="0" lvl="0" indent="0" algn="l" rtl="0">
              <a:lnSpc>
                <a:spcPct val="90000"/>
              </a:lnSpc>
              <a:spcBef>
                <a:spcPts val="800"/>
              </a:spcBef>
              <a:spcAft>
                <a:spcPts val="0"/>
              </a:spcAft>
              <a:buClr>
                <a:schemeClr val="dk1"/>
              </a:buClr>
              <a:buSzPts val="1100"/>
              <a:buFont typeface="Arial"/>
              <a:buNone/>
            </a:pPr>
            <a:endParaRPr sz="275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93"/>
        <p:cNvGrpSpPr/>
        <p:nvPr/>
      </p:nvGrpSpPr>
      <p:grpSpPr>
        <a:xfrm>
          <a:off x="0" y="0"/>
          <a:ext cx="0" cy="0"/>
          <a:chOff x="0" y="0"/>
          <a:chExt cx="0" cy="0"/>
        </a:xfrm>
      </p:grpSpPr>
      <p:sp>
        <p:nvSpPr>
          <p:cNvPr id="94" name="Google Shape;94;g344d421805f_1_3"/>
          <p:cNvSpPr txBox="1">
            <a:spLocks noGrp="1"/>
          </p:cNvSpPr>
          <p:nvPr>
            <p:ph type="title" idx="4294967295"/>
          </p:nvPr>
        </p:nvSpPr>
        <p:spPr>
          <a:xfrm>
            <a:off x="373075" y="365125"/>
            <a:ext cx="11518200" cy="865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93E72"/>
              </a:buClr>
              <a:buSzPts val="3200"/>
              <a:buFont typeface="Arial"/>
              <a:buNone/>
            </a:pPr>
            <a:r>
              <a:rPr lang="en-US" sz="4200" b="1">
                <a:latin typeface="Lato"/>
                <a:ea typeface="Lato"/>
                <a:cs typeface="Lato"/>
                <a:sym typeface="Lato"/>
              </a:rPr>
              <a:t>Research in Primary Care at Northamptonshire</a:t>
            </a:r>
            <a:endParaRPr sz="4200" b="1"/>
          </a:p>
        </p:txBody>
      </p:sp>
      <p:pic>
        <p:nvPicPr>
          <p:cNvPr id="95" name="Google Shape;95;g344d421805f_1_3" title="Chart"/>
          <p:cNvPicPr preferRelativeResize="0"/>
          <p:nvPr/>
        </p:nvPicPr>
        <p:blipFill>
          <a:blip r:embed="rId3">
            <a:alphaModFix/>
          </a:blip>
          <a:stretch>
            <a:fillRect/>
          </a:stretch>
        </p:blipFill>
        <p:spPr>
          <a:xfrm>
            <a:off x="2698163" y="1692875"/>
            <a:ext cx="6429375"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99"/>
        <p:cNvGrpSpPr/>
        <p:nvPr/>
      </p:nvGrpSpPr>
      <p:grpSpPr>
        <a:xfrm>
          <a:off x="0" y="0"/>
          <a:ext cx="0" cy="0"/>
          <a:chOff x="0" y="0"/>
          <a:chExt cx="0" cy="0"/>
        </a:xfrm>
      </p:grpSpPr>
      <p:sp>
        <p:nvSpPr>
          <p:cNvPr id="100" name="Google Shape;100;g311d659c886_0_6"/>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US" b="1"/>
              <a:t>Surgery’s Support for Research</a:t>
            </a:r>
            <a:endParaRPr b="1"/>
          </a:p>
        </p:txBody>
      </p:sp>
      <p:sp>
        <p:nvSpPr>
          <p:cNvPr id="101" name="Google Shape;101;g311d659c886_0_6"/>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2800"/>
              <a:buNone/>
            </a:pPr>
            <a:endParaRPr/>
          </a:p>
          <a:p>
            <a:pPr marL="0" lvl="0" indent="0" algn="l" rtl="0">
              <a:lnSpc>
                <a:spcPct val="90000"/>
              </a:lnSpc>
              <a:spcBef>
                <a:spcPts val="800"/>
              </a:spcBef>
              <a:spcAft>
                <a:spcPts val="0"/>
              </a:spcAft>
              <a:buSzPts val="2800"/>
              <a:buNone/>
            </a:pPr>
            <a:endParaRPr/>
          </a:p>
          <a:p>
            <a:pPr marL="457200" lvl="0" indent="-406400" algn="l" rtl="0">
              <a:lnSpc>
                <a:spcPct val="90000"/>
              </a:lnSpc>
              <a:spcBef>
                <a:spcPts val="800"/>
              </a:spcBef>
              <a:spcAft>
                <a:spcPts val="0"/>
              </a:spcAft>
              <a:buSzPts val="2800"/>
              <a:buChar char="•"/>
            </a:pPr>
            <a:r>
              <a:rPr lang="en-US"/>
              <a:t>By joining the RDN Research Site Initiative Scheme, the practice are giving their staff and patients the opportunity to participate in and benefit from lots of different research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105"/>
        <p:cNvGrpSpPr/>
        <p:nvPr/>
      </p:nvGrpSpPr>
      <p:grpSpPr>
        <a:xfrm>
          <a:off x="0" y="0"/>
          <a:ext cx="0" cy="0"/>
          <a:chOff x="0" y="0"/>
          <a:chExt cx="0" cy="0"/>
        </a:xfrm>
      </p:grpSpPr>
      <p:sp>
        <p:nvSpPr>
          <p:cNvPr id="106" name="Google Shape;106;g311d659a2cb_1_0"/>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US" b="1">
                <a:latin typeface="Lato"/>
                <a:ea typeface="Lato"/>
                <a:cs typeface="Lato"/>
                <a:sym typeface="Lato"/>
              </a:rPr>
              <a:t>Why engage in research?</a:t>
            </a:r>
            <a:r>
              <a:rPr lang="en-US">
                <a:latin typeface="Lato"/>
                <a:ea typeface="Lato"/>
                <a:cs typeface="Lato"/>
                <a:sym typeface="Lato"/>
              </a:rPr>
              <a:t> </a:t>
            </a:r>
            <a:endParaRPr>
              <a:latin typeface="Lato"/>
              <a:ea typeface="Lato"/>
              <a:cs typeface="Lato"/>
              <a:sym typeface="Lato"/>
            </a:endParaRPr>
          </a:p>
        </p:txBody>
      </p:sp>
      <p:sp>
        <p:nvSpPr>
          <p:cNvPr id="107" name="Google Shape;107;g311d659a2cb_1_0"/>
          <p:cNvSpPr txBox="1">
            <a:spLocks noGrp="1"/>
          </p:cNvSpPr>
          <p:nvPr>
            <p:ph type="body" idx="4294967295"/>
          </p:nvPr>
        </p:nvSpPr>
        <p:spPr>
          <a:xfrm>
            <a:off x="838200" y="900725"/>
            <a:ext cx="10515600" cy="489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2800"/>
              <a:buNone/>
            </a:pPr>
            <a:endParaRPr sz="3200">
              <a:latin typeface="Calibri"/>
              <a:ea typeface="Calibri"/>
              <a:cs typeface="Calibri"/>
              <a:sym typeface="Calibri"/>
            </a:endParaRPr>
          </a:p>
          <a:p>
            <a:pPr marL="457200" lvl="0" indent="-425450" algn="l" rtl="0">
              <a:lnSpc>
                <a:spcPct val="100000"/>
              </a:lnSpc>
              <a:spcBef>
                <a:spcPts val="640"/>
              </a:spcBef>
              <a:spcAft>
                <a:spcPts val="0"/>
              </a:spcAft>
              <a:buSzPts val="3100"/>
              <a:buChar char="•"/>
            </a:pPr>
            <a:r>
              <a:rPr lang="en-US" sz="3100"/>
              <a:t>It can help shape new practices/standards of care</a:t>
            </a:r>
            <a:endParaRPr sz="3100"/>
          </a:p>
          <a:p>
            <a:pPr marL="457200" lvl="0" indent="-425450" algn="l" rtl="0">
              <a:lnSpc>
                <a:spcPct val="100000"/>
              </a:lnSpc>
              <a:spcBef>
                <a:spcPts val="640"/>
              </a:spcBef>
              <a:spcAft>
                <a:spcPts val="0"/>
              </a:spcAft>
              <a:buSzPts val="3100"/>
              <a:buChar char="•"/>
            </a:pPr>
            <a:r>
              <a:rPr lang="en-US" sz="3100"/>
              <a:t>It is in the NHS constitution; your right to access research</a:t>
            </a:r>
            <a:endParaRPr sz="3100"/>
          </a:p>
          <a:p>
            <a:pPr marL="457200" lvl="0" indent="-425450" algn="l" rtl="0">
              <a:lnSpc>
                <a:spcPct val="100000"/>
              </a:lnSpc>
              <a:spcBef>
                <a:spcPts val="640"/>
              </a:spcBef>
              <a:spcAft>
                <a:spcPts val="0"/>
              </a:spcAft>
              <a:buSzPts val="3100"/>
              <a:buChar char="•"/>
            </a:pPr>
            <a:r>
              <a:rPr lang="en-US" sz="3100"/>
              <a:t>Your health may be monitored more regular</a:t>
            </a:r>
            <a:endParaRPr sz="3100"/>
          </a:p>
          <a:p>
            <a:pPr marL="457200" lvl="0" indent="-425450" algn="l" rtl="0">
              <a:lnSpc>
                <a:spcPct val="100000"/>
              </a:lnSpc>
              <a:spcBef>
                <a:spcPts val="640"/>
              </a:spcBef>
              <a:spcAft>
                <a:spcPts val="0"/>
              </a:spcAft>
              <a:buSzPts val="3100"/>
              <a:buChar char="•"/>
            </a:pPr>
            <a:r>
              <a:rPr lang="en-US" sz="3100"/>
              <a:t>If you have an illness or condition, you might be able to try a new treatment or device</a:t>
            </a:r>
            <a:endParaRPr sz="3100"/>
          </a:p>
          <a:p>
            <a:pPr marL="457200" lvl="0" indent="-425450" algn="l" rtl="0">
              <a:lnSpc>
                <a:spcPct val="100000"/>
              </a:lnSpc>
              <a:spcBef>
                <a:spcPts val="640"/>
              </a:spcBef>
              <a:spcAft>
                <a:spcPts val="0"/>
              </a:spcAft>
              <a:buSzPts val="3100"/>
              <a:buChar char="•"/>
            </a:pPr>
            <a:r>
              <a:rPr lang="en-US" sz="3100"/>
              <a:t>It can help to improve your health condition, or others in the future</a:t>
            </a:r>
            <a:endParaRPr sz="3100"/>
          </a:p>
          <a:p>
            <a:pPr marL="342900" lvl="0" indent="0" algn="l" rtl="0">
              <a:lnSpc>
                <a:spcPct val="100000"/>
              </a:lnSpc>
              <a:spcBef>
                <a:spcPts val="640"/>
              </a:spcBef>
              <a:spcAft>
                <a:spcPts val="0"/>
              </a:spcAft>
              <a:buSzPts val="2800"/>
              <a:buNone/>
            </a:pPr>
            <a:endParaRPr sz="2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111"/>
        <p:cNvGrpSpPr/>
        <p:nvPr/>
      </p:nvGrpSpPr>
      <p:grpSpPr>
        <a:xfrm>
          <a:off x="0" y="0"/>
          <a:ext cx="0" cy="0"/>
          <a:chOff x="0" y="0"/>
          <a:chExt cx="0" cy="0"/>
        </a:xfrm>
      </p:grpSpPr>
      <p:sp>
        <p:nvSpPr>
          <p:cNvPr id="112" name="Google Shape;112;g311d659c886_0_14"/>
          <p:cNvSpPr txBox="1">
            <a:spLocks noGrp="1"/>
          </p:cNvSpPr>
          <p:nvPr>
            <p:ph type="title" idx="4294967295"/>
          </p:nvPr>
        </p:nvSpPr>
        <p:spPr>
          <a:xfrm>
            <a:off x="249700" y="319875"/>
            <a:ext cx="3130200" cy="496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US" b="1">
                <a:latin typeface="Lato"/>
                <a:ea typeface="Lato"/>
                <a:cs typeface="Lato"/>
                <a:sym typeface="Lato"/>
              </a:rPr>
              <a:t>Ways to get involved in research?</a:t>
            </a:r>
            <a:endParaRPr b="1">
              <a:latin typeface="Lato"/>
              <a:ea typeface="Lato"/>
              <a:cs typeface="Lato"/>
              <a:sym typeface="Lato"/>
            </a:endParaRPr>
          </a:p>
        </p:txBody>
      </p:sp>
      <p:sp>
        <p:nvSpPr>
          <p:cNvPr id="113" name="Google Shape;113;g311d659c886_0_14"/>
          <p:cNvSpPr txBox="1">
            <a:spLocks noGrp="1"/>
          </p:cNvSpPr>
          <p:nvPr>
            <p:ph type="body" idx="4294967295"/>
          </p:nvPr>
        </p:nvSpPr>
        <p:spPr>
          <a:xfrm>
            <a:off x="838200" y="1230625"/>
            <a:ext cx="10515600" cy="456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93E72"/>
              </a:buClr>
              <a:buSzPts val="3200"/>
              <a:buFont typeface="Arial"/>
              <a:buNone/>
            </a:pPr>
            <a:endParaRPr sz="3100">
              <a:latin typeface="Lato"/>
              <a:ea typeface="Lato"/>
              <a:cs typeface="Lato"/>
              <a:sym typeface="Lato"/>
            </a:endParaRPr>
          </a:p>
          <a:p>
            <a:pPr marL="228593" lvl="0" indent="-76191" algn="l" rtl="0">
              <a:lnSpc>
                <a:spcPct val="90000"/>
              </a:lnSpc>
              <a:spcBef>
                <a:spcPts val="0"/>
              </a:spcBef>
              <a:spcAft>
                <a:spcPts val="0"/>
              </a:spcAft>
              <a:buClr>
                <a:srgbClr val="193E72"/>
              </a:buClr>
              <a:buSzPts val="2400"/>
              <a:buNone/>
            </a:pPr>
            <a:endParaRPr>
              <a:latin typeface="Lato"/>
              <a:ea typeface="Lato"/>
              <a:cs typeface="Lato"/>
              <a:sym typeface="Lato"/>
            </a:endParaRPr>
          </a:p>
        </p:txBody>
      </p:sp>
      <p:pic>
        <p:nvPicPr>
          <p:cNvPr id="114" name="Google Shape;114;g311d659c886_0_14"/>
          <p:cNvPicPr preferRelativeResize="0"/>
          <p:nvPr/>
        </p:nvPicPr>
        <p:blipFill rotWithShape="1">
          <a:blip r:embed="rId3">
            <a:alphaModFix/>
          </a:blip>
          <a:srcRect/>
          <a:stretch/>
        </p:blipFill>
        <p:spPr>
          <a:xfrm>
            <a:off x="5338023" y="181050"/>
            <a:ext cx="5820862" cy="570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EEF"/>
        </a:solidFill>
        <a:effectLst/>
      </p:bgPr>
    </p:bg>
    <p:spTree>
      <p:nvGrpSpPr>
        <p:cNvPr id="1" name="Shape 118"/>
        <p:cNvGrpSpPr/>
        <p:nvPr/>
      </p:nvGrpSpPr>
      <p:grpSpPr>
        <a:xfrm>
          <a:off x="0" y="0"/>
          <a:ext cx="0" cy="0"/>
          <a:chOff x="0" y="0"/>
          <a:chExt cx="0" cy="0"/>
        </a:xfrm>
      </p:grpSpPr>
      <p:sp>
        <p:nvSpPr>
          <p:cNvPr id="119" name="Google Shape;119;g311d659a2cb_1_5"/>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US" b="1"/>
              <a:t>Ways to get involved in research? </a:t>
            </a:r>
            <a:endParaRPr b="1"/>
          </a:p>
        </p:txBody>
      </p:sp>
      <p:sp>
        <p:nvSpPr>
          <p:cNvPr id="120" name="Google Shape;120;g311d659a2cb_1_5"/>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457200" lvl="0" indent="-425450" algn="l" rtl="0">
              <a:lnSpc>
                <a:spcPct val="90000"/>
              </a:lnSpc>
              <a:spcBef>
                <a:spcPts val="0"/>
              </a:spcBef>
              <a:spcAft>
                <a:spcPts val="0"/>
              </a:spcAft>
              <a:buSzPts val="3100"/>
              <a:buChar char="•"/>
            </a:pPr>
            <a:r>
              <a:rPr lang="en-US" sz="3100"/>
              <a:t>Complete surveys/questionnaires</a:t>
            </a:r>
            <a:endParaRPr sz="3100"/>
          </a:p>
          <a:p>
            <a:pPr marL="0" lvl="0" indent="0" algn="l" rtl="0">
              <a:lnSpc>
                <a:spcPct val="90000"/>
              </a:lnSpc>
              <a:spcBef>
                <a:spcPts val="0"/>
              </a:spcBef>
              <a:spcAft>
                <a:spcPts val="0"/>
              </a:spcAft>
              <a:buSzPts val="2800"/>
              <a:buNone/>
            </a:pPr>
            <a:endParaRPr sz="3100"/>
          </a:p>
          <a:p>
            <a:pPr marL="457200" lvl="0" indent="-425450" algn="l" rtl="0">
              <a:lnSpc>
                <a:spcPct val="90000"/>
              </a:lnSpc>
              <a:spcBef>
                <a:spcPts val="0"/>
              </a:spcBef>
              <a:spcAft>
                <a:spcPts val="0"/>
              </a:spcAft>
              <a:buSzPts val="3100"/>
              <a:buChar char="•"/>
            </a:pPr>
            <a:r>
              <a:rPr lang="en-US" sz="3100"/>
              <a:t>Online activities</a:t>
            </a:r>
            <a:endParaRPr sz="3100"/>
          </a:p>
          <a:p>
            <a:pPr marL="457200" lvl="0" indent="0" algn="l" rtl="0">
              <a:lnSpc>
                <a:spcPct val="90000"/>
              </a:lnSpc>
              <a:spcBef>
                <a:spcPts val="0"/>
              </a:spcBef>
              <a:spcAft>
                <a:spcPts val="0"/>
              </a:spcAft>
              <a:buSzPts val="2800"/>
              <a:buNone/>
            </a:pPr>
            <a:endParaRPr sz="3100"/>
          </a:p>
          <a:p>
            <a:pPr marL="457200" lvl="0" indent="-425450" algn="l" rtl="0">
              <a:lnSpc>
                <a:spcPct val="90000"/>
              </a:lnSpc>
              <a:spcBef>
                <a:spcPts val="0"/>
              </a:spcBef>
              <a:spcAft>
                <a:spcPts val="0"/>
              </a:spcAft>
              <a:buSzPts val="3100"/>
              <a:buChar char="•"/>
            </a:pPr>
            <a:r>
              <a:rPr lang="en-US" sz="3100"/>
              <a:t>Participate in studies that you are eligible for, to support your health condition</a:t>
            </a:r>
            <a:endParaRPr sz="3100"/>
          </a:p>
          <a:p>
            <a:pPr marL="0" lvl="0" indent="0" algn="l" rtl="0">
              <a:lnSpc>
                <a:spcPct val="90000"/>
              </a:lnSpc>
              <a:spcBef>
                <a:spcPts val="0"/>
              </a:spcBef>
              <a:spcAft>
                <a:spcPts val="0"/>
              </a:spcAft>
              <a:buSzPts val="2800"/>
              <a:buNone/>
            </a:pPr>
            <a:endParaRPr sz="3100"/>
          </a:p>
          <a:p>
            <a:pPr marL="457200" lvl="0" indent="-425450" algn="l" rtl="0">
              <a:lnSpc>
                <a:spcPct val="90000"/>
              </a:lnSpc>
              <a:spcBef>
                <a:spcPts val="0"/>
              </a:spcBef>
              <a:spcAft>
                <a:spcPts val="0"/>
              </a:spcAft>
              <a:buSzPts val="3100"/>
              <a:buChar char="•"/>
            </a:pPr>
            <a:r>
              <a:rPr lang="en-US" sz="3100"/>
              <a:t>Register with Be Part of Research (BPOR)</a:t>
            </a:r>
            <a:endParaRPr sz="3100"/>
          </a:p>
          <a:p>
            <a:pPr marL="0" lvl="0" indent="0" algn="l" rtl="0">
              <a:lnSpc>
                <a:spcPct val="90000"/>
              </a:lnSpc>
              <a:spcBef>
                <a:spcPts val="0"/>
              </a:spcBef>
              <a:spcAft>
                <a:spcPts val="0"/>
              </a:spcAft>
              <a:buSzPts val="2800"/>
              <a:buNone/>
            </a:pPr>
            <a:endParaRPr sz="3100"/>
          </a:p>
          <a:p>
            <a:pPr marL="457200" lvl="0" indent="-425450" algn="l" rtl="0">
              <a:lnSpc>
                <a:spcPct val="90000"/>
              </a:lnSpc>
              <a:spcBef>
                <a:spcPts val="0"/>
              </a:spcBef>
              <a:spcAft>
                <a:spcPts val="0"/>
              </a:spcAft>
              <a:buSzPts val="3100"/>
              <a:buChar char="•"/>
            </a:pPr>
            <a:r>
              <a:rPr lang="en-US" sz="3100"/>
              <a:t>Sign up to Join Dementia Research (JDR)</a:t>
            </a:r>
            <a:endParaRPr sz="3100"/>
          </a:p>
          <a:p>
            <a:pPr marL="457200" lvl="0" indent="0" algn="l" rtl="0">
              <a:lnSpc>
                <a:spcPct val="90000"/>
              </a:lnSpc>
              <a:spcBef>
                <a:spcPts val="0"/>
              </a:spcBef>
              <a:spcAft>
                <a:spcPts val="0"/>
              </a:spcAft>
              <a:buSzPts val="2800"/>
              <a:buNone/>
            </a:pPr>
            <a:endParaRPr sz="3100">
              <a:latin typeface="Lato"/>
              <a:ea typeface="Lato"/>
              <a:cs typeface="Lato"/>
              <a:sym typeface="Lato"/>
            </a:endParaRPr>
          </a:p>
          <a:p>
            <a:pPr marL="228593" lvl="0" indent="-76191" algn="l" rtl="0">
              <a:lnSpc>
                <a:spcPct val="90000"/>
              </a:lnSpc>
              <a:spcBef>
                <a:spcPts val="0"/>
              </a:spcBef>
              <a:spcAft>
                <a:spcPts val="0"/>
              </a:spcAft>
              <a:buClr>
                <a:srgbClr val="193E72"/>
              </a:buClr>
              <a:buSzPts val="2400"/>
              <a:buNone/>
            </a:pP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344d421805f_0_1"/>
          <p:cNvPicPr preferRelativeResize="0"/>
          <p:nvPr/>
        </p:nvPicPr>
        <p:blipFill>
          <a:blip r:embed="rId3">
            <a:alphaModFix/>
          </a:blip>
          <a:stretch>
            <a:fillRect/>
          </a:stretch>
        </p:blipFill>
        <p:spPr>
          <a:xfrm>
            <a:off x="152400" y="152400"/>
            <a:ext cx="11650134" cy="6553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EE2"/>
        </a:solidFill>
        <a:effectLst/>
      </p:bgPr>
    </p:bg>
    <p:spTree>
      <p:nvGrpSpPr>
        <p:cNvPr id="1" name="Shape 129"/>
        <p:cNvGrpSpPr/>
        <p:nvPr/>
      </p:nvGrpSpPr>
      <p:grpSpPr>
        <a:xfrm>
          <a:off x="0" y="0"/>
          <a:ext cx="0" cy="0"/>
          <a:chOff x="0" y="0"/>
          <a:chExt cx="0" cy="0"/>
        </a:xfrm>
      </p:grpSpPr>
      <p:sp>
        <p:nvSpPr>
          <p:cNvPr id="130" name="Google Shape;130;g344d421805f_0_5"/>
          <p:cNvSpPr txBox="1">
            <a:spLocks noGrp="1"/>
          </p:cNvSpPr>
          <p:nvPr>
            <p:ph type="title"/>
          </p:nvPr>
        </p:nvSpPr>
        <p:spPr>
          <a:xfrm>
            <a:off x="609600" y="274638"/>
            <a:ext cx="10972800" cy="11433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SzPts val="2400"/>
              <a:buNone/>
            </a:pPr>
            <a:r>
              <a:rPr lang="en-US"/>
              <a:t>Register </a:t>
            </a:r>
            <a:r>
              <a:rPr lang="en-US" u="sng">
                <a:solidFill>
                  <a:schemeClr val="hlink"/>
                </a:solidFill>
                <a:hlinkClick r:id="rId3"/>
              </a:rPr>
              <a:t>Be Part of Research</a:t>
            </a:r>
            <a:endParaRPr/>
          </a:p>
        </p:txBody>
      </p:sp>
      <p:sp>
        <p:nvSpPr>
          <p:cNvPr id="131" name="Google Shape;131;g344d421805f_0_5"/>
          <p:cNvSpPr txBox="1">
            <a:spLocks noGrp="1"/>
          </p:cNvSpPr>
          <p:nvPr>
            <p:ph type="body" idx="1"/>
          </p:nvPr>
        </p:nvSpPr>
        <p:spPr>
          <a:xfrm>
            <a:off x="609600" y="1524000"/>
            <a:ext cx="10972800" cy="50424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500"/>
              </a:spcBef>
              <a:spcAft>
                <a:spcPts val="0"/>
              </a:spcAft>
              <a:buSzPts val="2400"/>
              <a:buNone/>
            </a:pPr>
            <a:endParaRPr/>
          </a:p>
          <a:p>
            <a:pPr marL="0" lvl="0" indent="0" algn="l" rtl="0">
              <a:lnSpc>
                <a:spcPct val="90000"/>
              </a:lnSpc>
              <a:spcBef>
                <a:spcPts val="500"/>
              </a:spcBef>
              <a:spcAft>
                <a:spcPts val="0"/>
              </a:spcAft>
              <a:buSzPts val="2400"/>
              <a:buNone/>
            </a:pPr>
            <a:endParaRPr/>
          </a:p>
          <a:p>
            <a:pPr marL="0" lvl="0" indent="0" algn="l" rtl="0">
              <a:lnSpc>
                <a:spcPct val="90000"/>
              </a:lnSpc>
              <a:spcBef>
                <a:spcPts val="500"/>
              </a:spcBef>
              <a:spcAft>
                <a:spcPts val="0"/>
              </a:spcAft>
              <a:buSzPts val="2400"/>
              <a:buNone/>
            </a:pPr>
            <a:endParaRPr/>
          </a:p>
          <a:p>
            <a:pPr marL="0" lvl="0" indent="0" algn="l" rtl="0">
              <a:lnSpc>
                <a:spcPct val="90000"/>
              </a:lnSpc>
              <a:spcBef>
                <a:spcPts val="500"/>
              </a:spcBef>
              <a:spcAft>
                <a:spcPts val="0"/>
              </a:spcAft>
              <a:buSzPts val="2400"/>
              <a:buNone/>
            </a:pPr>
            <a:r>
              <a:rPr lang="en-US" u="sng">
                <a:solidFill>
                  <a:schemeClr val="hlink"/>
                </a:solidFill>
                <a:hlinkClick r:id="rId3"/>
              </a:rPr>
              <a:t>https://bepartofresearch.nihr.ac.uk/</a:t>
            </a:r>
            <a:endParaRPr/>
          </a:p>
        </p:txBody>
      </p:sp>
      <p:pic>
        <p:nvPicPr>
          <p:cNvPr id="132" name="Google Shape;132;g344d421805f_0_5"/>
          <p:cNvPicPr preferRelativeResize="0"/>
          <p:nvPr/>
        </p:nvPicPr>
        <p:blipFill>
          <a:blip r:embed="rId4">
            <a:alphaModFix/>
          </a:blip>
          <a:stretch>
            <a:fillRect/>
          </a:stretch>
        </p:blipFill>
        <p:spPr>
          <a:xfrm>
            <a:off x="6966525" y="1668550"/>
            <a:ext cx="4615875" cy="477567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Widescreen</PresentationFormat>
  <Paragraphs>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Lato</vt:lpstr>
      <vt:lpstr>Custom Design</vt:lpstr>
      <vt:lpstr>Presentation for PPG meetings</vt:lpstr>
      <vt:lpstr>Regional RDN Overview &amp; Who We Are</vt:lpstr>
      <vt:lpstr>Research in Primary Care at Northamptonshire</vt:lpstr>
      <vt:lpstr>Surgery’s Support for Research</vt:lpstr>
      <vt:lpstr>Why engage in research? </vt:lpstr>
      <vt:lpstr>Ways to get involved in research?</vt:lpstr>
      <vt:lpstr>Ways to get involved in research? </vt:lpstr>
      <vt:lpstr>PowerPoint Presentation</vt:lpstr>
      <vt:lpstr>Register Be Part of Research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Alison Cooper</dc:creator>
  <cp:lastModifiedBy>COOPER, Alison (ABINGTON MEDICAL CENTRE)</cp:lastModifiedBy>
  <cp:revision>1</cp:revision>
  <dcterms:modified xsi:type="dcterms:W3CDTF">2025-09-16T12:28:59Z</dcterms:modified>
</cp:coreProperties>
</file>