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57" r:id="rId6"/>
    <p:sldId id="258" r:id="rId7"/>
    <p:sldId id="263" r:id="rId8"/>
    <p:sldId id="265" r:id="rId9"/>
    <p:sldId id="259" r:id="rId10"/>
    <p:sldId id="266" r:id="rId11"/>
    <p:sldId id="262" r:id="rId12"/>
    <p:sldId id="261"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5C4E53-B4A9-DCD3-3A96-7894348B54FF}" name="TUNNICLIFFE, Simon (NHS BIRMINGHAM AND SOLIHULL ICB - 15E)" initials="T1" userId="S::simon.tunnicliffe3@nhs.net::32110c3e-7282-4592-90b4-296bd2a9dd8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6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A39B0-3A54-4858-8ED3-8F19513CFDEA}" type="datetimeFigureOut">
              <a:rPr lang="en-GB" smtClean="0"/>
              <a:t>10/03/2025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310CA-99A3-4047-98C6-E73BD1A81AC8}" type="slidenum">
              <a:rPr lang="en-GB" smtClean="0"/>
              <a:t>‹#›</a:t>
            </a:fld>
            <a:endParaRPr lang="en-GB"/>
          </a:p>
        </p:txBody>
      </p:sp>
    </p:spTree>
    <p:extLst>
      <p:ext uri="{BB962C8B-B14F-4D97-AF65-F5344CB8AC3E}">
        <p14:creationId xmlns:p14="http://schemas.microsoft.com/office/powerpoint/2010/main" val="4147254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6310CA-99A3-4047-98C6-E73BD1A81AC8}" type="slidenum">
              <a:rPr lang="en-GB" smtClean="0"/>
              <a:t>7</a:t>
            </a:fld>
            <a:endParaRPr lang="en-GB"/>
          </a:p>
        </p:txBody>
      </p:sp>
    </p:spTree>
    <p:extLst>
      <p:ext uri="{BB962C8B-B14F-4D97-AF65-F5344CB8AC3E}">
        <p14:creationId xmlns:p14="http://schemas.microsoft.com/office/powerpoint/2010/main" val="2471026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GB"/>
              <a:t>Click to edit Master title style</a:t>
            </a:r>
            <a:endParaRPr lang="en-US"/>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DE1DC31-9AE6-4A8F-944B-EB7A5D3224F4}" type="datetimeFigureOut">
              <a:rPr lang="en-GB" smtClean="0"/>
              <a:t>10/03/2025</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E5132E3-118D-4414-B5E4-8DCF0897C1F1}" type="slidenum">
              <a:rPr lang="en-GB" smtClean="0"/>
              <a:t>‹#›</a:t>
            </a:fld>
            <a:endParaRPr lang="en-GB"/>
          </a:p>
        </p:txBody>
      </p:sp>
    </p:spTree>
    <p:extLst>
      <p:ext uri="{BB962C8B-B14F-4D97-AF65-F5344CB8AC3E}">
        <p14:creationId xmlns:p14="http://schemas.microsoft.com/office/powerpoint/2010/main" val="107042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DE1DC31-9AE6-4A8F-944B-EB7A5D3224F4}" type="datetimeFigureOut">
              <a:rPr lang="en-GB" smtClean="0"/>
              <a:t>10/03/2025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351435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DE1DC31-9AE6-4A8F-944B-EB7A5D3224F4}" type="datetimeFigureOut">
              <a:rPr lang="en-GB" smtClean="0"/>
              <a:t>10/03/2025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178178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DE1DC31-9AE6-4A8F-944B-EB7A5D3224F4}" type="datetimeFigureOut">
              <a:rPr lang="en-GB" smtClean="0"/>
              <a:t>10/03/2025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227484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GB"/>
              <a:t>Click to edit Master title style</a:t>
            </a:r>
            <a:endParaRPr lang="en-US"/>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DE1DC31-9AE6-4A8F-944B-EB7A5D3224F4}" type="datetimeFigureOut">
              <a:rPr lang="en-GB" smtClean="0"/>
              <a:t>10/03/2025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368892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ADE1DC31-9AE6-4A8F-944B-EB7A5D3224F4}" type="datetimeFigureOut">
              <a:rPr lang="en-GB" smtClean="0"/>
              <a:t>10/03/2025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279421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ADE1DC31-9AE6-4A8F-944B-EB7A5D3224F4}" type="datetimeFigureOut">
              <a:rPr lang="en-GB" smtClean="0"/>
              <a:t>10/03/2025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282137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ADE1DC31-9AE6-4A8F-944B-EB7A5D3224F4}" type="datetimeFigureOut">
              <a:rPr lang="en-GB" smtClean="0"/>
              <a:t>10/03/2025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396508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1DC31-9AE6-4A8F-944B-EB7A5D3224F4}" type="datetimeFigureOut">
              <a:rPr lang="en-GB" smtClean="0"/>
              <a:t>10/03/2025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5132E3-118D-4414-B5E4-8DCF0897C1F1}" type="slidenum">
              <a:rPr lang="en-GB" smtClean="0"/>
              <a:t>‹#›</a:t>
            </a:fld>
            <a:endParaRPr lang="en-GB"/>
          </a:p>
        </p:txBody>
      </p:sp>
    </p:spTree>
    <p:extLst>
      <p:ext uri="{BB962C8B-B14F-4D97-AF65-F5344CB8AC3E}">
        <p14:creationId xmlns:p14="http://schemas.microsoft.com/office/powerpoint/2010/main" val="146298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GB"/>
              <a:t>Click to edit Master title style</a:t>
            </a:r>
            <a:endParaRPr lang="en-US"/>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GB"/>
              <a:t>Click to edit Master text styles</a:t>
            </a:r>
          </a:p>
        </p:txBody>
      </p:sp>
      <p:sp>
        <p:nvSpPr>
          <p:cNvPr id="5" name="Date Placeholder 4"/>
          <p:cNvSpPr>
            <a:spLocks noGrp="1"/>
          </p:cNvSpPr>
          <p:nvPr>
            <p:ph type="dt" sz="half" idx="10"/>
          </p:nvPr>
        </p:nvSpPr>
        <p:spPr/>
        <p:txBody>
          <a:bodyPr/>
          <a:lstStyle/>
          <a:p>
            <a:fld id="{ADE1DC31-9AE6-4A8F-944B-EB7A5D3224F4}" type="datetimeFigureOut">
              <a:rPr lang="en-GB" smtClean="0"/>
              <a:t>10/03/2025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E5132E3-118D-4414-B5E4-8DCF0897C1F1}" type="slidenum">
              <a:rPr lang="en-GB" smtClean="0"/>
              <a:t>‹#›</a:t>
            </a:fld>
            <a:endParaRPr lang="en-GB"/>
          </a:p>
        </p:txBody>
      </p:sp>
    </p:spTree>
    <p:extLst>
      <p:ext uri="{BB962C8B-B14F-4D97-AF65-F5344CB8AC3E}">
        <p14:creationId xmlns:p14="http://schemas.microsoft.com/office/powerpoint/2010/main" val="47635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GB"/>
              <a:t>Click to edit Master title style</a:t>
            </a:r>
            <a:endParaRPr lang="en-US"/>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DE1DC31-9AE6-4A8F-944B-EB7A5D3224F4}" type="datetimeFigureOut">
              <a:rPr lang="en-GB" smtClean="0"/>
              <a:t>10/03/2025</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E5132E3-118D-4414-B5E4-8DCF0897C1F1}" type="slidenum">
              <a:rPr lang="en-GB" smtClean="0"/>
              <a:t>‹#›</a:t>
            </a:fld>
            <a:endParaRPr lang="en-GB"/>
          </a:p>
        </p:txBody>
      </p:sp>
    </p:spTree>
    <p:extLst>
      <p:ext uri="{BB962C8B-B14F-4D97-AF65-F5344CB8AC3E}">
        <p14:creationId xmlns:p14="http://schemas.microsoft.com/office/powerpoint/2010/main" val="366749691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DE1DC31-9AE6-4A8F-944B-EB7A5D3224F4}" type="datetimeFigureOut">
              <a:rPr lang="en-GB" smtClean="0"/>
              <a:t>10/03/2025</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E5132E3-118D-4414-B5E4-8DCF0897C1F1}" type="slidenum">
              <a:rPr lang="en-GB" smtClean="0"/>
              <a:t>‹#›</a:t>
            </a:fld>
            <a:endParaRPr lang="en-GB"/>
          </a:p>
        </p:txBody>
      </p:sp>
    </p:spTree>
    <p:extLst>
      <p:ext uri="{BB962C8B-B14F-4D97-AF65-F5344CB8AC3E}">
        <p14:creationId xmlns:p14="http://schemas.microsoft.com/office/powerpoint/2010/main" val="410950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humanresources.gps@nhs.ne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0D10-ABD6-7357-12D1-52775ACC871B}"/>
              </a:ext>
            </a:extLst>
          </p:cNvPr>
          <p:cNvSpPr>
            <a:spLocks noGrp="1"/>
          </p:cNvSpPr>
          <p:nvPr>
            <p:ph type="ctrTitle"/>
          </p:nvPr>
        </p:nvSpPr>
        <p:spPr/>
        <p:txBody>
          <a:bodyPr/>
          <a:lstStyle/>
          <a:p>
            <a:r>
              <a:rPr lang="en-GB" sz="6000" b="1" dirty="0"/>
              <a:t>Candidate Information Pack </a:t>
            </a:r>
            <a:br>
              <a:rPr lang="en-GB" sz="6000" b="1" dirty="0"/>
            </a:br>
            <a:r>
              <a:rPr lang="en-GB" sz="6000" b="1" dirty="0"/>
              <a:t>Reception Administrator </a:t>
            </a:r>
          </a:p>
        </p:txBody>
      </p:sp>
      <p:sp>
        <p:nvSpPr>
          <p:cNvPr id="3" name="Subtitle 2">
            <a:extLst>
              <a:ext uri="{FF2B5EF4-FFF2-40B4-BE49-F238E27FC236}">
                <a16:creationId xmlns:a16="http://schemas.microsoft.com/office/drawing/2014/main" id="{19AD275A-982A-0894-4862-E257335FED3C}"/>
              </a:ext>
            </a:extLst>
          </p:cNvPr>
          <p:cNvSpPr>
            <a:spLocks noGrp="1"/>
          </p:cNvSpPr>
          <p:nvPr>
            <p:ph type="subTitle" idx="1"/>
          </p:nvPr>
        </p:nvSpPr>
        <p:spPr/>
        <p:txBody>
          <a:bodyPr vert="horz" lIns="91440" tIns="45720" rIns="91440" bIns="45720" rtlCol="0" anchor="t">
            <a:normAutofit/>
          </a:bodyPr>
          <a:lstStyle/>
          <a:p>
            <a:r>
              <a:rPr lang="en-GB" dirty="0">
                <a:ea typeface="Calibri Light"/>
                <a:cs typeface="Calibri Light"/>
              </a:rPr>
              <a:t>March 2025</a:t>
            </a:r>
          </a:p>
        </p:txBody>
      </p:sp>
      <p:pic>
        <p:nvPicPr>
          <p:cNvPr id="4" name="Picture 3">
            <a:extLst>
              <a:ext uri="{FF2B5EF4-FFF2-40B4-BE49-F238E27FC236}">
                <a16:creationId xmlns:a16="http://schemas.microsoft.com/office/drawing/2014/main" id="{024DF189-7F9E-E577-F85B-3C063036A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5700" y="5569055"/>
            <a:ext cx="3416300" cy="10369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9704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8D4AD5-713B-2916-F84C-BA8F7390C016}"/>
              </a:ext>
            </a:extLst>
          </p:cNvPr>
          <p:cNvSpPr txBox="1"/>
          <p:nvPr/>
        </p:nvSpPr>
        <p:spPr>
          <a:xfrm>
            <a:off x="561416" y="400386"/>
            <a:ext cx="10894998" cy="4124206"/>
          </a:xfrm>
          <a:prstGeom prst="rect">
            <a:avLst/>
          </a:prstGeom>
          <a:noFill/>
        </p:spPr>
        <p:txBody>
          <a:bodyPr wrap="square" lIns="91440" tIns="45720" rIns="91440" bIns="45720" anchor="t">
            <a:spAutoFit/>
          </a:bodyPr>
          <a:lstStyle/>
          <a:p>
            <a:r>
              <a:rPr lang="en-GB" sz="5400" dirty="0">
                <a:solidFill>
                  <a:schemeClr val="accent1"/>
                </a:solidFill>
                <a:latin typeface="Calibri Light"/>
                <a:ea typeface="Calibri Light"/>
                <a:cs typeface="Arial"/>
              </a:rPr>
              <a:t>What can I expect if shortlisted: </a:t>
            </a:r>
          </a:p>
          <a:p>
            <a:endParaRPr lang="en-GB" sz="800" dirty="0">
              <a:solidFill>
                <a:schemeClr val="accent1"/>
              </a:solidFill>
              <a:latin typeface="Calibri Light"/>
              <a:ea typeface="Calibri Light"/>
              <a:cs typeface="Arial"/>
            </a:endParaRPr>
          </a:p>
          <a:p>
            <a:r>
              <a:rPr lang="en-GB" sz="2000" dirty="0">
                <a:latin typeface="+mj-lt"/>
                <a:cs typeface="Arial"/>
              </a:rPr>
              <a:t>If you are shortlisted and invited to attend for interview, the panel will be looking for evidence that your knowledge, skills and experience meet the criteria outlined within the Job Description and your suitability for the role.</a:t>
            </a:r>
            <a:endParaRPr lang="en-GB" sz="2000" dirty="0">
              <a:latin typeface="+mj-lt"/>
              <a:ea typeface="Calibri Light"/>
              <a:cs typeface="Arial"/>
            </a:endParaRPr>
          </a:p>
          <a:p>
            <a:endParaRPr lang="en-GB" sz="2000" dirty="0">
              <a:latin typeface="+mj-lt"/>
              <a:cs typeface="Arial"/>
            </a:endParaRPr>
          </a:p>
          <a:p>
            <a:r>
              <a:rPr lang="en-GB" sz="2000" dirty="0">
                <a:latin typeface="+mj-lt"/>
                <a:cs typeface="Arial"/>
              </a:rPr>
              <a:t>We will use a number of assessment techniques throughout the process, these may include: </a:t>
            </a:r>
            <a:endParaRPr lang="en-GB" sz="2000" dirty="0">
              <a:latin typeface="+mj-lt"/>
              <a:ea typeface="Calibri Light"/>
              <a:cs typeface="Arial"/>
            </a:endParaRPr>
          </a:p>
          <a:p>
            <a:pPr marL="342900" indent="-342900">
              <a:buFont typeface="Arial"/>
              <a:buChar char="•"/>
            </a:pPr>
            <a:r>
              <a:rPr lang="en-GB" sz="2000" dirty="0">
                <a:latin typeface="+mj-lt"/>
                <a:cs typeface="Arial"/>
              </a:rPr>
              <a:t>Interview</a:t>
            </a:r>
            <a:endParaRPr lang="en-GB" sz="2000" dirty="0">
              <a:latin typeface="+mj-lt"/>
              <a:ea typeface="Calibri Light"/>
              <a:cs typeface="Arial"/>
            </a:endParaRPr>
          </a:p>
          <a:p>
            <a:pPr marL="342900" indent="-342900">
              <a:buFont typeface="Arial"/>
              <a:buChar char="•"/>
            </a:pPr>
            <a:r>
              <a:rPr lang="en-GB" sz="2000" dirty="0">
                <a:latin typeface="+mj-lt"/>
                <a:cs typeface="Arial"/>
              </a:rPr>
              <a:t>References</a:t>
            </a:r>
            <a:endParaRPr lang="en-GB" sz="2000" dirty="0">
              <a:latin typeface="+mj-lt"/>
              <a:ea typeface="Calibri Light"/>
              <a:cs typeface="Arial"/>
            </a:endParaRPr>
          </a:p>
          <a:p>
            <a:endParaRPr lang="en-GB" sz="2000" dirty="0">
              <a:latin typeface="+mj-lt"/>
              <a:cs typeface="Arial"/>
            </a:endParaRPr>
          </a:p>
          <a:p>
            <a:r>
              <a:rPr lang="en-GB" sz="2000" dirty="0">
                <a:latin typeface="+mj-lt"/>
                <a:cs typeface="Arial"/>
              </a:rPr>
              <a:t>All interviews will take place at our Tanworth Lane Surgery.</a:t>
            </a:r>
          </a:p>
          <a:p>
            <a:endParaRPr lang="en-GB" sz="2000" dirty="0">
              <a:latin typeface="Arial"/>
              <a:ea typeface="Calibri Light"/>
              <a:cs typeface="Arial"/>
            </a:endParaRPr>
          </a:p>
        </p:txBody>
      </p:sp>
      <p:graphicFrame>
        <p:nvGraphicFramePr>
          <p:cNvPr id="2" name="Table 2">
            <a:extLst>
              <a:ext uri="{FF2B5EF4-FFF2-40B4-BE49-F238E27FC236}">
                <a16:creationId xmlns:a16="http://schemas.microsoft.com/office/drawing/2014/main" id="{BBB90FB6-F357-DD27-E6D0-F263289EF728}"/>
              </a:ext>
            </a:extLst>
          </p:cNvPr>
          <p:cNvGraphicFramePr>
            <a:graphicFrameLocks noGrp="1"/>
          </p:cNvGraphicFramePr>
          <p:nvPr>
            <p:extLst>
              <p:ext uri="{D42A27DB-BD31-4B8C-83A1-F6EECF244321}">
                <p14:modId xmlns:p14="http://schemas.microsoft.com/office/powerpoint/2010/main" val="958573759"/>
              </p:ext>
            </p:extLst>
          </p:nvPr>
        </p:nvGraphicFramePr>
        <p:xfrm>
          <a:off x="655586" y="4694900"/>
          <a:ext cx="8432996" cy="1112520"/>
        </p:xfrm>
        <a:graphic>
          <a:graphicData uri="http://schemas.openxmlformats.org/drawingml/2006/table">
            <a:tbl>
              <a:tblPr firstRow="1" bandRow="1">
                <a:tableStyleId>{5C22544A-7EE6-4342-B048-85BDC9FD1C3A}</a:tableStyleId>
              </a:tblPr>
              <a:tblGrid>
                <a:gridCol w="4216498">
                  <a:extLst>
                    <a:ext uri="{9D8B030D-6E8A-4147-A177-3AD203B41FA5}">
                      <a16:colId xmlns:a16="http://schemas.microsoft.com/office/drawing/2014/main" val="263334034"/>
                    </a:ext>
                  </a:extLst>
                </a:gridCol>
                <a:gridCol w="4216498">
                  <a:extLst>
                    <a:ext uri="{9D8B030D-6E8A-4147-A177-3AD203B41FA5}">
                      <a16:colId xmlns:a16="http://schemas.microsoft.com/office/drawing/2014/main" val="337974878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Recruitment Timetable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txBody>
                  <a:tcPr/>
                </a:tc>
                <a:extLst>
                  <a:ext uri="{0D108BD9-81ED-4DB2-BD59-A6C34878D82A}">
                    <a16:rowId xmlns:a16="http://schemas.microsoft.com/office/drawing/2014/main" val="3248061290"/>
                  </a:ext>
                </a:extLst>
              </a:tr>
              <a:tr h="370840">
                <a:tc>
                  <a:txBody>
                    <a:bodyPr/>
                    <a:lstStyle/>
                    <a:p>
                      <a:r>
                        <a:rPr lang="en-GB" dirty="0"/>
                        <a:t>Closing date for applications</a:t>
                      </a:r>
                    </a:p>
                  </a:txBody>
                  <a:tcPr/>
                </a:tc>
                <a:tc>
                  <a:txBody>
                    <a:bodyPr/>
                    <a:lstStyle/>
                    <a:p>
                      <a:r>
                        <a:rPr lang="en-GB" dirty="0"/>
                        <a:t> Wednesday 19 March 2025</a:t>
                      </a:r>
                    </a:p>
                  </a:txBody>
                  <a:tcPr/>
                </a:tc>
                <a:extLst>
                  <a:ext uri="{0D108BD9-81ED-4DB2-BD59-A6C34878D82A}">
                    <a16:rowId xmlns:a16="http://schemas.microsoft.com/office/drawing/2014/main" val="1985433300"/>
                  </a:ext>
                </a:extLst>
              </a:tr>
              <a:tr h="370840">
                <a:tc>
                  <a:txBody>
                    <a:bodyPr/>
                    <a:lstStyle/>
                    <a:p>
                      <a:r>
                        <a:rPr lang="en-GB" dirty="0"/>
                        <a:t>Interviews to be held </a:t>
                      </a:r>
                    </a:p>
                  </a:txBody>
                  <a:tcPr/>
                </a:tc>
                <a:tc>
                  <a:txBody>
                    <a:bodyPr/>
                    <a:lstStyle/>
                    <a:p>
                      <a:r>
                        <a:rPr lang="en-GB" dirty="0"/>
                        <a:t> Week commencing 24 March 2025</a:t>
                      </a:r>
                    </a:p>
                  </a:txBody>
                  <a:tcPr/>
                </a:tc>
                <a:extLst>
                  <a:ext uri="{0D108BD9-81ED-4DB2-BD59-A6C34878D82A}">
                    <a16:rowId xmlns:a16="http://schemas.microsoft.com/office/drawing/2014/main" val="2060219546"/>
                  </a:ext>
                </a:extLst>
              </a:tr>
            </a:tbl>
          </a:graphicData>
        </a:graphic>
      </p:graphicFrame>
    </p:spTree>
    <p:extLst>
      <p:ext uri="{BB962C8B-B14F-4D97-AF65-F5344CB8AC3E}">
        <p14:creationId xmlns:p14="http://schemas.microsoft.com/office/powerpoint/2010/main" val="189460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4B4-747B-C4DE-E623-DD40F5932729}"/>
              </a:ext>
            </a:extLst>
          </p:cNvPr>
          <p:cNvSpPr>
            <a:spLocks noGrp="1"/>
          </p:cNvSpPr>
          <p:nvPr>
            <p:ph type="title"/>
          </p:nvPr>
        </p:nvSpPr>
        <p:spPr>
          <a:xfrm>
            <a:off x="657224" y="0"/>
            <a:ext cx="10772775" cy="1175920"/>
          </a:xfrm>
        </p:spPr>
        <p:txBody>
          <a:bodyPr>
            <a:normAutofit/>
          </a:bodyPr>
          <a:lstStyle/>
          <a:p>
            <a:r>
              <a:rPr lang="en-GB" sz="5200"/>
              <a:t>Welcome to GPS Healthcare</a:t>
            </a:r>
            <a:endParaRPr lang="en-GB" sz="5200">
              <a:cs typeface="Calibri Light"/>
            </a:endParaRPr>
          </a:p>
        </p:txBody>
      </p:sp>
      <p:sp>
        <p:nvSpPr>
          <p:cNvPr id="6" name="TextBox 5">
            <a:extLst>
              <a:ext uri="{FF2B5EF4-FFF2-40B4-BE49-F238E27FC236}">
                <a16:creationId xmlns:a16="http://schemas.microsoft.com/office/drawing/2014/main" id="{AC85BA59-B84B-77B9-EF2A-A9522721EF9D}"/>
              </a:ext>
            </a:extLst>
          </p:cNvPr>
          <p:cNvSpPr txBox="1"/>
          <p:nvPr/>
        </p:nvSpPr>
        <p:spPr>
          <a:xfrm>
            <a:off x="752439" y="757957"/>
            <a:ext cx="8332939" cy="5016758"/>
          </a:xfrm>
          <a:prstGeom prst="rect">
            <a:avLst/>
          </a:prstGeom>
          <a:noFill/>
        </p:spPr>
        <p:txBody>
          <a:bodyPr wrap="square" lIns="91440" tIns="45720" rIns="91440" bIns="45720" anchor="t">
            <a:spAutoFit/>
          </a:bodyPr>
          <a:lstStyle/>
          <a:p>
            <a:endParaRPr lang="en-GB" sz="1600" dirty="0"/>
          </a:p>
          <a:p>
            <a:pPr algn="just"/>
            <a:r>
              <a:rPr lang="en-GB" sz="1200" dirty="0">
                <a:latin typeface="Arial"/>
                <a:cs typeface="Arial"/>
              </a:rPr>
              <a:t>I am really pleased that you are taking an interest in working with us at GPS Healthcare. I'm Simon </a:t>
            </a:r>
            <a:r>
              <a:rPr lang="en-GB" sz="1200" dirty="0" err="1">
                <a:latin typeface="Arial"/>
                <a:cs typeface="Arial"/>
              </a:rPr>
              <a:t>Tunnicliffe</a:t>
            </a:r>
            <a:r>
              <a:rPr lang="en-GB" sz="1200" dirty="0">
                <a:latin typeface="Arial"/>
                <a:cs typeface="Arial"/>
              </a:rPr>
              <a:t> and I have been the Chief Operating Officer since 2022, and I am proud to lead this great organisation.</a:t>
            </a:r>
          </a:p>
          <a:p>
            <a:pPr algn="just"/>
            <a:endParaRPr lang="en-GB" sz="1200" dirty="0">
              <a:latin typeface="Arial"/>
              <a:cs typeface="Calibri Light"/>
            </a:endParaRPr>
          </a:p>
          <a:p>
            <a:pPr algn="just"/>
            <a:r>
              <a:rPr lang="en-GB" sz="1200" dirty="0">
                <a:latin typeface="Arial"/>
                <a:cs typeface="Calibri Light"/>
              </a:rPr>
              <a:t>Working in primary care is both challenging and rewarding. GPS Healthcare is on a journey of transformation in respect of how we deliver services to our patients. This is an exciting time to join us and we're looking forward to bringing new people along with us.</a:t>
            </a:r>
          </a:p>
          <a:p>
            <a:pPr algn="just"/>
            <a:endParaRPr lang="en-GB" sz="1600" dirty="0">
              <a:cs typeface="Calibri Light" panose="020F0302020204030204"/>
            </a:endParaRPr>
          </a:p>
          <a:p>
            <a:pPr algn="just"/>
            <a:r>
              <a:rPr lang="en-GB" sz="1200" b="1" dirty="0">
                <a:latin typeface="Arial"/>
                <a:cs typeface="Arial"/>
              </a:rPr>
              <a:t>Our Vision matters:</a:t>
            </a:r>
            <a:r>
              <a:rPr lang="en-GB" sz="1200" dirty="0">
                <a:latin typeface="Arial"/>
                <a:cs typeface="Krub"/>
              </a:rPr>
              <a:t> to deliver safe, effective and culturally responsive healthcare services, empowering individuals to thrive and communities to flourish.</a:t>
            </a:r>
          </a:p>
          <a:p>
            <a:pPr algn="just"/>
            <a:endParaRPr lang="en-GB" sz="1200" dirty="0">
              <a:latin typeface="Arial"/>
              <a:cs typeface="Krub"/>
            </a:endParaRPr>
          </a:p>
          <a:p>
            <a:pPr algn="just"/>
            <a:r>
              <a:rPr lang="en-GB" sz="1200" dirty="0">
                <a:latin typeface="Arial"/>
                <a:cs typeface="Arial"/>
              </a:rPr>
              <a:t>GPS Healthcare is a single practice PCN with six sites based in central/south Solihull.  We are rated 'Good' by the CQC and collaborate with key stakeholders within the Integrated Care System to focus on local health needs and population health and improve the delivery of primary care services at a locality level. </a:t>
            </a:r>
          </a:p>
          <a:p>
            <a:pPr algn="just"/>
            <a:endParaRPr lang="en-GB" sz="1200" dirty="0">
              <a:highlight>
                <a:srgbClr val="FFFF00"/>
              </a:highlight>
              <a:latin typeface="Arial"/>
              <a:cs typeface="Arial"/>
            </a:endParaRPr>
          </a:p>
          <a:p>
            <a:pPr algn="just"/>
            <a:r>
              <a:rPr lang="en-GB" sz="1200" dirty="0">
                <a:latin typeface="Arial"/>
                <a:cs typeface="Arial"/>
              </a:rPr>
              <a:t>Good luck with your application.</a:t>
            </a:r>
          </a:p>
          <a:p>
            <a:pPr algn="just"/>
            <a:endParaRPr lang="en-GB" sz="1200" dirty="0">
              <a:latin typeface="Arial"/>
              <a:cs typeface="Arial"/>
            </a:endParaRPr>
          </a:p>
          <a:p>
            <a:pPr algn="just"/>
            <a:r>
              <a:rPr lang="en-GB" sz="1200" dirty="0">
                <a:latin typeface="Arial"/>
                <a:cs typeface="Arial"/>
              </a:rPr>
              <a:t>Simon </a:t>
            </a:r>
            <a:r>
              <a:rPr lang="en-GB" sz="1200" dirty="0" err="1">
                <a:latin typeface="Arial"/>
                <a:cs typeface="Arial"/>
              </a:rPr>
              <a:t>Tunnicliffe</a:t>
            </a:r>
            <a:endParaRPr lang="en-GB" sz="1200" dirty="0">
              <a:latin typeface="Arial"/>
              <a:cs typeface="Arial"/>
            </a:endParaRPr>
          </a:p>
          <a:p>
            <a:pPr algn="just"/>
            <a:r>
              <a:rPr lang="en-GB" sz="1200" dirty="0">
                <a:latin typeface="Arial"/>
                <a:cs typeface="Arial"/>
              </a:rPr>
              <a:t>Chief Operating Officer</a:t>
            </a:r>
          </a:p>
          <a:p>
            <a:pPr algn="just"/>
            <a:endParaRPr lang="en-GB" sz="1200" dirty="0">
              <a:latin typeface="Arial"/>
              <a:cs typeface="Arial"/>
            </a:endParaRPr>
          </a:p>
          <a:p>
            <a:endParaRPr lang="en-GB" dirty="0"/>
          </a:p>
          <a:p>
            <a:endParaRPr lang="en-GB" dirty="0"/>
          </a:p>
          <a:p>
            <a:endParaRPr lang="en-GB" dirty="0">
              <a:cs typeface="Calibri Light" panose="020F0302020204030204"/>
            </a:endParaRPr>
          </a:p>
          <a:p>
            <a:endParaRPr lang="en-GB" dirty="0">
              <a:cs typeface="Calibri Light" panose="020F0302020204030204"/>
            </a:endParaRPr>
          </a:p>
        </p:txBody>
      </p:sp>
      <p:sp>
        <p:nvSpPr>
          <p:cNvPr id="9" name="TextBox 8">
            <a:extLst>
              <a:ext uri="{FF2B5EF4-FFF2-40B4-BE49-F238E27FC236}">
                <a16:creationId xmlns:a16="http://schemas.microsoft.com/office/drawing/2014/main" id="{D1417BD1-FB14-4829-BDBA-2A62E38FECE0}"/>
              </a:ext>
            </a:extLst>
          </p:cNvPr>
          <p:cNvSpPr txBox="1"/>
          <p:nvPr/>
        </p:nvSpPr>
        <p:spPr>
          <a:xfrm>
            <a:off x="9594596" y="3068598"/>
            <a:ext cx="2267460" cy="638636"/>
          </a:xfrm>
          <a:prstGeom prst="rect">
            <a:avLst/>
          </a:prstGeom>
          <a:noFill/>
        </p:spPr>
        <p:txBody>
          <a:bodyPr wrap="square">
            <a:spAutoFit/>
          </a:bodyPr>
          <a:lstStyle/>
          <a:p>
            <a:pPr>
              <a:spcAft>
                <a:spcPts val="900"/>
              </a:spcAft>
            </a:pPr>
            <a:r>
              <a:rPr lang="en-GB" sz="1400" b="1">
                <a:effectLst/>
                <a:latin typeface="Calibri Light" panose="020F0302020204030204" pitchFamily="34" charset="0"/>
                <a:ea typeface="Arial" panose="020B0604020202020204" pitchFamily="34" charset="0"/>
                <a:cs typeface="Calibri Light" panose="020F0302020204030204" pitchFamily="34" charset="0"/>
              </a:rPr>
              <a:t>Simon </a:t>
            </a:r>
            <a:r>
              <a:rPr lang="en-GB" sz="1400" b="1" err="1">
                <a:effectLst/>
                <a:latin typeface="Calibri Light" panose="020F0302020204030204" pitchFamily="34" charset="0"/>
                <a:ea typeface="Arial" panose="020B0604020202020204" pitchFamily="34" charset="0"/>
                <a:cs typeface="Calibri Light" panose="020F0302020204030204" pitchFamily="34" charset="0"/>
              </a:rPr>
              <a:t>Tunnicliffe</a:t>
            </a:r>
            <a:endParaRPr lang="en-GB" sz="1400" b="1">
              <a:effectLst/>
              <a:latin typeface="Calibri Light" panose="020F0302020204030204" pitchFamily="34" charset="0"/>
              <a:ea typeface="Arial" panose="020B0604020202020204" pitchFamily="34" charset="0"/>
              <a:cs typeface="Calibri Light" panose="020F0302020204030204" pitchFamily="34" charset="0"/>
            </a:endParaRPr>
          </a:p>
          <a:p>
            <a:r>
              <a:rPr lang="en-GB" sz="1400" b="1">
                <a:effectLst/>
                <a:latin typeface="Calibri Light" panose="020F0302020204030204" pitchFamily="34" charset="0"/>
                <a:ea typeface="Arial" panose="020B0604020202020204" pitchFamily="34" charset="0"/>
                <a:cs typeface="Calibri Light" panose="020F0302020204030204" pitchFamily="34" charset="0"/>
              </a:rPr>
              <a:t>Chief Operating Officer</a:t>
            </a:r>
            <a:endParaRPr lang="en-GB" sz="1400" b="1">
              <a:latin typeface="Calibri Light" panose="020F0302020204030204" pitchFamily="34" charset="0"/>
              <a:cs typeface="Calibri Light" panose="020F0302020204030204" pitchFamily="34" charset="0"/>
            </a:endParaRPr>
          </a:p>
        </p:txBody>
      </p:sp>
      <p:pic>
        <p:nvPicPr>
          <p:cNvPr id="10" name="Picture 9" descr="A close-up of a logo&#10;&#10;Description automatically generated with medium confidence">
            <a:extLst>
              <a:ext uri="{FF2B5EF4-FFF2-40B4-BE49-F238E27FC236}">
                <a16:creationId xmlns:a16="http://schemas.microsoft.com/office/drawing/2014/main" id="{C9A1B52F-F0D0-F9B1-2A52-C8E4AB600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6889" y="6238548"/>
            <a:ext cx="1506220" cy="45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A person wearing glasses and a purple shirt&#10;&#10;Description automatically generated">
            <a:extLst>
              <a:ext uri="{FF2B5EF4-FFF2-40B4-BE49-F238E27FC236}">
                <a16:creationId xmlns:a16="http://schemas.microsoft.com/office/drawing/2014/main" id="{03010F94-6CAC-9548-859A-DC1B9555DD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4596" y="1046631"/>
            <a:ext cx="1670773" cy="1914818"/>
          </a:xfrm>
          <a:prstGeom prst="rect">
            <a:avLst/>
          </a:prstGeom>
          <a:effectLst>
            <a:glow rad="127000">
              <a:schemeClr val="tx1"/>
            </a:glow>
          </a:effectLst>
        </p:spPr>
      </p:pic>
    </p:spTree>
    <p:extLst>
      <p:ext uri="{BB962C8B-B14F-4D97-AF65-F5344CB8AC3E}">
        <p14:creationId xmlns:p14="http://schemas.microsoft.com/office/powerpoint/2010/main" val="241693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4B4-747B-C4DE-E623-DD40F5932729}"/>
              </a:ext>
            </a:extLst>
          </p:cNvPr>
          <p:cNvSpPr>
            <a:spLocks noGrp="1"/>
          </p:cNvSpPr>
          <p:nvPr>
            <p:ph type="title"/>
          </p:nvPr>
        </p:nvSpPr>
        <p:spPr>
          <a:xfrm>
            <a:off x="657224" y="0"/>
            <a:ext cx="10772775" cy="1658198"/>
          </a:xfrm>
        </p:spPr>
        <p:txBody>
          <a:bodyPr>
            <a:normAutofit/>
          </a:bodyPr>
          <a:lstStyle/>
          <a:p>
            <a:r>
              <a:rPr lang="en-GB" sz="5200"/>
              <a:t>Our Strategic Goals and Values:</a:t>
            </a:r>
            <a:endParaRPr lang="en-GB" sz="5200">
              <a:ea typeface="Calibri Light"/>
              <a:cs typeface="Calibri Light"/>
            </a:endParaRPr>
          </a:p>
        </p:txBody>
      </p:sp>
      <p:pic>
        <p:nvPicPr>
          <p:cNvPr id="10" name="Picture 9" descr="A close-up of a logo&#10;&#10;Description automatically generated with medium confidence">
            <a:extLst>
              <a:ext uri="{FF2B5EF4-FFF2-40B4-BE49-F238E27FC236}">
                <a16:creationId xmlns:a16="http://schemas.microsoft.com/office/drawing/2014/main" id="{C9A1B52F-F0D0-F9B1-2A52-C8E4AB600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6889" y="6238548"/>
            <a:ext cx="1506220" cy="45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a:extLst>
              <a:ext uri="{FF2B5EF4-FFF2-40B4-BE49-F238E27FC236}">
                <a16:creationId xmlns:a16="http://schemas.microsoft.com/office/drawing/2014/main" id="{B3BCCE39-4B77-4D80-CA52-0F966785FC46}"/>
              </a:ext>
            </a:extLst>
          </p:cNvPr>
          <p:cNvSpPr txBox="1"/>
          <p:nvPr/>
        </p:nvSpPr>
        <p:spPr>
          <a:xfrm>
            <a:off x="657223" y="1476985"/>
            <a:ext cx="8505249" cy="4431983"/>
          </a:xfrm>
          <a:prstGeom prst="rect">
            <a:avLst/>
          </a:prstGeom>
          <a:noFill/>
        </p:spPr>
        <p:txBody>
          <a:bodyPr wrap="square" lIns="91440" tIns="45720" rIns="91440" bIns="45720" anchor="t">
            <a:spAutoFit/>
          </a:bodyPr>
          <a:lstStyle/>
          <a:p>
            <a:pPr marL="0" indent="0">
              <a:buNone/>
            </a:pPr>
            <a:endParaRPr lang="en-GB" dirty="0">
              <a:latin typeface="+mj-lt"/>
              <a:cs typeface="Krub" panose="00000500000000000000" pitchFamily="2" charset="-34"/>
            </a:endParaRPr>
          </a:p>
          <a:p>
            <a:pPr marL="0" indent="0">
              <a:buNone/>
            </a:pPr>
            <a:r>
              <a:rPr lang="en-GB" sz="2000" b="1" dirty="0">
                <a:latin typeface="+mj-lt"/>
                <a:cs typeface="Krub"/>
              </a:rPr>
              <a:t>Our Strategic Goals:</a:t>
            </a:r>
          </a:p>
          <a:p>
            <a:pPr marL="0" indent="0">
              <a:buNone/>
            </a:pPr>
            <a:endParaRPr lang="en-GB" b="1" dirty="0">
              <a:solidFill>
                <a:srgbClr val="00B0F0"/>
              </a:solidFill>
              <a:latin typeface="+mj-lt"/>
              <a:cs typeface="Krub" panose="00000500000000000000" pitchFamily="2" charset="-34"/>
            </a:endParaRPr>
          </a:p>
          <a:p>
            <a:pPr marL="285750" indent="-285750">
              <a:buFont typeface="Arial" panose="020B0604020202020204" pitchFamily="34" charset="0"/>
              <a:buChar char="•"/>
            </a:pPr>
            <a:r>
              <a:rPr lang="en-GB" dirty="0">
                <a:latin typeface="+mj-lt"/>
                <a:cs typeface="Krub"/>
              </a:rPr>
              <a:t>Strengthen collaboration and communication.</a:t>
            </a:r>
          </a:p>
          <a:p>
            <a:pPr marL="285750" indent="-285750">
              <a:buFont typeface="Arial" panose="020B0604020202020204" pitchFamily="34" charset="0"/>
              <a:buChar char="•"/>
            </a:pPr>
            <a:r>
              <a:rPr lang="en-GB" dirty="0">
                <a:latin typeface="+mj-lt"/>
                <a:cs typeface="Krub"/>
              </a:rPr>
              <a:t>Develop proactive strategies to promote healthier lifestyles.</a:t>
            </a:r>
          </a:p>
          <a:p>
            <a:pPr marL="285750" indent="-285750">
              <a:buFont typeface="Arial" panose="020B0604020202020204" pitchFamily="34" charset="0"/>
              <a:buChar char="•"/>
            </a:pPr>
            <a:r>
              <a:rPr lang="en-GB" dirty="0">
                <a:latin typeface="+mj-lt"/>
                <a:cs typeface="Krub"/>
              </a:rPr>
              <a:t>Implement change based on feedback and evidence to meet established standards of excellence.</a:t>
            </a:r>
          </a:p>
          <a:p>
            <a:pPr marL="0" indent="0">
              <a:buNone/>
            </a:pPr>
            <a:endParaRPr lang="en-GB" dirty="0">
              <a:latin typeface="+mj-lt"/>
              <a:cs typeface="Krub" panose="00000500000000000000" pitchFamily="2" charset="-34"/>
            </a:endParaRPr>
          </a:p>
          <a:p>
            <a:pPr marL="0" indent="0">
              <a:buNone/>
            </a:pPr>
            <a:endParaRPr lang="en-GB" dirty="0">
              <a:latin typeface="+mj-lt"/>
              <a:cs typeface="Krub" panose="00000500000000000000" pitchFamily="2" charset="-34"/>
            </a:endParaRPr>
          </a:p>
          <a:p>
            <a:pPr marL="0" indent="0">
              <a:buNone/>
            </a:pPr>
            <a:r>
              <a:rPr lang="en-GB" sz="1800" b="1" dirty="0">
                <a:latin typeface="+mj-lt"/>
                <a:cs typeface="Krub"/>
              </a:rPr>
              <a:t>Our Values</a:t>
            </a:r>
            <a:r>
              <a:rPr lang="en-GB" b="1" dirty="0">
                <a:latin typeface="+mj-lt"/>
                <a:cs typeface="Krub"/>
              </a:rPr>
              <a:t>:</a:t>
            </a:r>
            <a:endParaRPr lang="en-GB" sz="1800" b="1" dirty="0">
              <a:latin typeface="+mj-lt"/>
              <a:cs typeface="Krub"/>
            </a:endParaRPr>
          </a:p>
          <a:p>
            <a:endParaRPr lang="en-GB" b="1" dirty="0">
              <a:solidFill>
                <a:srgbClr val="00B0F0"/>
              </a:solidFill>
              <a:latin typeface="+mj-lt"/>
              <a:ea typeface="Calibri" panose="020F0502020204030204" pitchFamily="34" charset="0"/>
              <a:cs typeface="Krub"/>
            </a:endParaRPr>
          </a:p>
          <a:p>
            <a:pPr marL="285750" indent="-285750">
              <a:buFont typeface="Arial" panose="020B0604020202020204" pitchFamily="34" charset="0"/>
              <a:buChar char="•"/>
            </a:pPr>
            <a:r>
              <a:rPr lang="en-US" b="1" dirty="0">
                <a:solidFill>
                  <a:schemeClr val="accent6">
                    <a:lumMod val="75000"/>
                  </a:schemeClr>
                </a:solidFill>
                <a:latin typeface="+mj-lt"/>
              </a:rPr>
              <a:t>C</a:t>
            </a:r>
            <a:r>
              <a:rPr lang="en-US" dirty="0">
                <a:latin typeface="+mj-lt"/>
              </a:rPr>
              <a:t>are</a:t>
            </a:r>
            <a:endParaRPr lang="en-GB" dirty="0">
              <a:latin typeface="+mj-lt"/>
            </a:endParaRPr>
          </a:p>
          <a:p>
            <a:pPr marL="285750" indent="-285750">
              <a:buFont typeface="Arial" panose="020B0604020202020204" pitchFamily="34" charset="0"/>
              <a:buChar char="•"/>
            </a:pPr>
            <a:r>
              <a:rPr lang="en-US" b="1" dirty="0">
                <a:solidFill>
                  <a:schemeClr val="accent6">
                    <a:lumMod val="75000"/>
                  </a:schemeClr>
                </a:solidFill>
                <a:latin typeface="+mj-lt"/>
              </a:rPr>
              <a:t>A</a:t>
            </a:r>
            <a:r>
              <a:rPr lang="en-US" dirty="0">
                <a:latin typeface="+mj-lt"/>
              </a:rPr>
              <a:t>gile</a:t>
            </a:r>
            <a:endParaRPr lang="en-GB" dirty="0">
              <a:latin typeface="+mj-lt"/>
            </a:endParaRPr>
          </a:p>
          <a:p>
            <a:pPr marL="285750" indent="-285750">
              <a:buFont typeface="Arial" panose="020B0604020202020204" pitchFamily="34" charset="0"/>
              <a:buChar char="•"/>
            </a:pPr>
            <a:r>
              <a:rPr lang="en-US" b="1" dirty="0">
                <a:solidFill>
                  <a:schemeClr val="accent6">
                    <a:lumMod val="75000"/>
                  </a:schemeClr>
                </a:solidFill>
                <a:latin typeface="+mj-lt"/>
              </a:rPr>
              <a:t>R</a:t>
            </a:r>
            <a:r>
              <a:rPr lang="en-US" dirty="0">
                <a:latin typeface="+mj-lt"/>
              </a:rPr>
              <a:t>espect</a:t>
            </a:r>
            <a:endParaRPr lang="en-GB" dirty="0">
              <a:latin typeface="+mj-lt"/>
            </a:endParaRPr>
          </a:p>
          <a:p>
            <a:pPr marL="285750" indent="-285750">
              <a:buFont typeface="Arial" panose="020B0604020202020204" pitchFamily="34" charset="0"/>
              <a:buChar char="•"/>
            </a:pPr>
            <a:r>
              <a:rPr lang="en-US" b="1" dirty="0">
                <a:solidFill>
                  <a:schemeClr val="accent6">
                    <a:lumMod val="75000"/>
                  </a:schemeClr>
                </a:solidFill>
                <a:latin typeface="+mj-lt"/>
              </a:rPr>
              <a:t>E</a:t>
            </a:r>
            <a:r>
              <a:rPr lang="en-US" dirty="0">
                <a:latin typeface="+mj-lt"/>
              </a:rPr>
              <a:t>fficient</a:t>
            </a:r>
            <a:endParaRPr lang="en-GB" dirty="0">
              <a:latin typeface="+mj-lt"/>
            </a:endParaRPr>
          </a:p>
        </p:txBody>
      </p:sp>
    </p:spTree>
    <p:extLst>
      <p:ext uri="{BB962C8B-B14F-4D97-AF65-F5344CB8AC3E}">
        <p14:creationId xmlns:p14="http://schemas.microsoft.com/office/powerpoint/2010/main" val="421839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4B4-747B-C4DE-E623-DD40F5932729}"/>
              </a:ext>
            </a:extLst>
          </p:cNvPr>
          <p:cNvSpPr>
            <a:spLocks noGrp="1"/>
          </p:cNvSpPr>
          <p:nvPr>
            <p:ph type="title"/>
          </p:nvPr>
        </p:nvSpPr>
        <p:spPr>
          <a:xfrm>
            <a:off x="657224" y="0"/>
            <a:ext cx="10772775" cy="1658198"/>
          </a:xfrm>
        </p:spPr>
        <p:txBody>
          <a:bodyPr>
            <a:normAutofit/>
          </a:bodyPr>
          <a:lstStyle/>
          <a:p>
            <a:r>
              <a:rPr lang="en-GB" sz="5200"/>
              <a:t>Our Structure:</a:t>
            </a:r>
            <a:endParaRPr lang="en-GB" sz="5200">
              <a:ea typeface="Calibri Light"/>
              <a:cs typeface="Calibri Light"/>
            </a:endParaRPr>
          </a:p>
        </p:txBody>
      </p:sp>
      <p:pic>
        <p:nvPicPr>
          <p:cNvPr id="10" name="Picture 9" descr="A close-up of a logo&#10;&#10;Description automatically generated with medium confidence">
            <a:extLst>
              <a:ext uri="{FF2B5EF4-FFF2-40B4-BE49-F238E27FC236}">
                <a16:creationId xmlns:a16="http://schemas.microsoft.com/office/drawing/2014/main" id="{C9A1B52F-F0D0-F9B1-2A52-C8E4AB600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6889" y="6238548"/>
            <a:ext cx="1506220" cy="45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a:extLst>
              <a:ext uri="{FF2B5EF4-FFF2-40B4-BE49-F238E27FC236}">
                <a16:creationId xmlns:a16="http://schemas.microsoft.com/office/drawing/2014/main" id="{779C1A78-FB69-7E4E-3C0F-4B9597AF0537}"/>
              </a:ext>
            </a:extLst>
          </p:cNvPr>
          <p:cNvSpPr txBox="1"/>
          <p:nvPr/>
        </p:nvSpPr>
        <p:spPr>
          <a:xfrm>
            <a:off x="4974109" y="1699208"/>
            <a:ext cx="4645891" cy="369332"/>
          </a:xfrm>
          <a:prstGeom prst="rect">
            <a:avLst/>
          </a:prstGeom>
          <a:noFill/>
        </p:spPr>
        <p:txBody>
          <a:bodyPr wrap="square" lIns="91440" tIns="45720" rIns="91440" bIns="45720" rtlCol="0" anchor="t">
            <a:spAutoFit/>
          </a:bodyPr>
          <a:lstStyle/>
          <a:p>
            <a:r>
              <a:rPr lang="en-GB" b="1"/>
              <a:t>Our Executive Team</a:t>
            </a:r>
            <a:endParaRPr lang="en-GB" b="1">
              <a:cs typeface="Calibri Light"/>
            </a:endParaRPr>
          </a:p>
        </p:txBody>
      </p:sp>
      <p:sp>
        <p:nvSpPr>
          <p:cNvPr id="16" name="Rectangle: Rounded Corners 15">
            <a:extLst>
              <a:ext uri="{FF2B5EF4-FFF2-40B4-BE49-F238E27FC236}">
                <a16:creationId xmlns:a16="http://schemas.microsoft.com/office/drawing/2014/main" id="{F84511ED-5956-7D7F-1E5B-B966E17812EF}"/>
              </a:ext>
            </a:extLst>
          </p:cNvPr>
          <p:cNvSpPr/>
          <p:nvPr/>
        </p:nvSpPr>
        <p:spPr>
          <a:xfrm>
            <a:off x="5383211" y="2562133"/>
            <a:ext cx="1644072" cy="470240"/>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a:t>Chief Operating Officer</a:t>
            </a:r>
          </a:p>
        </p:txBody>
      </p:sp>
      <p:sp>
        <p:nvSpPr>
          <p:cNvPr id="21" name="Rectangle: Rounded Corners 20">
            <a:extLst>
              <a:ext uri="{FF2B5EF4-FFF2-40B4-BE49-F238E27FC236}">
                <a16:creationId xmlns:a16="http://schemas.microsoft.com/office/drawing/2014/main" id="{5C1D2065-6A3D-453B-9FD1-3A9326D31724}"/>
              </a:ext>
            </a:extLst>
          </p:cNvPr>
          <p:cNvSpPr/>
          <p:nvPr/>
        </p:nvSpPr>
        <p:spPr>
          <a:xfrm>
            <a:off x="2895596" y="3483724"/>
            <a:ext cx="1413166" cy="554317"/>
          </a:xfrm>
          <a:prstGeom prst="roundRect">
            <a:avLst/>
          </a:prstGeom>
          <a:solidFill>
            <a:srgbClr val="BA06A5"/>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Head of Operations</a:t>
            </a:r>
          </a:p>
        </p:txBody>
      </p:sp>
      <p:sp>
        <p:nvSpPr>
          <p:cNvPr id="22" name="Rectangle: Rounded Corners 21">
            <a:extLst>
              <a:ext uri="{FF2B5EF4-FFF2-40B4-BE49-F238E27FC236}">
                <a16:creationId xmlns:a16="http://schemas.microsoft.com/office/drawing/2014/main" id="{AF87144E-6684-A5C7-087D-A660404FDA11}"/>
              </a:ext>
            </a:extLst>
          </p:cNvPr>
          <p:cNvSpPr/>
          <p:nvPr/>
        </p:nvSpPr>
        <p:spPr>
          <a:xfrm>
            <a:off x="4396507" y="3480179"/>
            <a:ext cx="1644072" cy="557863"/>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Head of Clinical Services/Chief Pharmacist</a:t>
            </a:r>
          </a:p>
        </p:txBody>
      </p:sp>
      <p:sp>
        <p:nvSpPr>
          <p:cNvPr id="23" name="Rectangle: Rounded Corners 22">
            <a:extLst>
              <a:ext uri="{FF2B5EF4-FFF2-40B4-BE49-F238E27FC236}">
                <a16:creationId xmlns:a16="http://schemas.microsoft.com/office/drawing/2014/main" id="{B2CF3236-B213-5C60-5658-4D0C24628CEA}"/>
              </a:ext>
            </a:extLst>
          </p:cNvPr>
          <p:cNvSpPr/>
          <p:nvPr/>
        </p:nvSpPr>
        <p:spPr>
          <a:xfrm>
            <a:off x="6128325" y="3480179"/>
            <a:ext cx="1644072" cy="55786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a:t>Head of Corporate Services/Accountant</a:t>
            </a:r>
          </a:p>
        </p:txBody>
      </p:sp>
      <p:sp>
        <p:nvSpPr>
          <p:cNvPr id="24" name="Rectangle: Rounded Corners 23">
            <a:extLst>
              <a:ext uri="{FF2B5EF4-FFF2-40B4-BE49-F238E27FC236}">
                <a16:creationId xmlns:a16="http://schemas.microsoft.com/office/drawing/2014/main" id="{2B8B8529-E7DE-9977-7BE2-9933E59901F4}"/>
              </a:ext>
            </a:extLst>
          </p:cNvPr>
          <p:cNvSpPr/>
          <p:nvPr/>
        </p:nvSpPr>
        <p:spPr>
          <a:xfrm>
            <a:off x="7860143" y="3463852"/>
            <a:ext cx="1644072" cy="554316"/>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a:t>Head of Governance, Stakeholders and Business Development</a:t>
            </a:r>
          </a:p>
        </p:txBody>
      </p:sp>
      <p:cxnSp>
        <p:nvCxnSpPr>
          <p:cNvPr id="26" name="Straight Connector 25">
            <a:extLst>
              <a:ext uri="{FF2B5EF4-FFF2-40B4-BE49-F238E27FC236}">
                <a16:creationId xmlns:a16="http://schemas.microsoft.com/office/drawing/2014/main" id="{CE65D99C-E94A-1F9A-913A-E47B1A3A5B4A}"/>
              </a:ext>
            </a:extLst>
          </p:cNvPr>
          <p:cNvCxnSpPr/>
          <p:nvPr/>
        </p:nvCxnSpPr>
        <p:spPr>
          <a:xfrm>
            <a:off x="3486726" y="3205019"/>
            <a:ext cx="4964547"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049B1781-81F3-46B9-5361-347C89D4FCD0}"/>
              </a:ext>
            </a:extLst>
          </p:cNvPr>
          <p:cNvCxnSpPr>
            <a:stCxn id="16" idx="2"/>
          </p:cNvCxnSpPr>
          <p:nvPr/>
        </p:nvCxnSpPr>
        <p:spPr>
          <a:xfrm>
            <a:off x="6205247" y="3032373"/>
            <a:ext cx="0" cy="172646"/>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96303487-C3DC-B866-FFBD-E7401502793D}"/>
              </a:ext>
            </a:extLst>
          </p:cNvPr>
          <p:cNvCxnSpPr/>
          <p:nvPr/>
        </p:nvCxnSpPr>
        <p:spPr>
          <a:xfrm>
            <a:off x="3486726" y="3205019"/>
            <a:ext cx="0" cy="258833"/>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208DD304-241F-501B-1584-CF24C0181A48}"/>
              </a:ext>
            </a:extLst>
          </p:cNvPr>
          <p:cNvCxnSpPr>
            <a:endCxn id="22" idx="0"/>
          </p:cNvCxnSpPr>
          <p:nvPr/>
        </p:nvCxnSpPr>
        <p:spPr>
          <a:xfrm>
            <a:off x="5218543" y="3205019"/>
            <a:ext cx="0" cy="27516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32818558-7D71-2AC9-D3A6-9E48C7534355}"/>
              </a:ext>
            </a:extLst>
          </p:cNvPr>
          <p:cNvCxnSpPr/>
          <p:nvPr/>
        </p:nvCxnSpPr>
        <p:spPr>
          <a:xfrm>
            <a:off x="8451273" y="3205019"/>
            <a:ext cx="0" cy="27516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833E7684-1BEE-798C-EEE0-D485AA9A6676}"/>
              </a:ext>
            </a:extLst>
          </p:cNvPr>
          <p:cNvCxnSpPr>
            <a:endCxn id="23" idx="0"/>
          </p:cNvCxnSpPr>
          <p:nvPr/>
        </p:nvCxnSpPr>
        <p:spPr>
          <a:xfrm>
            <a:off x="6950361" y="3205019"/>
            <a:ext cx="0" cy="27516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656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EB28-8008-22DB-72E6-44B479DD909F}"/>
              </a:ext>
            </a:extLst>
          </p:cNvPr>
          <p:cNvSpPr>
            <a:spLocks noGrp="1"/>
          </p:cNvSpPr>
          <p:nvPr>
            <p:ph type="title"/>
          </p:nvPr>
        </p:nvSpPr>
        <p:spPr>
          <a:xfrm>
            <a:off x="831023" y="95264"/>
            <a:ext cx="10772775" cy="1658198"/>
          </a:xfrm>
        </p:spPr>
        <p:txBody>
          <a:bodyPr/>
          <a:lstStyle/>
          <a:p>
            <a:r>
              <a:rPr lang="en-GB" sz="5400" dirty="0"/>
              <a:t>Our Structure:</a:t>
            </a:r>
            <a:endParaRPr lang="en-GB" dirty="0"/>
          </a:p>
        </p:txBody>
      </p:sp>
      <p:grpSp>
        <p:nvGrpSpPr>
          <p:cNvPr id="4" name="Group 3">
            <a:extLst>
              <a:ext uri="{FF2B5EF4-FFF2-40B4-BE49-F238E27FC236}">
                <a16:creationId xmlns:a16="http://schemas.microsoft.com/office/drawing/2014/main" id="{CCE7D1C6-65BD-2834-FE42-955C72716B96}"/>
              </a:ext>
            </a:extLst>
          </p:cNvPr>
          <p:cNvGrpSpPr/>
          <p:nvPr/>
        </p:nvGrpSpPr>
        <p:grpSpPr>
          <a:xfrm>
            <a:off x="2829608" y="1836727"/>
            <a:ext cx="4876801" cy="1990556"/>
            <a:chOff x="411014" y="2100581"/>
            <a:chExt cx="4876801" cy="1484878"/>
          </a:xfrm>
        </p:grpSpPr>
        <p:sp>
          <p:nvSpPr>
            <p:cNvPr id="5" name="Rectangle: Rounded Corners 4">
              <a:extLst>
                <a:ext uri="{FF2B5EF4-FFF2-40B4-BE49-F238E27FC236}">
                  <a16:creationId xmlns:a16="http://schemas.microsoft.com/office/drawing/2014/main" id="{BD3C9981-2C27-8FFC-2EF0-14288F287A8E}"/>
                </a:ext>
              </a:extLst>
            </p:cNvPr>
            <p:cNvSpPr/>
            <p:nvPr/>
          </p:nvSpPr>
          <p:spPr>
            <a:xfrm>
              <a:off x="1911925" y="2100581"/>
              <a:ext cx="1644072" cy="470240"/>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Head of Operations</a:t>
              </a:r>
            </a:p>
          </p:txBody>
        </p:sp>
        <p:sp>
          <p:nvSpPr>
            <p:cNvPr id="6" name="Rectangle: Rounded Corners 5">
              <a:extLst>
                <a:ext uri="{FF2B5EF4-FFF2-40B4-BE49-F238E27FC236}">
                  <a16:creationId xmlns:a16="http://schemas.microsoft.com/office/drawing/2014/main" id="{838D927E-3400-8D40-8E55-59B28A84B5BC}"/>
                </a:ext>
              </a:extLst>
            </p:cNvPr>
            <p:cNvSpPr/>
            <p:nvPr/>
          </p:nvSpPr>
          <p:spPr>
            <a:xfrm>
              <a:off x="411014" y="3031141"/>
              <a:ext cx="1413166" cy="554317"/>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Operations Manager</a:t>
              </a:r>
            </a:p>
          </p:txBody>
        </p:sp>
        <p:sp>
          <p:nvSpPr>
            <p:cNvPr id="7" name="Rectangle: Rounded Corners 6">
              <a:extLst>
                <a:ext uri="{FF2B5EF4-FFF2-40B4-BE49-F238E27FC236}">
                  <a16:creationId xmlns:a16="http://schemas.microsoft.com/office/drawing/2014/main" id="{C90E1534-FA85-E04C-4B4B-5AFB7B1C064A}"/>
                </a:ext>
              </a:extLst>
            </p:cNvPr>
            <p:cNvSpPr/>
            <p:nvPr/>
          </p:nvSpPr>
          <p:spPr>
            <a:xfrm>
              <a:off x="1911925" y="3027596"/>
              <a:ext cx="1644072" cy="557863"/>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PCN Projects Manager</a:t>
              </a:r>
            </a:p>
          </p:txBody>
        </p:sp>
        <p:sp>
          <p:nvSpPr>
            <p:cNvPr id="8" name="Rectangle: Rounded Corners 7">
              <a:extLst>
                <a:ext uri="{FF2B5EF4-FFF2-40B4-BE49-F238E27FC236}">
                  <a16:creationId xmlns:a16="http://schemas.microsoft.com/office/drawing/2014/main" id="{356DAD8D-963D-4172-3A85-CDCCC4800D3F}"/>
                </a:ext>
              </a:extLst>
            </p:cNvPr>
            <p:cNvSpPr/>
            <p:nvPr/>
          </p:nvSpPr>
          <p:spPr>
            <a:xfrm>
              <a:off x="3643743" y="3027596"/>
              <a:ext cx="1644072" cy="55786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Contracts Manager</a:t>
              </a:r>
            </a:p>
          </p:txBody>
        </p:sp>
        <p:cxnSp>
          <p:nvCxnSpPr>
            <p:cNvPr id="10" name="Straight Connector 9">
              <a:extLst>
                <a:ext uri="{FF2B5EF4-FFF2-40B4-BE49-F238E27FC236}">
                  <a16:creationId xmlns:a16="http://schemas.microsoft.com/office/drawing/2014/main" id="{46641809-9749-4FE6-88D7-7825F1D0F58A}"/>
                </a:ext>
              </a:extLst>
            </p:cNvPr>
            <p:cNvCxnSpPr>
              <a:cxnSpLocks/>
            </p:cNvCxnSpPr>
            <p:nvPr/>
          </p:nvCxnSpPr>
          <p:spPr>
            <a:xfrm>
              <a:off x="1002144" y="2752436"/>
              <a:ext cx="3463635"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29162CEC-D935-479A-2923-A56DB40913B7}"/>
                </a:ext>
              </a:extLst>
            </p:cNvPr>
            <p:cNvCxnSpPr>
              <a:cxnSpLocks/>
              <a:stCxn id="5" idx="2"/>
            </p:cNvCxnSpPr>
            <p:nvPr/>
          </p:nvCxnSpPr>
          <p:spPr>
            <a:xfrm>
              <a:off x="2733961" y="2570821"/>
              <a:ext cx="0" cy="172646"/>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C3DBFC2C-B657-A84F-5179-44CF67B4CD15}"/>
                </a:ext>
              </a:extLst>
            </p:cNvPr>
            <p:cNvCxnSpPr/>
            <p:nvPr/>
          </p:nvCxnSpPr>
          <p:spPr>
            <a:xfrm>
              <a:off x="1002144" y="2752436"/>
              <a:ext cx="0" cy="25883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0404382E-FBD0-E464-BF70-76390B31C6F5}"/>
                </a:ext>
              </a:extLst>
            </p:cNvPr>
            <p:cNvCxnSpPr>
              <a:cxnSpLocks/>
              <a:endCxn id="7" idx="0"/>
            </p:cNvCxnSpPr>
            <p:nvPr/>
          </p:nvCxnSpPr>
          <p:spPr>
            <a:xfrm>
              <a:off x="2733961" y="2752436"/>
              <a:ext cx="0" cy="27516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D698538-2792-0A55-8467-CEAC89CC2412}"/>
                </a:ext>
              </a:extLst>
            </p:cNvPr>
            <p:cNvCxnSpPr>
              <a:cxnSpLocks/>
              <a:endCxn id="8" idx="0"/>
            </p:cNvCxnSpPr>
            <p:nvPr/>
          </p:nvCxnSpPr>
          <p:spPr>
            <a:xfrm>
              <a:off x="4465779" y="2752436"/>
              <a:ext cx="0" cy="275160"/>
            </a:xfrm>
            <a:prstGeom prst="line">
              <a:avLst/>
            </a:prstGeom>
          </p:spPr>
          <p:style>
            <a:lnRef idx="1">
              <a:schemeClr val="dk1"/>
            </a:lnRef>
            <a:fillRef idx="0">
              <a:schemeClr val="dk1"/>
            </a:fillRef>
            <a:effectRef idx="0">
              <a:schemeClr val="dk1"/>
            </a:effectRef>
            <a:fontRef idx="minor">
              <a:schemeClr val="tx1"/>
            </a:fontRef>
          </p:style>
        </p:cxnSp>
      </p:grpSp>
      <p:sp>
        <p:nvSpPr>
          <p:cNvPr id="17" name="Rectangle: Rounded Corners 16">
            <a:extLst>
              <a:ext uri="{FF2B5EF4-FFF2-40B4-BE49-F238E27FC236}">
                <a16:creationId xmlns:a16="http://schemas.microsoft.com/office/drawing/2014/main" id="{A22CBB00-3803-AEB8-5935-EA5A475608E5}"/>
              </a:ext>
            </a:extLst>
          </p:cNvPr>
          <p:cNvSpPr/>
          <p:nvPr/>
        </p:nvSpPr>
        <p:spPr>
          <a:xfrm>
            <a:off x="2829608" y="3984011"/>
            <a:ext cx="1413166" cy="74309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Resource Manager</a:t>
            </a:r>
          </a:p>
        </p:txBody>
      </p:sp>
      <p:sp>
        <p:nvSpPr>
          <p:cNvPr id="18" name="Rectangle: Rounded Corners 17">
            <a:extLst>
              <a:ext uri="{FF2B5EF4-FFF2-40B4-BE49-F238E27FC236}">
                <a16:creationId xmlns:a16="http://schemas.microsoft.com/office/drawing/2014/main" id="{0FA53601-E8EF-F932-0479-9D7CCB6D05DC}"/>
              </a:ext>
            </a:extLst>
          </p:cNvPr>
          <p:cNvSpPr/>
          <p:nvPr/>
        </p:nvSpPr>
        <p:spPr>
          <a:xfrm>
            <a:off x="2829608" y="4883831"/>
            <a:ext cx="1413166" cy="74309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Site Managers x 2</a:t>
            </a:r>
          </a:p>
        </p:txBody>
      </p:sp>
      <p:sp>
        <p:nvSpPr>
          <p:cNvPr id="19" name="Rectangle: Rounded Corners 18">
            <a:extLst>
              <a:ext uri="{FF2B5EF4-FFF2-40B4-BE49-F238E27FC236}">
                <a16:creationId xmlns:a16="http://schemas.microsoft.com/office/drawing/2014/main" id="{7F416AAC-B71C-217C-2F83-C6B6337B3D7A}"/>
              </a:ext>
            </a:extLst>
          </p:cNvPr>
          <p:cNvSpPr/>
          <p:nvPr/>
        </p:nvSpPr>
        <p:spPr>
          <a:xfrm>
            <a:off x="2829607" y="5783651"/>
            <a:ext cx="1500911" cy="899952"/>
          </a:xfrm>
          <a:prstGeom prst="roundRect">
            <a:avLst/>
          </a:prstGeom>
          <a:solidFill>
            <a:srgbClr val="BA06A5"/>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Site Based Teams including Medical Secretaries, Senior Reception and Reception</a:t>
            </a:r>
          </a:p>
        </p:txBody>
      </p:sp>
      <p:cxnSp>
        <p:nvCxnSpPr>
          <p:cNvPr id="21" name="Straight Connector 20">
            <a:extLst>
              <a:ext uri="{FF2B5EF4-FFF2-40B4-BE49-F238E27FC236}">
                <a16:creationId xmlns:a16="http://schemas.microsoft.com/office/drawing/2014/main" id="{469EE8E5-2816-1C2B-CFA6-3209D2CBC8C3}"/>
              </a:ext>
            </a:extLst>
          </p:cNvPr>
          <p:cNvCxnSpPr/>
          <p:nvPr/>
        </p:nvCxnSpPr>
        <p:spPr>
          <a:xfrm>
            <a:off x="2422689" y="4364611"/>
            <a:ext cx="0" cy="2187018"/>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5CD069D-7B20-D637-5FDB-ED2F6F957898}"/>
              </a:ext>
            </a:extLst>
          </p:cNvPr>
          <p:cNvCxnSpPr>
            <a:cxnSpLocks/>
          </p:cNvCxnSpPr>
          <p:nvPr/>
        </p:nvCxnSpPr>
        <p:spPr>
          <a:xfrm>
            <a:off x="1951348" y="4364611"/>
            <a:ext cx="878259"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5D1417E-94BB-286F-DF3E-1C70F09FD81F}"/>
              </a:ext>
            </a:extLst>
          </p:cNvPr>
          <p:cNvCxnSpPr/>
          <p:nvPr/>
        </p:nvCxnSpPr>
        <p:spPr>
          <a:xfrm>
            <a:off x="2413262" y="5403130"/>
            <a:ext cx="416345"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C7A0ADF5-B6B3-9B6D-1E50-D02081C1151D}"/>
              </a:ext>
            </a:extLst>
          </p:cNvPr>
          <p:cNvCxnSpPr/>
          <p:nvPr/>
        </p:nvCxnSpPr>
        <p:spPr>
          <a:xfrm>
            <a:off x="2413262" y="6543774"/>
            <a:ext cx="416345" cy="0"/>
          </a:xfrm>
          <a:prstGeom prst="line">
            <a:avLst/>
          </a:prstGeom>
        </p:spPr>
        <p:style>
          <a:lnRef idx="1">
            <a:schemeClr val="dk1"/>
          </a:lnRef>
          <a:fillRef idx="0">
            <a:schemeClr val="dk1"/>
          </a:fillRef>
          <a:effectRef idx="0">
            <a:schemeClr val="dk1"/>
          </a:effectRef>
          <a:fontRef idx="minor">
            <a:schemeClr val="tx1"/>
          </a:fontRef>
        </p:style>
      </p:cxnSp>
      <p:sp>
        <p:nvSpPr>
          <p:cNvPr id="29" name="Rectangle: Rounded Corners 28">
            <a:extLst>
              <a:ext uri="{FF2B5EF4-FFF2-40B4-BE49-F238E27FC236}">
                <a16:creationId xmlns:a16="http://schemas.microsoft.com/office/drawing/2014/main" id="{C54935B5-6EE6-6643-7057-30FBC8A178ED}"/>
              </a:ext>
            </a:extLst>
          </p:cNvPr>
          <p:cNvSpPr/>
          <p:nvPr/>
        </p:nvSpPr>
        <p:spPr>
          <a:xfrm>
            <a:off x="657224" y="3993065"/>
            <a:ext cx="1413166" cy="74309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Clinical Administration Services Manager</a:t>
            </a:r>
          </a:p>
        </p:txBody>
      </p:sp>
      <p:sp>
        <p:nvSpPr>
          <p:cNvPr id="30" name="Rectangle: Rounded Corners 29">
            <a:extLst>
              <a:ext uri="{FF2B5EF4-FFF2-40B4-BE49-F238E27FC236}">
                <a16:creationId xmlns:a16="http://schemas.microsoft.com/office/drawing/2014/main" id="{0D5B4DD4-E3D2-5003-5165-74E8122F8BA4}"/>
              </a:ext>
            </a:extLst>
          </p:cNvPr>
          <p:cNvSpPr/>
          <p:nvPr/>
        </p:nvSpPr>
        <p:spPr>
          <a:xfrm>
            <a:off x="657936" y="4902687"/>
            <a:ext cx="1413166" cy="74309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Hub Administrators and Clinical Summarisers</a:t>
            </a:r>
          </a:p>
        </p:txBody>
      </p:sp>
      <p:cxnSp>
        <p:nvCxnSpPr>
          <p:cNvPr id="32" name="Straight Connector 31">
            <a:extLst>
              <a:ext uri="{FF2B5EF4-FFF2-40B4-BE49-F238E27FC236}">
                <a16:creationId xmlns:a16="http://schemas.microsoft.com/office/drawing/2014/main" id="{F37529DC-A817-D1CC-AED0-7B55FEF8F6DE}"/>
              </a:ext>
            </a:extLst>
          </p:cNvPr>
          <p:cNvCxnSpPr>
            <a:stCxn id="29" idx="2"/>
            <a:endCxn id="30" idx="0"/>
          </p:cNvCxnSpPr>
          <p:nvPr/>
        </p:nvCxnSpPr>
        <p:spPr>
          <a:xfrm>
            <a:off x="1363807" y="4736156"/>
            <a:ext cx="712" cy="166531"/>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9CA17F5D-F39A-038D-6F09-43CF1C2CCE26}"/>
              </a:ext>
            </a:extLst>
          </p:cNvPr>
          <p:cNvCxnSpPr>
            <a:stCxn id="6" idx="2"/>
            <a:endCxn id="17" idx="0"/>
          </p:cNvCxnSpPr>
          <p:nvPr/>
        </p:nvCxnSpPr>
        <p:spPr>
          <a:xfrm>
            <a:off x="3536191" y="3827282"/>
            <a:ext cx="0" cy="156729"/>
          </a:xfrm>
          <a:prstGeom prst="line">
            <a:avLst/>
          </a:prstGeom>
        </p:spPr>
        <p:style>
          <a:lnRef idx="1">
            <a:schemeClr val="dk1"/>
          </a:lnRef>
          <a:fillRef idx="0">
            <a:schemeClr val="dk1"/>
          </a:fillRef>
          <a:effectRef idx="0">
            <a:schemeClr val="dk1"/>
          </a:effectRef>
          <a:fontRef idx="minor">
            <a:schemeClr val="tx1"/>
          </a:fontRef>
        </p:style>
      </p:cxnSp>
      <p:sp>
        <p:nvSpPr>
          <p:cNvPr id="3" name="Rectangle: Rounded Corners 2">
            <a:extLst>
              <a:ext uri="{FF2B5EF4-FFF2-40B4-BE49-F238E27FC236}">
                <a16:creationId xmlns:a16="http://schemas.microsoft.com/office/drawing/2014/main" id="{84404EF7-4C1B-34E6-73D3-56DB9D020770}"/>
              </a:ext>
            </a:extLst>
          </p:cNvPr>
          <p:cNvSpPr/>
          <p:nvPr/>
        </p:nvSpPr>
        <p:spPr>
          <a:xfrm>
            <a:off x="4445974" y="3984011"/>
            <a:ext cx="1528617" cy="743091"/>
          </a:xfrm>
          <a:prstGeom prst="roundRect">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dirty="0"/>
              <a:t>Health and Wellbeing Team Leader</a:t>
            </a:r>
          </a:p>
        </p:txBody>
      </p:sp>
      <p:cxnSp>
        <p:nvCxnSpPr>
          <p:cNvPr id="9" name="Straight Connector 8">
            <a:extLst>
              <a:ext uri="{FF2B5EF4-FFF2-40B4-BE49-F238E27FC236}">
                <a16:creationId xmlns:a16="http://schemas.microsoft.com/office/drawing/2014/main" id="{DCE8DC7E-21EB-1390-E242-17BC30E7FC78}"/>
              </a:ext>
            </a:extLst>
          </p:cNvPr>
          <p:cNvCxnSpPr/>
          <p:nvPr/>
        </p:nvCxnSpPr>
        <p:spPr>
          <a:xfrm>
            <a:off x="5152555" y="3836336"/>
            <a:ext cx="0" cy="15672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481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4B4-747B-C4DE-E623-DD40F5932729}"/>
              </a:ext>
            </a:extLst>
          </p:cNvPr>
          <p:cNvSpPr>
            <a:spLocks noGrp="1"/>
          </p:cNvSpPr>
          <p:nvPr>
            <p:ph type="title"/>
          </p:nvPr>
        </p:nvSpPr>
        <p:spPr>
          <a:xfrm>
            <a:off x="515710" y="315887"/>
            <a:ext cx="11872233" cy="1183694"/>
          </a:xfrm>
        </p:spPr>
        <p:txBody>
          <a:bodyPr>
            <a:normAutofit/>
          </a:bodyPr>
          <a:lstStyle/>
          <a:p>
            <a:r>
              <a:rPr lang="en-GB" sz="5200"/>
              <a:t>What we are looking for:</a:t>
            </a:r>
            <a:endParaRPr lang="en-US" sz="5200">
              <a:ea typeface="Calibri Light"/>
              <a:cs typeface="Calibri Light" panose="020F0302020204030204"/>
            </a:endParaRPr>
          </a:p>
        </p:txBody>
      </p:sp>
      <p:pic>
        <p:nvPicPr>
          <p:cNvPr id="10" name="Picture 9" descr="A close-up of a logo&#10;&#10;Description automatically generated with medium confidence">
            <a:extLst>
              <a:ext uri="{FF2B5EF4-FFF2-40B4-BE49-F238E27FC236}">
                <a16:creationId xmlns:a16="http://schemas.microsoft.com/office/drawing/2014/main" id="{C9A1B52F-F0D0-F9B1-2A52-C8E4AB600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6889" y="6238548"/>
            <a:ext cx="1506220" cy="45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a:extLst>
              <a:ext uri="{FF2B5EF4-FFF2-40B4-BE49-F238E27FC236}">
                <a16:creationId xmlns:a16="http://schemas.microsoft.com/office/drawing/2014/main" id="{B3BCCE39-4B77-4D80-CA52-0F966785FC46}"/>
              </a:ext>
            </a:extLst>
          </p:cNvPr>
          <p:cNvSpPr txBox="1"/>
          <p:nvPr/>
        </p:nvSpPr>
        <p:spPr>
          <a:xfrm>
            <a:off x="600551" y="1642438"/>
            <a:ext cx="11233089" cy="3316292"/>
          </a:xfrm>
          <a:prstGeom prst="rect">
            <a:avLst/>
          </a:prstGeom>
          <a:noFill/>
        </p:spPr>
        <p:txBody>
          <a:bodyPr wrap="square" lIns="91440" tIns="45720" rIns="91440" bIns="45720" anchor="t">
            <a:spAutoFit/>
          </a:bodyPr>
          <a:lstStyle/>
          <a:p>
            <a:pPr>
              <a:spcAft>
                <a:spcPts val="900"/>
              </a:spcAft>
            </a:pPr>
            <a:r>
              <a:rPr lang="en-GB" i="0" dirty="0">
                <a:solidFill>
                  <a:srgbClr val="212B32"/>
                </a:solidFill>
                <a:effectLst/>
                <a:latin typeface="+mj-lt"/>
              </a:rPr>
              <a:t>The ideal candidate will have experience of working in a busy reception or administration environment and have strong customer service skills. </a:t>
            </a:r>
            <a:r>
              <a:rPr lang="en-GB" dirty="0">
                <a:solidFill>
                  <a:srgbClr val="000000"/>
                </a:solidFill>
                <a:latin typeface="+mj-lt"/>
                <a:ea typeface="Calibri" panose="020F0502020204030204" pitchFamily="34" charset="0"/>
                <a:cs typeface="Arial"/>
              </a:rPr>
              <a:t> </a:t>
            </a:r>
          </a:p>
          <a:p>
            <a:endParaRPr lang="en-GB" dirty="0">
              <a:solidFill>
                <a:srgbClr val="000000"/>
              </a:solidFill>
              <a:latin typeface="+mj-lt"/>
              <a:ea typeface="Calibri" panose="020F0502020204030204" pitchFamily="34" charset="0"/>
              <a:cs typeface="Arial"/>
            </a:endParaRPr>
          </a:p>
          <a:p>
            <a:pPr>
              <a:spcAft>
                <a:spcPts val="600"/>
              </a:spcAft>
            </a:pPr>
            <a:r>
              <a:rPr lang="en-GB" dirty="0">
                <a:solidFill>
                  <a:srgbClr val="000000"/>
                </a:solidFill>
                <a:latin typeface="+mj-lt"/>
                <a:ea typeface="Calibri" panose="020F0502020204030204" pitchFamily="34" charset="0"/>
                <a:cs typeface="Arial"/>
              </a:rPr>
              <a:t>Key Responsibilities for our Receptionist includes</a:t>
            </a:r>
          </a:p>
          <a:p>
            <a:pPr marL="285750" indent="-285750" algn="l">
              <a:spcAft>
                <a:spcPts val="600"/>
              </a:spcAft>
              <a:buFont typeface="Arial" panose="020B0604020202020204" pitchFamily="34" charset="0"/>
              <a:buChar char="•"/>
            </a:pPr>
            <a:r>
              <a:rPr lang="en-GB" i="0" dirty="0">
                <a:solidFill>
                  <a:srgbClr val="212B32"/>
                </a:solidFill>
                <a:effectLst/>
                <a:latin typeface="+mj-lt"/>
              </a:rPr>
              <a:t>Dealing with patient enquiries both face to face and over the telephone. </a:t>
            </a:r>
          </a:p>
          <a:p>
            <a:pPr marL="285750" indent="-285750" algn="l">
              <a:spcAft>
                <a:spcPts val="600"/>
              </a:spcAft>
              <a:buFont typeface="Arial" panose="020B0604020202020204" pitchFamily="34" charset="0"/>
              <a:buChar char="•"/>
            </a:pPr>
            <a:r>
              <a:rPr lang="en-GB" i="0" dirty="0">
                <a:solidFill>
                  <a:srgbClr val="212B32"/>
                </a:solidFill>
                <a:effectLst/>
                <a:latin typeface="+mj-lt"/>
              </a:rPr>
              <a:t>Answering inbound prescription queries</a:t>
            </a:r>
          </a:p>
          <a:p>
            <a:pPr marL="285750" indent="-285750" algn="l">
              <a:spcAft>
                <a:spcPts val="600"/>
              </a:spcAft>
              <a:buFont typeface="Arial" panose="020B0604020202020204" pitchFamily="34" charset="0"/>
              <a:buChar char="•"/>
            </a:pPr>
            <a:r>
              <a:rPr lang="en-GB" i="0" dirty="0">
                <a:solidFill>
                  <a:srgbClr val="212B32"/>
                </a:solidFill>
                <a:effectLst/>
                <a:latin typeface="+mj-lt"/>
              </a:rPr>
              <a:t>Administrative tasks such as scanning reports, tasks, letters and new patient registrations</a:t>
            </a:r>
          </a:p>
          <a:p>
            <a:pPr marL="285750" indent="-285750">
              <a:buFont typeface="Arial" panose="020B0604020202020204" pitchFamily="34" charset="0"/>
              <a:buChar char="•"/>
            </a:pPr>
            <a:endParaRPr lang="en-GB" dirty="0">
              <a:solidFill>
                <a:srgbClr val="000000"/>
              </a:solidFill>
              <a:highlight>
                <a:srgbClr val="FFFF00"/>
              </a:highlight>
              <a:latin typeface="+mj-lt"/>
              <a:ea typeface="Calibri" panose="020F0502020204030204" pitchFamily="34" charset="0"/>
              <a:cs typeface="Arial"/>
            </a:endParaRPr>
          </a:p>
          <a:p>
            <a:r>
              <a:rPr lang="en-GB" dirty="0">
                <a:latin typeface="+mj-lt"/>
                <a:ea typeface="Calibri"/>
                <a:cs typeface="Calibri Light"/>
              </a:rPr>
              <a:t>Full details about what is required for the role can be found in the Reception Administrator job description</a:t>
            </a:r>
            <a:endParaRPr lang="en-GB" dirty="0">
              <a:highlight>
                <a:srgbClr val="FFFF00"/>
              </a:highlight>
              <a:latin typeface="+mj-lt"/>
              <a:ea typeface="Calibri" panose="020F0502020204030204" pitchFamily="34" charset="0"/>
              <a:cs typeface="Arial"/>
            </a:endParaRPr>
          </a:p>
          <a:p>
            <a:endParaRPr lang="en-GB" sz="2000" dirty="0">
              <a:effectLst/>
              <a:latin typeface="+mj-lt"/>
              <a:ea typeface="Calibri" panose="020F0502020204030204" pitchFamily="34" charset="0"/>
              <a:cs typeface="Calibri Light"/>
            </a:endParaRPr>
          </a:p>
        </p:txBody>
      </p:sp>
    </p:spTree>
    <p:extLst>
      <p:ext uri="{BB962C8B-B14F-4D97-AF65-F5344CB8AC3E}">
        <p14:creationId xmlns:p14="http://schemas.microsoft.com/office/powerpoint/2010/main" val="69900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0E919-EE94-3478-A891-C2CEE512267D}"/>
              </a:ext>
            </a:extLst>
          </p:cNvPr>
          <p:cNvSpPr>
            <a:spLocks noGrp="1"/>
          </p:cNvSpPr>
          <p:nvPr>
            <p:ph type="title"/>
          </p:nvPr>
        </p:nvSpPr>
        <p:spPr>
          <a:xfrm>
            <a:off x="676274" y="499533"/>
            <a:ext cx="10753725" cy="1329267"/>
          </a:xfrm>
        </p:spPr>
        <p:txBody>
          <a:bodyPr/>
          <a:lstStyle/>
          <a:p>
            <a:r>
              <a:rPr lang="en-GB" dirty="0"/>
              <a:t>What experience is required?</a:t>
            </a:r>
          </a:p>
        </p:txBody>
      </p:sp>
      <p:sp>
        <p:nvSpPr>
          <p:cNvPr id="3" name="Content Placeholder 2">
            <a:extLst>
              <a:ext uri="{FF2B5EF4-FFF2-40B4-BE49-F238E27FC236}">
                <a16:creationId xmlns:a16="http://schemas.microsoft.com/office/drawing/2014/main" id="{C52C0E59-DC7D-08D5-187A-4C975116AC4C}"/>
              </a:ext>
            </a:extLst>
          </p:cNvPr>
          <p:cNvSpPr>
            <a:spLocks noGrp="1"/>
          </p:cNvSpPr>
          <p:nvPr>
            <p:ph idx="1"/>
          </p:nvPr>
        </p:nvSpPr>
        <p:spPr/>
        <p:txBody>
          <a:bodyPr>
            <a:normAutofit/>
          </a:bodyPr>
          <a:lstStyle/>
          <a:p>
            <a:pPr algn="l" rtl="0" fontAlgn="base">
              <a:lnSpc>
                <a:spcPts val="1425"/>
              </a:lnSpc>
              <a:buNone/>
            </a:pPr>
            <a:r>
              <a:rPr lang="en-GB" sz="1800" b="0" i="0" u="none" strike="noStrike" dirty="0">
                <a:solidFill>
                  <a:srgbClr val="262626"/>
                </a:solidFill>
                <a:effectLst/>
                <a:latin typeface="+mj-lt"/>
              </a:rPr>
              <a:t>We are looking for someone who has administrative experience looking to work in a primary care setting.​</a:t>
            </a:r>
            <a:r>
              <a:rPr lang="en-US" sz="1800" b="0" i="0" dirty="0">
                <a:solidFill>
                  <a:srgbClr val="000000"/>
                </a:solidFill>
                <a:effectLst/>
                <a:latin typeface="+mj-lt"/>
              </a:rPr>
              <a:t>​</a:t>
            </a:r>
          </a:p>
          <a:p>
            <a:pPr algn="l" rtl="0" fontAlgn="base">
              <a:lnSpc>
                <a:spcPts val="1425"/>
              </a:lnSpc>
              <a:buNone/>
            </a:pPr>
            <a:r>
              <a:rPr lang="en-GB" sz="1800" b="0" i="0" dirty="0">
                <a:solidFill>
                  <a:srgbClr val="000000"/>
                </a:solidFill>
                <a:effectLst/>
                <a:latin typeface="+mj-lt"/>
              </a:rPr>
              <a:t>​</a:t>
            </a:r>
            <a:r>
              <a:rPr lang="en-GB" sz="1800" b="0" i="0" u="none" strike="noStrike" dirty="0">
                <a:solidFill>
                  <a:srgbClr val="262626"/>
                </a:solidFill>
                <a:effectLst/>
                <a:latin typeface="+mj-lt"/>
              </a:rPr>
              <a:t>The successful candidate will have:​</a:t>
            </a:r>
            <a:r>
              <a:rPr lang="en-US" sz="1800" b="0" i="0" dirty="0">
                <a:solidFill>
                  <a:srgbClr val="000000"/>
                </a:solidFill>
                <a:effectLst/>
                <a:latin typeface="+mj-lt"/>
              </a:rPr>
              <a:t>​</a:t>
            </a:r>
          </a:p>
          <a:p>
            <a:pPr algn="l" rtl="0" fontAlgn="base">
              <a:lnSpc>
                <a:spcPts val="1425"/>
              </a:lnSpc>
              <a:buNone/>
            </a:pPr>
            <a:endParaRPr lang="en-US" sz="1800" b="0" i="0" dirty="0">
              <a:solidFill>
                <a:srgbClr val="000000"/>
              </a:solidFill>
              <a:effectLst/>
              <a:latin typeface="+mj-lt"/>
            </a:endParaRPr>
          </a:p>
          <a:p>
            <a:pPr fontAlgn="base">
              <a:lnSpc>
                <a:spcPts val="1425"/>
              </a:lnSpc>
              <a:buFont typeface="Arial" panose="020B0604020202020204" pitchFamily="34" charset="0"/>
              <a:buChar char="•"/>
            </a:pPr>
            <a:r>
              <a:rPr lang="en-GB" sz="1800" b="0" i="0" dirty="0">
                <a:solidFill>
                  <a:srgbClr val="000000"/>
                </a:solidFill>
                <a:effectLst/>
                <a:latin typeface="+mj-lt"/>
              </a:rPr>
              <a:t> ​Have previous experience with a reception/</a:t>
            </a:r>
            <a:r>
              <a:rPr lang="en-GB" sz="1800" b="0" i="0" dirty="0" err="1">
                <a:solidFill>
                  <a:srgbClr val="000000"/>
                </a:solidFill>
                <a:effectLst/>
                <a:latin typeface="+mj-lt"/>
              </a:rPr>
              <a:t>administraive</a:t>
            </a:r>
            <a:r>
              <a:rPr lang="en-GB" sz="1800" b="0" i="0" dirty="0">
                <a:solidFill>
                  <a:srgbClr val="000000"/>
                </a:solidFill>
                <a:effectLst/>
                <a:latin typeface="+mj-lt"/>
              </a:rPr>
              <a:t> role</a:t>
            </a:r>
            <a:r>
              <a:rPr lang="en-GB" sz="1800" b="0" i="0" dirty="0">
                <a:solidFill>
                  <a:srgbClr val="212B32"/>
                </a:solidFill>
                <a:effectLst/>
                <a:latin typeface="+mj-lt"/>
              </a:rPr>
              <a:t> working within a busy environment</a:t>
            </a:r>
          </a:p>
          <a:p>
            <a:pPr fontAlgn="base">
              <a:lnSpc>
                <a:spcPts val="1425"/>
              </a:lnSpc>
              <a:buFont typeface="Arial" panose="020B0604020202020204" pitchFamily="34" charset="0"/>
              <a:buChar char="•"/>
            </a:pPr>
            <a:r>
              <a:rPr lang="en-GB" sz="1800" dirty="0">
                <a:solidFill>
                  <a:srgbClr val="212B32"/>
                </a:solidFill>
                <a:latin typeface="+mj-lt"/>
              </a:rPr>
              <a:t> Excellent </a:t>
            </a:r>
            <a:r>
              <a:rPr lang="en-GB" sz="1800" b="0" i="0" dirty="0">
                <a:solidFill>
                  <a:srgbClr val="212B32"/>
                </a:solidFill>
                <a:effectLst/>
                <a:latin typeface="+mj-lt"/>
              </a:rPr>
              <a:t>customer service skills</a:t>
            </a:r>
          </a:p>
          <a:p>
            <a:pPr algn="l" rtl="0" fontAlgn="base">
              <a:lnSpc>
                <a:spcPts val="1425"/>
              </a:lnSpc>
              <a:buFont typeface="Arial" panose="020B0604020202020204" pitchFamily="34" charset="0"/>
              <a:buChar char="•"/>
            </a:pPr>
            <a:r>
              <a:rPr lang="en-GB" sz="1800" b="0" i="0" dirty="0">
                <a:solidFill>
                  <a:srgbClr val="212B32"/>
                </a:solidFill>
                <a:effectLst/>
                <a:latin typeface="+mj-lt"/>
              </a:rPr>
              <a:t> Experience of dealing with large volume of telephone enquiries</a:t>
            </a:r>
          </a:p>
          <a:p>
            <a:pPr algn="l" rtl="0" fontAlgn="base">
              <a:lnSpc>
                <a:spcPts val="1425"/>
              </a:lnSpc>
              <a:buFont typeface="Arial" panose="020B0604020202020204" pitchFamily="34" charset="0"/>
              <a:buChar char="•"/>
            </a:pPr>
            <a:r>
              <a:rPr lang="en-GB" sz="1800" dirty="0">
                <a:solidFill>
                  <a:srgbClr val="212B32"/>
                </a:solidFill>
                <a:latin typeface="+mj-lt"/>
              </a:rPr>
              <a:t> Experience in data entry</a:t>
            </a:r>
            <a:endParaRPr lang="en-GB" sz="1800" b="0" i="0" dirty="0">
              <a:solidFill>
                <a:srgbClr val="212B32"/>
              </a:solidFill>
              <a:effectLst/>
              <a:latin typeface="+mj-lt"/>
            </a:endParaRPr>
          </a:p>
          <a:p>
            <a:pPr algn="l" rtl="0" fontAlgn="base">
              <a:lnSpc>
                <a:spcPts val="1425"/>
              </a:lnSpc>
              <a:buFont typeface="Arial" panose="020B0604020202020204" pitchFamily="34" charset="0"/>
              <a:buChar char="•"/>
            </a:pPr>
            <a:r>
              <a:rPr lang="en-GB" sz="1800" b="0" i="0" dirty="0">
                <a:solidFill>
                  <a:srgbClr val="212B32"/>
                </a:solidFill>
                <a:effectLst/>
                <a:latin typeface="+mj-lt"/>
              </a:rPr>
              <a:t> Ability to manage own workloads, understanding own priorities and sourcing help to achieve them whenever  appropriate</a:t>
            </a:r>
            <a:endParaRPr lang="en-GB" sz="1800" dirty="0">
              <a:latin typeface="+mj-lt"/>
            </a:endParaRPr>
          </a:p>
        </p:txBody>
      </p:sp>
    </p:spTree>
    <p:extLst>
      <p:ext uri="{BB962C8B-B14F-4D97-AF65-F5344CB8AC3E}">
        <p14:creationId xmlns:p14="http://schemas.microsoft.com/office/powerpoint/2010/main" val="260239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9932-FAE1-6792-6661-E2EABC113717}"/>
              </a:ext>
            </a:extLst>
          </p:cNvPr>
          <p:cNvSpPr>
            <a:spLocks noGrp="1"/>
          </p:cNvSpPr>
          <p:nvPr>
            <p:ph type="title"/>
          </p:nvPr>
        </p:nvSpPr>
        <p:spPr/>
        <p:txBody>
          <a:bodyPr/>
          <a:lstStyle/>
          <a:p>
            <a:r>
              <a:rPr lang="en-GB"/>
              <a:t>What we can offer:</a:t>
            </a:r>
          </a:p>
        </p:txBody>
      </p:sp>
      <p:pic>
        <p:nvPicPr>
          <p:cNvPr id="4" name="Picture 3" descr="A close-up of a logo&#10;&#10;Description automatically generated with medium confidence">
            <a:extLst>
              <a:ext uri="{FF2B5EF4-FFF2-40B4-BE49-F238E27FC236}">
                <a16:creationId xmlns:a16="http://schemas.microsoft.com/office/drawing/2014/main" id="{F60B71EC-AC09-9800-7ED3-3B7ADBEDF2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6889" y="6238548"/>
            <a:ext cx="1506220" cy="45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a:extLst>
              <a:ext uri="{FF2B5EF4-FFF2-40B4-BE49-F238E27FC236}">
                <a16:creationId xmlns:a16="http://schemas.microsoft.com/office/drawing/2014/main" id="{11F60F52-121A-BF12-A76A-0B2FF747DEC7}"/>
              </a:ext>
            </a:extLst>
          </p:cNvPr>
          <p:cNvSpPr txBox="1"/>
          <p:nvPr/>
        </p:nvSpPr>
        <p:spPr>
          <a:xfrm>
            <a:off x="759988" y="1600746"/>
            <a:ext cx="10567246" cy="4701287"/>
          </a:xfrm>
          <a:prstGeom prst="rect">
            <a:avLst/>
          </a:prstGeom>
          <a:noFill/>
        </p:spPr>
        <p:txBody>
          <a:bodyPr wrap="square" lIns="91440" tIns="45720" rIns="91440" bIns="45720" anchor="t">
            <a:spAutoFit/>
          </a:bodyPr>
          <a:lstStyle/>
          <a:p>
            <a:pPr>
              <a:spcAft>
                <a:spcPts val="900"/>
              </a:spcAft>
            </a:pPr>
            <a:endParaRPr lang="en-GB" dirty="0">
              <a:effectLst/>
              <a:latin typeface="+mj-lt"/>
              <a:ea typeface="Calibri" panose="020F0502020204030204" pitchFamily="34" charset="0"/>
            </a:endParaRPr>
          </a:p>
          <a:p>
            <a:pPr marL="285750" indent="-285750">
              <a:buFont typeface="Arial" panose="020B0604020202020204" pitchFamily="34" charset="0"/>
              <a:buChar char="•"/>
            </a:pPr>
            <a:r>
              <a:rPr lang="en-GB" sz="2000" dirty="0">
                <a:effectLst/>
                <a:latin typeface="+mj-lt"/>
                <a:ea typeface="Calibri"/>
                <a:cs typeface="Arial"/>
              </a:rPr>
              <a:t>An opportunity to join a forward thinking and innovative Primary Care Provider</a:t>
            </a:r>
          </a:p>
          <a:p>
            <a:endParaRPr lang="en-GB" sz="2000" dirty="0">
              <a:effectLst/>
              <a:latin typeface="+mj-lt"/>
              <a:ea typeface="Calibri" panose="020F0502020204030204" pitchFamily="34" charset="0"/>
              <a:cs typeface="Arial"/>
            </a:endParaRPr>
          </a:p>
          <a:p>
            <a:pPr marL="285750" indent="-285750">
              <a:buFont typeface="Arial" panose="020B0604020202020204" pitchFamily="34" charset="0"/>
              <a:buChar char="•"/>
            </a:pPr>
            <a:r>
              <a:rPr lang="en-GB" sz="2000" dirty="0">
                <a:solidFill>
                  <a:srgbClr val="000000"/>
                </a:solidFill>
                <a:latin typeface="+mj-lt"/>
                <a:cs typeface="Krub"/>
              </a:rPr>
              <a:t>Hourly rate </a:t>
            </a:r>
            <a:r>
              <a:rPr lang="en-GB" sz="2000" dirty="0">
                <a:solidFill>
                  <a:srgbClr val="000000"/>
                </a:solidFill>
                <a:latin typeface="+mj-lt"/>
                <a:ea typeface="+mn-lt"/>
                <a:cs typeface="+mn-lt"/>
              </a:rPr>
              <a:t>£12.21 per hour </a:t>
            </a:r>
          </a:p>
          <a:p>
            <a:pPr marL="285750" indent="-285750">
              <a:buFont typeface="Arial" panose="020B0604020202020204" pitchFamily="34" charset="0"/>
              <a:buChar char="•"/>
            </a:pPr>
            <a:endParaRPr lang="en-GB" sz="2000" i="0" dirty="0">
              <a:solidFill>
                <a:srgbClr val="000000"/>
              </a:solidFill>
              <a:effectLst/>
              <a:latin typeface="+mj-lt"/>
              <a:cs typeface="Krub" panose="00000500000000000000" pitchFamily="2" charset="-34"/>
            </a:endParaRPr>
          </a:p>
          <a:p>
            <a:pPr marL="285750" indent="-285750" fontAlgn="base">
              <a:buFont typeface="Arial" panose="020B0604020202020204" pitchFamily="34" charset="0"/>
              <a:buChar char="•"/>
            </a:pPr>
            <a:r>
              <a:rPr lang="en-GB" sz="2000" i="0" dirty="0">
                <a:solidFill>
                  <a:srgbClr val="000000"/>
                </a:solidFill>
                <a:effectLst/>
                <a:latin typeface="+mj-lt"/>
                <a:cs typeface="Krub"/>
              </a:rPr>
              <a:t>Flexible working options – part time positions available</a:t>
            </a:r>
          </a:p>
          <a:p>
            <a:pPr fontAlgn="base"/>
            <a:endParaRPr lang="en-GB" sz="2000" i="0" dirty="0">
              <a:solidFill>
                <a:srgbClr val="000000"/>
              </a:solidFill>
              <a:effectLst/>
              <a:latin typeface="+mj-lt"/>
              <a:cs typeface="Krub" panose="00000500000000000000" pitchFamily="2" charset="-34"/>
            </a:endParaRPr>
          </a:p>
          <a:p>
            <a:pPr marL="285750" indent="-285750" fontAlgn="base">
              <a:buFont typeface="Arial" panose="020B0604020202020204" pitchFamily="34" charset="0"/>
              <a:buChar char="•"/>
            </a:pPr>
            <a:r>
              <a:rPr lang="en-GB" sz="2000" dirty="0">
                <a:solidFill>
                  <a:srgbClr val="000000"/>
                </a:solidFill>
                <a:latin typeface="+mj-lt"/>
                <a:cs typeface="Krub"/>
              </a:rPr>
              <a:t>NHS Pension Scheme</a:t>
            </a:r>
          </a:p>
          <a:p>
            <a:pPr fontAlgn="base"/>
            <a:endParaRPr lang="en-GB" sz="2000" dirty="0">
              <a:solidFill>
                <a:srgbClr val="000000"/>
              </a:solidFill>
              <a:latin typeface="+mj-lt"/>
              <a:cs typeface="Krub" panose="00000500000000000000" pitchFamily="2" charset="-34"/>
            </a:endParaRPr>
          </a:p>
          <a:p>
            <a:pPr marL="285750" indent="-285750" fontAlgn="base">
              <a:buFont typeface="Arial" panose="020B0604020202020204" pitchFamily="34" charset="0"/>
              <a:buChar char="•"/>
            </a:pPr>
            <a:r>
              <a:rPr lang="en-GB" sz="2000" dirty="0">
                <a:solidFill>
                  <a:srgbClr val="000000"/>
                </a:solidFill>
                <a:latin typeface="+mj-lt"/>
                <a:cs typeface="Krub"/>
              </a:rPr>
              <a:t>A </a:t>
            </a:r>
            <a:r>
              <a:rPr lang="en-GB" sz="2000" dirty="0">
                <a:effectLst/>
                <a:latin typeface="+mj-lt"/>
                <a:ea typeface="Calibri"/>
                <a:cs typeface="Arial"/>
              </a:rPr>
              <a:t>professional, friendly and supportive culture</a:t>
            </a:r>
          </a:p>
          <a:p>
            <a:pPr marL="285750" indent="-285750" fontAlgn="base">
              <a:buFont typeface="Arial" panose="020B0604020202020204" pitchFamily="34" charset="0"/>
              <a:buChar char="•"/>
            </a:pPr>
            <a:endParaRPr lang="en-GB" sz="2000" dirty="0">
              <a:latin typeface="+mj-lt"/>
              <a:ea typeface="Calibri"/>
              <a:cs typeface="Arial"/>
            </a:endParaRPr>
          </a:p>
          <a:p>
            <a:pPr marL="285750" indent="-285750" fontAlgn="base">
              <a:buFont typeface="Arial" panose="020B0604020202020204" pitchFamily="34" charset="0"/>
              <a:buChar char="•"/>
            </a:pPr>
            <a:r>
              <a:rPr lang="en-GB" sz="2000" dirty="0">
                <a:latin typeface="+mj-lt"/>
                <a:ea typeface="Calibri"/>
                <a:cs typeface="Arial"/>
              </a:rPr>
              <a:t>Generous workplace benefits, including enhanced sickness, maternity &amp; paternity entitlement</a:t>
            </a:r>
            <a:endParaRPr lang="en-GB" sz="2000" dirty="0">
              <a:effectLst/>
              <a:latin typeface="+mj-lt"/>
              <a:ea typeface="Calibri"/>
              <a:cs typeface="Arial"/>
            </a:endParaRPr>
          </a:p>
          <a:p>
            <a:pPr marL="285750" indent="-285750" fontAlgn="base">
              <a:buFont typeface="Arial" panose="020B0604020202020204" pitchFamily="34" charset="0"/>
              <a:buChar char="•"/>
            </a:pPr>
            <a:endParaRPr lang="en-GB" b="0" i="0" dirty="0">
              <a:solidFill>
                <a:srgbClr val="000000"/>
              </a:solidFill>
              <a:effectLst/>
              <a:cs typeface="Krub" panose="00000500000000000000" pitchFamily="2" charset="-34"/>
            </a:endParaRPr>
          </a:p>
          <a:p>
            <a:endParaRPr lang="en-GB" dirty="0">
              <a:effectLst/>
              <a:latin typeface="+mj-lt"/>
              <a:ea typeface="Calibri" panose="020F0502020204030204" pitchFamily="34" charset="0"/>
            </a:endParaRPr>
          </a:p>
          <a:p>
            <a:endParaRPr lang="en-GB" dirty="0">
              <a:effectLst/>
              <a:latin typeface="+mj-lt"/>
              <a:ea typeface="Calibri" panose="020F0502020204030204" pitchFamily="34" charset="0"/>
            </a:endParaRPr>
          </a:p>
        </p:txBody>
      </p:sp>
    </p:spTree>
    <p:extLst>
      <p:ext uri="{BB962C8B-B14F-4D97-AF65-F5344CB8AC3E}">
        <p14:creationId xmlns:p14="http://schemas.microsoft.com/office/powerpoint/2010/main" val="84021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4B4-747B-C4DE-E623-DD40F5932729}"/>
              </a:ext>
            </a:extLst>
          </p:cNvPr>
          <p:cNvSpPr>
            <a:spLocks noGrp="1"/>
          </p:cNvSpPr>
          <p:nvPr>
            <p:ph type="title"/>
          </p:nvPr>
        </p:nvSpPr>
        <p:spPr>
          <a:xfrm>
            <a:off x="657224" y="0"/>
            <a:ext cx="11534776" cy="1521151"/>
          </a:xfrm>
        </p:spPr>
        <p:txBody>
          <a:bodyPr/>
          <a:lstStyle/>
          <a:p>
            <a:r>
              <a:rPr lang="en-GB"/>
              <a:t>How to apply:</a:t>
            </a:r>
          </a:p>
        </p:txBody>
      </p:sp>
      <p:pic>
        <p:nvPicPr>
          <p:cNvPr id="10" name="Picture 9" descr="A close-up of a logo&#10;&#10;Description automatically generated with medium confidence">
            <a:extLst>
              <a:ext uri="{FF2B5EF4-FFF2-40B4-BE49-F238E27FC236}">
                <a16:creationId xmlns:a16="http://schemas.microsoft.com/office/drawing/2014/main" id="{C9A1B52F-F0D0-F9B1-2A52-C8E4AB6004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6889" y="6238548"/>
            <a:ext cx="1506220" cy="45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a:extLst>
              <a:ext uri="{FF2B5EF4-FFF2-40B4-BE49-F238E27FC236}">
                <a16:creationId xmlns:a16="http://schemas.microsoft.com/office/drawing/2014/main" id="{8538A4D3-C8EC-46CA-DF2A-6BAB2CCC6190}"/>
              </a:ext>
            </a:extLst>
          </p:cNvPr>
          <p:cNvSpPr txBox="1"/>
          <p:nvPr/>
        </p:nvSpPr>
        <p:spPr>
          <a:xfrm>
            <a:off x="657224" y="1238034"/>
            <a:ext cx="11166602" cy="2831544"/>
          </a:xfrm>
          <a:prstGeom prst="rect">
            <a:avLst/>
          </a:prstGeom>
          <a:noFill/>
        </p:spPr>
        <p:txBody>
          <a:bodyPr wrap="square" lIns="91440" tIns="45720" rIns="91440" bIns="45720" anchor="t">
            <a:spAutoFit/>
          </a:bodyPr>
          <a:lstStyle/>
          <a:p>
            <a:endParaRPr lang="en-GB" sz="2800" dirty="0"/>
          </a:p>
          <a:p>
            <a:r>
              <a:rPr lang="en-GB" sz="2800" dirty="0">
                <a:latin typeface="+mj-lt"/>
                <a:cs typeface="Arial"/>
              </a:rPr>
              <a:t>If you are interested in applying to be the Reception Administrator with GPS Healthcare, please submit your CV and a supporting statement outlining how you meet the essential criteria and why you are interested in the role to </a:t>
            </a:r>
            <a:r>
              <a:rPr lang="en-GB" sz="2800" dirty="0">
                <a:latin typeface="+mj-lt"/>
                <a:cs typeface="Arial"/>
                <a:hlinkClick r:id="rId3"/>
              </a:rPr>
              <a:t>humanresources.gps@nhs.net</a:t>
            </a:r>
            <a:r>
              <a:rPr lang="en-GB" sz="2800" dirty="0">
                <a:latin typeface="+mj-lt"/>
                <a:cs typeface="Arial"/>
              </a:rPr>
              <a:t> by </a:t>
            </a:r>
            <a:r>
              <a:rPr lang="en-GB" sz="2800" b="1" dirty="0">
                <a:latin typeface="+mj-lt"/>
                <a:cs typeface="Arial"/>
              </a:rPr>
              <a:t>Wednesday 19 March 2025</a:t>
            </a:r>
            <a:r>
              <a:rPr lang="en-GB" sz="2800" dirty="0">
                <a:latin typeface="+mj-lt"/>
                <a:cs typeface="Arial"/>
              </a:rPr>
              <a:t>.</a:t>
            </a:r>
            <a:endParaRPr lang="en-GB" sz="2800" dirty="0">
              <a:latin typeface="+mj-lt"/>
              <a:ea typeface="Calibri Light"/>
              <a:cs typeface="Arial"/>
            </a:endParaRPr>
          </a:p>
          <a:p>
            <a:endParaRPr lang="en-GB" sz="2000" dirty="0">
              <a:latin typeface="+mj-lt"/>
              <a:cs typeface="Arial"/>
            </a:endParaRPr>
          </a:p>
          <a:p>
            <a:endParaRPr lang="en-GB" dirty="0"/>
          </a:p>
        </p:txBody>
      </p:sp>
    </p:spTree>
    <p:extLst>
      <p:ext uri="{BB962C8B-B14F-4D97-AF65-F5344CB8AC3E}">
        <p14:creationId xmlns:p14="http://schemas.microsoft.com/office/powerpoint/2010/main" val="73439347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1c9ac0c2-b0ea-44d3-acde-bf8fc1217292">
      <Terms xmlns="http://schemas.microsoft.com/office/infopath/2007/PartnerControls"/>
    </lcf76f155ced4ddcb4097134ff3c332f>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1E4C163888FD459C84E116E6484FF5" ma:contentTypeVersion="16" ma:contentTypeDescription="Create a new document." ma:contentTypeScope="" ma:versionID="ab98ac3960b4ebabb383931824c7ba98">
  <xsd:schema xmlns:xsd="http://www.w3.org/2001/XMLSchema" xmlns:xs="http://www.w3.org/2001/XMLSchema" xmlns:p="http://schemas.microsoft.com/office/2006/metadata/properties" xmlns:ns1="http://schemas.microsoft.com/sharepoint/v3" xmlns:ns2="1c9ac0c2-b0ea-44d3-acde-bf8fc1217292" xmlns:ns3="27294b6b-5b90-4c3b-93c6-258dbbd04916" targetNamespace="http://schemas.microsoft.com/office/2006/metadata/properties" ma:root="true" ma:fieldsID="17974d4f58a07c76fb3576988f5bfc0a" ns1:_="" ns2:_="" ns3:_="">
    <xsd:import namespace="http://schemas.microsoft.com/sharepoint/v3"/>
    <xsd:import namespace="1c9ac0c2-b0ea-44d3-acde-bf8fc1217292"/>
    <xsd:import namespace="27294b6b-5b90-4c3b-93c6-258dbbd0491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9ac0c2-b0ea-44d3-acde-bf8fc12172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7294b6b-5b90-4c3b-93c6-258dbbd0491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C2094F-9E91-4B01-9B62-837CAAD1A650}">
  <ds:schemaRefs>
    <ds:schemaRef ds:uri="http://schemas.microsoft.com/sharepoint/v3/contenttype/forms"/>
  </ds:schemaRefs>
</ds:datastoreItem>
</file>

<file path=customXml/itemProps2.xml><?xml version="1.0" encoding="utf-8"?>
<ds:datastoreItem xmlns:ds="http://schemas.openxmlformats.org/officeDocument/2006/customXml" ds:itemID="{6079A8AA-61B4-41F9-A4E7-8CC387399243}">
  <ds:schemaRefs>
    <ds:schemaRef ds:uri="http://schemas.microsoft.com/sharepoint/v3"/>
    <ds:schemaRef ds:uri="http://purl.org/dc/elements/1.1/"/>
    <ds:schemaRef ds:uri="http://www.w3.org/XML/1998/namespace"/>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27294b6b-5b90-4c3b-93c6-258dbbd04916"/>
    <ds:schemaRef ds:uri="1c9ac0c2-b0ea-44d3-acde-bf8fc1217292"/>
    <ds:schemaRef ds:uri="http://schemas.microsoft.com/office/2006/metadata/properties"/>
  </ds:schemaRefs>
</ds:datastoreItem>
</file>

<file path=customXml/itemProps3.xml><?xml version="1.0" encoding="utf-8"?>
<ds:datastoreItem xmlns:ds="http://schemas.openxmlformats.org/officeDocument/2006/customXml" ds:itemID="{9984564F-3674-47C3-AA52-C44987BE098F}">
  <ds:schemaRefs>
    <ds:schemaRef ds:uri="1c9ac0c2-b0ea-44d3-acde-bf8fc1217292"/>
    <ds:schemaRef ds:uri="27294b6b-5b90-4c3b-93c6-258dbbd049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Metropolitan</Template>
  <TotalTime>178</TotalTime>
  <Words>699</Words>
  <Application>Microsoft Office PowerPoint</Application>
  <PresentationFormat>Widescreen</PresentationFormat>
  <Paragraphs>104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Calibri Light</vt:lpstr>
      <vt:lpstr>Krub</vt:lpstr>
      <vt:lpstr>Metropolitan</vt:lpstr>
      <vt:lpstr>Candidate Information Pack  Reception Administrator </vt:lpstr>
      <vt:lpstr>Welcome to GPS Healthcare</vt:lpstr>
      <vt:lpstr>Our Strategic Goals and Values:</vt:lpstr>
      <vt:lpstr>Our Structure:</vt:lpstr>
      <vt:lpstr>Our Structure:</vt:lpstr>
      <vt:lpstr>What we are looking for:</vt:lpstr>
      <vt:lpstr>What experience is required?</vt:lpstr>
      <vt:lpstr>What we can offer:</vt:lpstr>
      <vt:lpstr>How to apply: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Candidate Information Pack - GP Partner</dc:title>
  <dc:creator>HILDITCH, Kate (GPS HEALTHCARE)</dc:creator>
  <cp:lastModifiedBy>Manjit Bhupla</cp:lastModifiedBy>
  <cp:revision>106</cp:revision>
  <dcterms:created xsi:type="dcterms:W3CDTF">2023-09-04T13:28:01Z</dcterms:created>
  <dcterms:modified xsi:type="dcterms:W3CDTF">2025-03-10T12:22:48Z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0x010100E21E4C163888FD459C84E116E6484FF5</vt:lpwstr>
  </property>
  <property fmtid="{D5CDD505-2E9C-101B-9397-08002B2CF9AE}" pid="3" name="MediaServiceImageTags">
    <vt:lpwstr/>
  </property>
</Properties>
</file>