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5"/>
  </p:notesMasterIdLst>
  <p:sldIdLst>
    <p:sldId id="256" r:id="rId5"/>
    <p:sldId id="257" r:id="rId6"/>
    <p:sldId id="258" r:id="rId7"/>
    <p:sldId id="263" r:id="rId8"/>
    <p:sldId id="265" r:id="rId9"/>
    <p:sldId id="259" r:id="rId10"/>
    <p:sldId id="266" r:id="rId11"/>
    <p:sldId id="262" r:id="rId12"/>
    <p:sldId id="261" r:id="rId13"/>
    <p:sldId id="264"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35C4E53-B4A9-DCD3-3A96-7894348B54FF}" name="TUNNICLIFFE, Simon (NHS BIRMINGHAM AND SOLIHULL ICB - 15E)" initials="T1" userId="S::simon.tunnicliffe3@nhs.net::32110c3e-7282-4592-90b4-296bd2a9dd8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A06A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E3DAC3-F69B-436E-B582-9E1116C7909A}" v="3" dt="2025-07-24T14:39:56.145"/>
    <p1510:client id="{ABCBC01D-E841-478C-9872-1BBFDB786665}" v="31" dt="2025-07-25T09:27:30.942"/>
    <p1510:client id="{FF4CFB69-F297-4319-B5FC-E5498B73BEB6}" v="85" dt="2025-07-24T14:48:25.17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HUPLA, Manjit (GPS HEALTHCARE)" userId="S::manjit.bhupla@nhs.net::c0936b1c-9373-40b8-9b9d-82b02b3b1e99" providerId="AD" clId="Web-{14E3DAC3-F69B-436E-B582-9E1116C7909A}"/>
    <pc:docChg chg="modSld">
      <pc:chgData name="BHUPLA, Manjit (GPS HEALTHCARE)" userId="S::manjit.bhupla@nhs.net::c0936b1c-9373-40b8-9b9d-82b02b3b1e99" providerId="AD" clId="Web-{14E3DAC3-F69B-436E-B582-9E1116C7909A}" dt="2025-07-24T14:39:54.129" v="1" actId="20577"/>
      <pc:docMkLst>
        <pc:docMk/>
      </pc:docMkLst>
      <pc:sldChg chg="modSp">
        <pc:chgData name="BHUPLA, Manjit (GPS HEALTHCARE)" userId="S::manjit.bhupla@nhs.net::c0936b1c-9373-40b8-9b9d-82b02b3b1e99" providerId="AD" clId="Web-{14E3DAC3-F69B-436E-B582-9E1116C7909A}" dt="2025-07-24T14:39:54.129" v="1" actId="20577"/>
        <pc:sldMkLst>
          <pc:docMk/>
          <pc:sldMk cId="3297049338" sldId="256"/>
        </pc:sldMkLst>
        <pc:spChg chg="mod">
          <ac:chgData name="BHUPLA, Manjit (GPS HEALTHCARE)" userId="S::manjit.bhupla@nhs.net::c0936b1c-9373-40b8-9b9d-82b02b3b1e99" providerId="AD" clId="Web-{14E3DAC3-F69B-436E-B582-9E1116C7909A}" dt="2025-07-24T14:39:54.129" v="1" actId="20577"/>
          <ac:spMkLst>
            <pc:docMk/>
            <pc:sldMk cId="3297049338" sldId="256"/>
            <ac:spMk id="3" creationId="{19AD275A-982A-0894-4862-E257335FED3C}"/>
          </ac:spMkLst>
        </pc:spChg>
      </pc:sldChg>
    </pc:docChg>
  </pc:docChgLst>
  <pc:docChgLst>
    <pc:chgData name="BHUPLA, Manjit (GPS HEALTHCARE)" userId="S::manjit.bhupla@nhs.net::c0936b1c-9373-40b8-9b9d-82b02b3b1e99" providerId="AD" clId="Web-{ABCBC01D-E841-478C-9872-1BBFDB786665}"/>
    <pc:docChg chg="modSld">
      <pc:chgData name="BHUPLA, Manjit (GPS HEALTHCARE)" userId="S::manjit.bhupla@nhs.net::c0936b1c-9373-40b8-9b9d-82b02b3b1e99" providerId="AD" clId="Web-{ABCBC01D-E841-478C-9872-1BBFDB786665}" dt="2025-07-25T09:27:30.489" v="18" actId="20577"/>
      <pc:docMkLst>
        <pc:docMk/>
      </pc:docMkLst>
      <pc:sldChg chg="modSp">
        <pc:chgData name="BHUPLA, Manjit (GPS HEALTHCARE)" userId="S::manjit.bhupla@nhs.net::c0936b1c-9373-40b8-9b9d-82b02b3b1e99" providerId="AD" clId="Web-{ABCBC01D-E841-478C-9872-1BBFDB786665}" dt="2025-07-25T09:26:54.644" v="14" actId="20577"/>
        <pc:sldMkLst>
          <pc:docMk/>
          <pc:sldMk cId="69900798" sldId="259"/>
        </pc:sldMkLst>
        <pc:spChg chg="mod">
          <ac:chgData name="BHUPLA, Manjit (GPS HEALTHCARE)" userId="S::manjit.bhupla@nhs.net::c0936b1c-9373-40b8-9b9d-82b02b3b1e99" providerId="AD" clId="Web-{ABCBC01D-E841-478C-9872-1BBFDB786665}" dt="2025-07-25T09:26:54.644" v="14" actId="20577"/>
          <ac:spMkLst>
            <pc:docMk/>
            <pc:sldMk cId="69900798" sldId="259"/>
            <ac:spMk id="8" creationId="{B3BCCE39-4B77-4D80-CA52-0F966785FC46}"/>
          </ac:spMkLst>
        </pc:spChg>
      </pc:sldChg>
      <pc:sldChg chg="modSp">
        <pc:chgData name="BHUPLA, Manjit (GPS HEALTHCARE)" userId="S::manjit.bhupla@nhs.net::c0936b1c-9373-40b8-9b9d-82b02b3b1e99" providerId="AD" clId="Web-{ABCBC01D-E841-478C-9872-1BBFDB786665}" dt="2025-07-25T09:27:30.489" v="18" actId="20577"/>
        <pc:sldMkLst>
          <pc:docMk/>
          <pc:sldMk cId="734393473" sldId="261"/>
        </pc:sldMkLst>
        <pc:spChg chg="mod">
          <ac:chgData name="BHUPLA, Manjit (GPS HEALTHCARE)" userId="S::manjit.bhupla@nhs.net::c0936b1c-9373-40b8-9b9d-82b02b3b1e99" providerId="AD" clId="Web-{ABCBC01D-E841-478C-9872-1BBFDB786665}" dt="2025-07-25T09:27:30.489" v="18" actId="20577"/>
          <ac:spMkLst>
            <pc:docMk/>
            <pc:sldMk cId="734393473" sldId="261"/>
            <ac:spMk id="5" creationId="{8538A4D3-C8EC-46CA-DF2A-6BAB2CCC6190}"/>
          </ac:spMkLst>
        </pc:spChg>
      </pc:sldChg>
      <pc:sldChg chg="modSp">
        <pc:chgData name="BHUPLA, Manjit (GPS HEALTHCARE)" userId="S::manjit.bhupla@nhs.net::c0936b1c-9373-40b8-9b9d-82b02b3b1e99" providerId="AD" clId="Web-{ABCBC01D-E841-478C-9872-1BBFDB786665}" dt="2025-07-25T09:27:16.004" v="17" actId="14100"/>
        <pc:sldMkLst>
          <pc:docMk/>
          <pc:sldMk cId="260239472" sldId="266"/>
        </pc:sldMkLst>
        <pc:spChg chg="mod">
          <ac:chgData name="BHUPLA, Manjit (GPS HEALTHCARE)" userId="S::manjit.bhupla@nhs.net::c0936b1c-9373-40b8-9b9d-82b02b3b1e99" providerId="AD" clId="Web-{ABCBC01D-E841-478C-9872-1BBFDB786665}" dt="2025-07-25T09:27:16.004" v="17" actId="14100"/>
          <ac:spMkLst>
            <pc:docMk/>
            <pc:sldMk cId="260239472" sldId="266"/>
            <ac:spMk id="3" creationId="{C52C0E59-DC7D-08D5-187A-4C975116AC4C}"/>
          </ac:spMkLst>
        </pc:spChg>
      </pc:sldChg>
    </pc:docChg>
  </pc:docChgLst>
  <pc:docChgLst>
    <pc:chgData name="BHUPLA, Manjit (GPS HEALTHCARE)" userId="S::manjit.bhupla@nhs.net::c0936b1c-9373-40b8-9b9d-82b02b3b1e99" providerId="AD" clId="Web-{FF4CFB69-F297-4319-B5FC-E5498B73BEB6}"/>
    <pc:docChg chg="modSld">
      <pc:chgData name="BHUPLA, Manjit (GPS HEALTHCARE)" userId="S::manjit.bhupla@nhs.net::c0936b1c-9373-40b8-9b9d-82b02b3b1e99" providerId="AD" clId="Web-{FF4CFB69-F297-4319-B5FC-E5498B73BEB6}" dt="2025-07-24T14:48:06.141" v="52"/>
      <pc:docMkLst>
        <pc:docMk/>
      </pc:docMkLst>
      <pc:sldChg chg="modSp">
        <pc:chgData name="BHUPLA, Manjit (GPS HEALTHCARE)" userId="S::manjit.bhupla@nhs.net::c0936b1c-9373-40b8-9b9d-82b02b3b1e99" providerId="AD" clId="Web-{FF4CFB69-F297-4319-B5FC-E5498B73BEB6}" dt="2025-07-24T14:46:24.779" v="12" actId="20577"/>
        <pc:sldMkLst>
          <pc:docMk/>
          <pc:sldMk cId="2416934271" sldId="257"/>
        </pc:sldMkLst>
        <pc:spChg chg="mod">
          <ac:chgData name="BHUPLA, Manjit (GPS HEALTHCARE)" userId="S::manjit.bhupla@nhs.net::c0936b1c-9373-40b8-9b9d-82b02b3b1e99" providerId="AD" clId="Web-{FF4CFB69-F297-4319-B5FC-E5498B73BEB6}" dt="2025-07-24T14:46:24.779" v="12" actId="20577"/>
          <ac:spMkLst>
            <pc:docMk/>
            <pc:sldMk cId="2416934271" sldId="257"/>
            <ac:spMk id="6" creationId="{AC85BA59-B84B-77B9-EF2A-A9522721EF9D}"/>
          </ac:spMkLst>
        </pc:spChg>
        <pc:spChg chg="mod">
          <ac:chgData name="BHUPLA, Manjit (GPS HEALTHCARE)" userId="S::manjit.bhupla@nhs.net::c0936b1c-9373-40b8-9b9d-82b02b3b1e99" providerId="AD" clId="Web-{FF4CFB69-F297-4319-B5FC-E5498B73BEB6}" dt="2025-07-24T14:45:41.497" v="9" actId="20577"/>
          <ac:spMkLst>
            <pc:docMk/>
            <pc:sldMk cId="2416934271" sldId="257"/>
            <ac:spMk id="9" creationId="{D1417BD1-FB14-4829-BDBA-2A62E38FECE0}"/>
          </ac:spMkLst>
        </pc:spChg>
      </pc:sldChg>
      <pc:sldChg chg="modSp">
        <pc:chgData name="BHUPLA, Manjit (GPS HEALTHCARE)" userId="S::manjit.bhupla@nhs.net::c0936b1c-9373-40b8-9b9d-82b02b3b1e99" providerId="AD" clId="Web-{FF4CFB69-F297-4319-B5FC-E5498B73BEB6}" dt="2025-07-24T14:47:16.812" v="18" actId="20577"/>
        <pc:sldMkLst>
          <pc:docMk/>
          <pc:sldMk cId="69900798" sldId="259"/>
        </pc:sldMkLst>
        <pc:spChg chg="mod">
          <ac:chgData name="BHUPLA, Manjit (GPS HEALTHCARE)" userId="S::manjit.bhupla@nhs.net::c0936b1c-9373-40b8-9b9d-82b02b3b1e99" providerId="AD" clId="Web-{FF4CFB69-F297-4319-B5FC-E5498B73BEB6}" dt="2025-07-24T14:47:16.812" v="18" actId="20577"/>
          <ac:spMkLst>
            <pc:docMk/>
            <pc:sldMk cId="69900798" sldId="259"/>
            <ac:spMk id="8" creationId="{B3BCCE39-4B77-4D80-CA52-0F966785FC46}"/>
          </ac:spMkLst>
        </pc:spChg>
      </pc:sldChg>
      <pc:sldChg chg="modSp">
        <pc:chgData name="BHUPLA, Manjit (GPS HEALTHCARE)" userId="S::manjit.bhupla@nhs.net::c0936b1c-9373-40b8-9b9d-82b02b3b1e99" providerId="AD" clId="Web-{FF4CFB69-F297-4319-B5FC-E5498B73BEB6}" dt="2025-07-24T14:47:57.563" v="36" actId="20577"/>
        <pc:sldMkLst>
          <pc:docMk/>
          <pc:sldMk cId="734393473" sldId="261"/>
        </pc:sldMkLst>
        <pc:spChg chg="mod">
          <ac:chgData name="BHUPLA, Manjit (GPS HEALTHCARE)" userId="S::manjit.bhupla@nhs.net::c0936b1c-9373-40b8-9b9d-82b02b3b1e99" providerId="AD" clId="Web-{FF4CFB69-F297-4319-B5FC-E5498B73BEB6}" dt="2025-07-24T14:47:57.563" v="36" actId="20577"/>
          <ac:spMkLst>
            <pc:docMk/>
            <pc:sldMk cId="734393473" sldId="261"/>
            <ac:spMk id="5" creationId="{8538A4D3-C8EC-46CA-DF2A-6BAB2CCC6190}"/>
          </ac:spMkLst>
        </pc:spChg>
      </pc:sldChg>
      <pc:sldChg chg="modSp">
        <pc:chgData name="BHUPLA, Manjit (GPS HEALTHCARE)" userId="S::manjit.bhupla@nhs.net::c0936b1c-9373-40b8-9b9d-82b02b3b1e99" providerId="AD" clId="Web-{FF4CFB69-F297-4319-B5FC-E5498B73BEB6}" dt="2025-07-24T14:48:06.141" v="52"/>
        <pc:sldMkLst>
          <pc:docMk/>
          <pc:sldMk cId="1894607681" sldId="264"/>
        </pc:sldMkLst>
        <pc:graphicFrameChg chg="mod modGraphic">
          <ac:chgData name="BHUPLA, Manjit (GPS HEALTHCARE)" userId="S::manjit.bhupla@nhs.net::c0936b1c-9373-40b8-9b9d-82b02b3b1e99" providerId="AD" clId="Web-{FF4CFB69-F297-4319-B5FC-E5498B73BEB6}" dt="2025-07-24T14:48:06.141" v="52"/>
          <ac:graphicFrameMkLst>
            <pc:docMk/>
            <pc:sldMk cId="1894607681" sldId="264"/>
            <ac:graphicFrameMk id="2" creationId="{BBB90FB6-F357-DD27-E6D0-F263289EF728}"/>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9A39B0-3A54-4858-8ED3-8F19513CFDEA}" type="datetimeFigureOut">
              <a:rPr lang="en-GB" smtClean="0"/>
              <a:t>25/07/2025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6310CA-99A3-4047-98C6-E73BD1A81AC8}" type="slidenum">
              <a:rPr lang="en-GB" smtClean="0"/>
              <a:t>‹#›</a:t>
            </a:fld>
            <a:endParaRPr lang="en-GB"/>
          </a:p>
        </p:txBody>
      </p:sp>
    </p:spTree>
    <p:extLst>
      <p:ext uri="{BB962C8B-B14F-4D97-AF65-F5344CB8AC3E}">
        <p14:creationId xmlns:p14="http://schemas.microsoft.com/office/powerpoint/2010/main" val="4147254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A6310CA-99A3-4047-98C6-E73BD1A81AC8}" type="slidenum">
              <a:rPr lang="en-GB" smtClean="0"/>
              <a:t>7</a:t>
            </a:fld>
            <a:endParaRPr lang="en-GB"/>
          </a:p>
        </p:txBody>
      </p:sp>
    </p:spTree>
    <p:extLst>
      <p:ext uri="{BB962C8B-B14F-4D97-AF65-F5344CB8AC3E}">
        <p14:creationId xmlns:p14="http://schemas.microsoft.com/office/powerpoint/2010/main" val="24710264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GB"/>
              <a:t>Click to edit Master title style</a:t>
            </a:r>
            <a:endParaRPr lang="en-US"/>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GB"/>
              <a:t>Click to edit Master subtitle style</a:t>
            </a:r>
            <a:endParaRPr lang="en-US"/>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ADE1DC31-9AE6-4A8F-944B-EB7A5D3224F4}" type="datetimeFigureOut">
              <a:rPr lang="en-GB" smtClean="0"/>
              <a:t>25/07/2025</a:t>
            </a:fld>
            <a:endParaRPr lang="en-GB"/>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GB"/>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9E5132E3-118D-4414-B5E4-8DCF0897C1F1}" type="slidenum">
              <a:rPr lang="en-GB" smtClean="0"/>
              <a:t>‹#›</a:t>
            </a:fld>
            <a:endParaRPr lang="en-GB"/>
          </a:p>
        </p:txBody>
      </p:sp>
    </p:spTree>
    <p:extLst>
      <p:ext uri="{BB962C8B-B14F-4D97-AF65-F5344CB8AC3E}">
        <p14:creationId xmlns:p14="http://schemas.microsoft.com/office/powerpoint/2010/main" val="10704208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ADE1DC31-9AE6-4A8F-944B-EB7A5D3224F4}" type="datetimeFigureOut">
              <a:rPr lang="en-GB" smtClean="0"/>
              <a:t>25/07/2025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E5132E3-118D-4414-B5E4-8DCF0897C1F1}" type="slidenum">
              <a:rPr lang="en-GB" smtClean="0"/>
              <a:t>‹#›</a:t>
            </a:fld>
            <a:endParaRPr lang="en-GB"/>
          </a:p>
        </p:txBody>
      </p:sp>
    </p:spTree>
    <p:extLst>
      <p:ext uri="{BB962C8B-B14F-4D97-AF65-F5344CB8AC3E}">
        <p14:creationId xmlns:p14="http://schemas.microsoft.com/office/powerpoint/2010/main" val="3514352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ADE1DC31-9AE6-4A8F-944B-EB7A5D3224F4}" type="datetimeFigureOut">
              <a:rPr lang="en-GB" smtClean="0"/>
              <a:t>25/07/2025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E5132E3-118D-4414-B5E4-8DCF0897C1F1}" type="slidenum">
              <a:rPr lang="en-GB" smtClean="0"/>
              <a:t>‹#›</a:t>
            </a:fld>
            <a:endParaRPr lang="en-GB"/>
          </a:p>
        </p:txBody>
      </p:sp>
    </p:spTree>
    <p:extLst>
      <p:ext uri="{BB962C8B-B14F-4D97-AF65-F5344CB8AC3E}">
        <p14:creationId xmlns:p14="http://schemas.microsoft.com/office/powerpoint/2010/main" val="1781786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ADE1DC31-9AE6-4A8F-944B-EB7A5D3224F4}" type="datetimeFigureOut">
              <a:rPr lang="en-GB" smtClean="0"/>
              <a:t>25/07/2025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E5132E3-118D-4414-B5E4-8DCF0897C1F1}" type="slidenum">
              <a:rPr lang="en-GB" smtClean="0"/>
              <a:t>‹#›</a:t>
            </a:fld>
            <a:endParaRPr lang="en-GB"/>
          </a:p>
        </p:txBody>
      </p:sp>
    </p:spTree>
    <p:extLst>
      <p:ext uri="{BB962C8B-B14F-4D97-AF65-F5344CB8AC3E}">
        <p14:creationId xmlns:p14="http://schemas.microsoft.com/office/powerpoint/2010/main" val="22748438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GB"/>
              <a:t>Click to edit Master title style</a:t>
            </a:r>
            <a:endParaRPr lang="en-US"/>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ADE1DC31-9AE6-4A8F-944B-EB7A5D3224F4}" type="datetimeFigureOut">
              <a:rPr lang="en-GB" smtClean="0"/>
              <a:t>25/07/2025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E5132E3-118D-4414-B5E4-8DCF0897C1F1}" type="slidenum">
              <a:rPr lang="en-GB" smtClean="0"/>
              <a:t>‹#›</a:t>
            </a:fld>
            <a:endParaRPr lang="en-GB"/>
          </a:p>
        </p:txBody>
      </p:sp>
    </p:spTree>
    <p:extLst>
      <p:ext uri="{BB962C8B-B14F-4D97-AF65-F5344CB8AC3E}">
        <p14:creationId xmlns:p14="http://schemas.microsoft.com/office/powerpoint/2010/main" val="3688920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ADE1DC31-9AE6-4A8F-944B-EB7A5D3224F4}" type="datetimeFigureOut">
              <a:rPr lang="en-GB" smtClean="0"/>
              <a:t>25/07/2025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E5132E3-118D-4414-B5E4-8DCF0897C1F1}" type="slidenum">
              <a:rPr lang="en-GB" smtClean="0"/>
              <a:t>‹#›</a:t>
            </a:fld>
            <a:endParaRPr lang="en-GB"/>
          </a:p>
        </p:txBody>
      </p:sp>
    </p:spTree>
    <p:extLst>
      <p:ext uri="{BB962C8B-B14F-4D97-AF65-F5344CB8AC3E}">
        <p14:creationId xmlns:p14="http://schemas.microsoft.com/office/powerpoint/2010/main" val="2794215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t>Click to edit Master title style</a:t>
            </a:r>
            <a:endParaRPr lang="en-US"/>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ADE1DC31-9AE6-4A8F-944B-EB7A5D3224F4}" type="datetimeFigureOut">
              <a:rPr lang="en-GB" smtClean="0"/>
              <a:t>25/07/2025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E5132E3-118D-4414-B5E4-8DCF0897C1F1}" type="slidenum">
              <a:rPr lang="en-GB" smtClean="0"/>
              <a:t>‹#›</a:t>
            </a:fld>
            <a:endParaRPr lang="en-GB"/>
          </a:p>
        </p:txBody>
      </p:sp>
    </p:spTree>
    <p:extLst>
      <p:ext uri="{BB962C8B-B14F-4D97-AF65-F5344CB8AC3E}">
        <p14:creationId xmlns:p14="http://schemas.microsoft.com/office/powerpoint/2010/main" val="2821374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ADE1DC31-9AE6-4A8F-944B-EB7A5D3224F4}" type="datetimeFigureOut">
              <a:rPr lang="en-GB" smtClean="0"/>
              <a:t>25/07/2025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E5132E3-118D-4414-B5E4-8DCF0897C1F1}" type="slidenum">
              <a:rPr lang="en-GB" smtClean="0"/>
              <a:t>‹#›</a:t>
            </a:fld>
            <a:endParaRPr lang="en-GB"/>
          </a:p>
        </p:txBody>
      </p:sp>
    </p:spTree>
    <p:extLst>
      <p:ext uri="{BB962C8B-B14F-4D97-AF65-F5344CB8AC3E}">
        <p14:creationId xmlns:p14="http://schemas.microsoft.com/office/powerpoint/2010/main" val="3965084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E1DC31-9AE6-4A8F-944B-EB7A5D3224F4}" type="datetimeFigureOut">
              <a:rPr lang="en-GB" smtClean="0"/>
              <a:t>25/07/2025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E5132E3-118D-4414-B5E4-8DCF0897C1F1}" type="slidenum">
              <a:rPr lang="en-GB" smtClean="0"/>
              <a:t>‹#›</a:t>
            </a:fld>
            <a:endParaRPr lang="en-GB"/>
          </a:p>
        </p:txBody>
      </p:sp>
    </p:spTree>
    <p:extLst>
      <p:ext uri="{BB962C8B-B14F-4D97-AF65-F5344CB8AC3E}">
        <p14:creationId xmlns:p14="http://schemas.microsoft.com/office/powerpoint/2010/main" val="1462983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GB"/>
              <a:t>Click to edit Master title style</a:t>
            </a:r>
            <a:endParaRPr lang="en-US"/>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GB"/>
              <a:t>Click to edit Master text styles</a:t>
            </a:r>
          </a:p>
        </p:txBody>
      </p:sp>
      <p:sp>
        <p:nvSpPr>
          <p:cNvPr id="5" name="Date Placeholder 4"/>
          <p:cNvSpPr>
            <a:spLocks noGrp="1"/>
          </p:cNvSpPr>
          <p:nvPr>
            <p:ph type="dt" sz="half" idx="10"/>
          </p:nvPr>
        </p:nvSpPr>
        <p:spPr/>
        <p:txBody>
          <a:bodyPr/>
          <a:lstStyle/>
          <a:p>
            <a:fld id="{ADE1DC31-9AE6-4A8F-944B-EB7A5D3224F4}" type="datetimeFigureOut">
              <a:rPr lang="en-GB" smtClean="0"/>
              <a:t>25/07/2025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9E5132E3-118D-4414-B5E4-8DCF0897C1F1}" type="slidenum">
              <a:rPr lang="en-GB" smtClean="0"/>
              <a:t>‹#›</a:t>
            </a:fld>
            <a:endParaRPr lang="en-GB"/>
          </a:p>
        </p:txBody>
      </p:sp>
    </p:spTree>
    <p:extLst>
      <p:ext uri="{BB962C8B-B14F-4D97-AF65-F5344CB8AC3E}">
        <p14:creationId xmlns:p14="http://schemas.microsoft.com/office/powerpoint/2010/main" val="476351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GB"/>
              <a:t>Click to edit Master title style</a:t>
            </a:r>
            <a:endParaRPr lang="en-US"/>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ADE1DC31-9AE6-4A8F-944B-EB7A5D3224F4}" type="datetimeFigureOut">
              <a:rPr lang="en-GB" smtClean="0"/>
              <a:t>25/07/2025</a:t>
            </a:fld>
            <a:endParaRPr lang="en-GB"/>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GB"/>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9E5132E3-118D-4414-B5E4-8DCF0897C1F1}" type="slidenum">
              <a:rPr lang="en-GB" smtClean="0"/>
              <a:t>‹#›</a:t>
            </a:fld>
            <a:endParaRPr lang="en-GB"/>
          </a:p>
        </p:txBody>
      </p:sp>
    </p:spTree>
    <p:extLst>
      <p:ext uri="{BB962C8B-B14F-4D97-AF65-F5344CB8AC3E}">
        <p14:creationId xmlns:p14="http://schemas.microsoft.com/office/powerpoint/2010/main" val="3667496914"/>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ADE1DC31-9AE6-4A8F-944B-EB7A5D3224F4}" type="datetimeFigureOut">
              <a:rPr lang="en-GB" smtClean="0"/>
              <a:t>25/07/2025</a:t>
            </a:fld>
            <a:endParaRPr lang="en-GB"/>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GB"/>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9E5132E3-118D-4414-B5E4-8DCF0897C1F1}" type="slidenum">
              <a:rPr lang="en-GB" smtClean="0"/>
              <a:t>‹#›</a:t>
            </a:fld>
            <a:endParaRPr lang="en-GB"/>
          </a:p>
        </p:txBody>
      </p:sp>
    </p:spTree>
    <p:extLst>
      <p:ext uri="{BB962C8B-B14F-4D97-AF65-F5344CB8AC3E}">
        <p14:creationId xmlns:p14="http://schemas.microsoft.com/office/powerpoint/2010/main" val="4109502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humanresources.gps@nhs.net"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20D10-ABD6-7357-12D1-52775ACC871B}"/>
              </a:ext>
            </a:extLst>
          </p:cNvPr>
          <p:cNvSpPr>
            <a:spLocks noGrp="1"/>
          </p:cNvSpPr>
          <p:nvPr>
            <p:ph type="ctrTitle"/>
          </p:nvPr>
        </p:nvSpPr>
        <p:spPr/>
        <p:txBody>
          <a:bodyPr/>
          <a:lstStyle/>
          <a:p>
            <a:r>
              <a:rPr lang="en-GB" sz="6000" b="1"/>
              <a:t>Candidate Information Pack </a:t>
            </a:r>
            <a:br>
              <a:rPr lang="en-GB" sz="6000" b="1"/>
            </a:br>
            <a:r>
              <a:rPr lang="en-GB" sz="6000" b="1"/>
              <a:t>Hub Administrator</a:t>
            </a:r>
          </a:p>
        </p:txBody>
      </p:sp>
      <p:sp>
        <p:nvSpPr>
          <p:cNvPr id="3" name="Subtitle 2">
            <a:extLst>
              <a:ext uri="{FF2B5EF4-FFF2-40B4-BE49-F238E27FC236}">
                <a16:creationId xmlns:a16="http://schemas.microsoft.com/office/drawing/2014/main" id="{19AD275A-982A-0894-4862-E257335FED3C}"/>
              </a:ext>
            </a:extLst>
          </p:cNvPr>
          <p:cNvSpPr>
            <a:spLocks noGrp="1"/>
          </p:cNvSpPr>
          <p:nvPr>
            <p:ph type="subTitle" idx="1"/>
          </p:nvPr>
        </p:nvSpPr>
        <p:spPr/>
        <p:txBody>
          <a:bodyPr vert="horz" lIns="91440" tIns="45720" rIns="91440" bIns="45720" rtlCol="0" anchor="t">
            <a:normAutofit/>
          </a:bodyPr>
          <a:lstStyle/>
          <a:p>
            <a:r>
              <a:rPr lang="en-GB">
                <a:ea typeface="Calibri Light"/>
                <a:cs typeface="Calibri Light"/>
              </a:rPr>
              <a:t>July 2025</a:t>
            </a:r>
          </a:p>
        </p:txBody>
      </p:sp>
      <p:pic>
        <p:nvPicPr>
          <p:cNvPr id="4" name="Picture 3">
            <a:extLst>
              <a:ext uri="{FF2B5EF4-FFF2-40B4-BE49-F238E27FC236}">
                <a16:creationId xmlns:a16="http://schemas.microsoft.com/office/drawing/2014/main" id="{024DF189-7F9E-E577-F85B-3C063036A9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75700" y="5569055"/>
            <a:ext cx="3416300" cy="103695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2970493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E8D4AD5-713B-2916-F84C-BA8F7390C016}"/>
              </a:ext>
            </a:extLst>
          </p:cNvPr>
          <p:cNvSpPr txBox="1"/>
          <p:nvPr/>
        </p:nvSpPr>
        <p:spPr>
          <a:xfrm>
            <a:off x="561416" y="400386"/>
            <a:ext cx="10894998" cy="4124206"/>
          </a:xfrm>
          <a:prstGeom prst="rect">
            <a:avLst/>
          </a:prstGeom>
          <a:noFill/>
        </p:spPr>
        <p:txBody>
          <a:bodyPr wrap="square" lIns="91440" tIns="45720" rIns="91440" bIns="45720" anchor="t">
            <a:spAutoFit/>
          </a:bodyPr>
          <a:lstStyle/>
          <a:p>
            <a:r>
              <a:rPr lang="en-GB" sz="5400">
                <a:solidFill>
                  <a:schemeClr val="accent1"/>
                </a:solidFill>
                <a:latin typeface="Calibri Light"/>
                <a:ea typeface="Calibri Light"/>
                <a:cs typeface="Arial"/>
              </a:rPr>
              <a:t>What can I expect if shortlisted: </a:t>
            </a:r>
          </a:p>
          <a:p>
            <a:endParaRPr lang="en-GB" sz="800">
              <a:solidFill>
                <a:schemeClr val="accent1"/>
              </a:solidFill>
              <a:latin typeface="Calibri Light"/>
              <a:ea typeface="Calibri Light"/>
              <a:cs typeface="Arial"/>
            </a:endParaRPr>
          </a:p>
          <a:p>
            <a:r>
              <a:rPr lang="en-GB" sz="2000">
                <a:latin typeface="+mj-lt"/>
                <a:cs typeface="Arial"/>
              </a:rPr>
              <a:t>If you are shortlisted and invited to attend for interview, the panel will be looking for evidence that your knowledge, skills and experience meet the criteria outlined within the Job Description and your suitability for the role.</a:t>
            </a:r>
            <a:endParaRPr lang="en-GB" sz="2000">
              <a:latin typeface="+mj-lt"/>
              <a:ea typeface="Calibri Light"/>
              <a:cs typeface="Arial"/>
            </a:endParaRPr>
          </a:p>
          <a:p>
            <a:endParaRPr lang="en-GB" sz="2000">
              <a:latin typeface="+mj-lt"/>
              <a:cs typeface="Arial"/>
            </a:endParaRPr>
          </a:p>
          <a:p>
            <a:r>
              <a:rPr lang="en-GB" sz="2000">
                <a:latin typeface="+mj-lt"/>
                <a:cs typeface="Arial"/>
              </a:rPr>
              <a:t>We will use a number of assessment techniques throughout the process, these may include: </a:t>
            </a:r>
            <a:endParaRPr lang="en-GB" sz="2000">
              <a:latin typeface="+mj-lt"/>
              <a:ea typeface="Calibri Light"/>
              <a:cs typeface="Arial"/>
            </a:endParaRPr>
          </a:p>
          <a:p>
            <a:pPr marL="342900" indent="-342900">
              <a:buFont typeface="Arial"/>
              <a:buChar char="•"/>
            </a:pPr>
            <a:r>
              <a:rPr lang="en-GB" sz="2000">
                <a:latin typeface="+mj-lt"/>
                <a:cs typeface="Arial"/>
              </a:rPr>
              <a:t>Interview</a:t>
            </a:r>
            <a:endParaRPr lang="en-GB" sz="2000">
              <a:latin typeface="+mj-lt"/>
              <a:ea typeface="Calibri Light"/>
              <a:cs typeface="Arial"/>
            </a:endParaRPr>
          </a:p>
          <a:p>
            <a:pPr marL="342900" indent="-342900">
              <a:buFont typeface="Arial"/>
              <a:buChar char="•"/>
            </a:pPr>
            <a:r>
              <a:rPr lang="en-GB" sz="2000">
                <a:latin typeface="+mj-lt"/>
                <a:cs typeface="Arial"/>
              </a:rPr>
              <a:t>References</a:t>
            </a:r>
            <a:endParaRPr lang="en-GB" sz="2000">
              <a:latin typeface="+mj-lt"/>
              <a:ea typeface="Calibri Light"/>
              <a:cs typeface="Arial"/>
            </a:endParaRPr>
          </a:p>
          <a:p>
            <a:endParaRPr lang="en-GB" sz="2000">
              <a:latin typeface="+mj-lt"/>
              <a:cs typeface="Arial"/>
            </a:endParaRPr>
          </a:p>
          <a:p>
            <a:r>
              <a:rPr lang="en-GB" sz="2000">
                <a:latin typeface="+mj-lt"/>
                <a:cs typeface="Arial"/>
              </a:rPr>
              <a:t>All interviews will take place at our Tanworth Lane Surgery.</a:t>
            </a:r>
          </a:p>
          <a:p>
            <a:endParaRPr lang="en-GB" sz="2000">
              <a:latin typeface="Arial"/>
              <a:ea typeface="Calibri Light"/>
              <a:cs typeface="Arial"/>
            </a:endParaRPr>
          </a:p>
        </p:txBody>
      </p:sp>
      <p:graphicFrame>
        <p:nvGraphicFramePr>
          <p:cNvPr id="2" name="Table 2">
            <a:extLst>
              <a:ext uri="{FF2B5EF4-FFF2-40B4-BE49-F238E27FC236}">
                <a16:creationId xmlns:a16="http://schemas.microsoft.com/office/drawing/2014/main" id="{BBB90FB6-F357-DD27-E6D0-F263289EF728}"/>
              </a:ext>
            </a:extLst>
          </p:cNvPr>
          <p:cNvGraphicFramePr>
            <a:graphicFrameLocks noGrp="1"/>
          </p:cNvGraphicFramePr>
          <p:nvPr>
            <p:extLst>
              <p:ext uri="{D42A27DB-BD31-4B8C-83A1-F6EECF244321}">
                <p14:modId xmlns:p14="http://schemas.microsoft.com/office/powerpoint/2010/main" val="391144881"/>
              </p:ext>
            </p:extLst>
          </p:nvPr>
        </p:nvGraphicFramePr>
        <p:xfrm>
          <a:off x="655586" y="4694900"/>
          <a:ext cx="8432996" cy="1112520"/>
        </p:xfrm>
        <a:graphic>
          <a:graphicData uri="http://schemas.openxmlformats.org/drawingml/2006/table">
            <a:tbl>
              <a:tblPr firstRow="1" bandRow="1">
                <a:tableStyleId>{5C22544A-7EE6-4342-B048-85BDC9FD1C3A}</a:tableStyleId>
              </a:tblPr>
              <a:tblGrid>
                <a:gridCol w="4216498">
                  <a:extLst>
                    <a:ext uri="{9D8B030D-6E8A-4147-A177-3AD203B41FA5}">
                      <a16:colId xmlns:a16="http://schemas.microsoft.com/office/drawing/2014/main" val="263334034"/>
                    </a:ext>
                  </a:extLst>
                </a:gridCol>
                <a:gridCol w="4216498">
                  <a:extLst>
                    <a:ext uri="{9D8B030D-6E8A-4147-A177-3AD203B41FA5}">
                      <a16:colId xmlns:a16="http://schemas.microsoft.com/office/drawing/2014/main" val="3379748784"/>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t>Recruitment Timetable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a:p>
                  </a:txBody>
                  <a:tcPr/>
                </a:tc>
                <a:extLst>
                  <a:ext uri="{0D108BD9-81ED-4DB2-BD59-A6C34878D82A}">
                    <a16:rowId xmlns:a16="http://schemas.microsoft.com/office/drawing/2014/main" val="3248061290"/>
                  </a:ext>
                </a:extLst>
              </a:tr>
              <a:tr h="370840">
                <a:tc>
                  <a:txBody>
                    <a:bodyPr/>
                    <a:lstStyle/>
                    <a:p>
                      <a:r>
                        <a:rPr lang="en-GB"/>
                        <a:t>Closing date for applications</a:t>
                      </a:r>
                    </a:p>
                  </a:txBody>
                  <a:tcPr/>
                </a:tc>
                <a:tc>
                  <a:txBody>
                    <a:bodyPr/>
                    <a:lstStyle/>
                    <a:p>
                      <a:r>
                        <a:rPr lang="en-GB"/>
                        <a:t> Sunday 17 August 2025</a:t>
                      </a:r>
                    </a:p>
                  </a:txBody>
                  <a:tcPr/>
                </a:tc>
                <a:extLst>
                  <a:ext uri="{0D108BD9-81ED-4DB2-BD59-A6C34878D82A}">
                    <a16:rowId xmlns:a16="http://schemas.microsoft.com/office/drawing/2014/main" val="1985433300"/>
                  </a:ext>
                </a:extLst>
              </a:tr>
              <a:tr h="370840">
                <a:tc>
                  <a:txBody>
                    <a:bodyPr/>
                    <a:lstStyle/>
                    <a:p>
                      <a:r>
                        <a:rPr lang="en-GB"/>
                        <a:t>Interviews to be held </a:t>
                      </a:r>
                    </a:p>
                  </a:txBody>
                  <a:tcPr/>
                </a:tc>
                <a:tc>
                  <a:txBody>
                    <a:bodyPr/>
                    <a:lstStyle/>
                    <a:p>
                      <a:r>
                        <a:rPr lang="en-GB"/>
                        <a:t> TBC</a:t>
                      </a:r>
                    </a:p>
                  </a:txBody>
                  <a:tcPr/>
                </a:tc>
                <a:extLst>
                  <a:ext uri="{0D108BD9-81ED-4DB2-BD59-A6C34878D82A}">
                    <a16:rowId xmlns:a16="http://schemas.microsoft.com/office/drawing/2014/main" val="2060219546"/>
                  </a:ext>
                </a:extLst>
              </a:tr>
            </a:tbl>
          </a:graphicData>
        </a:graphic>
      </p:graphicFrame>
    </p:spTree>
    <p:extLst>
      <p:ext uri="{BB962C8B-B14F-4D97-AF65-F5344CB8AC3E}">
        <p14:creationId xmlns:p14="http://schemas.microsoft.com/office/powerpoint/2010/main" val="1894607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C04B4-747B-C4DE-E623-DD40F5932729}"/>
              </a:ext>
            </a:extLst>
          </p:cNvPr>
          <p:cNvSpPr>
            <a:spLocks noGrp="1"/>
          </p:cNvSpPr>
          <p:nvPr>
            <p:ph type="title"/>
          </p:nvPr>
        </p:nvSpPr>
        <p:spPr>
          <a:xfrm>
            <a:off x="657224" y="0"/>
            <a:ext cx="10772775" cy="1175920"/>
          </a:xfrm>
        </p:spPr>
        <p:txBody>
          <a:bodyPr>
            <a:normAutofit/>
          </a:bodyPr>
          <a:lstStyle/>
          <a:p>
            <a:r>
              <a:rPr lang="en-GB" sz="5200"/>
              <a:t>Welcome to GPS Healthcare</a:t>
            </a:r>
            <a:endParaRPr lang="en-GB" sz="5200">
              <a:cs typeface="Calibri Light"/>
            </a:endParaRPr>
          </a:p>
        </p:txBody>
      </p:sp>
      <p:sp>
        <p:nvSpPr>
          <p:cNvPr id="6" name="TextBox 5">
            <a:extLst>
              <a:ext uri="{FF2B5EF4-FFF2-40B4-BE49-F238E27FC236}">
                <a16:creationId xmlns:a16="http://schemas.microsoft.com/office/drawing/2014/main" id="{AC85BA59-B84B-77B9-EF2A-A9522721EF9D}"/>
              </a:ext>
            </a:extLst>
          </p:cNvPr>
          <p:cNvSpPr txBox="1"/>
          <p:nvPr/>
        </p:nvSpPr>
        <p:spPr>
          <a:xfrm>
            <a:off x="752439" y="757957"/>
            <a:ext cx="8332939" cy="5940088"/>
          </a:xfrm>
          <a:prstGeom prst="rect">
            <a:avLst/>
          </a:prstGeom>
          <a:noFill/>
        </p:spPr>
        <p:txBody>
          <a:bodyPr wrap="square" lIns="91440" tIns="45720" rIns="91440" bIns="45720" anchor="t">
            <a:spAutoFit/>
          </a:bodyPr>
          <a:lstStyle/>
          <a:p>
            <a:endParaRPr lang="en-GB" sz="1600"/>
          </a:p>
          <a:p>
            <a:pPr algn="just"/>
            <a:endParaRPr lang="en-GB" sz="1200">
              <a:latin typeface="Arial"/>
              <a:cs typeface="Arial"/>
            </a:endParaRPr>
          </a:p>
          <a:p>
            <a:pPr algn="just"/>
            <a:r>
              <a:rPr lang="en-GB" sz="1200">
                <a:latin typeface="Arial"/>
                <a:cs typeface="Arial"/>
              </a:rPr>
              <a:t>I am really pleased that you are taking an interest in working with us at GPS Healthcare. I'm Simon Tunnicliffe, Managing Partner and I have been at GPS Healthcare since 2022, and I am proud to lead this great organisation..</a:t>
            </a:r>
            <a:endParaRPr lang="en-GB"/>
          </a:p>
          <a:p>
            <a:pPr algn="just"/>
            <a:endParaRPr lang="en-GB" sz="1200">
              <a:latin typeface="Arial"/>
              <a:cs typeface="Calibri Light"/>
            </a:endParaRPr>
          </a:p>
          <a:p>
            <a:pPr algn="just"/>
            <a:r>
              <a:rPr lang="en-GB" sz="1200">
                <a:latin typeface="Arial"/>
                <a:cs typeface="Calibri Light"/>
              </a:rPr>
              <a:t>Working in primary care is both challenging and rewarding. GPS Healthcare is on a journey of transformation in respect of how we deliver services to our patients. This is an exciting time to join us and we're looking forward to bringing new people along with us.</a:t>
            </a:r>
          </a:p>
          <a:p>
            <a:pPr algn="just"/>
            <a:endParaRPr lang="en-GB" sz="1600">
              <a:cs typeface="Calibri Light" panose="020F0302020204030204"/>
            </a:endParaRPr>
          </a:p>
          <a:p>
            <a:pPr algn="just"/>
            <a:r>
              <a:rPr lang="en-GB" sz="1200" b="1">
                <a:latin typeface="Arial"/>
                <a:cs typeface="Arial"/>
              </a:rPr>
              <a:t>Our Vision matters:</a:t>
            </a:r>
            <a:r>
              <a:rPr lang="en-GB" sz="1200">
                <a:latin typeface="Arial"/>
                <a:cs typeface="Krub"/>
              </a:rPr>
              <a:t> to deliver safe, effective and culturally responsive healthcare services, empowering individuals to thrive and communities to flourish.</a:t>
            </a:r>
          </a:p>
          <a:p>
            <a:pPr algn="just"/>
            <a:endParaRPr lang="en-GB" sz="1200">
              <a:latin typeface="Arial"/>
              <a:cs typeface="Krub"/>
            </a:endParaRPr>
          </a:p>
          <a:p>
            <a:pPr algn="just"/>
            <a:r>
              <a:rPr lang="en-GB" sz="1200" b="0" u="none" strike="noStrike" baseline="0">
                <a:solidFill>
                  <a:srgbClr val="000000"/>
                </a:solidFill>
                <a:latin typeface="Arial"/>
                <a:cs typeface="Arial"/>
              </a:rPr>
              <a:t>As a Hub Administrator, you will be working alongside other fantastic team to deliver exceptional care to our patients. To provide clinical administration support to the business, conveying information and supporting both the clinical and administration teams in the implementation of their duties and achieving excellence in patient care.</a:t>
            </a:r>
          </a:p>
          <a:p>
            <a:pPr algn="just"/>
            <a:endParaRPr lang="en-GB" sz="1200">
              <a:latin typeface="Arial"/>
              <a:cs typeface="Krub"/>
            </a:endParaRPr>
          </a:p>
          <a:p>
            <a:pPr algn="just"/>
            <a:r>
              <a:rPr lang="en-GB" sz="1200">
                <a:latin typeface="Arial"/>
                <a:cs typeface="Arial"/>
              </a:rPr>
              <a:t>GPS Healthcare is a single practice PCN with six sites based in central/south Solihull.  We are rated 'Good' by the CQC and collaborate with key stakeholders within the Integrated Care System to focus on local health needs and population health and improve the delivery of primary care services at a locality level. </a:t>
            </a:r>
          </a:p>
          <a:p>
            <a:pPr algn="just"/>
            <a:endParaRPr lang="en-GB" sz="1200">
              <a:highlight>
                <a:srgbClr val="FFFF00"/>
              </a:highlight>
              <a:latin typeface="Arial"/>
              <a:cs typeface="Arial"/>
            </a:endParaRPr>
          </a:p>
          <a:p>
            <a:pPr algn="just"/>
            <a:r>
              <a:rPr lang="en-GB" sz="1200">
                <a:latin typeface="Arial"/>
                <a:cs typeface="Arial"/>
              </a:rPr>
              <a:t>Good luck with your application.</a:t>
            </a:r>
          </a:p>
          <a:p>
            <a:pPr algn="just"/>
            <a:endParaRPr lang="en-GB" sz="1200">
              <a:latin typeface="Arial"/>
              <a:cs typeface="Arial"/>
            </a:endParaRPr>
          </a:p>
          <a:p>
            <a:pPr algn="just"/>
            <a:r>
              <a:rPr lang="en-GB" sz="1200">
                <a:latin typeface="Arial"/>
                <a:cs typeface="Arial"/>
              </a:rPr>
              <a:t>Simon Tunnicliffe</a:t>
            </a:r>
          </a:p>
          <a:p>
            <a:pPr algn="just"/>
            <a:r>
              <a:rPr lang="en-GB" sz="1200">
                <a:latin typeface="Arial"/>
                <a:cs typeface="Arial"/>
              </a:rPr>
              <a:t>Managing Partner</a:t>
            </a:r>
            <a:endParaRPr lang="en-GB"/>
          </a:p>
          <a:p>
            <a:pPr algn="just"/>
            <a:endParaRPr lang="en-GB" sz="1200">
              <a:latin typeface="Arial"/>
              <a:cs typeface="Arial"/>
            </a:endParaRPr>
          </a:p>
          <a:p>
            <a:endParaRPr lang="en-GB"/>
          </a:p>
          <a:p>
            <a:endParaRPr lang="en-GB"/>
          </a:p>
          <a:p>
            <a:endParaRPr lang="en-GB">
              <a:cs typeface="Calibri Light" panose="020F0302020204030204"/>
            </a:endParaRPr>
          </a:p>
          <a:p>
            <a:endParaRPr lang="en-GB">
              <a:cs typeface="Calibri Light" panose="020F0302020204030204"/>
            </a:endParaRPr>
          </a:p>
        </p:txBody>
      </p:sp>
      <p:sp>
        <p:nvSpPr>
          <p:cNvPr id="9" name="TextBox 8">
            <a:extLst>
              <a:ext uri="{FF2B5EF4-FFF2-40B4-BE49-F238E27FC236}">
                <a16:creationId xmlns:a16="http://schemas.microsoft.com/office/drawing/2014/main" id="{D1417BD1-FB14-4829-BDBA-2A62E38FECE0}"/>
              </a:ext>
            </a:extLst>
          </p:cNvPr>
          <p:cNvSpPr txBox="1"/>
          <p:nvPr/>
        </p:nvSpPr>
        <p:spPr>
          <a:xfrm>
            <a:off x="9594596" y="3068598"/>
            <a:ext cx="2267460" cy="607859"/>
          </a:xfrm>
          <a:prstGeom prst="rect">
            <a:avLst/>
          </a:prstGeom>
          <a:noFill/>
        </p:spPr>
        <p:txBody>
          <a:bodyPr wrap="square" lIns="91440" tIns="45720" rIns="91440" bIns="45720" anchor="t">
            <a:spAutoFit/>
          </a:bodyPr>
          <a:lstStyle/>
          <a:p>
            <a:pPr>
              <a:spcAft>
                <a:spcPts val="900"/>
              </a:spcAft>
            </a:pPr>
            <a:r>
              <a:rPr lang="en-GB" sz="1400" b="1">
                <a:effectLst/>
                <a:latin typeface="Arial"/>
                <a:ea typeface="Arial" panose="020B0604020202020204" pitchFamily="34" charset="0"/>
                <a:cs typeface="Calibri Light"/>
              </a:rPr>
              <a:t>Simon Tunnicliffe</a:t>
            </a:r>
          </a:p>
          <a:p>
            <a:r>
              <a:rPr lang="en-GB" sz="1200" b="1">
                <a:latin typeface="Arial"/>
                <a:cs typeface="Arial"/>
              </a:rPr>
              <a:t>Managing Partner</a:t>
            </a:r>
            <a:endParaRPr lang="en-GB" b="1" err="1"/>
          </a:p>
        </p:txBody>
      </p:sp>
      <p:pic>
        <p:nvPicPr>
          <p:cNvPr id="10" name="Picture 9" descr="A close-up of a logo&#10;&#10;Description automatically generated with medium confidence">
            <a:extLst>
              <a:ext uri="{FF2B5EF4-FFF2-40B4-BE49-F238E27FC236}">
                <a16:creationId xmlns:a16="http://schemas.microsoft.com/office/drawing/2014/main" id="{C9A1B52F-F0D0-F9B1-2A52-C8E4AB6004C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76889" y="6238548"/>
            <a:ext cx="1506220" cy="4572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7" name="Picture 6" descr="A person wearing glasses and a purple shirt&#10;&#10;Description automatically generated">
            <a:extLst>
              <a:ext uri="{FF2B5EF4-FFF2-40B4-BE49-F238E27FC236}">
                <a16:creationId xmlns:a16="http://schemas.microsoft.com/office/drawing/2014/main" id="{03010F94-6CAC-9548-859A-DC1B9555DD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94596" y="1046631"/>
            <a:ext cx="1670773" cy="1914818"/>
          </a:xfrm>
          <a:prstGeom prst="rect">
            <a:avLst/>
          </a:prstGeom>
          <a:effectLst>
            <a:glow rad="127000">
              <a:schemeClr val="tx1"/>
            </a:glow>
          </a:effectLst>
        </p:spPr>
      </p:pic>
    </p:spTree>
    <p:extLst>
      <p:ext uri="{BB962C8B-B14F-4D97-AF65-F5344CB8AC3E}">
        <p14:creationId xmlns:p14="http://schemas.microsoft.com/office/powerpoint/2010/main" val="24169342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C04B4-747B-C4DE-E623-DD40F5932729}"/>
              </a:ext>
            </a:extLst>
          </p:cNvPr>
          <p:cNvSpPr>
            <a:spLocks noGrp="1"/>
          </p:cNvSpPr>
          <p:nvPr>
            <p:ph type="title"/>
          </p:nvPr>
        </p:nvSpPr>
        <p:spPr>
          <a:xfrm>
            <a:off x="657224" y="0"/>
            <a:ext cx="10772775" cy="1658198"/>
          </a:xfrm>
        </p:spPr>
        <p:txBody>
          <a:bodyPr>
            <a:normAutofit/>
          </a:bodyPr>
          <a:lstStyle/>
          <a:p>
            <a:r>
              <a:rPr lang="en-GB" sz="5200"/>
              <a:t>Our Strategic Goals and Values:</a:t>
            </a:r>
            <a:endParaRPr lang="en-GB" sz="5200">
              <a:ea typeface="Calibri Light"/>
              <a:cs typeface="Calibri Light"/>
            </a:endParaRPr>
          </a:p>
        </p:txBody>
      </p:sp>
      <p:pic>
        <p:nvPicPr>
          <p:cNvPr id="10" name="Picture 9" descr="A close-up of a logo&#10;&#10;Description automatically generated with medium confidence">
            <a:extLst>
              <a:ext uri="{FF2B5EF4-FFF2-40B4-BE49-F238E27FC236}">
                <a16:creationId xmlns:a16="http://schemas.microsoft.com/office/drawing/2014/main" id="{C9A1B52F-F0D0-F9B1-2A52-C8E4AB6004C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76889" y="6238548"/>
            <a:ext cx="1506220" cy="4572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8" name="TextBox 7">
            <a:extLst>
              <a:ext uri="{FF2B5EF4-FFF2-40B4-BE49-F238E27FC236}">
                <a16:creationId xmlns:a16="http://schemas.microsoft.com/office/drawing/2014/main" id="{B3BCCE39-4B77-4D80-CA52-0F966785FC46}"/>
              </a:ext>
            </a:extLst>
          </p:cNvPr>
          <p:cNvSpPr txBox="1"/>
          <p:nvPr/>
        </p:nvSpPr>
        <p:spPr>
          <a:xfrm>
            <a:off x="657223" y="1476985"/>
            <a:ext cx="8505249" cy="4431983"/>
          </a:xfrm>
          <a:prstGeom prst="rect">
            <a:avLst/>
          </a:prstGeom>
          <a:noFill/>
        </p:spPr>
        <p:txBody>
          <a:bodyPr wrap="square" lIns="91440" tIns="45720" rIns="91440" bIns="45720" anchor="t">
            <a:spAutoFit/>
          </a:bodyPr>
          <a:lstStyle/>
          <a:p>
            <a:pPr marL="0" indent="0">
              <a:buNone/>
            </a:pPr>
            <a:endParaRPr lang="en-GB">
              <a:latin typeface="+mj-lt"/>
              <a:cs typeface="Krub" panose="00000500000000000000" pitchFamily="2" charset="-34"/>
            </a:endParaRPr>
          </a:p>
          <a:p>
            <a:pPr marL="0" indent="0">
              <a:buNone/>
            </a:pPr>
            <a:r>
              <a:rPr lang="en-GB" sz="2000" b="1">
                <a:latin typeface="+mj-lt"/>
                <a:cs typeface="Krub"/>
              </a:rPr>
              <a:t>Our Strategic Goals:</a:t>
            </a:r>
          </a:p>
          <a:p>
            <a:pPr marL="0" indent="0">
              <a:buNone/>
            </a:pPr>
            <a:endParaRPr lang="en-GB" b="1">
              <a:solidFill>
                <a:srgbClr val="00B0F0"/>
              </a:solidFill>
              <a:latin typeface="+mj-lt"/>
              <a:cs typeface="Krub" panose="00000500000000000000" pitchFamily="2" charset="-34"/>
            </a:endParaRPr>
          </a:p>
          <a:p>
            <a:pPr marL="285750" indent="-285750">
              <a:buFont typeface="Arial" panose="020B0604020202020204" pitchFamily="34" charset="0"/>
              <a:buChar char="•"/>
            </a:pPr>
            <a:r>
              <a:rPr lang="en-GB">
                <a:latin typeface="+mj-lt"/>
                <a:cs typeface="Krub"/>
              </a:rPr>
              <a:t>Strengthen collaboration and communication.</a:t>
            </a:r>
          </a:p>
          <a:p>
            <a:pPr marL="285750" indent="-285750">
              <a:buFont typeface="Arial" panose="020B0604020202020204" pitchFamily="34" charset="0"/>
              <a:buChar char="•"/>
            </a:pPr>
            <a:r>
              <a:rPr lang="en-GB">
                <a:latin typeface="+mj-lt"/>
                <a:cs typeface="Krub"/>
              </a:rPr>
              <a:t>Develop proactive strategies to promote healthier lifestyles.</a:t>
            </a:r>
          </a:p>
          <a:p>
            <a:pPr marL="285750" indent="-285750">
              <a:buFont typeface="Arial" panose="020B0604020202020204" pitchFamily="34" charset="0"/>
              <a:buChar char="•"/>
            </a:pPr>
            <a:r>
              <a:rPr lang="en-GB">
                <a:latin typeface="+mj-lt"/>
                <a:cs typeface="Krub"/>
              </a:rPr>
              <a:t>Implement change based on feedback and evidence to meet established standards of excellence.</a:t>
            </a:r>
          </a:p>
          <a:p>
            <a:pPr marL="0" indent="0">
              <a:buNone/>
            </a:pPr>
            <a:endParaRPr lang="en-GB">
              <a:latin typeface="+mj-lt"/>
              <a:cs typeface="Krub" panose="00000500000000000000" pitchFamily="2" charset="-34"/>
            </a:endParaRPr>
          </a:p>
          <a:p>
            <a:pPr marL="0" indent="0">
              <a:buNone/>
            </a:pPr>
            <a:endParaRPr lang="en-GB">
              <a:latin typeface="+mj-lt"/>
              <a:cs typeface="Krub" panose="00000500000000000000" pitchFamily="2" charset="-34"/>
            </a:endParaRPr>
          </a:p>
          <a:p>
            <a:pPr marL="0" indent="0">
              <a:buNone/>
            </a:pPr>
            <a:r>
              <a:rPr lang="en-GB" sz="1800" b="1">
                <a:latin typeface="+mj-lt"/>
                <a:cs typeface="Krub"/>
              </a:rPr>
              <a:t>Our Values</a:t>
            </a:r>
            <a:r>
              <a:rPr lang="en-GB" b="1">
                <a:latin typeface="+mj-lt"/>
                <a:cs typeface="Krub"/>
              </a:rPr>
              <a:t>:</a:t>
            </a:r>
            <a:endParaRPr lang="en-GB" sz="1800" b="1">
              <a:latin typeface="+mj-lt"/>
              <a:cs typeface="Krub"/>
            </a:endParaRPr>
          </a:p>
          <a:p>
            <a:endParaRPr lang="en-GB" b="1">
              <a:solidFill>
                <a:srgbClr val="00B0F0"/>
              </a:solidFill>
              <a:latin typeface="+mj-lt"/>
              <a:ea typeface="Calibri" panose="020F0502020204030204" pitchFamily="34" charset="0"/>
              <a:cs typeface="Krub"/>
            </a:endParaRPr>
          </a:p>
          <a:p>
            <a:pPr marL="285750" indent="-285750">
              <a:buFont typeface="Arial" panose="020B0604020202020204" pitchFamily="34" charset="0"/>
              <a:buChar char="•"/>
            </a:pPr>
            <a:r>
              <a:rPr lang="en-US" b="1">
                <a:solidFill>
                  <a:schemeClr val="accent6">
                    <a:lumMod val="75000"/>
                  </a:schemeClr>
                </a:solidFill>
                <a:latin typeface="+mj-lt"/>
              </a:rPr>
              <a:t>C</a:t>
            </a:r>
            <a:r>
              <a:rPr lang="en-US">
                <a:latin typeface="+mj-lt"/>
              </a:rPr>
              <a:t>are</a:t>
            </a:r>
            <a:endParaRPr lang="en-GB">
              <a:latin typeface="+mj-lt"/>
            </a:endParaRPr>
          </a:p>
          <a:p>
            <a:pPr marL="285750" indent="-285750">
              <a:buFont typeface="Arial" panose="020B0604020202020204" pitchFamily="34" charset="0"/>
              <a:buChar char="•"/>
            </a:pPr>
            <a:r>
              <a:rPr lang="en-US" b="1">
                <a:solidFill>
                  <a:schemeClr val="accent6">
                    <a:lumMod val="75000"/>
                  </a:schemeClr>
                </a:solidFill>
                <a:latin typeface="+mj-lt"/>
              </a:rPr>
              <a:t>A</a:t>
            </a:r>
            <a:r>
              <a:rPr lang="en-US">
                <a:latin typeface="+mj-lt"/>
              </a:rPr>
              <a:t>gile</a:t>
            </a:r>
            <a:endParaRPr lang="en-GB">
              <a:latin typeface="+mj-lt"/>
            </a:endParaRPr>
          </a:p>
          <a:p>
            <a:pPr marL="285750" indent="-285750">
              <a:buFont typeface="Arial" panose="020B0604020202020204" pitchFamily="34" charset="0"/>
              <a:buChar char="•"/>
            </a:pPr>
            <a:r>
              <a:rPr lang="en-US" b="1">
                <a:solidFill>
                  <a:schemeClr val="accent6">
                    <a:lumMod val="75000"/>
                  </a:schemeClr>
                </a:solidFill>
                <a:latin typeface="+mj-lt"/>
              </a:rPr>
              <a:t>R</a:t>
            </a:r>
            <a:r>
              <a:rPr lang="en-US">
                <a:latin typeface="+mj-lt"/>
              </a:rPr>
              <a:t>espect</a:t>
            </a:r>
            <a:endParaRPr lang="en-GB">
              <a:latin typeface="+mj-lt"/>
            </a:endParaRPr>
          </a:p>
          <a:p>
            <a:pPr marL="285750" indent="-285750">
              <a:buFont typeface="Arial" panose="020B0604020202020204" pitchFamily="34" charset="0"/>
              <a:buChar char="•"/>
            </a:pPr>
            <a:r>
              <a:rPr lang="en-US" b="1">
                <a:solidFill>
                  <a:schemeClr val="accent6">
                    <a:lumMod val="75000"/>
                  </a:schemeClr>
                </a:solidFill>
                <a:latin typeface="+mj-lt"/>
              </a:rPr>
              <a:t>E</a:t>
            </a:r>
            <a:r>
              <a:rPr lang="en-US">
                <a:latin typeface="+mj-lt"/>
              </a:rPr>
              <a:t>fficient</a:t>
            </a:r>
            <a:endParaRPr lang="en-GB">
              <a:latin typeface="+mj-lt"/>
            </a:endParaRPr>
          </a:p>
        </p:txBody>
      </p:sp>
    </p:spTree>
    <p:extLst>
      <p:ext uri="{BB962C8B-B14F-4D97-AF65-F5344CB8AC3E}">
        <p14:creationId xmlns:p14="http://schemas.microsoft.com/office/powerpoint/2010/main" val="4218399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C04B4-747B-C4DE-E623-DD40F5932729}"/>
              </a:ext>
            </a:extLst>
          </p:cNvPr>
          <p:cNvSpPr>
            <a:spLocks noGrp="1"/>
          </p:cNvSpPr>
          <p:nvPr>
            <p:ph type="title"/>
          </p:nvPr>
        </p:nvSpPr>
        <p:spPr>
          <a:xfrm>
            <a:off x="657224" y="0"/>
            <a:ext cx="10772775" cy="1658198"/>
          </a:xfrm>
        </p:spPr>
        <p:txBody>
          <a:bodyPr>
            <a:normAutofit/>
          </a:bodyPr>
          <a:lstStyle/>
          <a:p>
            <a:r>
              <a:rPr lang="en-GB" sz="5200"/>
              <a:t>Our Structure:</a:t>
            </a:r>
            <a:endParaRPr lang="en-GB" sz="5200">
              <a:ea typeface="Calibri Light"/>
              <a:cs typeface="Calibri Light"/>
            </a:endParaRPr>
          </a:p>
        </p:txBody>
      </p:sp>
      <p:pic>
        <p:nvPicPr>
          <p:cNvPr id="10" name="Picture 9" descr="A close-up of a logo&#10;&#10;Description automatically generated with medium confidence">
            <a:extLst>
              <a:ext uri="{FF2B5EF4-FFF2-40B4-BE49-F238E27FC236}">
                <a16:creationId xmlns:a16="http://schemas.microsoft.com/office/drawing/2014/main" id="{C9A1B52F-F0D0-F9B1-2A52-C8E4AB6004C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76889" y="6238548"/>
            <a:ext cx="1506220" cy="4572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7" name="TextBox 6">
            <a:extLst>
              <a:ext uri="{FF2B5EF4-FFF2-40B4-BE49-F238E27FC236}">
                <a16:creationId xmlns:a16="http://schemas.microsoft.com/office/drawing/2014/main" id="{779C1A78-FB69-7E4E-3C0F-4B9597AF0537}"/>
              </a:ext>
            </a:extLst>
          </p:cNvPr>
          <p:cNvSpPr txBox="1"/>
          <p:nvPr/>
        </p:nvSpPr>
        <p:spPr>
          <a:xfrm>
            <a:off x="4974109" y="1699208"/>
            <a:ext cx="4645891" cy="369332"/>
          </a:xfrm>
          <a:prstGeom prst="rect">
            <a:avLst/>
          </a:prstGeom>
          <a:noFill/>
        </p:spPr>
        <p:txBody>
          <a:bodyPr wrap="square" lIns="91440" tIns="45720" rIns="91440" bIns="45720" rtlCol="0" anchor="t">
            <a:spAutoFit/>
          </a:bodyPr>
          <a:lstStyle/>
          <a:p>
            <a:r>
              <a:rPr lang="en-GB" b="1"/>
              <a:t>Our Executive Team</a:t>
            </a:r>
            <a:endParaRPr lang="en-GB" b="1">
              <a:cs typeface="Calibri Light"/>
            </a:endParaRPr>
          </a:p>
        </p:txBody>
      </p:sp>
      <p:sp>
        <p:nvSpPr>
          <p:cNvPr id="16" name="Rectangle: Rounded Corners 15">
            <a:extLst>
              <a:ext uri="{FF2B5EF4-FFF2-40B4-BE49-F238E27FC236}">
                <a16:creationId xmlns:a16="http://schemas.microsoft.com/office/drawing/2014/main" id="{F84511ED-5956-7D7F-1E5B-B966E17812EF}"/>
              </a:ext>
            </a:extLst>
          </p:cNvPr>
          <p:cNvSpPr/>
          <p:nvPr/>
        </p:nvSpPr>
        <p:spPr>
          <a:xfrm>
            <a:off x="5383211" y="2562133"/>
            <a:ext cx="1644072" cy="470240"/>
          </a:xfrm>
          <a:prstGeom prst="roundRect">
            <a:avLst/>
          </a:prstGeom>
          <a:solidFill>
            <a:srgbClr val="0070C0"/>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1200"/>
              <a:t>Chief Operating Officer</a:t>
            </a:r>
          </a:p>
        </p:txBody>
      </p:sp>
      <p:sp>
        <p:nvSpPr>
          <p:cNvPr id="21" name="Rectangle: Rounded Corners 20">
            <a:extLst>
              <a:ext uri="{FF2B5EF4-FFF2-40B4-BE49-F238E27FC236}">
                <a16:creationId xmlns:a16="http://schemas.microsoft.com/office/drawing/2014/main" id="{5C1D2065-6A3D-453B-9FD1-3A9326D31724}"/>
              </a:ext>
            </a:extLst>
          </p:cNvPr>
          <p:cNvSpPr/>
          <p:nvPr/>
        </p:nvSpPr>
        <p:spPr>
          <a:xfrm>
            <a:off x="2895596" y="3483724"/>
            <a:ext cx="1413166" cy="554317"/>
          </a:xfrm>
          <a:prstGeom prst="roundRect">
            <a:avLst/>
          </a:prstGeom>
          <a:solidFill>
            <a:srgbClr val="BA06A5"/>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1200"/>
              <a:t>Head of Operations</a:t>
            </a:r>
          </a:p>
        </p:txBody>
      </p:sp>
      <p:sp>
        <p:nvSpPr>
          <p:cNvPr id="22" name="Rectangle: Rounded Corners 21">
            <a:extLst>
              <a:ext uri="{FF2B5EF4-FFF2-40B4-BE49-F238E27FC236}">
                <a16:creationId xmlns:a16="http://schemas.microsoft.com/office/drawing/2014/main" id="{AF87144E-6684-A5C7-087D-A660404FDA11}"/>
              </a:ext>
            </a:extLst>
          </p:cNvPr>
          <p:cNvSpPr/>
          <p:nvPr/>
        </p:nvSpPr>
        <p:spPr>
          <a:xfrm>
            <a:off x="4396507" y="3480179"/>
            <a:ext cx="1644072" cy="557863"/>
          </a:xfrm>
          <a:prstGeom prst="roundRect">
            <a:avLst/>
          </a:prstGeom>
          <a:solidFill>
            <a:srgbClr val="0070C0"/>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1200"/>
              <a:t>Head of Clinical Services/Chief Pharmacist</a:t>
            </a:r>
          </a:p>
        </p:txBody>
      </p:sp>
      <p:sp>
        <p:nvSpPr>
          <p:cNvPr id="23" name="Rectangle: Rounded Corners 22">
            <a:extLst>
              <a:ext uri="{FF2B5EF4-FFF2-40B4-BE49-F238E27FC236}">
                <a16:creationId xmlns:a16="http://schemas.microsoft.com/office/drawing/2014/main" id="{B2CF3236-B213-5C60-5658-4D0C24628CEA}"/>
              </a:ext>
            </a:extLst>
          </p:cNvPr>
          <p:cNvSpPr/>
          <p:nvPr/>
        </p:nvSpPr>
        <p:spPr>
          <a:xfrm>
            <a:off x="6128325" y="3480179"/>
            <a:ext cx="1644072" cy="557861"/>
          </a:xfrm>
          <a:prstGeom prst="roundRect">
            <a:avLst/>
          </a:prstGeom>
          <a:solidFill>
            <a:srgbClr val="0070C0"/>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1200"/>
              <a:t>Head of Corporate Services/Accountant</a:t>
            </a:r>
          </a:p>
        </p:txBody>
      </p:sp>
      <p:sp>
        <p:nvSpPr>
          <p:cNvPr id="24" name="Rectangle: Rounded Corners 23">
            <a:extLst>
              <a:ext uri="{FF2B5EF4-FFF2-40B4-BE49-F238E27FC236}">
                <a16:creationId xmlns:a16="http://schemas.microsoft.com/office/drawing/2014/main" id="{2B8B8529-E7DE-9977-7BE2-9933E59901F4}"/>
              </a:ext>
            </a:extLst>
          </p:cNvPr>
          <p:cNvSpPr/>
          <p:nvPr/>
        </p:nvSpPr>
        <p:spPr>
          <a:xfrm>
            <a:off x="7860143" y="3463852"/>
            <a:ext cx="1644072" cy="554316"/>
          </a:xfrm>
          <a:prstGeom prst="roundRect">
            <a:avLst/>
          </a:prstGeom>
          <a:solidFill>
            <a:srgbClr val="0070C0"/>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1200"/>
              <a:t>Head of Governance, Stakeholders and Business Development</a:t>
            </a:r>
          </a:p>
        </p:txBody>
      </p:sp>
      <p:cxnSp>
        <p:nvCxnSpPr>
          <p:cNvPr id="26" name="Straight Connector 25">
            <a:extLst>
              <a:ext uri="{FF2B5EF4-FFF2-40B4-BE49-F238E27FC236}">
                <a16:creationId xmlns:a16="http://schemas.microsoft.com/office/drawing/2014/main" id="{CE65D99C-E94A-1F9A-913A-E47B1A3A5B4A}"/>
              </a:ext>
            </a:extLst>
          </p:cNvPr>
          <p:cNvCxnSpPr/>
          <p:nvPr/>
        </p:nvCxnSpPr>
        <p:spPr>
          <a:xfrm>
            <a:off x="3486726" y="3205019"/>
            <a:ext cx="4964547" cy="0"/>
          </a:xfrm>
          <a:prstGeom prst="line">
            <a:avLst/>
          </a:prstGeom>
        </p:spPr>
        <p:style>
          <a:lnRef idx="1">
            <a:schemeClr val="dk1"/>
          </a:lnRef>
          <a:fillRef idx="0">
            <a:schemeClr val="dk1"/>
          </a:fillRef>
          <a:effectRef idx="0">
            <a:schemeClr val="dk1"/>
          </a:effectRef>
          <a:fontRef idx="minor">
            <a:schemeClr val="tx1"/>
          </a:fontRef>
        </p:style>
      </p:cxnSp>
      <p:cxnSp>
        <p:nvCxnSpPr>
          <p:cNvPr id="28" name="Straight Connector 27">
            <a:extLst>
              <a:ext uri="{FF2B5EF4-FFF2-40B4-BE49-F238E27FC236}">
                <a16:creationId xmlns:a16="http://schemas.microsoft.com/office/drawing/2014/main" id="{049B1781-81F3-46B9-5361-347C89D4FCD0}"/>
              </a:ext>
            </a:extLst>
          </p:cNvPr>
          <p:cNvCxnSpPr>
            <a:stCxn id="16" idx="2"/>
          </p:cNvCxnSpPr>
          <p:nvPr/>
        </p:nvCxnSpPr>
        <p:spPr>
          <a:xfrm>
            <a:off x="6205247" y="3032373"/>
            <a:ext cx="0" cy="172646"/>
          </a:xfrm>
          <a:prstGeom prst="line">
            <a:avLst/>
          </a:prstGeom>
        </p:spPr>
        <p:style>
          <a:lnRef idx="1">
            <a:schemeClr val="dk1"/>
          </a:lnRef>
          <a:fillRef idx="0">
            <a:schemeClr val="dk1"/>
          </a:fillRef>
          <a:effectRef idx="0">
            <a:schemeClr val="dk1"/>
          </a:effectRef>
          <a:fontRef idx="minor">
            <a:schemeClr val="tx1"/>
          </a:fontRef>
        </p:style>
      </p:cxnSp>
      <p:cxnSp>
        <p:nvCxnSpPr>
          <p:cNvPr id="30" name="Straight Connector 29">
            <a:extLst>
              <a:ext uri="{FF2B5EF4-FFF2-40B4-BE49-F238E27FC236}">
                <a16:creationId xmlns:a16="http://schemas.microsoft.com/office/drawing/2014/main" id="{96303487-C3DC-B866-FFBD-E7401502793D}"/>
              </a:ext>
            </a:extLst>
          </p:cNvPr>
          <p:cNvCxnSpPr/>
          <p:nvPr/>
        </p:nvCxnSpPr>
        <p:spPr>
          <a:xfrm>
            <a:off x="3486726" y="3205019"/>
            <a:ext cx="0" cy="258833"/>
          </a:xfrm>
          <a:prstGeom prst="line">
            <a:avLst/>
          </a:prstGeom>
        </p:spPr>
        <p:style>
          <a:lnRef idx="1">
            <a:schemeClr val="dk1"/>
          </a:lnRef>
          <a:fillRef idx="0">
            <a:schemeClr val="dk1"/>
          </a:fillRef>
          <a:effectRef idx="0">
            <a:schemeClr val="dk1"/>
          </a:effectRef>
          <a:fontRef idx="minor">
            <a:schemeClr val="tx1"/>
          </a:fontRef>
        </p:style>
      </p:cxnSp>
      <p:cxnSp>
        <p:nvCxnSpPr>
          <p:cNvPr id="32" name="Straight Connector 31">
            <a:extLst>
              <a:ext uri="{FF2B5EF4-FFF2-40B4-BE49-F238E27FC236}">
                <a16:creationId xmlns:a16="http://schemas.microsoft.com/office/drawing/2014/main" id="{208DD304-241F-501B-1584-CF24C0181A48}"/>
              </a:ext>
            </a:extLst>
          </p:cNvPr>
          <p:cNvCxnSpPr>
            <a:endCxn id="22" idx="0"/>
          </p:cNvCxnSpPr>
          <p:nvPr/>
        </p:nvCxnSpPr>
        <p:spPr>
          <a:xfrm>
            <a:off x="5218543" y="3205019"/>
            <a:ext cx="0" cy="275160"/>
          </a:xfrm>
          <a:prstGeom prst="line">
            <a:avLst/>
          </a:prstGeom>
        </p:spPr>
        <p:style>
          <a:lnRef idx="1">
            <a:schemeClr val="dk1"/>
          </a:lnRef>
          <a:fillRef idx="0">
            <a:schemeClr val="dk1"/>
          </a:fillRef>
          <a:effectRef idx="0">
            <a:schemeClr val="dk1"/>
          </a:effectRef>
          <a:fontRef idx="minor">
            <a:schemeClr val="tx1"/>
          </a:fontRef>
        </p:style>
      </p:cxnSp>
      <p:cxnSp>
        <p:nvCxnSpPr>
          <p:cNvPr id="34" name="Straight Connector 33">
            <a:extLst>
              <a:ext uri="{FF2B5EF4-FFF2-40B4-BE49-F238E27FC236}">
                <a16:creationId xmlns:a16="http://schemas.microsoft.com/office/drawing/2014/main" id="{32818558-7D71-2AC9-D3A6-9E48C7534355}"/>
              </a:ext>
            </a:extLst>
          </p:cNvPr>
          <p:cNvCxnSpPr/>
          <p:nvPr/>
        </p:nvCxnSpPr>
        <p:spPr>
          <a:xfrm>
            <a:off x="8451273" y="3205019"/>
            <a:ext cx="0" cy="275160"/>
          </a:xfrm>
          <a:prstGeom prst="line">
            <a:avLst/>
          </a:prstGeom>
        </p:spPr>
        <p:style>
          <a:lnRef idx="1">
            <a:schemeClr val="dk1"/>
          </a:lnRef>
          <a:fillRef idx="0">
            <a:schemeClr val="dk1"/>
          </a:fillRef>
          <a:effectRef idx="0">
            <a:schemeClr val="dk1"/>
          </a:effectRef>
          <a:fontRef idx="minor">
            <a:schemeClr val="tx1"/>
          </a:fontRef>
        </p:style>
      </p:cxnSp>
      <p:cxnSp>
        <p:nvCxnSpPr>
          <p:cNvPr id="36" name="Straight Connector 35">
            <a:extLst>
              <a:ext uri="{FF2B5EF4-FFF2-40B4-BE49-F238E27FC236}">
                <a16:creationId xmlns:a16="http://schemas.microsoft.com/office/drawing/2014/main" id="{833E7684-1BEE-798C-EEE0-D485AA9A6676}"/>
              </a:ext>
            </a:extLst>
          </p:cNvPr>
          <p:cNvCxnSpPr>
            <a:endCxn id="23" idx="0"/>
          </p:cNvCxnSpPr>
          <p:nvPr/>
        </p:nvCxnSpPr>
        <p:spPr>
          <a:xfrm>
            <a:off x="6950361" y="3205019"/>
            <a:ext cx="0" cy="27516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306569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23EB28-8008-22DB-72E6-44B479DD909F}"/>
              </a:ext>
            </a:extLst>
          </p:cNvPr>
          <p:cNvSpPr>
            <a:spLocks noGrp="1"/>
          </p:cNvSpPr>
          <p:nvPr>
            <p:ph type="title"/>
          </p:nvPr>
        </p:nvSpPr>
        <p:spPr>
          <a:xfrm>
            <a:off x="831023" y="95264"/>
            <a:ext cx="10772775" cy="1658198"/>
          </a:xfrm>
        </p:spPr>
        <p:txBody>
          <a:bodyPr/>
          <a:lstStyle/>
          <a:p>
            <a:r>
              <a:rPr lang="en-GB" sz="5400"/>
              <a:t>Our Structure:</a:t>
            </a:r>
            <a:endParaRPr lang="en-GB"/>
          </a:p>
        </p:txBody>
      </p:sp>
      <p:grpSp>
        <p:nvGrpSpPr>
          <p:cNvPr id="4" name="Group 3">
            <a:extLst>
              <a:ext uri="{FF2B5EF4-FFF2-40B4-BE49-F238E27FC236}">
                <a16:creationId xmlns:a16="http://schemas.microsoft.com/office/drawing/2014/main" id="{CCE7D1C6-65BD-2834-FE42-955C72716B96}"/>
              </a:ext>
            </a:extLst>
          </p:cNvPr>
          <p:cNvGrpSpPr/>
          <p:nvPr/>
        </p:nvGrpSpPr>
        <p:grpSpPr>
          <a:xfrm>
            <a:off x="2829608" y="1836727"/>
            <a:ext cx="4876801" cy="1990556"/>
            <a:chOff x="411014" y="2100581"/>
            <a:chExt cx="4876801" cy="1484878"/>
          </a:xfrm>
        </p:grpSpPr>
        <p:sp>
          <p:nvSpPr>
            <p:cNvPr id="5" name="Rectangle: Rounded Corners 4">
              <a:extLst>
                <a:ext uri="{FF2B5EF4-FFF2-40B4-BE49-F238E27FC236}">
                  <a16:creationId xmlns:a16="http://schemas.microsoft.com/office/drawing/2014/main" id="{BD3C9981-2C27-8FFC-2EF0-14288F287A8E}"/>
                </a:ext>
              </a:extLst>
            </p:cNvPr>
            <p:cNvSpPr/>
            <p:nvPr/>
          </p:nvSpPr>
          <p:spPr>
            <a:xfrm>
              <a:off x="1911925" y="2100581"/>
              <a:ext cx="1644072" cy="470240"/>
            </a:xfrm>
            <a:prstGeom prst="roundRect">
              <a:avLst/>
            </a:prstGeom>
            <a:solidFill>
              <a:srgbClr val="0070C0"/>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1200"/>
                <a:t>Head of Operations</a:t>
              </a:r>
            </a:p>
          </p:txBody>
        </p:sp>
        <p:sp>
          <p:nvSpPr>
            <p:cNvPr id="6" name="Rectangle: Rounded Corners 5">
              <a:extLst>
                <a:ext uri="{FF2B5EF4-FFF2-40B4-BE49-F238E27FC236}">
                  <a16:creationId xmlns:a16="http://schemas.microsoft.com/office/drawing/2014/main" id="{838D927E-3400-8D40-8E55-59B28A84B5BC}"/>
                </a:ext>
              </a:extLst>
            </p:cNvPr>
            <p:cNvSpPr/>
            <p:nvPr/>
          </p:nvSpPr>
          <p:spPr>
            <a:xfrm>
              <a:off x="411014" y="3031141"/>
              <a:ext cx="1413166" cy="554317"/>
            </a:xfrm>
            <a:prstGeom prst="roundRect">
              <a:avLst/>
            </a:prstGeom>
            <a:solidFill>
              <a:srgbClr val="0070C0"/>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1200"/>
                <a:t>Operations Manager</a:t>
              </a:r>
            </a:p>
          </p:txBody>
        </p:sp>
        <p:sp>
          <p:nvSpPr>
            <p:cNvPr id="7" name="Rectangle: Rounded Corners 6">
              <a:extLst>
                <a:ext uri="{FF2B5EF4-FFF2-40B4-BE49-F238E27FC236}">
                  <a16:creationId xmlns:a16="http://schemas.microsoft.com/office/drawing/2014/main" id="{C90E1534-FA85-E04C-4B4B-5AFB7B1C064A}"/>
                </a:ext>
              </a:extLst>
            </p:cNvPr>
            <p:cNvSpPr/>
            <p:nvPr/>
          </p:nvSpPr>
          <p:spPr>
            <a:xfrm>
              <a:off x="1911925" y="3027596"/>
              <a:ext cx="1644072" cy="557863"/>
            </a:xfrm>
            <a:prstGeom prst="roundRect">
              <a:avLst/>
            </a:prstGeom>
            <a:solidFill>
              <a:srgbClr val="0070C0"/>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1200"/>
                <a:t>PCN Projects Manager</a:t>
              </a:r>
            </a:p>
          </p:txBody>
        </p:sp>
        <p:sp>
          <p:nvSpPr>
            <p:cNvPr id="8" name="Rectangle: Rounded Corners 7">
              <a:extLst>
                <a:ext uri="{FF2B5EF4-FFF2-40B4-BE49-F238E27FC236}">
                  <a16:creationId xmlns:a16="http://schemas.microsoft.com/office/drawing/2014/main" id="{356DAD8D-963D-4172-3A85-CDCCC4800D3F}"/>
                </a:ext>
              </a:extLst>
            </p:cNvPr>
            <p:cNvSpPr/>
            <p:nvPr/>
          </p:nvSpPr>
          <p:spPr>
            <a:xfrm>
              <a:off x="3643743" y="3027596"/>
              <a:ext cx="1644072" cy="557861"/>
            </a:xfrm>
            <a:prstGeom prst="roundRect">
              <a:avLst/>
            </a:prstGeom>
            <a:solidFill>
              <a:srgbClr val="0070C0"/>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1200"/>
                <a:t>Contracts Manager</a:t>
              </a:r>
            </a:p>
          </p:txBody>
        </p:sp>
        <p:cxnSp>
          <p:nvCxnSpPr>
            <p:cNvPr id="10" name="Straight Connector 9">
              <a:extLst>
                <a:ext uri="{FF2B5EF4-FFF2-40B4-BE49-F238E27FC236}">
                  <a16:creationId xmlns:a16="http://schemas.microsoft.com/office/drawing/2014/main" id="{46641809-9749-4FE6-88D7-7825F1D0F58A}"/>
                </a:ext>
              </a:extLst>
            </p:cNvPr>
            <p:cNvCxnSpPr>
              <a:cxnSpLocks/>
            </p:cNvCxnSpPr>
            <p:nvPr/>
          </p:nvCxnSpPr>
          <p:spPr>
            <a:xfrm>
              <a:off x="1002144" y="2752436"/>
              <a:ext cx="3463635" cy="0"/>
            </a:xfrm>
            <a:prstGeom prst="line">
              <a:avLst/>
            </a:prstGeom>
          </p:spPr>
          <p:style>
            <a:lnRef idx="1">
              <a:schemeClr val="dk1"/>
            </a:lnRef>
            <a:fillRef idx="0">
              <a:schemeClr val="dk1"/>
            </a:fillRef>
            <a:effectRef idx="0">
              <a:schemeClr val="dk1"/>
            </a:effectRef>
            <a:fontRef idx="minor">
              <a:schemeClr val="tx1"/>
            </a:fontRef>
          </p:style>
        </p:cxnSp>
        <p:cxnSp>
          <p:nvCxnSpPr>
            <p:cNvPr id="11" name="Straight Connector 10">
              <a:extLst>
                <a:ext uri="{FF2B5EF4-FFF2-40B4-BE49-F238E27FC236}">
                  <a16:creationId xmlns:a16="http://schemas.microsoft.com/office/drawing/2014/main" id="{29162CEC-D935-479A-2923-A56DB40913B7}"/>
                </a:ext>
              </a:extLst>
            </p:cNvPr>
            <p:cNvCxnSpPr>
              <a:cxnSpLocks/>
              <a:stCxn id="5" idx="2"/>
            </p:cNvCxnSpPr>
            <p:nvPr/>
          </p:nvCxnSpPr>
          <p:spPr>
            <a:xfrm>
              <a:off x="2733961" y="2570821"/>
              <a:ext cx="0" cy="172646"/>
            </a:xfrm>
            <a:prstGeom prst="line">
              <a:avLst/>
            </a:prstGeom>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C3DBFC2C-B657-A84F-5179-44CF67B4CD15}"/>
                </a:ext>
              </a:extLst>
            </p:cNvPr>
            <p:cNvCxnSpPr/>
            <p:nvPr/>
          </p:nvCxnSpPr>
          <p:spPr>
            <a:xfrm>
              <a:off x="1002144" y="2752436"/>
              <a:ext cx="0" cy="258833"/>
            </a:xfrm>
            <a:prstGeom prst="line">
              <a:avLst/>
            </a:prstGeom>
          </p:spPr>
          <p:style>
            <a:lnRef idx="1">
              <a:schemeClr val="dk1"/>
            </a:lnRef>
            <a:fillRef idx="0">
              <a:schemeClr val="dk1"/>
            </a:fillRef>
            <a:effectRef idx="0">
              <a:schemeClr val="dk1"/>
            </a:effectRef>
            <a:fontRef idx="minor">
              <a:schemeClr val="tx1"/>
            </a:fontRef>
          </p:style>
        </p:cxnSp>
        <p:cxnSp>
          <p:nvCxnSpPr>
            <p:cNvPr id="13" name="Straight Connector 12">
              <a:extLst>
                <a:ext uri="{FF2B5EF4-FFF2-40B4-BE49-F238E27FC236}">
                  <a16:creationId xmlns:a16="http://schemas.microsoft.com/office/drawing/2014/main" id="{0404382E-FBD0-E464-BF70-76390B31C6F5}"/>
                </a:ext>
              </a:extLst>
            </p:cNvPr>
            <p:cNvCxnSpPr>
              <a:cxnSpLocks/>
              <a:endCxn id="7" idx="0"/>
            </p:cNvCxnSpPr>
            <p:nvPr/>
          </p:nvCxnSpPr>
          <p:spPr>
            <a:xfrm>
              <a:off x="2733961" y="2752436"/>
              <a:ext cx="0" cy="275160"/>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ED698538-2792-0A55-8467-CEAC89CC2412}"/>
                </a:ext>
              </a:extLst>
            </p:cNvPr>
            <p:cNvCxnSpPr>
              <a:cxnSpLocks/>
              <a:endCxn id="8" idx="0"/>
            </p:cNvCxnSpPr>
            <p:nvPr/>
          </p:nvCxnSpPr>
          <p:spPr>
            <a:xfrm>
              <a:off x="4465779" y="2752436"/>
              <a:ext cx="0" cy="275160"/>
            </a:xfrm>
            <a:prstGeom prst="line">
              <a:avLst/>
            </a:prstGeom>
          </p:spPr>
          <p:style>
            <a:lnRef idx="1">
              <a:schemeClr val="dk1"/>
            </a:lnRef>
            <a:fillRef idx="0">
              <a:schemeClr val="dk1"/>
            </a:fillRef>
            <a:effectRef idx="0">
              <a:schemeClr val="dk1"/>
            </a:effectRef>
            <a:fontRef idx="minor">
              <a:schemeClr val="tx1"/>
            </a:fontRef>
          </p:style>
        </p:cxnSp>
      </p:grpSp>
      <p:sp>
        <p:nvSpPr>
          <p:cNvPr id="17" name="Rectangle: Rounded Corners 16">
            <a:extLst>
              <a:ext uri="{FF2B5EF4-FFF2-40B4-BE49-F238E27FC236}">
                <a16:creationId xmlns:a16="http://schemas.microsoft.com/office/drawing/2014/main" id="{A22CBB00-3803-AEB8-5935-EA5A475608E5}"/>
              </a:ext>
            </a:extLst>
          </p:cNvPr>
          <p:cNvSpPr/>
          <p:nvPr/>
        </p:nvSpPr>
        <p:spPr>
          <a:xfrm>
            <a:off x="2829608" y="3984011"/>
            <a:ext cx="1413166" cy="743091"/>
          </a:xfrm>
          <a:prstGeom prst="roundRect">
            <a:avLst/>
          </a:prstGeom>
          <a:solidFill>
            <a:srgbClr val="0070C0"/>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1200"/>
              <a:t>Resource Manager</a:t>
            </a:r>
          </a:p>
        </p:txBody>
      </p:sp>
      <p:sp>
        <p:nvSpPr>
          <p:cNvPr id="18" name="Rectangle: Rounded Corners 17">
            <a:extLst>
              <a:ext uri="{FF2B5EF4-FFF2-40B4-BE49-F238E27FC236}">
                <a16:creationId xmlns:a16="http://schemas.microsoft.com/office/drawing/2014/main" id="{0FA53601-E8EF-F932-0479-9D7CCB6D05DC}"/>
              </a:ext>
            </a:extLst>
          </p:cNvPr>
          <p:cNvSpPr/>
          <p:nvPr/>
        </p:nvSpPr>
        <p:spPr>
          <a:xfrm>
            <a:off x="2829608" y="4883831"/>
            <a:ext cx="1413166" cy="743091"/>
          </a:xfrm>
          <a:prstGeom prst="roundRect">
            <a:avLst/>
          </a:prstGeom>
          <a:solidFill>
            <a:srgbClr val="0070C0"/>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1200"/>
              <a:t>Site Managers x 2</a:t>
            </a:r>
          </a:p>
        </p:txBody>
      </p:sp>
      <p:sp>
        <p:nvSpPr>
          <p:cNvPr id="19" name="Rectangle: Rounded Corners 18">
            <a:extLst>
              <a:ext uri="{FF2B5EF4-FFF2-40B4-BE49-F238E27FC236}">
                <a16:creationId xmlns:a16="http://schemas.microsoft.com/office/drawing/2014/main" id="{7F416AAC-B71C-217C-2F83-C6B6337B3D7A}"/>
              </a:ext>
            </a:extLst>
          </p:cNvPr>
          <p:cNvSpPr/>
          <p:nvPr/>
        </p:nvSpPr>
        <p:spPr>
          <a:xfrm>
            <a:off x="2829607" y="5783651"/>
            <a:ext cx="1500911" cy="899952"/>
          </a:xfrm>
          <a:prstGeom prst="roundRect">
            <a:avLst/>
          </a:prstGeom>
          <a:solidFill>
            <a:srgbClr val="0070C0"/>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1200"/>
              <a:t>Site Based Teams including Medical Secretaries, Senior Reception and Reception</a:t>
            </a:r>
          </a:p>
        </p:txBody>
      </p:sp>
      <p:cxnSp>
        <p:nvCxnSpPr>
          <p:cNvPr id="21" name="Straight Connector 20">
            <a:extLst>
              <a:ext uri="{FF2B5EF4-FFF2-40B4-BE49-F238E27FC236}">
                <a16:creationId xmlns:a16="http://schemas.microsoft.com/office/drawing/2014/main" id="{469EE8E5-2816-1C2B-CFA6-3209D2CBC8C3}"/>
              </a:ext>
            </a:extLst>
          </p:cNvPr>
          <p:cNvCxnSpPr/>
          <p:nvPr/>
        </p:nvCxnSpPr>
        <p:spPr>
          <a:xfrm>
            <a:off x="2422689" y="4364611"/>
            <a:ext cx="0" cy="2187018"/>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a:extLst>
              <a:ext uri="{FF2B5EF4-FFF2-40B4-BE49-F238E27FC236}">
                <a16:creationId xmlns:a16="http://schemas.microsoft.com/office/drawing/2014/main" id="{15CD069D-7B20-D637-5FDB-ED2F6F957898}"/>
              </a:ext>
            </a:extLst>
          </p:cNvPr>
          <p:cNvCxnSpPr>
            <a:cxnSpLocks/>
          </p:cNvCxnSpPr>
          <p:nvPr/>
        </p:nvCxnSpPr>
        <p:spPr>
          <a:xfrm>
            <a:off x="1951348" y="4364611"/>
            <a:ext cx="878259" cy="0"/>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25">
            <a:extLst>
              <a:ext uri="{FF2B5EF4-FFF2-40B4-BE49-F238E27FC236}">
                <a16:creationId xmlns:a16="http://schemas.microsoft.com/office/drawing/2014/main" id="{95D1417E-94BB-286F-DF3E-1C70F09FD81F}"/>
              </a:ext>
            </a:extLst>
          </p:cNvPr>
          <p:cNvCxnSpPr/>
          <p:nvPr/>
        </p:nvCxnSpPr>
        <p:spPr>
          <a:xfrm>
            <a:off x="2413262" y="5403130"/>
            <a:ext cx="416345" cy="0"/>
          </a:xfrm>
          <a:prstGeom prst="line">
            <a:avLst/>
          </a:prstGeom>
        </p:spPr>
        <p:style>
          <a:lnRef idx="1">
            <a:schemeClr val="dk1"/>
          </a:lnRef>
          <a:fillRef idx="0">
            <a:schemeClr val="dk1"/>
          </a:fillRef>
          <a:effectRef idx="0">
            <a:schemeClr val="dk1"/>
          </a:effectRef>
          <a:fontRef idx="minor">
            <a:schemeClr val="tx1"/>
          </a:fontRef>
        </p:style>
      </p:cxnSp>
      <p:cxnSp>
        <p:nvCxnSpPr>
          <p:cNvPr id="27" name="Straight Connector 26">
            <a:extLst>
              <a:ext uri="{FF2B5EF4-FFF2-40B4-BE49-F238E27FC236}">
                <a16:creationId xmlns:a16="http://schemas.microsoft.com/office/drawing/2014/main" id="{C7A0ADF5-B6B3-9B6D-1E50-D02081C1151D}"/>
              </a:ext>
            </a:extLst>
          </p:cNvPr>
          <p:cNvCxnSpPr/>
          <p:nvPr/>
        </p:nvCxnSpPr>
        <p:spPr>
          <a:xfrm>
            <a:off x="2413262" y="6543774"/>
            <a:ext cx="416345" cy="0"/>
          </a:xfrm>
          <a:prstGeom prst="line">
            <a:avLst/>
          </a:prstGeom>
        </p:spPr>
        <p:style>
          <a:lnRef idx="1">
            <a:schemeClr val="dk1"/>
          </a:lnRef>
          <a:fillRef idx="0">
            <a:schemeClr val="dk1"/>
          </a:fillRef>
          <a:effectRef idx="0">
            <a:schemeClr val="dk1"/>
          </a:effectRef>
          <a:fontRef idx="minor">
            <a:schemeClr val="tx1"/>
          </a:fontRef>
        </p:style>
      </p:cxnSp>
      <p:sp>
        <p:nvSpPr>
          <p:cNvPr id="29" name="Rectangle: Rounded Corners 28">
            <a:extLst>
              <a:ext uri="{FF2B5EF4-FFF2-40B4-BE49-F238E27FC236}">
                <a16:creationId xmlns:a16="http://schemas.microsoft.com/office/drawing/2014/main" id="{C54935B5-6EE6-6643-7057-30FBC8A178ED}"/>
              </a:ext>
            </a:extLst>
          </p:cNvPr>
          <p:cNvSpPr/>
          <p:nvPr/>
        </p:nvSpPr>
        <p:spPr>
          <a:xfrm>
            <a:off x="657224" y="3993065"/>
            <a:ext cx="1413166" cy="743091"/>
          </a:xfrm>
          <a:prstGeom prst="roundRect">
            <a:avLst/>
          </a:prstGeom>
          <a:solidFill>
            <a:srgbClr val="0070C0"/>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1200"/>
              <a:t>Clinical Administration Services Manager</a:t>
            </a:r>
          </a:p>
        </p:txBody>
      </p:sp>
      <p:sp>
        <p:nvSpPr>
          <p:cNvPr id="30" name="Rectangle: Rounded Corners 29">
            <a:extLst>
              <a:ext uri="{FF2B5EF4-FFF2-40B4-BE49-F238E27FC236}">
                <a16:creationId xmlns:a16="http://schemas.microsoft.com/office/drawing/2014/main" id="{0D5B4DD4-E3D2-5003-5165-74E8122F8BA4}"/>
              </a:ext>
            </a:extLst>
          </p:cNvPr>
          <p:cNvSpPr/>
          <p:nvPr/>
        </p:nvSpPr>
        <p:spPr>
          <a:xfrm>
            <a:off x="657936" y="4902687"/>
            <a:ext cx="1413166" cy="743091"/>
          </a:xfrm>
          <a:prstGeom prst="roundRect">
            <a:avLst/>
          </a:prstGeom>
          <a:solidFill>
            <a:srgbClr val="BA06A5"/>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1200"/>
              <a:t>Hub Administrators and Clinical Summarisers</a:t>
            </a:r>
          </a:p>
        </p:txBody>
      </p:sp>
      <p:cxnSp>
        <p:nvCxnSpPr>
          <p:cNvPr id="32" name="Straight Connector 31">
            <a:extLst>
              <a:ext uri="{FF2B5EF4-FFF2-40B4-BE49-F238E27FC236}">
                <a16:creationId xmlns:a16="http://schemas.microsoft.com/office/drawing/2014/main" id="{F37529DC-A817-D1CC-AED0-7B55FEF8F6DE}"/>
              </a:ext>
            </a:extLst>
          </p:cNvPr>
          <p:cNvCxnSpPr>
            <a:stCxn id="29" idx="2"/>
            <a:endCxn id="30" idx="0"/>
          </p:cNvCxnSpPr>
          <p:nvPr/>
        </p:nvCxnSpPr>
        <p:spPr>
          <a:xfrm>
            <a:off x="1363807" y="4736156"/>
            <a:ext cx="712" cy="166531"/>
          </a:xfrm>
          <a:prstGeom prst="line">
            <a:avLst/>
          </a:prstGeom>
        </p:spPr>
        <p:style>
          <a:lnRef idx="1">
            <a:schemeClr val="dk1"/>
          </a:lnRef>
          <a:fillRef idx="0">
            <a:schemeClr val="dk1"/>
          </a:fillRef>
          <a:effectRef idx="0">
            <a:schemeClr val="dk1"/>
          </a:effectRef>
          <a:fontRef idx="minor">
            <a:schemeClr val="tx1"/>
          </a:fontRef>
        </p:style>
      </p:cxnSp>
      <p:cxnSp>
        <p:nvCxnSpPr>
          <p:cNvPr id="35" name="Straight Connector 34">
            <a:extLst>
              <a:ext uri="{FF2B5EF4-FFF2-40B4-BE49-F238E27FC236}">
                <a16:creationId xmlns:a16="http://schemas.microsoft.com/office/drawing/2014/main" id="{9CA17F5D-F39A-038D-6F09-43CF1C2CCE26}"/>
              </a:ext>
            </a:extLst>
          </p:cNvPr>
          <p:cNvCxnSpPr>
            <a:stCxn id="6" idx="2"/>
            <a:endCxn id="17" idx="0"/>
          </p:cNvCxnSpPr>
          <p:nvPr/>
        </p:nvCxnSpPr>
        <p:spPr>
          <a:xfrm>
            <a:off x="3536191" y="3827282"/>
            <a:ext cx="0" cy="156729"/>
          </a:xfrm>
          <a:prstGeom prst="line">
            <a:avLst/>
          </a:prstGeom>
        </p:spPr>
        <p:style>
          <a:lnRef idx="1">
            <a:schemeClr val="dk1"/>
          </a:lnRef>
          <a:fillRef idx="0">
            <a:schemeClr val="dk1"/>
          </a:fillRef>
          <a:effectRef idx="0">
            <a:schemeClr val="dk1"/>
          </a:effectRef>
          <a:fontRef idx="minor">
            <a:schemeClr val="tx1"/>
          </a:fontRef>
        </p:style>
      </p:cxnSp>
      <p:sp>
        <p:nvSpPr>
          <p:cNvPr id="3" name="Rectangle: Rounded Corners 2">
            <a:extLst>
              <a:ext uri="{FF2B5EF4-FFF2-40B4-BE49-F238E27FC236}">
                <a16:creationId xmlns:a16="http://schemas.microsoft.com/office/drawing/2014/main" id="{84404EF7-4C1B-34E6-73D3-56DB9D020770}"/>
              </a:ext>
            </a:extLst>
          </p:cNvPr>
          <p:cNvSpPr/>
          <p:nvPr/>
        </p:nvSpPr>
        <p:spPr>
          <a:xfrm>
            <a:off x="4445974" y="3984011"/>
            <a:ext cx="1528617" cy="743091"/>
          </a:xfrm>
          <a:prstGeom prst="roundRect">
            <a:avLst/>
          </a:prstGeom>
          <a:solidFill>
            <a:srgbClr val="0070C0"/>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1200"/>
              <a:t>Health and Wellbeing Team Leader</a:t>
            </a:r>
          </a:p>
        </p:txBody>
      </p:sp>
      <p:cxnSp>
        <p:nvCxnSpPr>
          <p:cNvPr id="9" name="Straight Connector 8">
            <a:extLst>
              <a:ext uri="{FF2B5EF4-FFF2-40B4-BE49-F238E27FC236}">
                <a16:creationId xmlns:a16="http://schemas.microsoft.com/office/drawing/2014/main" id="{DCE8DC7E-21EB-1390-E242-17BC30E7FC78}"/>
              </a:ext>
            </a:extLst>
          </p:cNvPr>
          <p:cNvCxnSpPr/>
          <p:nvPr/>
        </p:nvCxnSpPr>
        <p:spPr>
          <a:xfrm>
            <a:off x="5152555" y="3836336"/>
            <a:ext cx="0" cy="156729"/>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364818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C04B4-747B-C4DE-E623-DD40F5932729}"/>
              </a:ext>
            </a:extLst>
          </p:cNvPr>
          <p:cNvSpPr>
            <a:spLocks noGrp="1"/>
          </p:cNvSpPr>
          <p:nvPr>
            <p:ph type="title"/>
          </p:nvPr>
        </p:nvSpPr>
        <p:spPr>
          <a:xfrm>
            <a:off x="515710" y="315887"/>
            <a:ext cx="11872233" cy="1183694"/>
          </a:xfrm>
        </p:spPr>
        <p:txBody>
          <a:bodyPr>
            <a:normAutofit/>
          </a:bodyPr>
          <a:lstStyle/>
          <a:p>
            <a:r>
              <a:rPr lang="en-GB" sz="5200"/>
              <a:t>What we are looking for:</a:t>
            </a:r>
            <a:endParaRPr lang="en-US" sz="5200">
              <a:ea typeface="Calibri Light"/>
              <a:cs typeface="Calibri Light" panose="020F0302020204030204"/>
            </a:endParaRPr>
          </a:p>
        </p:txBody>
      </p:sp>
      <p:pic>
        <p:nvPicPr>
          <p:cNvPr id="10" name="Picture 9" descr="A close-up of a logo&#10;&#10;Description automatically generated with medium confidence">
            <a:extLst>
              <a:ext uri="{FF2B5EF4-FFF2-40B4-BE49-F238E27FC236}">
                <a16:creationId xmlns:a16="http://schemas.microsoft.com/office/drawing/2014/main" id="{C9A1B52F-F0D0-F9B1-2A52-C8E4AB6004C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76889" y="6238548"/>
            <a:ext cx="1506220" cy="4572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8" name="TextBox 7">
            <a:extLst>
              <a:ext uri="{FF2B5EF4-FFF2-40B4-BE49-F238E27FC236}">
                <a16:creationId xmlns:a16="http://schemas.microsoft.com/office/drawing/2014/main" id="{B3BCCE39-4B77-4D80-CA52-0F966785FC46}"/>
              </a:ext>
            </a:extLst>
          </p:cNvPr>
          <p:cNvSpPr txBox="1"/>
          <p:nvPr/>
        </p:nvSpPr>
        <p:spPr>
          <a:xfrm>
            <a:off x="600551" y="1642438"/>
            <a:ext cx="11233089" cy="4424288"/>
          </a:xfrm>
          <a:prstGeom prst="rect">
            <a:avLst/>
          </a:prstGeom>
          <a:noFill/>
        </p:spPr>
        <p:txBody>
          <a:bodyPr wrap="square" lIns="91440" tIns="45720" rIns="91440" bIns="45720" anchor="t">
            <a:spAutoFit/>
          </a:bodyPr>
          <a:lstStyle/>
          <a:p>
            <a:pPr>
              <a:spcAft>
                <a:spcPts val="900"/>
              </a:spcAft>
            </a:pPr>
            <a:r>
              <a:rPr lang="en-GB" i="0" dirty="0">
                <a:solidFill>
                  <a:srgbClr val="212B32"/>
                </a:solidFill>
                <a:effectLst/>
                <a:latin typeface="+mj-lt"/>
              </a:rPr>
              <a:t>The ideal candidate will have experience of working in a busy reception or administration environment and have strong customer service skills. </a:t>
            </a:r>
            <a:r>
              <a:rPr lang="en-GB" dirty="0">
                <a:solidFill>
                  <a:srgbClr val="000000"/>
                </a:solidFill>
                <a:latin typeface="+mj-lt"/>
                <a:ea typeface="Calibri"/>
                <a:cs typeface="Arial"/>
              </a:rPr>
              <a:t> </a:t>
            </a:r>
          </a:p>
          <a:p>
            <a:endParaRPr lang="en-GB">
              <a:solidFill>
                <a:srgbClr val="000000"/>
              </a:solidFill>
              <a:latin typeface="+mj-lt"/>
              <a:ea typeface="Calibri" panose="020F0502020204030204" pitchFamily="34" charset="0"/>
              <a:cs typeface="Arial"/>
            </a:endParaRPr>
          </a:p>
          <a:p>
            <a:pPr>
              <a:spcAft>
                <a:spcPts val="600"/>
              </a:spcAft>
            </a:pPr>
            <a:r>
              <a:rPr lang="en-GB" dirty="0">
                <a:solidFill>
                  <a:srgbClr val="000000"/>
                </a:solidFill>
                <a:latin typeface="+mj-lt"/>
                <a:ea typeface="Calibri"/>
                <a:cs typeface="Arial"/>
              </a:rPr>
              <a:t>Key Responsibilities for our Hub Administrators includes -:</a:t>
            </a:r>
          </a:p>
          <a:p>
            <a:pPr>
              <a:spcAft>
                <a:spcPts val="1800"/>
              </a:spcAft>
            </a:pPr>
            <a:r>
              <a:rPr lang="en-GB" dirty="0">
                <a:solidFill>
                  <a:srgbClr val="212B32"/>
                </a:solidFill>
                <a:ea typeface="+mn-lt"/>
                <a:cs typeface="+mn-lt"/>
              </a:rPr>
              <a:t>To provide an administration service to the business through accurate updating and read coding of patient notes. To deal with queries from outside agencies such as insurance companies, solicitors etc. to process medical reports and copy records as and when appropriate. To maintain back-office administration in line within house policies and national guidelines. </a:t>
            </a:r>
            <a:r>
              <a:rPr lang="en-GB" b="0" i="0" dirty="0">
                <a:solidFill>
                  <a:srgbClr val="212B32"/>
                </a:solidFill>
                <a:effectLst/>
                <a:ea typeface="+mn-lt"/>
                <a:cs typeface="+mn-lt"/>
              </a:rPr>
              <a:t>To maintain accurate information summaries and medication records as a result of patient updates including discharge letters and outpatient prescription requests.</a:t>
            </a:r>
            <a:r>
              <a:rPr lang="en-GB" dirty="0">
                <a:solidFill>
                  <a:srgbClr val="212B32"/>
                </a:solidFill>
                <a:ea typeface="+mn-lt"/>
                <a:cs typeface="+mn-lt"/>
              </a:rPr>
              <a:t> Accurately</a:t>
            </a:r>
            <a:r>
              <a:rPr lang="en-GB" b="0" i="0" dirty="0">
                <a:solidFill>
                  <a:srgbClr val="212B32"/>
                </a:solidFill>
                <a:effectLst/>
                <a:ea typeface="+mn-lt"/>
                <a:cs typeface="+mn-lt"/>
              </a:rPr>
              <a:t> update patient records from daily post ensuring an informative summary is maintained and medication records are complete by the updating of prescription changes in relation to discharge letters and outpatient prescription request.</a:t>
            </a:r>
          </a:p>
          <a:p>
            <a:pPr marL="285750" indent="-285750">
              <a:buFont typeface="Arial" panose="020B0604020202020204" pitchFamily="34" charset="0"/>
              <a:buChar char="•"/>
            </a:pPr>
            <a:endParaRPr lang="en-GB">
              <a:solidFill>
                <a:srgbClr val="000000"/>
              </a:solidFill>
              <a:highlight>
                <a:srgbClr val="FFFF00"/>
              </a:highlight>
              <a:latin typeface="+mj-lt"/>
              <a:ea typeface="Calibri" panose="020F0502020204030204" pitchFamily="34" charset="0"/>
              <a:cs typeface="Arial"/>
            </a:endParaRPr>
          </a:p>
          <a:p>
            <a:r>
              <a:rPr lang="en-GB" dirty="0">
                <a:latin typeface="+mj-lt"/>
                <a:ea typeface="Calibri"/>
                <a:cs typeface="Calibri Light"/>
              </a:rPr>
              <a:t>Full details about what is required for the role can be found in the Hub Administrator job description</a:t>
            </a:r>
            <a:endParaRPr lang="en-GB" dirty="0">
              <a:highlight>
                <a:srgbClr val="FFFF00"/>
              </a:highlight>
              <a:latin typeface="+mj-lt"/>
              <a:ea typeface="Calibri" panose="020F0502020204030204" pitchFamily="34" charset="0"/>
              <a:cs typeface="Arial"/>
            </a:endParaRPr>
          </a:p>
          <a:p>
            <a:endParaRPr lang="en-GB" sz="2000">
              <a:effectLst/>
              <a:latin typeface="+mj-lt"/>
              <a:ea typeface="Calibri" panose="020F0502020204030204" pitchFamily="34" charset="0"/>
              <a:cs typeface="Calibri Light"/>
            </a:endParaRPr>
          </a:p>
        </p:txBody>
      </p:sp>
    </p:spTree>
    <p:extLst>
      <p:ext uri="{BB962C8B-B14F-4D97-AF65-F5344CB8AC3E}">
        <p14:creationId xmlns:p14="http://schemas.microsoft.com/office/powerpoint/2010/main" val="69900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0E919-EE94-3478-A891-C2CEE512267D}"/>
              </a:ext>
            </a:extLst>
          </p:cNvPr>
          <p:cNvSpPr>
            <a:spLocks noGrp="1"/>
          </p:cNvSpPr>
          <p:nvPr>
            <p:ph type="title"/>
          </p:nvPr>
        </p:nvSpPr>
        <p:spPr>
          <a:xfrm>
            <a:off x="676274" y="499533"/>
            <a:ext cx="10753725" cy="1329267"/>
          </a:xfrm>
        </p:spPr>
        <p:txBody>
          <a:bodyPr/>
          <a:lstStyle/>
          <a:p>
            <a:r>
              <a:rPr lang="en-GB"/>
              <a:t>What experience is required?</a:t>
            </a:r>
          </a:p>
        </p:txBody>
      </p:sp>
      <p:sp>
        <p:nvSpPr>
          <p:cNvPr id="3" name="Content Placeholder 2">
            <a:extLst>
              <a:ext uri="{FF2B5EF4-FFF2-40B4-BE49-F238E27FC236}">
                <a16:creationId xmlns:a16="http://schemas.microsoft.com/office/drawing/2014/main" id="{C52C0E59-DC7D-08D5-187A-4C975116AC4C}"/>
              </a:ext>
            </a:extLst>
          </p:cNvPr>
          <p:cNvSpPr>
            <a:spLocks noGrp="1"/>
          </p:cNvSpPr>
          <p:nvPr>
            <p:ph idx="1"/>
          </p:nvPr>
        </p:nvSpPr>
        <p:spPr>
          <a:xfrm>
            <a:off x="676656" y="2011680"/>
            <a:ext cx="10841311" cy="4063978"/>
          </a:xfrm>
        </p:spPr>
        <p:txBody>
          <a:bodyPr vert="horz" lIns="91440" tIns="45720" rIns="91440" bIns="45720" rtlCol="0" anchor="t">
            <a:normAutofit/>
          </a:bodyPr>
          <a:lstStyle/>
          <a:p>
            <a:pPr algn="l" rtl="0" fontAlgn="base">
              <a:lnSpc>
                <a:spcPts val="1425"/>
              </a:lnSpc>
              <a:buNone/>
            </a:pPr>
            <a:r>
              <a:rPr lang="en-GB" sz="1800" b="0" i="0" u="none" strike="noStrike" dirty="0">
                <a:solidFill>
                  <a:srgbClr val="262626"/>
                </a:solidFill>
                <a:effectLst/>
                <a:latin typeface="+mj-lt"/>
              </a:rPr>
              <a:t>We are looking for someone who has administrative experience looking to work in a primary care setting.​</a:t>
            </a:r>
            <a:r>
              <a:rPr lang="en-US" sz="1800" b="0" i="0" dirty="0">
                <a:solidFill>
                  <a:srgbClr val="000000"/>
                </a:solidFill>
                <a:effectLst/>
                <a:latin typeface="+mj-lt"/>
              </a:rPr>
              <a:t>​</a:t>
            </a:r>
          </a:p>
          <a:p>
            <a:pPr algn="l" rtl="0" fontAlgn="base">
              <a:lnSpc>
                <a:spcPts val="1425"/>
              </a:lnSpc>
              <a:buNone/>
            </a:pPr>
            <a:r>
              <a:rPr lang="en-GB" sz="1800" b="0" i="0" dirty="0">
                <a:solidFill>
                  <a:srgbClr val="000000"/>
                </a:solidFill>
                <a:effectLst/>
                <a:latin typeface="+mj-lt"/>
              </a:rPr>
              <a:t>​</a:t>
            </a:r>
            <a:r>
              <a:rPr lang="en-GB" sz="1800" b="0" i="0" u="none" strike="noStrike" dirty="0">
                <a:solidFill>
                  <a:srgbClr val="262626"/>
                </a:solidFill>
                <a:effectLst/>
                <a:latin typeface="+mj-lt"/>
              </a:rPr>
              <a:t>The successful candidate will have:​</a:t>
            </a:r>
            <a:r>
              <a:rPr lang="en-US" sz="1800" b="0" i="0" dirty="0">
                <a:solidFill>
                  <a:srgbClr val="000000"/>
                </a:solidFill>
                <a:effectLst/>
                <a:latin typeface="+mj-lt"/>
              </a:rPr>
              <a:t>​</a:t>
            </a:r>
            <a:endParaRPr lang="en-US" sz="1800" b="0" i="0" dirty="0">
              <a:solidFill>
                <a:srgbClr val="000000"/>
              </a:solidFill>
              <a:effectLst/>
              <a:latin typeface="+mj-lt"/>
              <a:ea typeface="Calibri Light"/>
              <a:cs typeface="Calibri Light"/>
            </a:endParaRPr>
          </a:p>
          <a:p>
            <a:pPr algn="l" rtl="0" fontAlgn="base">
              <a:lnSpc>
                <a:spcPts val="1425"/>
              </a:lnSpc>
              <a:buNone/>
            </a:pPr>
            <a:endParaRPr lang="en-US" sz="1800" b="0" i="0">
              <a:solidFill>
                <a:srgbClr val="000000"/>
              </a:solidFill>
              <a:effectLst/>
              <a:latin typeface="+mj-lt"/>
            </a:endParaRPr>
          </a:p>
          <a:p>
            <a:pPr fontAlgn="base">
              <a:lnSpc>
                <a:spcPts val="1425"/>
              </a:lnSpc>
              <a:buFont typeface="Arial" panose="020B0604020202020204" pitchFamily="34" charset="0"/>
              <a:buChar char="•"/>
            </a:pPr>
            <a:r>
              <a:rPr lang="en-GB" sz="1800" b="0" i="0" dirty="0">
                <a:solidFill>
                  <a:srgbClr val="000000"/>
                </a:solidFill>
                <a:effectLst/>
                <a:latin typeface="+mj-lt"/>
              </a:rPr>
              <a:t>Ability to maintain effective working relationships and to promote collaborative practice with all colleagues </a:t>
            </a:r>
            <a:endParaRPr lang="en-GB" sz="1800" b="0" i="0" dirty="0">
              <a:solidFill>
                <a:srgbClr val="000000"/>
              </a:solidFill>
              <a:effectLst/>
              <a:latin typeface="+mj-lt"/>
              <a:ea typeface="Calibri Light"/>
              <a:cs typeface="Calibri Light"/>
            </a:endParaRPr>
          </a:p>
          <a:p>
            <a:pPr fontAlgn="base">
              <a:lnSpc>
                <a:spcPts val="1425"/>
              </a:lnSpc>
              <a:buFont typeface="Arial" panose="020B0604020202020204" pitchFamily="34" charset="0"/>
              <a:buChar char="•"/>
            </a:pPr>
            <a:r>
              <a:rPr lang="en-GB" sz="1800" b="0" i="0" dirty="0">
                <a:solidFill>
                  <a:srgbClr val="000000"/>
                </a:solidFill>
                <a:effectLst/>
                <a:latin typeface="+mj-lt"/>
              </a:rPr>
              <a:t>Has attention to detail, able to work accurately, identifying errors quickly and easily</a:t>
            </a:r>
            <a:endParaRPr lang="en-GB" sz="1800" b="0" i="0" dirty="0">
              <a:solidFill>
                <a:srgbClr val="000000"/>
              </a:solidFill>
              <a:effectLst/>
              <a:latin typeface="+mj-lt"/>
              <a:ea typeface="Calibri Light"/>
              <a:cs typeface="Calibri Light"/>
            </a:endParaRPr>
          </a:p>
          <a:p>
            <a:pPr fontAlgn="base">
              <a:lnSpc>
                <a:spcPts val="1425"/>
              </a:lnSpc>
              <a:buFont typeface="Arial" panose="020B0604020202020204" pitchFamily="34" charset="0"/>
              <a:buChar char="•"/>
            </a:pPr>
            <a:r>
              <a:rPr lang="en-GB" sz="1800" b="0" i="0" dirty="0">
                <a:solidFill>
                  <a:srgbClr val="000000"/>
                </a:solidFill>
                <a:effectLst/>
                <a:latin typeface="+mj-lt"/>
              </a:rPr>
              <a:t> Excellent verbal and written communication skills with team members, patients, carers, and other healthcare professionals, whilst recognising people's needs for alternative methods of communication </a:t>
            </a:r>
            <a:endParaRPr lang="en-GB" sz="1800" b="0" i="0" dirty="0">
              <a:solidFill>
                <a:srgbClr val="000000"/>
              </a:solidFill>
              <a:effectLst/>
              <a:latin typeface="+mj-lt"/>
              <a:ea typeface="Calibri Light"/>
              <a:cs typeface="Calibri Light"/>
            </a:endParaRPr>
          </a:p>
          <a:p>
            <a:pPr fontAlgn="base">
              <a:lnSpc>
                <a:spcPts val="1425"/>
              </a:lnSpc>
              <a:buFont typeface="Arial" panose="020B0604020202020204" pitchFamily="34" charset="0"/>
              <a:buChar char="•"/>
            </a:pPr>
            <a:r>
              <a:rPr lang="en-GB" sz="1800" b="0" i="0" dirty="0">
                <a:solidFill>
                  <a:srgbClr val="000000"/>
                </a:solidFill>
                <a:effectLst/>
                <a:latin typeface="+mj-lt"/>
              </a:rPr>
              <a:t>An excellent understanding of data protection and confidentiality issues </a:t>
            </a:r>
            <a:endParaRPr lang="en-GB" sz="1800" b="0" i="0" dirty="0">
              <a:solidFill>
                <a:srgbClr val="000000"/>
              </a:solidFill>
              <a:effectLst/>
              <a:latin typeface="+mj-lt"/>
              <a:ea typeface="Calibri Light"/>
              <a:cs typeface="Calibri Light"/>
            </a:endParaRPr>
          </a:p>
          <a:p>
            <a:pPr fontAlgn="base">
              <a:lnSpc>
                <a:spcPts val="1425"/>
              </a:lnSpc>
              <a:buFont typeface="Arial" panose="020B0604020202020204" pitchFamily="34" charset="0"/>
              <a:buChar char="•"/>
            </a:pPr>
            <a:r>
              <a:rPr lang="en-GB" sz="1800" b="0" i="0" dirty="0">
                <a:solidFill>
                  <a:srgbClr val="000000"/>
                </a:solidFill>
                <a:effectLst/>
                <a:latin typeface="+mj-lt"/>
              </a:rPr>
              <a:t>Works effectively independently and as a member of a team Flexible approach to meet service needs and ensure a stakeholder focused response Self-motivated and proactive Continued commitment to improve skills and ability in new areas of work </a:t>
            </a:r>
            <a:endParaRPr lang="en-GB" sz="1800" dirty="0">
              <a:latin typeface="+mj-lt"/>
            </a:endParaRPr>
          </a:p>
        </p:txBody>
      </p:sp>
    </p:spTree>
    <p:extLst>
      <p:ext uri="{BB962C8B-B14F-4D97-AF65-F5344CB8AC3E}">
        <p14:creationId xmlns:p14="http://schemas.microsoft.com/office/powerpoint/2010/main" val="2602394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F9932-FAE1-6792-6661-E2EABC113717}"/>
              </a:ext>
            </a:extLst>
          </p:cNvPr>
          <p:cNvSpPr>
            <a:spLocks noGrp="1"/>
          </p:cNvSpPr>
          <p:nvPr>
            <p:ph type="title"/>
          </p:nvPr>
        </p:nvSpPr>
        <p:spPr/>
        <p:txBody>
          <a:bodyPr/>
          <a:lstStyle/>
          <a:p>
            <a:r>
              <a:rPr lang="en-GB"/>
              <a:t>What we can offer:</a:t>
            </a:r>
          </a:p>
        </p:txBody>
      </p:sp>
      <p:pic>
        <p:nvPicPr>
          <p:cNvPr id="4" name="Picture 3" descr="A close-up of a logo&#10;&#10;Description automatically generated with medium confidence">
            <a:extLst>
              <a:ext uri="{FF2B5EF4-FFF2-40B4-BE49-F238E27FC236}">
                <a16:creationId xmlns:a16="http://schemas.microsoft.com/office/drawing/2014/main" id="{F60B71EC-AC09-9800-7ED3-3B7ADBEDF2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76889" y="6238548"/>
            <a:ext cx="1506220" cy="4572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TextBox 5">
            <a:extLst>
              <a:ext uri="{FF2B5EF4-FFF2-40B4-BE49-F238E27FC236}">
                <a16:creationId xmlns:a16="http://schemas.microsoft.com/office/drawing/2014/main" id="{11F60F52-121A-BF12-A76A-0B2FF747DEC7}"/>
              </a:ext>
            </a:extLst>
          </p:cNvPr>
          <p:cNvSpPr txBox="1"/>
          <p:nvPr/>
        </p:nvSpPr>
        <p:spPr>
          <a:xfrm>
            <a:off x="759988" y="1600746"/>
            <a:ext cx="10567246" cy="4701287"/>
          </a:xfrm>
          <a:prstGeom prst="rect">
            <a:avLst/>
          </a:prstGeom>
          <a:noFill/>
        </p:spPr>
        <p:txBody>
          <a:bodyPr wrap="square" lIns="91440" tIns="45720" rIns="91440" bIns="45720" anchor="t">
            <a:spAutoFit/>
          </a:bodyPr>
          <a:lstStyle/>
          <a:p>
            <a:pPr>
              <a:spcAft>
                <a:spcPts val="900"/>
              </a:spcAft>
            </a:pPr>
            <a:endParaRPr lang="en-GB">
              <a:effectLst/>
              <a:latin typeface="+mj-lt"/>
              <a:ea typeface="Calibri" panose="020F0502020204030204" pitchFamily="34" charset="0"/>
            </a:endParaRPr>
          </a:p>
          <a:p>
            <a:pPr marL="285750" indent="-285750">
              <a:buFont typeface="Arial" panose="020B0604020202020204" pitchFamily="34" charset="0"/>
              <a:buChar char="•"/>
            </a:pPr>
            <a:r>
              <a:rPr lang="en-GB" sz="2000">
                <a:effectLst/>
                <a:latin typeface="+mj-lt"/>
                <a:ea typeface="Calibri"/>
                <a:cs typeface="Arial"/>
              </a:rPr>
              <a:t>An opportunity to join a forward thinking and innovative Primary Care Provider</a:t>
            </a:r>
          </a:p>
          <a:p>
            <a:endParaRPr lang="en-GB" sz="2000">
              <a:effectLst/>
              <a:latin typeface="+mj-lt"/>
              <a:ea typeface="Calibri" panose="020F0502020204030204" pitchFamily="34" charset="0"/>
              <a:cs typeface="Arial"/>
            </a:endParaRPr>
          </a:p>
          <a:p>
            <a:pPr marL="285750" indent="-285750">
              <a:buFont typeface="Arial" panose="020B0604020202020204" pitchFamily="34" charset="0"/>
              <a:buChar char="•"/>
            </a:pPr>
            <a:r>
              <a:rPr lang="en-GB" sz="2000">
                <a:solidFill>
                  <a:srgbClr val="000000"/>
                </a:solidFill>
                <a:latin typeface="+mj-lt"/>
                <a:cs typeface="Krub"/>
              </a:rPr>
              <a:t>Hourly rate </a:t>
            </a:r>
            <a:r>
              <a:rPr lang="en-GB" sz="2000">
                <a:solidFill>
                  <a:srgbClr val="000000"/>
                </a:solidFill>
                <a:latin typeface="+mj-lt"/>
                <a:ea typeface="+mn-lt"/>
                <a:cs typeface="+mn-lt"/>
              </a:rPr>
              <a:t>£12.21 per hour </a:t>
            </a:r>
          </a:p>
          <a:p>
            <a:pPr marL="285750" indent="-285750">
              <a:buFont typeface="Arial" panose="020B0604020202020204" pitchFamily="34" charset="0"/>
              <a:buChar char="•"/>
            </a:pPr>
            <a:endParaRPr lang="en-GB" sz="2000" i="0">
              <a:solidFill>
                <a:srgbClr val="000000"/>
              </a:solidFill>
              <a:effectLst/>
              <a:latin typeface="+mj-lt"/>
              <a:cs typeface="Krub" panose="00000500000000000000" pitchFamily="2" charset="-34"/>
            </a:endParaRPr>
          </a:p>
          <a:p>
            <a:pPr marL="285750" indent="-285750" fontAlgn="base">
              <a:buFont typeface="Arial" panose="020B0604020202020204" pitchFamily="34" charset="0"/>
              <a:buChar char="•"/>
            </a:pPr>
            <a:r>
              <a:rPr lang="en-GB" sz="2000" i="0">
                <a:solidFill>
                  <a:srgbClr val="000000"/>
                </a:solidFill>
                <a:effectLst/>
                <a:latin typeface="+mj-lt"/>
                <a:cs typeface="Krub"/>
              </a:rPr>
              <a:t>Flexible working options – part time positions available</a:t>
            </a:r>
          </a:p>
          <a:p>
            <a:pPr fontAlgn="base"/>
            <a:endParaRPr lang="en-GB" sz="2000" i="0">
              <a:solidFill>
                <a:srgbClr val="000000"/>
              </a:solidFill>
              <a:effectLst/>
              <a:latin typeface="+mj-lt"/>
              <a:cs typeface="Krub" panose="00000500000000000000" pitchFamily="2" charset="-34"/>
            </a:endParaRPr>
          </a:p>
          <a:p>
            <a:pPr marL="285750" indent="-285750" fontAlgn="base">
              <a:buFont typeface="Arial" panose="020B0604020202020204" pitchFamily="34" charset="0"/>
              <a:buChar char="•"/>
            </a:pPr>
            <a:r>
              <a:rPr lang="en-GB" sz="2000">
                <a:solidFill>
                  <a:srgbClr val="000000"/>
                </a:solidFill>
                <a:latin typeface="+mj-lt"/>
                <a:cs typeface="Krub"/>
              </a:rPr>
              <a:t>NHS Pension Scheme</a:t>
            </a:r>
          </a:p>
          <a:p>
            <a:pPr fontAlgn="base"/>
            <a:endParaRPr lang="en-GB" sz="2000">
              <a:solidFill>
                <a:srgbClr val="000000"/>
              </a:solidFill>
              <a:latin typeface="+mj-lt"/>
              <a:cs typeface="Krub" panose="00000500000000000000" pitchFamily="2" charset="-34"/>
            </a:endParaRPr>
          </a:p>
          <a:p>
            <a:pPr marL="285750" indent="-285750" fontAlgn="base">
              <a:buFont typeface="Arial" panose="020B0604020202020204" pitchFamily="34" charset="0"/>
              <a:buChar char="•"/>
            </a:pPr>
            <a:r>
              <a:rPr lang="en-GB" sz="2000">
                <a:solidFill>
                  <a:srgbClr val="000000"/>
                </a:solidFill>
                <a:latin typeface="+mj-lt"/>
                <a:cs typeface="Krub"/>
              </a:rPr>
              <a:t>A </a:t>
            </a:r>
            <a:r>
              <a:rPr lang="en-GB" sz="2000">
                <a:effectLst/>
                <a:latin typeface="+mj-lt"/>
                <a:ea typeface="Calibri"/>
                <a:cs typeface="Arial"/>
              </a:rPr>
              <a:t>professional, friendly and supportive culture</a:t>
            </a:r>
          </a:p>
          <a:p>
            <a:pPr marL="285750" indent="-285750" fontAlgn="base">
              <a:buFont typeface="Arial" panose="020B0604020202020204" pitchFamily="34" charset="0"/>
              <a:buChar char="•"/>
            </a:pPr>
            <a:endParaRPr lang="en-GB" sz="2000">
              <a:latin typeface="+mj-lt"/>
              <a:ea typeface="Calibri"/>
              <a:cs typeface="Arial"/>
            </a:endParaRPr>
          </a:p>
          <a:p>
            <a:pPr marL="285750" indent="-285750" fontAlgn="base">
              <a:buFont typeface="Arial" panose="020B0604020202020204" pitchFamily="34" charset="0"/>
              <a:buChar char="•"/>
            </a:pPr>
            <a:r>
              <a:rPr lang="en-GB" sz="2000">
                <a:latin typeface="+mj-lt"/>
                <a:ea typeface="Calibri"/>
                <a:cs typeface="Arial"/>
              </a:rPr>
              <a:t>Generous workplace benefits, including enhanced sickness, maternity &amp; paternity entitlement</a:t>
            </a:r>
            <a:endParaRPr lang="en-GB" sz="2000">
              <a:effectLst/>
              <a:latin typeface="+mj-lt"/>
              <a:ea typeface="Calibri"/>
              <a:cs typeface="Arial"/>
            </a:endParaRPr>
          </a:p>
          <a:p>
            <a:pPr marL="285750" indent="-285750" fontAlgn="base">
              <a:buFont typeface="Arial" panose="020B0604020202020204" pitchFamily="34" charset="0"/>
              <a:buChar char="•"/>
            </a:pPr>
            <a:endParaRPr lang="en-GB" b="0" i="0">
              <a:solidFill>
                <a:srgbClr val="000000"/>
              </a:solidFill>
              <a:effectLst/>
              <a:cs typeface="Krub" panose="00000500000000000000" pitchFamily="2" charset="-34"/>
            </a:endParaRPr>
          </a:p>
          <a:p>
            <a:endParaRPr lang="en-GB">
              <a:effectLst/>
              <a:latin typeface="+mj-lt"/>
              <a:ea typeface="Calibri" panose="020F0502020204030204" pitchFamily="34" charset="0"/>
            </a:endParaRPr>
          </a:p>
          <a:p>
            <a:endParaRPr lang="en-GB">
              <a:effectLst/>
              <a:latin typeface="+mj-lt"/>
              <a:ea typeface="Calibri" panose="020F0502020204030204" pitchFamily="34" charset="0"/>
            </a:endParaRPr>
          </a:p>
        </p:txBody>
      </p:sp>
    </p:spTree>
    <p:extLst>
      <p:ext uri="{BB962C8B-B14F-4D97-AF65-F5344CB8AC3E}">
        <p14:creationId xmlns:p14="http://schemas.microsoft.com/office/powerpoint/2010/main" val="8402163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C04B4-747B-C4DE-E623-DD40F5932729}"/>
              </a:ext>
            </a:extLst>
          </p:cNvPr>
          <p:cNvSpPr>
            <a:spLocks noGrp="1"/>
          </p:cNvSpPr>
          <p:nvPr>
            <p:ph type="title"/>
          </p:nvPr>
        </p:nvSpPr>
        <p:spPr>
          <a:xfrm>
            <a:off x="657224" y="0"/>
            <a:ext cx="11534776" cy="1521151"/>
          </a:xfrm>
        </p:spPr>
        <p:txBody>
          <a:bodyPr/>
          <a:lstStyle/>
          <a:p>
            <a:r>
              <a:rPr lang="en-GB"/>
              <a:t>How to apply:</a:t>
            </a:r>
          </a:p>
        </p:txBody>
      </p:sp>
      <p:pic>
        <p:nvPicPr>
          <p:cNvPr id="10" name="Picture 9" descr="A close-up of a logo&#10;&#10;Description automatically generated with medium confidence">
            <a:extLst>
              <a:ext uri="{FF2B5EF4-FFF2-40B4-BE49-F238E27FC236}">
                <a16:creationId xmlns:a16="http://schemas.microsoft.com/office/drawing/2014/main" id="{C9A1B52F-F0D0-F9B1-2A52-C8E4AB6004C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76889" y="6238548"/>
            <a:ext cx="1506220" cy="4572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TextBox 4">
            <a:extLst>
              <a:ext uri="{FF2B5EF4-FFF2-40B4-BE49-F238E27FC236}">
                <a16:creationId xmlns:a16="http://schemas.microsoft.com/office/drawing/2014/main" id="{8538A4D3-C8EC-46CA-DF2A-6BAB2CCC6190}"/>
              </a:ext>
            </a:extLst>
          </p:cNvPr>
          <p:cNvSpPr txBox="1"/>
          <p:nvPr/>
        </p:nvSpPr>
        <p:spPr>
          <a:xfrm>
            <a:off x="657224" y="1238034"/>
            <a:ext cx="11166602" cy="2831544"/>
          </a:xfrm>
          <a:prstGeom prst="rect">
            <a:avLst/>
          </a:prstGeom>
          <a:noFill/>
        </p:spPr>
        <p:txBody>
          <a:bodyPr wrap="square" lIns="91440" tIns="45720" rIns="91440" bIns="45720" anchor="t">
            <a:spAutoFit/>
          </a:bodyPr>
          <a:lstStyle/>
          <a:p>
            <a:endParaRPr lang="en-GB" sz="2800"/>
          </a:p>
          <a:p>
            <a:r>
              <a:rPr lang="en-GB" sz="2800" dirty="0">
                <a:latin typeface="+mj-lt"/>
                <a:cs typeface="Arial"/>
              </a:rPr>
              <a:t>If you are interested in applying to be the </a:t>
            </a:r>
            <a:r>
              <a:rPr lang="en-GB" sz="2800" b="1" dirty="0">
                <a:latin typeface="+mj-lt"/>
                <a:cs typeface="Arial"/>
              </a:rPr>
              <a:t>Hub Administrator</a:t>
            </a:r>
            <a:r>
              <a:rPr lang="en-GB" sz="2800" dirty="0">
                <a:latin typeface="+mj-lt"/>
                <a:cs typeface="Arial"/>
              </a:rPr>
              <a:t> with GPS Healthcare, please submit your CV and a supporting statement outlining how you meet the essential criteria and why you are interested in the role to </a:t>
            </a:r>
            <a:r>
              <a:rPr lang="en-GB" sz="2800" dirty="0">
                <a:latin typeface="+mj-lt"/>
                <a:cs typeface="Arial"/>
                <a:hlinkClick r:id="rId3"/>
              </a:rPr>
              <a:t>humanresources.gps@nhs.net</a:t>
            </a:r>
            <a:r>
              <a:rPr lang="en-GB" sz="2800" dirty="0">
                <a:latin typeface="+mj-lt"/>
                <a:cs typeface="Arial"/>
              </a:rPr>
              <a:t> by </a:t>
            </a:r>
            <a:r>
              <a:rPr lang="en-GB" sz="2800" b="1" dirty="0">
                <a:latin typeface="+mj-lt"/>
                <a:cs typeface="Arial"/>
              </a:rPr>
              <a:t>Sunday 17 August 2025</a:t>
            </a:r>
            <a:r>
              <a:rPr lang="en-GB" sz="2800" dirty="0">
                <a:latin typeface="+mj-lt"/>
                <a:cs typeface="Arial"/>
              </a:rPr>
              <a:t>.</a:t>
            </a:r>
            <a:endParaRPr lang="en-GB" sz="2800" dirty="0">
              <a:latin typeface="+mj-lt"/>
              <a:ea typeface="Calibri Light"/>
              <a:cs typeface="Arial"/>
            </a:endParaRPr>
          </a:p>
          <a:p>
            <a:endParaRPr lang="en-GB" sz="2000">
              <a:latin typeface="+mj-lt"/>
              <a:cs typeface="Arial"/>
            </a:endParaRPr>
          </a:p>
          <a:p>
            <a:endParaRPr lang="en-GB"/>
          </a:p>
        </p:txBody>
      </p:sp>
    </p:spTree>
    <p:extLst>
      <p:ext uri="{BB962C8B-B14F-4D97-AF65-F5344CB8AC3E}">
        <p14:creationId xmlns:p14="http://schemas.microsoft.com/office/powerpoint/2010/main" val="734393473"/>
      </p:ext>
    </p:extLst>
  </p:cSld>
  <p:clrMapOvr>
    <a:masterClrMapping/>
  </p:clrMapOvr>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21E4C163888FD459C84E116E6484FF5" ma:contentTypeVersion="16" ma:contentTypeDescription="Create a new document." ma:contentTypeScope="" ma:versionID="ab98ac3960b4ebabb383931824c7ba98">
  <xsd:schema xmlns:xsd="http://www.w3.org/2001/XMLSchema" xmlns:xs="http://www.w3.org/2001/XMLSchema" xmlns:p="http://schemas.microsoft.com/office/2006/metadata/properties" xmlns:ns1="http://schemas.microsoft.com/sharepoint/v3" xmlns:ns2="1c9ac0c2-b0ea-44d3-acde-bf8fc1217292" xmlns:ns3="27294b6b-5b90-4c3b-93c6-258dbbd04916" targetNamespace="http://schemas.microsoft.com/office/2006/metadata/properties" ma:root="true" ma:fieldsID="17974d4f58a07c76fb3576988f5bfc0a" ns1:_="" ns2:_="" ns3:_="">
    <xsd:import namespace="http://schemas.microsoft.com/sharepoint/v3"/>
    <xsd:import namespace="1c9ac0c2-b0ea-44d3-acde-bf8fc1217292"/>
    <xsd:import namespace="27294b6b-5b90-4c3b-93c6-258dbbd04916"/>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1:_ip_UnifiedCompliancePolicyProperties" minOccurs="0"/>
                <xsd:element ref="ns1:_ip_UnifiedCompliancePolicyUIAction"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c9ac0c2-b0ea-44d3-acde-bf8fc121729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2" nillable="true" ma:displayName="Location" ma:indexed="true" ma:internalName="MediaServiceLocation"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7294b6b-5b90-4c3b-93c6-258dbbd04916"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1c9ac0c2-b0ea-44d3-acde-bf8fc1217292">
      <Terms xmlns="http://schemas.microsoft.com/office/infopath/2007/PartnerControls"/>
    </lcf76f155ced4ddcb4097134ff3c332f>
    <_ip_UnifiedCompliancePolicyProperties xmlns="http://schemas.microsoft.com/sharepoint/v3" xsi:nil="true"/>
  </documentManagement>
</p:properties>
</file>

<file path=customXml/itemProps1.xml><?xml version="1.0" encoding="utf-8"?>
<ds:datastoreItem xmlns:ds="http://schemas.openxmlformats.org/officeDocument/2006/customXml" ds:itemID="{9984564F-3674-47C3-AA52-C44987BE098F}">
  <ds:schemaRefs>
    <ds:schemaRef ds:uri="1c9ac0c2-b0ea-44d3-acde-bf8fc1217292"/>
    <ds:schemaRef ds:uri="27294b6b-5b90-4c3b-93c6-258dbbd0491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C1C2094F-9E91-4B01-9B62-837CAAD1A650}">
  <ds:schemaRefs>
    <ds:schemaRef ds:uri="http://schemas.microsoft.com/sharepoint/v3/contenttype/forms"/>
  </ds:schemaRefs>
</ds:datastoreItem>
</file>

<file path=customXml/itemProps3.xml><?xml version="1.0" encoding="utf-8"?>
<ds:datastoreItem xmlns:ds="http://schemas.openxmlformats.org/officeDocument/2006/customXml" ds:itemID="{6079A8AA-61B4-41F9-A4E7-8CC387399243}">
  <ds:schemaRefs>
    <ds:schemaRef ds:uri="1c9ac0c2-b0ea-44d3-acde-bf8fc1217292"/>
    <ds:schemaRef ds:uri="27294b6b-5b90-4c3b-93c6-258dbbd0491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emplate>Metropolitan</Template>
  <Application>Microsoft Office PowerPoint</Application>
  <PresentationFormat>Widescreen</PresentationFormat>
  <Slides>10</Slides>
  <Notes>1</Notes>
  <HiddenSlides>0</HiddenSlide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Metropolitan</vt:lpstr>
      <vt:lpstr>Candidate Information Pack  Hub Administrator</vt:lpstr>
      <vt:lpstr>Welcome to GPS Healthcare</vt:lpstr>
      <vt:lpstr>Our Strategic Goals and Values:</vt:lpstr>
      <vt:lpstr>Our Structure:</vt:lpstr>
      <vt:lpstr>Our Structure:</vt:lpstr>
      <vt:lpstr>What we are looking for:</vt:lpstr>
      <vt:lpstr>What experience is required?</vt:lpstr>
      <vt:lpstr>What we can offer:</vt:lpstr>
      <vt:lpstr>How to apply: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Candidate Information Pack - GP Partner</dc:title>
  <dc:creator>HILDITCH, Kate (GPS HEALTHCARE)</dc:creator>
  <cp:revision>15</cp:revision>
  <dcterms:created xsi:type="dcterms:W3CDTF">2023-09-04T13:28:01Z</dcterms:created>
  <dcterms:modified xsi:type="dcterms:W3CDTF">2025-07-25T09:27:32Z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0x010100E21E4C163888FD459C84E116E6484FF5</vt:lpwstr>
  </property>
  <property fmtid="{D5CDD505-2E9C-101B-9397-08002B2CF9AE}" pid="3" name="MediaServiceImageTags">
    <vt:lpwstr/>
  </property>
</Properties>
</file>