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5" r:id="rId3"/>
    <p:sldId id="258" r:id="rId4"/>
    <p:sldId id="260" r:id="rId5"/>
    <p:sldId id="261" r:id="rId6"/>
    <p:sldId id="262" r:id="rId7"/>
    <p:sldId id="259"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4" d="100"/>
          <a:sy n="84" d="100"/>
        </p:scale>
        <p:origin x="126" y="4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C9375D-E37C-41A7-BDA3-0D80DDE099E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1AC131C4-83B9-4719-937E-7D89D76E077C}">
      <dgm:prSet custT="1"/>
      <dgm:spPr/>
      <dgm:t>
        <a:bodyPr/>
        <a:lstStyle/>
        <a:p>
          <a:r>
            <a:rPr lang="en-US" sz="1800" b="1" dirty="0"/>
            <a:t>Sport in Mind is a multi award winning charity that delivers fun, weekly sport and physical activity sessions to improve the lives of children, young people and adults experiencing mental health challenges.</a:t>
          </a:r>
        </a:p>
      </dgm:t>
    </dgm:pt>
    <dgm:pt modelId="{4638303A-88AA-421B-82B4-D924CDCAF59F}" type="parTrans" cxnId="{1D856F63-02B2-4EF1-B313-7F202501C1CB}">
      <dgm:prSet/>
      <dgm:spPr/>
      <dgm:t>
        <a:bodyPr/>
        <a:lstStyle/>
        <a:p>
          <a:endParaRPr lang="en-US"/>
        </a:p>
      </dgm:t>
    </dgm:pt>
    <dgm:pt modelId="{7136972D-7F5E-4407-ABBC-BE66C1A99CB6}" type="sibTrans" cxnId="{1D856F63-02B2-4EF1-B313-7F202501C1CB}">
      <dgm:prSet/>
      <dgm:spPr/>
      <dgm:t>
        <a:bodyPr/>
        <a:lstStyle/>
        <a:p>
          <a:endParaRPr lang="en-US"/>
        </a:p>
      </dgm:t>
    </dgm:pt>
    <dgm:pt modelId="{5514432D-1436-4EFB-A8B7-218DB69F838E}">
      <dgm:prSet/>
      <dgm:spPr/>
      <dgm:t>
        <a:bodyPr/>
        <a:lstStyle/>
        <a:p>
          <a:r>
            <a:rPr lang="en-US" b="1" dirty="0"/>
            <a:t>Text or call: 0118 9479762</a:t>
          </a:r>
        </a:p>
      </dgm:t>
    </dgm:pt>
    <dgm:pt modelId="{0E9DA739-B626-48FD-989D-21C7578C44E0}" type="parTrans" cxnId="{4AA50956-E9D2-48C7-8818-3EF3B608F112}">
      <dgm:prSet/>
      <dgm:spPr/>
      <dgm:t>
        <a:bodyPr/>
        <a:lstStyle/>
        <a:p>
          <a:endParaRPr lang="en-US"/>
        </a:p>
      </dgm:t>
    </dgm:pt>
    <dgm:pt modelId="{B80CC834-3DC7-489F-9900-0129E1FF274F}" type="sibTrans" cxnId="{4AA50956-E9D2-48C7-8818-3EF3B608F112}">
      <dgm:prSet/>
      <dgm:spPr/>
      <dgm:t>
        <a:bodyPr/>
        <a:lstStyle/>
        <a:p>
          <a:endParaRPr lang="en-US"/>
        </a:p>
      </dgm:t>
    </dgm:pt>
    <dgm:pt modelId="{D37903AC-9609-484E-8980-DAB9B1F353D6}">
      <dgm:prSet/>
      <dgm:spPr/>
      <dgm:t>
        <a:bodyPr/>
        <a:lstStyle/>
        <a:p>
          <a:r>
            <a:rPr lang="en-US" b="1" dirty="0" err="1"/>
            <a:t>info@sportinmind</a:t>
          </a:r>
          <a:r>
            <a:rPr lang="en-US" b="1" dirty="0"/>
            <a:t> .org</a:t>
          </a:r>
        </a:p>
      </dgm:t>
    </dgm:pt>
    <dgm:pt modelId="{2091B9EC-A208-4A0D-B5F6-97BB9734CF1A}" type="parTrans" cxnId="{89262CE3-AC8C-48B4-AFDD-B34D757648F3}">
      <dgm:prSet/>
      <dgm:spPr/>
      <dgm:t>
        <a:bodyPr/>
        <a:lstStyle/>
        <a:p>
          <a:endParaRPr lang="en-US"/>
        </a:p>
      </dgm:t>
    </dgm:pt>
    <dgm:pt modelId="{70175A58-1D11-4FDA-94BB-F74C8C1F1FD4}" type="sibTrans" cxnId="{89262CE3-AC8C-48B4-AFDD-B34D757648F3}">
      <dgm:prSet/>
      <dgm:spPr/>
      <dgm:t>
        <a:bodyPr/>
        <a:lstStyle/>
        <a:p>
          <a:endParaRPr lang="en-US"/>
        </a:p>
      </dgm:t>
    </dgm:pt>
    <dgm:pt modelId="{0F01244D-6A65-4409-A62D-3D937D7B58C1}">
      <dgm:prSet/>
      <dgm:spPr/>
      <dgm:t>
        <a:bodyPr/>
        <a:lstStyle/>
        <a:p>
          <a:r>
            <a:rPr lang="en-US" b="1" dirty="0"/>
            <a:t>Registered charity no: 1161323</a:t>
          </a:r>
        </a:p>
      </dgm:t>
    </dgm:pt>
    <dgm:pt modelId="{AD52630B-F990-4175-B5FD-D4CB4FB2F68C}" type="parTrans" cxnId="{84C06F38-2CB3-4A97-B757-8B396F89BC22}">
      <dgm:prSet/>
      <dgm:spPr/>
      <dgm:t>
        <a:bodyPr/>
        <a:lstStyle/>
        <a:p>
          <a:endParaRPr lang="en-US"/>
        </a:p>
      </dgm:t>
    </dgm:pt>
    <dgm:pt modelId="{3C895E5F-035F-41E0-805C-9E7C4EFF8E7A}" type="sibTrans" cxnId="{84C06F38-2CB3-4A97-B757-8B396F89BC22}">
      <dgm:prSet/>
      <dgm:spPr/>
      <dgm:t>
        <a:bodyPr/>
        <a:lstStyle/>
        <a:p>
          <a:endParaRPr lang="en-US"/>
        </a:p>
      </dgm:t>
    </dgm:pt>
    <dgm:pt modelId="{5E6AAD86-59AB-4CBD-8A12-3AD84EC2454F}" type="pres">
      <dgm:prSet presAssocID="{18C9375D-E37C-41A7-BDA3-0D80DDE099EF}" presName="outerComposite" presStyleCnt="0">
        <dgm:presLayoutVars>
          <dgm:chMax val="5"/>
          <dgm:dir/>
          <dgm:resizeHandles val="exact"/>
        </dgm:presLayoutVars>
      </dgm:prSet>
      <dgm:spPr/>
    </dgm:pt>
    <dgm:pt modelId="{B78D8B04-5C3E-4CD6-BC31-8F8B77AFFC15}" type="pres">
      <dgm:prSet presAssocID="{18C9375D-E37C-41A7-BDA3-0D80DDE099EF}" presName="dummyMaxCanvas" presStyleCnt="0">
        <dgm:presLayoutVars/>
      </dgm:prSet>
      <dgm:spPr/>
    </dgm:pt>
    <dgm:pt modelId="{5D7CDA96-AC8C-467E-96CC-2CA964D40E46}" type="pres">
      <dgm:prSet presAssocID="{18C9375D-E37C-41A7-BDA3-0D80DDE099EF}" presName="FourNodes_1" presStyleLbl="node1" presStyleIdx="0" presStyleCnt="4" custScaleY="111981">
        <dgm:presLayoutVars>
          <dgm:bulletEnabled val="1"/>
        </dgm:presLayoutVars>
      </dgm:prSet>
      <dgm:spPr/>
    </dgm:pt>
    <dgm:pt modelId="{66E825E7-D042-4092-A0DA-E41A0BA21B27}" type="pres">
      <dgm:prSet presAssocID="{18C9375D-E37C-41A7-BDA3-0D80DDE099EF}" presName="FourNodes_2" presStyleLbl="node1" presStyleIdx="1" presStyleCnt="4">
        <dgm:presLayoutVars>
          <dgm:bulletEnabled val="1"/>
        </dgm:presLayoutVars>
      </dgm:prSet>
      <dgm:spPr/>
    </dgm:pt>
    <dgm:pt modelId="{DAEE50E5-7B44-42A8-B3A6-7124D0305D51}" type="pres">
      <dgm:prSet presAssocID="{18C9375D-E37C-41A7-BDA3-0D80DDE099EF}" presName="FourNodes_3" presStyleLbl="node1" presStyleIdx="2" presStyleCnt="4">
        <dgm:presLayoutVars>
          <dgm:bulletEnabled val="1"/>
        </dgm:presLayoutVars>
      </dgm:prSet>
      <dgm:spPr/>
    </dgm:pt>
    <dgm:pt modelId="{33266EC1-2F46-4E17-ACE8-8A5FC9E0D96A}" type="pres">
      <dgm:prSet presAssocID="{18C9375D-E37C-41A7-BDA3-0D80DDE099EF}" presName="FourNodes_4" presStyleLbl="node1" presStyleIdx="3" presStyleCnt="4">
        <dgm:presLayoutVars>
          <dgm:bulletEnabled val="1"/>
        </dgm:presLayoutVars>
      </dgm:prSet>
      <dgm:spPr/>
    </dgm:pt>
    <dgm:pt modelId="{71F4688A-7280-46A3-8CCE-9EC7DC391B01}" type="pres">
      <dgm:prSet presAssocID="{18C9375D-E37C-41A7-BDA3-0D80DDE099EF}" presName="FourConn_1-2" presStyleLbl="fgAccFollowNode1" presStyleIdx="0" presStyleCnt="3">
        <dgm:presLayoutVars>
          <dgm:bulletEnabled val="1"/>
        </dgm:presLayoutVars>
      </dgm:prSet>
      <dgm:spPr/>
    </dgm:pt>
    <dgm:pt modelId="{D68CB5A7-2924-4DD3-BCBC-E91006ADBCAF}" type="pres">
      <dgm:prSet presAssocID="{18C9375D-E37C-41A7-BDA3-0D80DDE099EF}" presName="FourConn_2-3" presStyleLbl="fgAccFollowNode1" presStyleIdx="1" presStyleCnt="3">
        <dgm:presLayoutVars>
          <dgm:bulletEnabled val="1"/>
        </dgm:presLayoutVars>
      </dgm:prSet>
      <dgm:spPr/>
    </dgm:pt>
    <dgm:pt modelId="{3E026EDC-0E5C-48C6-AD61-6CA6B4C2883F}" type="pres">
      <dgm:prSet presAssocID="{18C9375D-E37C-41A7-BDA3-0D80DDE099EF}" presName="FourConn_3-4" presStyleLbl="fgAccFollowNode1" presStyleIdx="2" presStyleCnt="3">
        <dgm:presLayoutVars>
          <dgm:bulletEnabled val="1"/>
        </dgm:presLayoutVars>
      </dgm:prSet>
      <dgm:spPr/>
    </dgm:pt>
    <dgm:pt modelId="{DD98242A-CF0B-4106-B68F-AE368EB82DDA}" type="pres">
      <dgm:prSet presAssocID="{18C9375D-E37C-41A7-BDA3-0D80DDE099EF}" presName="FourNodes_1_text" presStyleLbl="node1" presStyleIdx="3" presStyleCnt="4">
        <dgm:presLayoutVars>
          <dgm:bulletEnabled val="1"/>
        </dgm:presLayoutVars>
      </dgm:prSet>
      <dgm:spPr/>
    </dgm:pt>
    <dgm:pt modelId="{91A401CF-7146-4E89-AF56-0EC69E27F4F5}" type="pres">
      <dgm:prSet presAssocID="{18C9375D-E37C-41A7-BDA3-0D80DDE099EF}" presName="FourNodes_2_text" presStyleLbl="node1" presStyleIdx="3" presStyleCnt="4">
        <dgm:presLayoutVars>
          <dgm:bulletEnabled val="1"/>
        </dgm:presLayoutVars>
      </dgm:prSet>
      <dgm:spPr/>
    </dgm:pt>
    <dgm:pt modelId="{C0832CBE-E778-4E78-B1D7-143E6D0C3EEB}" type="pres">
      <dgm:prSet presAssocID="{18C9375D-E37C-41A7-BDA3-0D80DDE099EF}" presName="FourNodes_3_text" presStyleLbl="node1" presStyleIdx="3" presStyleCnt="4">
        <dgm:presLayoutVars>
          <dgm:bulletEnabled val="1"/>
        </dgm:presLayoutVars>
      </dgm:prSet>
      <dgm:spPr/>
    </dgm:pt>
    <dgm:pt modelId="{CFE446FA-D2EB-4A15-9D26-473E7DF52401}" type="pres">
      <dgm:prSet presAssocID="{18C9375D-E37C-41A7-BDA3-0D80DDE099EF}" presName="FourNodes_4_text" presStyleLbl="node1" presStyleIdx="3" presStyleCnt="4">
        <dgm:presLayoutVars>
          <dgm:bulletEnabled val="1"/>
        </dgm:presLayoutVars>
      </dgm:prSet>
      <dgm:spPr/>
    </dgm:pt>
  </dgm:ptLst>
  <dgm:cxnLst>
    <dgm:cxn modelId="{491AA906-BA03-4358-87AE-EAB3EB5B667B}" type="presOf" srcId="{D37903AC-9609-484E-8980-DAB9B1F353D6}" destId="{DAEE50E5-7B44-42A8-B3A6-7124D0305D51}" srcOrd="0" destOrd="0" presId="urn:microsoft.com/office/officeart/2005/8/layout/vProcess5"/>
    <dgm:cxn modelId="{AE070723-867A-49DE-8587-8720F32F6284}" type="presOf" srcId="{70175A58-1D11-4FDA-94BB-F74C8C1F1FD4}" destId="{3E026EDC-0E5C-48C6-AD61-6CA6B4C2883F}" srcOrd="0" destOrd="0" presId="urn:microsoft.com/office/officeart/2005/8/layout/vProcess5"/>
    <dgm:cxn modelId="{38AFA724-E6DD-4C4D-99D1-5525399FA21D}" type="presOf" srcId="{18C9375D-E37C-41A7-BDA3-0D80DDE099EF}" destId="{5E6AAD86-59AB-4CBD-8A12-3AD84EC2454F}" srcOrd="0" destOrd="0" presId="urn:microsoft.com/office/officeart/2005/8/layout/vProcess5"/>
    <dgm:cxn modelId="{52F54329-D4B3-416F-89CE-477A5B930E0C}" type="presOf" srcId="{B80CC834-3DC7-489F-9900-0129E1FF274F}" destId="{D68CB5A7-2924-4DD3-BCBC-E91006ADBCAF}" srcOrd="0" destOrd="0" presId="urn:microsoft.com/office/officeart/2005/8/layout/vProcess5"/>
    <dgm:cxn modelId="{84C06F38-2CB3-4A97-B757-8B396F89BC22}" srcId="{18C9375D-E37C-41A7-BDA3-0D80DDE099EF}" destId="{0F01244D-6A65-4409-A62D-3D937D7B58C1}" srcOrd="3" destOrd="0" parTransId="{AD52630B-F990-4175-B5FD-D4CB4FB2F68C}" sibTransId="{3C895E5F-035F-41E0-805C-9E7C4EFF8E7A}"/>
    <dgm:cxn modelId="{7FB33E5B-5383-442E-991B-DFBAE8202ECD}" type="presOf" srcId="{1AC131C4-83B9-4719-937E-7D89D76E077C}" destId="{5D7CDA96-AC8C-467E-96CC-2CA964D40E46}" srcOrd="0" destOrd="0" presId="urn:microsoft.com/office/officeart/2005/8/layout/vProcess5"/>
    <dgm:cxn modelId="{1D856F63-02B2-4EF1-B313-7F202501C1CB}" srcId="{18C9375D-E37C-41A7-BDA3-0D80DDE099EF}" destId="{1AC131C4-83B9-4719-937E-7D89D76E077C}" srcOrd="0" destOrd="0" parTransId="{4638303A-88AA-421B-82B4-D924CDCAF59F}" sibTransId="{7136972D-7F5E-4407-ABBC-BE66C1A99CB6}"/>
    <dgm:cxn modelId="{758C2364-E0B0-4D4C-A0E6-31DAEACCC46A}" type="presOf" srcId="{5514432D-1436-4EFB-A8B7-218DB69F838E}" destId="{91A401CF-7146-4E89-AF56-0EC69E27F4F5}" srcOrd="1" destOrd="0" presId="urn:microsoft.com/office/officeart/2005/8/layout/vProcess5"/>
    <dgm:cxn modelId="{2EC9F14A-B1DE-4ED4-9949-C690C9ED4562}" type="presOf" srcId="{7136972D-7F5E-4407-ABBC-BE66C1A99CB6}" destId="{71F4688A-7280-46A3-8CCE-9EC7DC391B01}" srcOrd="0" destOrd="0" presId="urn:microsoft.com/office/officeart/2005/8/layout/vProcess5"/>
    <dgm:cxn modelId="{6B4CC54C-25C3-45AE-9764-3903A4503C3B}" type="presOf" srcId="{1AC131C4-83B9-4719-937E-7D89D76E077C}" destId="{DD98242A-CF0B-4106-B68F-AE368EB82DDA}" srcOrd="1" destOrd="0" presId="urn:microsoft.com/office/officeart/2005/8/layout/vProcess5"/>
    <dgm:cxn modelId="{4AA50956-E9D2-48C7-8818-3EF3B608F112}" srcId="{18C9375D-E37C-41A7-BDA3-0D80DDE099EF}" destId="{5514432D-1436-4EFB-A8B7-218DB69F838E}" srcOrd="1" destOrd="0" parTransId="{0E9DA739-B626-48FD-989D-21C7578C44E0}" sibTransId="{B80CC834-3DC7-489F-9900-0129E1FF274F}"/>
    <dgm:cxn modelId="{A7BDC27D-293E-4464-A9CE-2A9F6121FAB8}" type="presOf" srcId="{0F01244D-6A65-4409-A62D-3D937D7B58C1}" destId="{CFE446FA-D2EB-4A15-9D26-473E7DF52401}" srcOrd="1" destOrd="0" presId="urn:microsoft.com/office/officeart/2005/8/layout/vProcess5"/>
    <dgm:cxn modelId="{7F073D9E-1A20-4756-AB38-944A022B66E6}" type="presOf" srcId="{D37903AC-9609-484E-8980-DAB9B1F353D6}" destId="{C0832CBE-E778-4E78-B1D7-143E6D0C3EEB}" srcOrd="1" destOrd="0" presId="urn:microsoft.com/office/officeart/2005/8/layout/vProcess5"/>
    <dgm:cxn modelId="{6ED1C8A2-CC6D-456C-80B7-8B44E12E4255}" type="presOf" srcId="{5514432D-1436-4EFB-A8B7-218DB69F838E}" destId="{66E825E7-D042-4092-A0DA-E41A0BA21B27}" srcOrd="0" destOrd="0" presId="urn:microsoft.com/office/officeart/2005/8/layout/vProcess5"/>
    <dgm:cxn modelId="{E2C820A5-118E-4A26-9F94-378286339641}" type="presOf" srcId="{0F01244D-6A65-4409-A62D-3D937D7B58C1}" destId="{33266EC1-2F46-4E17-ACE8-8A5FC9E0D96A}" srcOrd="0" destOrd="0" presId="urn:microsoft.com/office/officeart/2005/8/layout/vProcess5"/>
    <dgm:cxn modelId="{89262CE3-AC8C-48B4-AFDD-B34D757648F3}" srcId="{18C9375D-E37C-41A7-BDA3-0D80DDE099EF}" destId="{D37903AC-9609-484E-8980-DAB9B1F353D6}" srcOrd="2" destOrd="0" parTransId="{2091B9EC-A208-4A0D-B5F6-97BB9734CF1A}" sibTransId="{70175A58-1D11-4FDA-94BB-F74C8C1F1FD4}"/>
    <dgm:cxn modelId="{95FC0499-1F12-4CB5-A9D0-AEE2B4D42BA6}" type="presParOf" srcId="{5E6AAD86-59AB-4CBD-8A12-3AD84EC2454F}" destId="{B78D8B04-5C3E-4CD6-BC31-8F8B77AFFC15}" srcOrd="0" destOrd="0" presId="urn:microsoft.com/office/officeart/2005/8/layout/vProcess5"/>
    <dgm:cxn modelId="{309C2391-F4C4-49B2-8321-6A115DE207FD}" type="presParOf" srcId="{5E6AAD86-59AB-4CBD-8A12-3AD84EC2454F}" destId="{5D7CDA96-AC8C-467E-96CC-2CA964D40E46}" srcOrd="1" destOrd="0" presId="urn:microsoft.com/office/officeart/2005/8/layout/vProcess5"/>
    <dgm:cxn modelId="{EE242CEF-DC9F-40CE-8B98-25A2A959CC5C}" type="presParOf" srcId="{5E6AAD86-59AB-4CBD-8A12-3AD84EC2454F}" destId="{66E825E7-D042-4092-A0DA-E41A0BA21B27}" srcOrd="2" destOrd="0" presId="urn:microsoft.com/office/officeart/2005/8/layout/vProcess5"/>
    <dgm:cxn modelId="{4D70A0CA-9668-4A01-8DCA-62E2DB1B2F11}" type="presParOf" srcId="{5E6AAD86-59AB-4CBD-8A12-3AD84EC2454F}" destId="{DAEE50E5-7B44-42A8-B3A6-7124D0305D51}" srcOrd="3" destOrd="0" presId="urn:microsoft.com/office/officeart/2005/8/layout/vProcess5"/>
    <dgm:cxn modelId="{F329E7E0-75A9-4475-9004-BC1153D54437}" type="presParOf" srcId="{5E6AAD86-59AB-4CBD-8A12-3AD84EC2454F}" destId="{33266EC1-2F46-4E17-ACE8-8A5FC9E0D96A}" srcOrd="4" destOrd="0" presId="urn:microsoft.com/office/officeart/2005/8/layout/vProcess5"/>
    <dgm:cxn modelId="{B900056B-E9C2-4780-988D-63EE9F944E9E}" type="presParOf" srcId="{5E6AAD86-59AB-4CBD-8A12-3AD84EC2454F}" destId="{71F4688A-7280-46A3-8CCE-9EC7DC391B01}" srcOrd="5" destOrd="0" presId="urn:microsoft.com/office/officeart/2005/8/layout/vProcess5"/>
    <dgm:cxn modelId="{FCD9BC59-2347-4600-9098-089608355B6D}" type="presParOf" srcId="{5E6AAD86-59AB-4CBD-8A12-3AD84EC2454F}" destId="{D68CB5A7-2924-4DD3-BCBC-E91006ADBCAF}" srcOrd="6" destOrd="0" presId="urn:microsoft.com/office/officeart/2005/8/layout/vProcess5"/>
    <dgm:cxn modelId="{F7277CE3-AA0B-4BAD-999E-DBA9C61C9F15}" type="presParOf" srcId="{5E6AAD86-59AB-4CBD-8A12-3AD84EC2454F}" destId="{3E026EDC-0E5C-48C6-AD61-6CA6B4C2883F}" srcOrd="7" destOrd="0" presId="urn:microsoft.com/office/officeart/2005/8/layout/vProcess5"/>
    <dgm:cxn modelId="{0C3BE3D6-3040-471D-BAEC-2758145F81BD}" type="presParOf" srcId="{5E6AAD86-59AB-4CBD-8A12-3AD84EC2454F}" destId="{DD98242A-CF0B-4106-B68F-AE368EB82DDA}" srcOrd="8" destOrd="0" presId="urn:microsoft.com/office/officeart/2005/8/layout/vProcess5"/>
    <dgm:cxn modelId="{97AB23C2-66ED-468D-A1EF-B18A04BF0FDA}" type="presParOf" srcId="{5E6AAD86-59AB-4CBD-8A12-3AD84EC2454F}" destId="{91A401CF-7146-4E89-AF56-0EC69E27F4F5}" srcOrd="9" destOrd="0" presId="urn:microsoft.com/office/officeart/2005/8/layout/vProcess5"/>
    <dgm:cxn modelId="{EC4A5D51-782D-47C4-86A6-8EC00151DC15}" type="presParOf" srcId="{5E6AAD86-59AB-4CBD-8A12-3AD84EC2454F}" destId="{C0832CBE-E778-4E78-B1D7-143E6D0C3EEB}" srcOrd="10" destOrd="0" presId="urn:microsoft.com/office/officeart/2005/8/layout/vProcess5"/>
    <dgm:cxn modelId="{A82B340E-0F36-429D-B57F-32550934EEC3}" type="presParOf" srcId="{5E6AAD86-59AB-4CBD-8A12-3AD84EC2454F}" destId="{CFE446FA-D2EB-4A15-9D26-473E7DF52401}" srcOrd="11"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CDA96-AC8C-467E-96CC-2CA964D40E46}">
      <dsp:nvSpPr>
        <dsp:cNvPr id="0" name=""/>
        <dsp:cNvSpPr/>
      </dsp:nvSpPr>
      <dsp:spPr>
        <a:xfrm>
          <a:off x="0" y="-24604"/>
          <a:ext cx="8656320" cy="91985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Sport in Mind is a multi award winning charity that delivers fun, weekly sport and physical activity sessions to improve the lives of children, young people and adults experiencing mental health challenges.</a:t>
          </a:r>
        </a:p>
      </dsp:txBody>
      <dsp:txXfrm>
        <a:off x="26942" y="2338"/>
        <a:ext cx="7694749" cy="865968"/>
      </dsp:txXfrm>
    </dsp:sp>
    <dsp:sp modelId="{66E825E7-D042-4092-A0DA-E41A0BA21B27}">
      <dsp:nvSpPr>
        <dsp:cNvPr id="0" name=""/>
        <dsp:cNvSpPr/>
      </dsp:nvSpPr>
      <dsp:spPr>
        <a:xfrm>
          <a:off x="724966" y="995391"/>
          <a:ext cx="8656320" cy="821435"/>
        </a:xfrm>
        <a:prstGeom prst="roundRect">
          <a:avLst>
            <a:gd name="adj" fmla="val 10000"/>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a:t>Text or call: 0118 9479762</a:t>
          </a:r>
        </a:p>
      </dsp:txBody>
      <dsp:txXfrm>
        <a:off x="749025" y="1019450"/>
        <a:ext cx="7349301" cy="773317"/>
      </dsp:txXfrm>
    </dsp:sp>
    <dsp:sp modelId="{DAEE50E5-7B44-42A8-B3A6-7124D0305D51}">
      <dsp:nvSpPr>
        <dsp:cNvPr id="0" name=""/>
        <dsp:cNvSpPr/>
      </dsp:nvSpPr>
      <dsp:spPr>
        <a:xfrm>
          <a:off x="1439113" y="1966179"/>
          <a:ext cx="8656320" cy="821435"/>
        </a:xfrm>
        <a:prstGeom prst="roundRect">
          <a:avLst>
            <a:gd name="adj" fmla="val 10000"/>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err="1"/>
            <a:t>info@sportinmind</a:t>
          </a:r>
          <a:r>
            <a:rPr lang="en-US" sz="3500" b="1" kern="1200" dirty="0"/>
            <a:t> .org</a:t>
          </a:r>
        </a:p>
      </dsp:txBody>
      <dsp:txXfrm>
        <a:off x="1463172" y="1990238"/>
        <a:ext cx="7360122" cy="773317"/>
      </dsp:txXfrm>
    </dsp:sp>
    <dsp:sp modelId="{33266EC1-2F46-4E17-ACE8-8A5FC9E0D96A}">
      <dsp:nvSpPr>
        <dsp:cNvPr id="0" name=""/>
        <dsp:cNvSpPr/>
      </dsp:nvSpPr>
      <dsp:spPr>
        <a:xfrm>
          <a:off x="2164079" y="2936967"/>
          <a:ext cx="8656320" cy="821435"/>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a:t>Registered charity no: 1161323</a:t>
          </a:r>
        </a:p>
      </dsp:txBody>
      <dsp:txXfrm>
        <a:off x="2188138" y="2961026"/>
        <a:ext cx="7349301" cy="773317"/>
      </dsp:txXfrm>
    </dsp:sp>
    <dsp:sp modelId="{71F4688A-7280-46A3-8CCE-9EC7DC391B01}">
      <dsp:nvSpPr>
        <dsp:cNvPr id="0" name=""/>
        <dsp:cNvSpPr/>
      </dsp:nvSpPr>
      <dsp:spPr>
        <a:xfrm>
          <a:off x="8122386" y="653749"/>
          <a:ext cx="533933" cy="533933"/>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242521" y="653749"/>
        <a:ext cx="293663" cy="401785"/>
      </dsp:txXfrm>
    </dsp:sp>
    <dsp:sp modelId="{D68CB5A7-2924-4DD3-BCBC-E91006ADBCAF}">
      <dsp:nvSpPr>
        <dsp:cNvPr id="0" name=""/>
        <dsp:cNvSpPr/>
      </dsp:nvSpPr>
      <dsp:spPr>
        <a:xfrm>
          <a:off x="8847353" y="1624536"/>
          <a:ext cx="533933" cy="533933"/>
        </a:xfrm>
        <a:prstGeom prst="downArrow">
          <a:avLst>
            <a:gd name="adj1" fmla="val 55000"/>
            <a:gd name="adj2" fmla="val 45000"/>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967488" y="1624536"/>
        <a:ext cx="293663" cy="401785"/>
      </dsp:txXfrm>
    </dsp:sp>
    <dsp:sp modelId="{3E026EDC-0E5C-48C6-AD61-6CA6B4C2883F}">
      <dsp:nvSpPr>
        <dsp:cNvPr id="0" name=""/>
        <dsp:cNvSpPr/>
      </dsp:nvSpPr>
      <dsp:spPr>
        <a:xfrm>
          <a:off x="9561499" y="2595324"/>
          <a:ext cx="533933" cy="533933"/>
        </a:xfrm>
        <a:prstGeom prst="downArrow">
          <a:avLst>
            <a:gd name="adj1" fmla="val 55000"/>
            <a:gd name="adj2" fmla="val 45000"/>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681634" y="2595324"/>
        <a:ext cx="293663" cy="40178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63E91-E80A-B591-77B9-517392425E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CD3C425-7151-FD6C-E4E5-EE92B1A33A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59E73B8-797C-E5E3-FDC1-6070F3EEDB7A}"/>
              </a:ext>
            </a:extLst>
          </p:cNvPr>
          <p:cNvSpPr>
            <a:spLocks noGrp="1"/>
          </p:cNvSpPr>
          <p:nvPr>
            <p:ph type="dt" sz="half" idx="10"/>
          </p:nvPr>
        </p:nvSpPr>
        <p:spPr/>
        <p:txBody>
          <a:bodyPr/>
          <a:lstStyle/>
          <a:p>
            <a:fld id="{B12AE43A-7A2A-4279-A293-EEFCB26154C4}" type="datetimeFigureOut">
              <a:rPr lang="en-GB" smtClean="0"/>
              <a:t>26/11/2025</a:t>
            </a:fld>
            <a:endParaRPr lang="en-GB"/>
          </a:p>
        </p:txBody>
      </p:sp>
      <p:sp>
        <p:nvSpPr>
          <p:cNvPr id="5" name="Footer Placeholder 4">
            <a:extLst>
              <a:ext uri="{FF2B5EF4-FFF2-40B4-BE49-F238E27FC236}">
                <a16:creationId xmlns:a16="http://schemas.microsoft.com/office/drawing/2014/main" id="{807FC4F5-8421-94BA-5AFD-BBB5B08C0B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F9007-19A0-638E-707A-8DD8C1081A83}"/>
              </a:ext>
            </a:extLst>
          </p:cNvPr>
          <p:cNvSpPr>
            <a:spLocks noGrp="1"/>
          </p:cNvSpPr>
          <p:nvPr>
            <p:ph type="sldNum" sz="quarter" idx="12"/>
          </p:nvPr>
        </p:nvSpPr>
        <p:spPr/>
        <p:txBody>
          <a:bodyPr/>
          <a:lstStyle/>
          <a:p>
            <a:fld id="{4DB7E6C4-FD00-4A37-AA61-E9E150AA4FD0}" type="slidenum">
              <a:rPr lang="en-GB" smtClean="0"/>
              <a:t>‹#›</a:t>
            </a:fld>
            <a:endParaRPr lang="en-GB"/>
          </a:p>
        </p:txBody>
      </p:sp>
    </p:spTree>
    <p:extLst>
      <p:ext uri="{BB962C8B-B14F-4D97-AF65-F5344CB8AC3E}">
        <p14:creationId xmlns:p14="http://schemas.microsoft.com/office/powerpoint/2010/main" val="1395738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BB35F-B77A-41D1-B57B-CE989C9FCC4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D060D9-E499-751F-3B32-B615C781B7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3BB30F-A5E7-BEDB-6C8D-725C6A11BF93}"/>
              </a:ext>
            </a:extLst>
          </p:cNvPr>
          <p:cNvSpPr>
            <a:spLocks noGrp="1"/>
          </p:cNvSpPr>
          <p:nvPr>
            <p:ph type="dt" sz="half" idx="10"/>
          </p:nvPr>
        </p:nvSpPr>
        <p:spPr/>
        <p:txBody>
          <a:bodyPr/>
          <a:lstStyle/>
          <a:p>
            <a:fld id="{B12AE43A-7A2A-4279-A293-EEFCB26154C4}" type="datetimeFigureOut">
              <a:rPr lang="en-GB" smtClean="0"/>
              <a:t>26/11/2025</a:t>
            </a:fld>
            <a:endParaRPr lang="en-GB"/>
          </a:p>
        </p:txBody>
      </p:sp>
      <p:sp>
        <p:nvSpPr>
          <p:cNvPr id="5" name="Footer Placeholder 4">
            <a:extLst>
              <a:ext uri="{FF2B5EF4-FFF2-40B4-BE49-F238E27FC236}">
                <a16:creationId xmlns:a16="http://schemas.microsoft.com/office/drawing/2014/main" id="{3A63149D-4D1D-B1E3-D2A4-67AE637F3B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821262-64F2-DD3F-20E9-B6BC8F8BC01E}"/>
              </a:ext>
            </a:extLst>
          </p:cNvPr>
          <p:cNvSpPr>
            <a:spLocks noGrp="1"/>
          </p:cNvSpPr>
          <p:nvPr>
            <p:ph type="sldNum" sz="quarter" idx="12"/>
          </p:nvPr>
        </p:nvSpPr>
        <p:spPr/>
        <p:txBody>
          <a:bodyPr/>
          <a:lstStyle/>
          <a:p>
            <a:fld id="{4DB7E6C4-FD00-4A37-AA61-E9E150AA4FD0}" type="slidenum">
              <a:rPr lang="en-GB" smtClean="0"/>
              <a:t>‹#›</a:t>
            </a:fld>
            <a:endParaRPr lang="en-GB"/>
          </a:p>
        </p:txBody>
      </p:sp>
    </p:spTree>
    <p:extLst>
      <p:ext uri="{BB962C8B-B14F-4D97-AF65-F5344CB8AC3E}">
        <p14:creationId xmlns:p14="http://schemas.microsoft.com/office/powerpoint/2010/main" val="4179802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CA9AAD-3164-CE47-6C22-A2914F9AA7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39A97F-AEA8-7591-E2B8-F33832D963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281010-9938-B2AD-5442-CCA115B58AD7}"/>
              </a:ext>
            </a:extLst>
          </p:cNvPr>
          <p:cNvSpPr>
            <a:spLocks noGrp="1"/>
          </p:cNvSpPr>
          <p:nvPr>
            <p:ph type="dt" sz="half" idx="10"/>
          </p:nvPr>
        </p:nvSpPr>
        <p:spPr/>
        <p:txBody>
          <a:bodyPr/>
          <a:lstStyle/>
          <a:p>
            <a:fld id="{B12AE43A-7A2A-4279-A293-EEFCB26154C4}" type="datetimeFigureOut">
              <a:rPr lang="en-GB" smtClean="0"/>
              <a:t>26/11/2025</a:t>
            </a:fld>
            <a:endParaRPr lang="en-GB"/>
          </a:p>
        </p:txBody>
      </p:sp>
      <p:sp>
        <p:nvSpPr>
          <p:cNvPr id="5" name="Footer Placeholder 4">
            <a:extLst>
              <a:ext uri="{FF2B5EF4-FFF2-40B4-BE49-F238E27FC236}">
                <a16:creationId xmlns:a16="http://schemas.microsoft.com/office/drawing/2014/main" id="{EEB909C3-A075-6572-8851-E062E607A1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45323-60BD-860D-8E96-C29984B81D97}"/>
              </a:ext>
            </a:extLst>
          </p:cNvPr>
          <p:cNvSpPr>
            <a:spLocks noGrp="1"/>
          </p:cNvSpPr>
          <p:nvPr>
            <p:ph type="sldNum" sz="quarter" idx="12"/>
          </p:nvPr>
        </p:nvSpPr>
        <p:spPr/>
        <p:txBody>
          <a:bodyPr/>
          <a:lstStyle/>
          <a:p>
            <a:fld id="{4DB7E6C4-FD00-4A37-AA61-E9E150AA4FD0}" type="slidenum">
              <a:rPr lang="en-GB" smtClean="0"/>
              <a:t>‹#›</a:t>
            </a:fld>
            <a:endParaRPr lang="en-GB"/>
          </a:p>
        </p:txBody>
      </p:sp>
    </p:spTree>
    <p:extLst>
      <p:ext uri="{BB962C8B-B14F-4D97-AF65-F5344CB8AC3E}">
        <p14:creationId xmlns:p14="http://schemas.microsoft.com/office/powerpoint/2010/main" val="2742933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DCC19-7C7A-EE8D-F6C7-A4626D1FC5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C552B9-29E5-64D5-CEF4-6193A0476D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33DDB1-6DEA-AE48-D1DB-87C3B8EED5E9}"/>
              </a:ext>
            </a:extLst>
          </p:cNvPr>
          <p:cNvSpPr>
            <a:spLocks noGrp="1"/>
          </p:cNvSpPr>
          <p:nvPr>
            <p:ph type="dt" sz="half" idx="10"/>
          </p:nvPr>
        </p:nvSpPr>
        <p:spPr/>
        <p:txBody>
          <a:bodyPr/>
          <a:lstStyle/>
          <a:p>
            <a:fld id="{B12AE43A-7A2A-4279-A293-EEFCB26154C4}" type="datetimeFigureOut">
              <a:rPr lang="en-GB" smtClean="0"/>
              <a:t>26/11/2025</a:t>
            </a:fld>
            <a:endParaRPr lang="en-GB"/>
          </a:p>
        </p:txBody>
      </p:sp>
      <p:sp>
        <p:nvSpPr>
          <p:cNvPr id="5" name="Footer Placeholder 4">
            <a:extLst>
              <a:ext uri="{FF2B5EF4-FFF2-40B4-BE49-F238E27FC236}">
                <a16:creationId xmlns:a16="http://schemas.microsoft.com/office/drawing/2014/main" id="{C97F520B-2896-0F8A-02D1-745FD607F8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3CECA5-2D4B-503D-1F18-86C1EA5DD03E}"/>
              </a:ext>
            </a:extLst>
          </p:cNvPr>
          <p:cNvSpPr>
            <a:spLocks noGrp="1"/>
          </p:cNvSpPr>
          <p:nvPr>
            <p:ph type="sldNum" sz="quarter" idx="12"/>
          </p:nvPr>
        </p:nvSpPr>
        <p:spPr/>
        <p:txBody>
          <a:bodyPr/>
          <a:lstStyle/>
          <a:p>
            <a:fld id="{4DB7E6C4-FD00-4A37-AA61-E9E150AA4FD0}" type="slidenum">
              <a:rPr lang="en-GB" smtClean="0"/>
              <a:t>‹#›</a:t>
            </a:fld>
            <a:endParaRPr lang="en-GB"/>
          </a:p>
        </p:txBody>
      </p:sp>
    </p:spTree>
    <p:extLst>
      <p:ext uri="{BB962C8B-B14F-4D97-AF65-F5344CB8AC3E}">
        <p14:creationId xmlns:p14="http://schemas.microsoft.com/office/powerpoint/2010/main" val="38653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7B172-4E27-AF45-00C8-D92BAA4DAF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0759578-41D7-257D-E046-D9F328F6CDC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FD92A3-1ED3-2946-5C7E-C14FE0D32887}"/>
              </a:ext>
            </a:extLst>
          </p:cNvPr>
          <p:cNvSpPr>
            <a:spLocks noGrp="1"/>
          </p:cNvSpPr>
          <p:nvPr>
            <p:ph type="dt" sz="half" idx="10"/>
          </p:nvPr>
        </p:nvSpPr>
        <p:spPr/>
        <p:txBody>
          <a:bodyPr/>
          <a:lstStyle/>
          <a:p>
            <a:fld id="{B12AE43A-7A2A-4279-A293-EEFCB26154C4}" type="datetimeFigureOut">
              <a:rPr lang="en-GB" smtClean="0"/>
              <a:t>26/11/2025</a:t>
            </a:fld>
            <a:endParaRPr lang="en-GB"/>
          </a:p>
        </p:txBody>
      </p:sp>
      <p:sp>
        <p:nvSpPr>
          <p:cNvPr id="5" name="Footer Placeholder 4">
            <a:extLst>
              <a:ext uri="{FF2B5EF4-FFF2-40B4-BE49-F238E27FC236}">
                <a16:creationId xmlns:a16="http://schemas.microsoft.com/office/drawing/2014/main" id="{E1408CCB-5E57-A95B-A4C5-771BBDEA60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02941C-04E8-87DF-2B40-AE138E5FFF8A}"/>
              </a:ext>
            </a:extLst>
          </p:cNvPr>
          <p:cNvSpPr>
            <a:spLocks noGrp="1"/>
          </p:cNvSpPr>
          <p:nvPr>
            <p:ph type="sldNum" sz="quarter" idx="12"/>
          </p:nvPr>
        </p:nvSpPr>
        <p:spPr/>
        <p:txBody>
          <a:bodyPr/>
          <a:lstStyle/>
          <a:p>
            <a:fld id="{4DB7E6C4-FD00-4A37-AA61-E9E150AA4FD0}" type="slidenum">
              <a:rPr lang="en-GB" smtClean="0"/>
              <a:t>‹#›</a:t>
            </a:fld>
            <a:endParaRPr lang="en-GB"/>
          </a:p>
        </p:txBody>
      </p:sp>
    </p:spTree>
    <p:extLst>
      <p:ext uri="{BB962C8B-B14F-4D97-AF65-F5344CB8AC3E}">
        <p14:creationId xmlns:p14="http://schemas.microsoft.com/office/powerpoint/2010/main" val="3295061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7CCB1-4555-1DDA-C09E-512EE7A369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A50D48-B53A-8E7F-12AA-FE4D17B384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ADDA4C9-A33A-0F63-9520-4029E1B1A4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17F5758-5819-C669-4913-FAC7B45BAAD9}"/>
              </a:ext>
            </a:extLst>
          </p:cNvPr>
          <p:cNvSpPr>
            <a:spLocks noGrp="1"/>
          </p:cNvSpPr>
          <p:nvPr>
            <p:ph type="dt" sz="half" idx="10"/>
          </p:nvPr>
        </p:nvSpPr>
        <p:spPr/>
        <p:txBody>
          <a:bodyPr/>
          <a:lstStyle/>
          <a:p>
            <a:fld id="{B12AE43A-7A2A-4279-A293-EEFCB26154C4}" type="datetimeFigureOut">
              <a:rPr lang="en-GB" smtClean="0"/>
              <a:t>26/11/2025</a:t>
            </a:fld>
            <a:endParaRPr lang="en-GB"/>
          </a:p>
        </p:txBody>
      </p:sp>
      <p:sp>
        <p:nvSpPr>
          <p:cNvPr id="6" name="Footer Placeholder 5">
            <a:extLst>
              <a:ext uri="{FF2B5EF4-FFF2-40B4-BE49-F238E27FC236}">
                <a16:creationId xmlns:a16="http://schemas.microsoft.com/office/drawing/2014/main" id="{F03D6B3B-83CE-8446-633D-F27436DF45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56B894-454C-2567-A6A1-45EE9DFCBE52}"/>
              </a:ext>
            </a:extLst>
          </p:cNvPr>
          <p:cNvSpPr>
            <a:spLocks noGrp="1"/>
          </p:cNvSpPr>
          <p:nvPr>
            <p:ph type="sldNum" sz="quarter" idx="12"/>
          </p:nvPr>
        </p:nvSpPr>
        <p:spPr/>
        <p:txBody>
          <a:bodyPr/>
          <a:lstStyle/>
          <a:p>
            <a:fld id="{4DB7E6C4-FD00-4A37-AA61-E9E150AA4FD0}" type="slidenum">
              <a:rPr lang="en-GB" smtClean="0"/>
              <a:t>‹#›</a:t>
            </a:fld>
            <a:endParaRPr lang="en-GB"/>
          </a:p>
        </p:txBody>
      </p:sp>
    </p:spTree>
    <p:extLst>
      <p:ext uri="{BB962C8B-B14F-4D97-AF65-F5344CB8AC3E}">
        <p14:creationId xmlns:p14="http://schemas.microsoft.com/office/powerpoint/2010/main" val="4118884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6C9B5-EBAC-9AF0-225D-ED695545040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B05478-3404-9239-052A-B5AA0FA0FB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9182B5-C25E-E1D3-5088-3B871D0F1E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A0592C9-EB02-1D95-2339-E5BA5EC736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2FCF2A-1061-AE9D-5ACF-7A9F85DE34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3F75B74-FEA2-E39A-C9E0-EB236BCE208A}"/>
              </a:ext>
            </a:extLst>
          </p:cNvPr>
          <p:cNvSpPr>
            <a:spLocks noGrp="1"/>
          </p:cNvSpPr>
          <p:nvPr>
            <p:ph type="dt" sz="half" idx="10"/>
          </p:nvPr>
        </p:nvSpPr>
        <p:spPr/>
        <p:txBody>
          <a:bodyPr/>
          <a:lstStyle/>
          <a:p>
            <a:fld id="{B12AE43A-7A2A-4279-A293-EEFCB26154C4}" type="datetimeFigureOut">
              <a:rPr lang="en-GB" smtClean="0"/>
              <a:t>26/11/2025</a:t>
            </a:fld>
            <a:endParaRPr lang="en-GB"/>
          </a:p>
        </p:txBody>
      </p:sp>
      <p:sp>
        <p:nvSpPr>
          <p:cNvPr id="8" name="Footer Placeholder 7">
            <a:extLst>
              <a:ext uri="{FF2B5EF4-FFF2-40B4-BE49-F238E27FC236}">
                <a16:creationId xmlns:a16="http://schemas.microsoft.com/office/drawing/2014/main" id="{7FF8A5D5-EE29-3C89-EA3E-D9D7E729698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54CCFF3-AD4D-2BCF-E41F-9D56B7187C3E}"/>
              </a:ext>
            </a:extLst>
          </p:cNvPr>
          <p:cNvSpPr>
            <a:spLocks noGrp="1"/>
          </p:cNvSpPr>
          <p:nvPr>
            <p:ph type="sldNum" sz="quarter" idx="12"/>
          </p:nvPr>
        </p:nvSpPr>
        <p:spPr/>
        <p:txBody>
          <a:bodyPr/>
          <a:lstStyle/>
          <a:p>
            <a:fld id="{4DB7E6C4-FD00-4A37-AA61-E9E150AA4FD0}" type="slidenum">
              <a:rPr lang="en-GB" smtClean="0"/>
              <a:t>‹#›</a:t>
            </a:fld>
            <a:endParaRPr lang="en-GB"/>
          </a:p>
        </p:txBody>
      </p:sp>
    </p:spTree>
    <p:extLst>
      <p:ext uri="{BB962C8B-B14F-4D97-AF65-F5344CB8AC3E}">
        <p14:creationId xmlns:p14="http://schemas.microsoft.com/office/powerpoint/2010/main" val="4179758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DD7C4-41B1-1F3A-D9D2-F1D6C02B18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998FF7-D954-9911-FED5-18B1AC9DC1E2}"/>
              </a:ext>
            </a:extLst>
          </p:cNvPr>
          <p:cNvSpPr>
            <a:spLocks noGrp="1"/>
          </p:cNvSpPr>
          <p:nvPr>
            <p:ph type="dt" sz="half" idx="10"/>
          </p:nvPr>
        </p:nvSpPr>
        <p:spPr/>
        <p:txBody>
          <a:bodyPr/>
          <a:lstStyle/>
          <a:p>
            <a:fld id="{B12AE43A-7A2A-4279-A293-EEFCB26154C4}" type="datetimeFigureOut">
              <a:rPr lang="en-GB" smtClean="0"/>
              <a:t>26/11/2025</a:t>
            </a:fld>
            <a:endParaRPr lang="en-GB"/>
          </a:p>
        </p:txBody>
      </p:sp>
      <p:sp>
        <p:nvSpPr>
          <p:cNvPr id="4" name="Footer Placeholder 3">
            <a:extLst>
              <a:ext uri="{FF2B5EF4-FFF2-40B4-BE49-F238E27FC236}">
                <a16:creationId xmlns:a16="http://schemas.microsoft.com/office/drawing/2014/main" id="{F6E5A473-9C3C-FE8B-F993-9200D5172BE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8D5C244-C6CA-2CD5-78FF-0B92DC91E799}"/>
              </a:ext>
            </a:extLst>
          </p:cNvPr>
          <p:cNvSpPr>
            <a:spLocks noGrp="1"/>
          </p:cNvSpPr>
          <p:nvPr>
            <p:ph type="sldNum" sz="quarter" idx="12"/>
          </p:nvPr>
        </p:nvSpPr>
        <p:spPr/>
        <p:txBody>
          <a:bodyPr/>
          <a:lstStyle/>
          <a:p>
            <a:fld id="{4DB7E6C4-FD00-4A37-AA61-E9E150AA4FD0}" type="slidenum">
              <a:rPr lang="en-GB" smtClean="0"/>
              <a:t>‹#›</a:t>
            </a:fld>
            <a:endParaRPr lang="en-GB"/>
          </a:p>
        </p:txBody>
      </p:sp>
    </p:spTree>
    <p:extLst>
      <p:ext uri="{BB962C8B-B14F-4D97-AF65-F5344CB8AC3E}">
        <p14:creationId xmlns:p14="http://schemas.microsoft.com/office/powerpoint/2010/main" val="3821098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58E592-B505-FC90-CF08-2F7A79BEF31F}"/>
              </a:ext>
            </a:extLst>
          </p:cNvPr>
          <p:cNvSpPr>
            <a:spLocks noGrp="1"/>
          </p:cNvSpPr>
          <p:nvPr>
            <p:ph type="dt" sz="half" idx="10"/>
          </p:nvPr>
        </p:nvSpPr>
        <p:spPr/>
        <p:txBody>
          <a:bodyPr/>
          <a:lstStyle/>
          <a:p>
            <a:fld id="{B12AE43A-7A2A-4279-A293-EEFCB26154C4}" type="datetimeFigureOut">
              <a:rPr lang="en-GB" smtClean="0"/>
              <a:t>26/11/2025</a:t>
            </a:fld>
            <a:endParaRPr lang="en-GB"/>
          </a:p>
        </p:txBody>
      </p:sp>
      <p:sp>
        <p:nvSpPr>
          <p:cNvPr id="3" name="Footer Placeholder 2">
            <a:extLst>
              <a:ext uri="{FF2B5EF4-FFF2-40B4-BE49-F238E27FC236}">
                <a16:creationId xmlns:a16="http://schemas.microsoft.com/office/drawing/2014/main" id="{604DA78B-8260-DA11-0204-270EA7F52C8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6340BE4-4981-7936-FACD-019D395EDDA0}"/>
              </a:ext>
            </a:extLst>
          </p:cNvPr>
          <p:cNvSpPr>
            <a:spLocks noGrp="1"/>
          </p:cNvSpPr>
          <p:nvPr>
            <p:ph type="sldNum" sz="quarter" idx="12"/>
          </p:nvPr>
        </p:nvSpPr>
        <p:spPr/>
        <p:txBody>
          <a:bodyPr/>
          <a:lstStyle/>
          <a:p>
            <a:fld id="{4DB7E6C4-FD00-4A37-AA61-E9E150AA4FD0}" type="slidenum">
              <a:rPr lang="en-GB" smtClean="0"/>
              <a:t>‹#›</a:t>
            </a:fld>
            <a:endParaRPr lang="en-GB"/>
          </a:p>
        </p:txBody>
      </p:sp>
    </p:spTree>
    <p:extLst>
      <p:ext uri="{BB962C8B-B14F-4D97-AF65-F5344CB8AC3E}">
        <p14:creationId xmlns:p14="http://schemas.microsoft.com/office/powerpoint/2010/main" val="4167619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01791-368E-400B-F0B0-088CFCFB19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3368534-8490-2060-F323-B78CEBF523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22E7D50-6512-619D-37A2-32C850F2CB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00B5DB-570A-D3DD-FEFE-EDC73A236279}"/>
              </a:ext>
            </a:extLst>
          </p:cNvPr>
          <p:cNvSpPr>
            <a:spLocks noGrp="1"/>
          </p:cNvSpPr>
          <p:nvPr>
            <p:ph type="dt" sz="half" idx="10"/>
          </p:nvPr>
        </p:nvSpPr>
        <p:spPr/>
        <p:txBody>
          <a:bodyPr/>
          <a:lstStyle/>
          <a:p>
            <a:fld id="{B12AE43A-7A2A-4279-A293-EEFCB26154C4}" type="datetimeFigureOut">
              <a:rPr lang="en-GB" smtClean="0"/>
              <a:t>26/11/2025</a:t>
            </a:fld>
            <a:endParaRPr lang="en-GB"/>
          </a:p>
        </p:txBody>
      </p:sp>
      <p:sp>
        <p:nvSpPr>
          <p:cNvPr id="6" name="Footer Placeholder 5">
            <a:extLst>
              <a:ext uri="{FF2B5EF4-FFF2-40B4-BE49-F238E27FC236}">
                <a16:creationId xmlns:a16="http://schemas.microsoft.com/office/drawing/2014/main" id="{AAE7F416-DD43-DD87-FDD0-D3EEE4087D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160256-51A8-CC91-E5B7-B574E67470FF}"/>
              </a:ext>
            </a:extLst>
          </p:cNvPr>
          <p:cNvSpPr>
            <a:spLocks noGrp="1"/>
          </p:cNvSpPr>
          <p:nvPr>
            <p:ph type="sldNum" sz="quarter" idx="12"/>
          </p:nvPr>
        </p:nvSpPr>
        <p:spPr/>
        <p:txBody>
          <a:bodyPr/>
          <a:lstStyle/>
          <a:p>
            <a:fld id="{4DB7E6C4-FD00-4A37-AA61-E9E150AA4FD0}" type="slidenum">
              <a:rPr lang="en-GB" smtClean="0"/>
              <a:t>‹#›</a:t>
            </a:fld>
            <a:endParaRPr lang="en-GB"/>
          </a:p>
        </p:txBody>
      </p:sp>
    </p:spTree>
    <p:extLst>
      <p:ext uri="{BB962C8B-B14F-4D97-AF65-F5344CB8AC3E}">
        <p14:creationId xmlns:p14="http://schemas.microsoft.com/office/powerpoint/2010/main" val="1830195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8C73-75E0-32FF-638D-ABB95CD33B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6A34F89-898A-3BF9-DB18-C0C532BC3E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3F5F46-9874-A52F-5FFD-12877046D2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D8BCE3-A3D4-3BF1-F9C0-0EF22ECD3DF9}"/>
              </a:ext>
            </a:extLst>
          </p:cNvPr>
          <p:cNvSpPr>
            <a:spLocks noGrp="1"/>
          </p:cNvSpPr>
          <p:nvPr>
            <p:ph type="dt" sz="half" idx="10"/>
          </p:nvPr>
        </p:nvSpPr>
        <p:spPr/>
        <p:txBody>
          <a:bodyPr/>
          <a:lstStyle/>
          <a:p>
            <a:fld id="{B12AE43A-7A2A-4279-A293-EEFCB26154C4}" type="datetimeFigureOut">
              <a:rPr lang="en-GB" smtClean="0"/>
              <a:t>26/11/2025</a:t>
            </a:fld>
            <a:endParaRPr lang="en-GB"/>
          </a:p>
        </p:txBody>
      </p:sp>
      <p:sp>
        <p:nvSpPr>
          <p:cNvPr id="6" name="Footer Placeholder 5">
            <a:extLst>
              <a:ext uri="{FF2B5EF4-FFF2-40B4-BE49-F238E27FC236}">
                <a16:creationId xmlns:a16="http://schemas.microsoft.com/office/drawing/2014/main" id="{A9DA7043-8311-2FF6-B221-D129EAC25D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DF67E2-2142-DCF9-B0F1-7751CF2AFADA}"/>
              </a:ext>
            </a:extLst>
          </p:cNvPr>
          <p:cNvSpPr>
            <a:spLocks noGrp="1"/>
          </p:cNvSpPr>
          <p:nvPr>
            <p:ph type="sldNum" sz="quarter" idx="12"/>
          </p:nvPr>
        </p:nvSpPr>
        <p:spPr/>
        <p:txBody>
          <a:bodyPr/>
          <a:lstStyle/>
          <a:p>
            <a:fld id="{4DB7E6C4-FD00-4A37-AA61-E9E150AA4FD0}" type="slidenum">
              <a:rPr lang="en-GB" smtClean="0"/>
              <a:t>‹#›</a:t>
            </a:fld>
            <a:endParaRPr lang="en-GB"/>
          </a:p>
        </p:txBody>
      </p:sp>
    </p:spTree>
    <p:extLst>
      <p:ext uri="{BB962C8B-B14F-4D97-AF65-F5344CB8AC3E}">
        <p14:creationId xmlns:p14="http://schemas.microsoft.com/office/powerpoint/2010/main" val="4017796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FCCE12-B9FC-C3EA-70F7-C2B9B694C8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B36E34-F620-36AA-8ADD-CE91EB109B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43A36A-F304-C952-F911-434E237D88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2AE43A-7A2A-4279-A293-EEFCB26154C4}" type="datetimeFigureOut">
              <a:rPr lang="en-GB" smtClean="0"/>
              <a:t>26/11/2025</a:t>
            </a:fld>
            <a:endParaRPr lang="en-GB"/>
          </a:p>
        </p:txBody>
      </p:sp>
      <p:sp>
        <p:nvSpPr>
          <p:cNvPr id="5" name="Footer Placeholder 4">
            <a:extLst>
              <a:ext uri="{FF2B5EF4-FFF2-40B4-BE49-F238E27FC236}">
                <a16:creationId xmlns:a16="http://schemas.microsoft.com/office/drawing/2014/main" id="{1801357A-D871-DB8C-1F22-F8E4DFD719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3964CFE-8853-C4D7-25C8-F9D34C21C6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DB7E6C4-FD00-4A37-AA61-E9E150AA4FD0}" type="slidenum">
              <a:rPr lang="en-GB" smtClean="0"/>
              <a:t>‹#›</a:t>
            </a:fld>
            <a:endParaRPr lang="en-GB"/>
          </a:p>
        </p:txBody>
      </p:sp>
    </p:spTree>
    <p:extLst>
      <p:ext uri="{BB962C8B-B14F-4D97-AF65-F5344CB8AC3E}">
        <p14:creationId xmlns:p14="http://schemas.microsoft.com/office/powerpoint/2010/main" val="583183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ansa.khan@bucksmind.org.uk"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andysmanclub.co.uk/" TargetMode="External"/><Relationship Id="rId2" Type="http://schemas.openxmlformats.org/officeDocument/2006/relationships/hyperlink" Target="mailto:info@andysmanclub.co.uk"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E1BDD-9283-7DA2-6183-3A0F8B16DF55}"/>
              </a:ext>
            </a:extLst>
          </p:cNvPr>
          <p:cNvSpPr>
            <a:spLocks noGrp="1"/>
          </p:cNvSpPr>
          <p:nvPr>
            <p:ph type="title"/>
          </p:nvPr>
        </p:nvSpPr>
        <p:spPr>
          <a:xfrm>
            <a:off x="838200" y="365125"/>
            <a:ext cx="10515600" cy="1325563"/>
          </a:xfrm>
        </p:spPr>
        <p:txBody>
          <a:bodyPr/>
          <a:lstStyle/>
          <a:p>
            <a:r>
              <a:rPr lang="en-US" dirty="0"/>
              <a:t>       Patient Group, Great Hollands Practice</a:t>
            </a:r>
            <a:endParaRPr lang="en-GB" dirty="0"/>
          </a:p>
        </p:txBody>
      </p:sp>
      <p:sp>
        <p:nvSpPr>
          <p:cNvPr id="5" name="Content Placeholder 4">
            <a:extLst>
              <a:ext uri="{FF2B5EF4-FFF2-40B4-BE49-F238E27FC236}">
                <a16:creationId xmlns:a16="http://schemas.microsoft.com/office/drawing/2014/main" id="{D224A6E2-C647-ABAC-F113-55E4A9AF21A1}"/>
              </a:ext>
            </a:extLst>
          </p:cNvPr>
          <p:cNvSpPr>
            <a:spLocks noGrp="1"/>
          </p:cNvSpPr>
          <p:nvPr>
            <p:ph idx="1"/>
          </p:nvPr>
        </p:nvSpPr>
        <p:spPr/>
        <p:txBody>
          <a:bodyPr>
            <a:normAutofit fontScale="85000" lnSpcReduction="20000"/>
          </a:bodyPr>
          <a:lstStyle/>
          <a:p>
            <a:r>
              <a:rPr lang="en-US" dirty="0"/>
              <a:t>                                               Come and Join us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GB" dirty="0"/>
              <a:t>Email: david.jones8@nhs.net</a:t>
            </a:r>
            <a:endParaRPr lang="en-US" dirty="0"/>
          </a:p>
        </p:txBody>
      </p:sp>
      <p:pic>
        <p:nvPicPr>
          <p:cNvPr id="4" name="Picture 3">
            <a:extLst>
              <a:ext uri="{FF2B5EF4-FFF2-40B4-BE49-F238E27FC236}">
                <a16:creationId xmlns:a16="http://schemas.microsoft.com/office/drawing/2014/main" id="{6C334E7C-F32C-27B2-DDBF-47B7251BDD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425103" y="2089871"/>
            <a:ext cx="3463290" cy="3665048"/>
          </a:xfrm>
          <a:prstGeom prst="rect">
            <a:avLst/>
          </a:prstGeom>
        </p:spPr>
      </p:pic>
      <p:pic>
        <p:nvPicPr>
          <p:cNvPr id="6" name="Picture 5">
            <a:extLst>
              <a:ext uri="{FF2B5EF4-FFF2-40B4-BE49-F238E27FC236}">
                <a16:creationId xmlns:a16="http://schemas.microsoft.com/office/drawing/2014/main" id="{F989C98A-4C96-1078-4EFB-01DC8D0415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V="1">
            <a:off x="6232102" y="2947920"/>
            <a:ext cx="3463290" cy="1948950"/>
          </a:xfrm>
          <a:prstGeom prst="rect">
            <a:avLst/>
          </a:prstGeom>
        </p:spPr>
      </p:pic>
    </p:spTree>
    <p:extLst>
      <p:ext uri="{BB962C8B-B14F-4D97-AF65-F5344CB8AC3E}">
        <p14:creationId xmlns:p14="http://schemas.microsoft.com/office/powerpoint/2010/main" val="1712420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05B50-1FB5-7E8F-67BA-AA728C1B4648}"/>
              </a:ext>
            </a:extLst>
          </p:cNvPr>
          <p:cNvSpPr>
            <a:spLocks noGrp="1"/>
          </p:cNvSpPr>
          <p:nvPr>
            <p:ph type="title"/>
          </p:nvPr>
        </p:nvSpPr>
        <p:spPr/>
        <p:txBody>
          <a:bodyPr/>
          <a:lstStyle/>
          <a:p>
            <a:r>
              <a:rPr lang="en-US" dirty="0"/>
              <a:t>                               Introduction</a:t>
            </a:r>
            <a:endParaRPr lang="en-GB" dirty="0"/>
          </a:p>
        </p:txBody>
      </p:sp>
      <p:sp>
        <p:nvSpPr>
          <p:cNvPr id="4" name="TextBox 3">
            <a:extLst>
              <a:ext uri="{FF2B5EF4-FFF2-40B4-BE49-F238E27FC236}">
                <a16:creationId xmlns:a16="http://schemas.microsoft.com/office/drawing/2014/main" id="{0CCDB003-B6E7-4157-3982-5302AB2B0ABD}"/>
              </a:ext>
            </a:extLst>
          </p:cNvPr>
          <p:cNvSpPr txBox="1"/>
          <p:nvPr/>
        </p:nvSpPr>
        <p:spPr>
          <a:xfrm>
            <a:off x="3048856" y="1648582"/>
            <a:ext cx="6097712" cy="4611519"/>
          </a:xfrm>
          <a:prstGeom prst="rect">
            <a:avLst/>
          </a:prstGeom>
          <a:noFill/>
        </p:spPr>
        <p:txBody>
          <a:bodyPr wrap="square">
            <a:spAutoFit/>
          </a:bodyPr>
          <a:lstStyle/>
          <a:p>
            <a:pPr marL="6350" indent="-6350">
              <a:lnSpc>
                <a:spcPct val="150000"/>
              </a:lnSpc>
              <a:buNone/>
            </a:pPr>
            <a:r>
              <a:rPr lang="en-GB" sz="1800" kern="100" dirty="0">
                <a:solidFill>
                  <a:srgbClr val="000000"/>
                </a:solidFill>
                <a:effectLst/>
                <a:latin typeface="Arial" panose="020B0604020202020204" pitchFamily="34" charset="0"/>
                <a:ea typeface="Arial" panose="020B0604020202020204" pitchFamily="34" charset="0"/>
              </a:rPr>
              <a:t>The Great Hollands </a:t>
            </a:r>
            <a:r>
              <a:rPr lang="en-GB" kern="100" dirty="0">
                <a:solidFill>
                  <a:srgbClr val="000000"/>
                </a:solidFill>
                <a:latin typeface="Arial" panose="020B0604020202020204" pitchFamily="34" charset="0"/>
                <a:ea typeface="Arial" panose="020B0604020202020204" pitchFamily="34" charset="0"/>
              </a:rPr>
              <a:t>Practice</a:t>
            </a:r>
            <a:r>
              <a:rPr lang="en-GB" sz="1800" kern="100" dirty="0">
                <a:solidFill>
                  <a:srgbClr val="000000"/>
                </a:solidFill>
                <a:effectLst/>
                <a:latin typeface="Arial" panose="020B0604020202020204" pitchFamily="34" charset="0"/>
                <a:ea typeface="Arial" panose="020B0604020202020204" pitchFamily="34" charset="0"/>
              </a:rPr>
              <a:t> Patient Group was set up in 2009 and</a:t>
            </a:r>
            <a:r>
              <a:rPr lang="en-GB" sz="1800" b="1" kern="100" dirty="0">
                <a:solidFill>
                  <a:srgbClr val="000000"/>
                </a:solidFill>
                <a:effectLst/>
                <a:latin typeface="Arial" panose="020B0604020202020204" pitchFamily="34" charset="0"/>
                <a:ea typeface="Arial" panose="020B0604020202020204" pitchFamily="34" charset="0"/>
              </a:rPr>
              <a:t> </a:t>
            </a:r>
            <a:r>
              <a:rPr lang="en-GB" sz="1800" kern="100" dirty="0">
                <a:solidFill>
                  <a:srgbClr val="000000"/>
                </a:solidFill>
                <a:effectLst/>
                <a:latin typeface="Arial" panose="020B0604020202020204" pitchFamily="34" charset="0"/>
                <a:ea typeface="Arial" panose="020B0604020202020204" pitchFamily="34" charset="0"/>
              </a:rPr>
              <a:t>continues to work effectively through regular meetings. The members of the PG include volunteer patients, the practice manager and the practice’s GP. We meet to discuss the services on offer and how improvements can be made for the benefit of patients and the practice.</a:t>
            </a:r>
          </a:p>
          <a:p>
            <a:pPr marL="6350" indent="-6350">
              <a:lnSpc>
                <a:spcPct val="150000"/>
              </a:lnSpc>
              <a:buNone/>
            </a:pPr>
            <a:endParaRPr lang="en-GB" kern="100" dirty="0">
              <a:solidFill>
                <a:srgbClr val="000000"/>
              </a:solidFill>
              <a:latin typeface="Arial" panose="020B0604020202020204" pitchFamily="34" charset="0"/>
              <a:ea typeface="Arial" panose="020B0604020202020204" pitchFamily="34" charset="0"/>
            </a:endParaRPr>
          </a:p>
          <a:p>
            <a:pPr marL="6350" indent="-6350">
              <a:lnSpc>
                <a:spcPct val="150000"/>
              </a:lnSpc>
              <a:buNone/>
            </a:pPr>
            <a:r>
              <a:rPr lang="en-GB" kern="100" dirty="0">
                <a:solidFill>
                  <a:srgbClr val="000000"/>
                </a:solidFill>
                <a:effectLst/>
                <a:latin typeface="Arial" panose="020B0604020202020204" pitchFamily="34" charset="0"/>
                <a:ea typeface="Arial" panose="020B0604020202020204" pitchFamily="34" charset="0"/>
              </a:rPr>
              <a:t>In this  catalogue, we have collated some information on voluntary services offered in Bracknell. We hope you would find it useful.</a:t>
            </a:r>
          </a:p>
        </p:txBody>
      </p:sp>
    </p:spTree>
    <p:extLst>
      <p:ext uri="{BB962C8B-B14F-4D97-AF65-F5344CB8AC3E}">
        <p14:creationId xmlns:p14="http://schemas.microsoft.com/office/powerpoint/2010/main" val="3967118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useBgFill="1">
        <p:nvSpPr>
          <p:cNvPr id="1214" name="Rectangle 1213">
            <a:extLst>
              <a:ext uri="{FF2B5EF4-FFF2-40B4-BE49-F238E27FC236}">
                <a16:creationId xmlns:a16="http://schemas.microsoft.com/office/drawing/2014/main" id="{AA866F0E-F54B-4BF5-8A88-7D97BD45F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5" name="Freeform: Shape 1214">
            <a:extLst>
              <a:ext uri="{FF2B5EF4-FFF2-40B4-BE49-F238E27FC236}">
                <a16:creationId xmlns:a16="http://schemas.microsoft.com/office/drawing/2014/main" id="{8229EC50-E910-4AE2-9EEA-604A81EF6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941221 w 12192000"/>
              <a:gd name="connsiteY0" fmla="*/ 2015186 h 6858000"/>
              <a:gd name="connsiteX1" fmla="*/ 6907857 w 12192000"/>
              <a:gd name="connsiteY1" fmla="*/ 2033351 h 6858000"/>
              <a:gd name="connsiteX2" fmla="*/ 7093700 w 12192000"/>
              <a:gd name="connsiteY2" fmla="*/ 2101457 h 6858000"/>
              <a:gd name="connsiteX3" fmla="*/ 6803079 w 12192000"/>
              <a:gd name="connsiteY3" fmla="*/ 2065612 h 6858000"/>
              <a:gd name="connsiteX4" fmla="*/ 6798115 w 12192000"/>
              <a:gd name="connsiteY4" fmla="*/ 2088772 h 6858000"/>
              <a:gd name="connsiteX5" fmla="*/ 7128167 w 12192000"/>
              <a:gd name="connsiteY5" fmla="*/ 2176455 h 6858000"/>
              <a:gd name="connsiteX6" fmla="*/ 7098663 w 12192000"/>
              <a:gd name="connsiteY6" fmla="*/ 2189968 h 6858000"/>
              <a:gd name="connsiteX7" fmla="*/ 6923298 w 12192000"/>
              <a:gd name="connsiteY7" fmla="*/ 2156052 h 6858000"/>
              <a:gd name="connsiteX8" fmla="*/ 6888004 w 12192000"/>
              <a:gd name="connsiteY8" fmla="*/ 2164875 h 6858000"/>
              <a:gd name="connsiteX9" fmla="*/ 6905375 w 12192000"/>
              <a:gd name="connsiteY9" fmla="*/ 2205958 h 6858000"/>
              <a:gd name="connsiteX10" fmla="*/ 6981477 w 12192000"/>
              <a:gd name="connsiteY10" fmla="*/ 2221951 h 6858000"/>
              <a:gd name="connsiteX11" fmla="*/ 7100043 w 12192000"/>
              <a:gd name="connsiteY11" fmla="*/ 2318459 h 6858000"/>
              <a:gd name="connsiteX12" fmla="*/ 6920540 w 12192000"/>
              <a:gd name="connsiteY12" fmla="*/ 2306877 h 6858000"/>
              <a:gd name="connsiteX13" fmla="*/ 6888831 w 12192000"/>
              <a:gd name="connsiteY13" fmla="*/ 2330314 h 6858000"/>
              <a:gd name="connsiteX14" fmla="*/ 6876698 w 12192000"/>
              <a:gd name="connsiteY14" fmla="*/ 2360645 h 6858000"/>
              <a:gd name="connsiteX15" fmla="*/ 6807214 w 12192000"/>
              <a:gd name="connsiteY15" fmla="*/ 2385736 h 6858000"/>
              <a:gd name="connsiteX16" fmla="*/ 6916405 w 12192000"/>
              <a:gd name="connsiteY16" fmla="*/ 2413862 h 6858000"/>
              <a:gd name="connsiteX17" fmla="*/ 6799770 w 12192000"/>
              <a:gd name="connsiteY17" fmla="*/ 2413862 h 6858000"/>
              <a:gd name="connsiteX18" fmla="*/ 6665762 w 12192000"/>
              <a:gd name="connsiteY18" fmla="*/ 2394561 h 6858000"/>
              <a:gd name="connsiteX19" fmla="*/ 6522933 w 12192000"/>
              <a:gd name="connsiteY19" fmla="*/ 2400626 h 6858000"/>
              <a:gd name="connsiteX20" fmla="*/ 6237275 w 12192000"/>
              <a:gd name="connsiteY20" fmla="*/ 2365057 h 6858000"/>
              <a:gd name="connsiteX21" fmla="*/ 6101338 w 12192000"/>
              <a:gd name="connsiteY21" fmla="*/ 2367538 h 6858000"/>
              <a:gd name="connsiteX22" fmla="*/ 6857121 w 12192000"/>
              <a:gd name="connsiteY22" fmla="*/ 2606875 h 6858000"/>
              <a:gd name="connsiteX23" fmla="*/ 6818519 w 12192000"/>
              <a:gd name="connsiteY23" fmla="*/ 2659539 h 6858000"/>
              <a:gd name="connsiteX24" fmla="*/ 6976790 w 12192000"/>
              <a:gd name="connsiteY24" fmla="*/ 2716892 h 6858000"/>
              <a:gd name="connsiteX25" fmla="*/ 7015669 w 12192000"/>
              <a:gd name="connsiteY25" fmla="*/ 2773693 h 6858000"/>
              <a:gd name="connsiteX26" fmla="*/ 6966864 w 12192000"/>
              <a:gd name="connsiteY26" fmla="*/ 2768730 h 6858000"/>
              <a:gd name="connsiteX27" fmla="*/ 6924953 w 12192000"/>
              <a:gd name="connsiteY27" fmla="*/ 2779483 h 6858000"/>
              <a:gd name="connsiteX28" fmla="*/ 6942323 w 12192000"/>
              <a:gd name="connsiteY28" fmla="*/ 2851726 h 6858000"/>
              <a:gd name="connsiteX29" fmla="*/ 7165943 w 12192000"/>
              <a:gd name="connsiteY29" fmla="*/ 2944924 h 6858000"/>
              <a:gd name="connsiteX30" fmla="*/ 7186071 w 12192000"/>
              <a:gd name="connsiteY30" fmla="*/ 2975254 h 6858000"/>
              <a:gd name="connsiteX31" fmla="*/ 7159325 w 12192000"/>
              <a:gd name="connsiteY31" fmla="*/ 2996762 h 6858000"/>
              <a:gd name="connsiteX32" fmla="*/ 7087082 w 12192000"/>
              <a:gd name="connsiteY32" fmla="*/ 3007790 h 6858000"/>
              <a:gd name="connsiteX33" fmla="*/ 7188276 w 12192000"/>
              <a:gd name="connsiteY33" fmla="*/ 3111191 h 6858000"/>
              <a:gd name="connsiteX34" fmla="*/ 7225225 w 12192000"/>
              <a:gd name="connsiteY34" fmla="*/ 3139866 h 6858000"/>
              <a:gd name="connsiteX35" fmla="*/ 7288368 w 12192000"/>
              <a:gd name="connsiteY35" fmla="*/ 3184260 h 6858000"/>
              <a:gd name="connsiteX36" fmla="*/ 7289471 w 12192000"/>
              <a:gd name="connsiteY36" fmla="*/ 3197771 h 6858000"/>
              <a:gd name="connsiteX37" fmla="*/ 7203442 w 12192000"/>
              <a:gd name="connsiteY37" fmla="*/ 3245472 h 6858000"/>
              <a:gd name="connsiteX38" fmla="*/ 7048205 w 12192000"/>
              <a:gd name="connsiteY38" fmla="*/ 3232512 h 6858000"/>
              <a:gd name="connsiteX39" fmla="*/ 7277614 w 12192000"/>
              <a:gd name="connsiteY39" fmla="*/ 3303652 h 6858000"/>
              <a:gd name="connsiteX40" fmla="*/ 6535066 w 12192000"/>
              <a:gd name="connsiteY40" fmla="*/ 3134077 h 6858000"/>
              <a:gd name="connsiteX41" fmla="*/ 6582492 w 12192000"/>
              <a:gd name="connsiteY41" fmla="*/ 3178469 h 6858000"/>
              <a:gd name="connsiteX42" fmla="*/ 6842233 w 12192000"/>
              <a:gd name="connsiteY42" fmla="*/ 3295379 h 6858000"/>
              <a:gd name="connsiteX43" fmla="*/ 6915853 w 12192000"/>
              <a:gd name="connsiteY43" fmla="*/ 3368725 h 6858000"/>
              <a:gd name="connsiteX44" fmla="*/ 6993058 w 12192000"/>
              <a:gd name="connsiteY44" fmla="*/ 3409257 h 6858000"/>
              <a:gd name="connsiteX45" fmla="*/ 7101421 w 12192000"/>
              <a:gd name="connsiteY45" fmla="*/ 3408430 h 6858000"/>
              <a:gd name="connsiteX46" fmla="*/ 7178350 w 12192000"/>
              <a:gd name="connsiteY46" fmla="*/ 3470746 h 6858000"/>
              <a:gd name="connsiteX47" fmla="*/ 7098112 w 12192000"/>
              <a:gd name="connsiteY47" fmla="*/ 3483982 h 6858000"/>
              <a:gd name="connsiteX48" fmla="*/ 7004088 w 12192000"/>
              <a:gd name="connsiteY48" fmla="*/ 3473780 h 6858000"/>
              <a:gd name="connsiteX49" fmla="*/ 6801147 w 12192000"/>
              <a:gd name="connsiteY49" fmla="*/ 3477087 h 6858000"/>
              <a:gd name="connsiteX50" fmla="*/ 6684788 w 12192000"/>
              <a:gd name="connsiteY50" fmla="*/ 3489220 h 6858000"/>
              <a:gd name="connsiteX51" fmla="*/ 6417328 w 12192000"/>
              <a:gd name="connsiteY51" fmla="*/ 3468539 h 6858000"/>
              <a:gd name="connsiteX52" fmla="*/ 6433045 w 12192000"/>
              <a:gd name="connsiteY52" fmla="*/ 3521481 h 6858000"/>
              <a:gd name="connsiteX53" fmla="*/ 6423117 w 12192000"/>
              <a:gd name="connsiteY53" fmla="*/ 3567527 h 6858000"/>
              <a:gd name="connsiteX54" fmla="*/ 6419258 w 12192000"/>
              <a:gd name="connsiteY54" fmla="*/ 3667620 h 6858000"/>
              <a:gd name="connsiteX55" fmla="*/ 6421740 w 12192000"/>
              <a:gd name="connsiteY55" fmla="*/ 3683888 h 6858000"/>
              <a:gd name="connsiteX56" fmla="*/ 6361906 w 12192000"/>
              <a:gd name="connsiteY56" fmla="*/ 3694366 h 6858000"/>
              <a:gd name="connsiteX57" fmla="*/ 6718429 w 12192000"/>
              <a:gd name="connsiteY57" fmla="*/ 3902544 h 6858000"/>
              <a:gd name="connsiteX58" fmla="*/ 6480195 w 12192000"/>
              <a:gd name="connsiteY58" fmla="*/ 3849603 h 6858000"/>
              <a:gd name="connsiteX59" fmla="*/ 6447934 w 12192000"/>
              <a:gd name="connsiteY59" fmla="*/ 3937011 h 6858000"/>
              <a:gd name="connsiteX60" fmla="*/ 6559882 w 12192000"/>
              <a:gd name="connsiteY60" fmla="*/ 4014767 h 6858000"/>
              <a:gd name="connsiteX61" fmla="*/ 6601241 w 12192000"/>
              <a:gd name="connsiteY61" fmla="*/ 4168626 h 6858000"/>
              <a:gd name="connsiteX62" fmla="*/ 6581113 w 12192000"/>
              <a:gd name="connsiteY62" fmla="*/ 4309250 h 6858000"/>
              <a:gd name="connsiteX63" fmla="*/ 6533136 w 12192000"/>
              <a:gd name="connsiteY63" fmla="*/ 4353918 h 6858000"/>
              <a:gd name="connsiteX64" fmla="*/ 6463651 w 12192000"/>
              <a:gd name="connsiteY64" fmla="*/ 4434156 h 6858000"/>
              <a:gd name="connsiteX65" fmla="*/ 6420637 w 12192000"/>
              <a:gd name="connsiteY65" fmla="*/ 4483787 h 6858000"/>
              <a:gd name="connsiteX66" fmla="*/ 6271190 w 12192000"/>
              <a:gd name="connsiteY66" fmla="*/ 4464487 h 6858000"/>
              <a:gd name="connsiteX67" fmla="*/ 6470545 w 12192000"/>
              <a:gd name="connsiteY67" fmla="*/ 4590498 h 6858000"/>
              <a:gd name="connsiteX68" fmla="*/ 6308965 w 12192000"/>
              <a:gd name="connsiteY68" fmla="*/ 4574780 h 6858000"/>
              <a:gd name="connsiteX69" fmla="*/ 6256301 w 12192000"/>
              <a:gd name="connsiteY69" fmla="*/ 4583603 h 6858000"/>
              <a:gd name="connsiteX70" fmla="*/ 6286354 w 12192000"/>
              <a:gd name="connsiteY70" fmla="*/ 4624412 h 6858000"/>
              <a:gd name="connsiteX71" fmla="*/ 6404920 w 12192000"/>
              <a:gd name="connsiteY71" fmla="*/ 4693621 h 6858000"/>
              <a:gd name="connsiteX72" fmla="*/ 6649220 w 12192000"/>
              <a:gd name="connsiteY72" fmla="*/ 4881120 h 6858000"/>
              <a:gd name="connsiteX73" fmla="*/ 6412640 w 12192000"/>
              <a:gd name="connsiteY73" fmla="*/ 4795092 h 6858000"/>
              <a:gd name="connsiteX74" fmla="*/ 6661902 w 12192000"/>
              <a:gd name="connsiteY74" fmla="*/ 4987828 h 6858000"/>
              <a:gd name="connsiteX75" fmla="*/ 6717325 w 12192000"/>
              <a:gd name="connsiteY75" fmla="*/ 5051798 h 6858000"/>
              <a:gd name="connsiteX76" fmla="*/ 6829272 w 12192000"/>
              <a:gd name="connsiteY76" fmla="*/ 5210619 h 6858000"/>
              <a:gd name="connsiteX77" fmla="*/ 6823757 w 12192000"/>
              <a:gd name="connsiteY77" fmla="*/ 5228542 h 6858000"/>
              <a:gd name="connsiteX78" fmla="*/ 6694439 w 12192000"/>
              <a:gd name="connsiteY78" fmla="*/ 5202899 h 6858000"/>
              <a:gd name="connsiteX79" fmla="*/ 6862085 w 12192000"/>
              <a:gd name="connsiteY79" fmla="*/ 5336355 h 6858000"/>
              <a:gd name="connsiteX80" fmla="*/ 7035246 w 12192000"/>
              <a:gd name="connsiteY80" fmla="*/ 5438926 h 6858000"/>
              <a:gd name="connsiteX81" fmla="*/ 6912268 w 12192000"/>
              <a:gd name="connsiteY81" fmla="*/ 5423210 h 6858000"/>
              <a:gd name="connsiteX82" fmla="*/ 6743244 w 12192000"/>
              <a:gd name="connsiteY82" fmla="*/ 5364479 h 6858000"/>
              <a:gd name="connsiteX83" fmla="*/ 6684513 w 12192000"/>
              <a:gd name="connsiteY83" fmla="*/ 5386538 h 6858000"/>
              <a:gd name="connsiteX84" fmla="*/ 6844713 w 12192000"/>
              <a:gd name="connsiteY84" fmla="*/ 5483595 h 6858000"/>
              <a:gd name="connsiteX85" fmla="*/ 6936533 w 12192000"/>
              <a:gd name="connsiteY85" fmla="*/ 5528541 h 6858000"/>
              <a:gd name="connsiteX86" fmla="*/ 6973204 w 12192000"/>
              <a:gd name="connsiteY86" fmla="*/ 5563007 h 6858000"/>
              <a:gd name="connsiteX87" fmla="*/ 7077983 w 12192000"/>
              <a:gd name="connsiteY87" fmla="*/ 5685983 h 6858000"/>
              <a:gd name="connsiteX88" fmla="*/ 7385702 w 12192000"/>
              <a:gd name="connsiteY88" fmla="*/ 5820265 h 6858000"/>
              <a:gd name="connsiteX89" fmla="*/ 7673565 w 12192000"/>
              <a:gd name="connsiteY89" fmla="*/ 5987085 h 6858000"/>
              <a:gd name="connsiteX90" fmla="*/ 7898289 w 12192000"/>
              <a:gd name="connsiteY90" fmla="*/ 6091035 h 6858000"/>
              <a:gd name="connsiteX91" fmla="*/ 8466299 w 12192000"/>
              <a:gd name="connsiteY91" fmla="*/ 6224765 h 6858000"/>
              <a:gd name="connsiteX92" fmla="*/ 10620599 w 12192000"/>
              <a:gd name="connsiteY92" fmla="*/ 5317605 h 6858000"/>
              <a:gd name="connsiteX93" fmla="*/ 10647894 w 12192000"/>
              <a:gd name="connsiteY93" fmla="*/ 5290581 h 6858000"/>
              <a:gd name="connsiteX94" fmla="*/ 10752398 w 12192000"/>
              <a:gd name="connsiteY94" fmla="*/ 5188838 h 6858000"/>
              <a:gd name="connsiteX95" fmla="*/ 10841186 w 12192000"/>
              <a:gd name="connsiteY95" fmla="*/ 5097293 h 6858000"/>
              <a:gd name="connsiteX96" fmla="*/ 10794861 w 12192000"/>
              <a:gd name="connsiteY96" fmla="*/ 5066412 h 6858000"/>
              <a:gd name="connsiteX97" fmla="*/ 10857454 w 12192000"/>
              <a:gd name="connsiteY97" fmla="*/ 4979004 h 6858000"/>
              <a:gd name="connsiteX98" fmla="*/ 11056532 w 12192000"/>
              <a:gd name="connsiteY98" fmla="*/ 4709613 h 6858000"/>
              <a:gd name="connsiteX99" fmla="*/ 11143939 w 12192000"/>
              <a:gd name="connsiteY99" fmla="*/ 4650332 h 6858000"/>
              <a:gd name="connsiteX100" fmla="*/ 11250372 w 12192000"/>
              <a:gd name="connsiteY100" fmla="*/ 4501160 h 6858000"/>
              <a:gd name="connsiteX101" fmla="*/ 11265538 w 12192000"/>
              <a:gd name="connsiteY101" fmla="*/ 4466694 h 6858000"/>
              <a:gd name="connsiteX102" fmla="*/ 11243755 w 12192000"/>
              <a:gd name="connsiteY102" fmla="*/ 4422850 h 6858000"/>
              <a:gd name="connsiteX103" fmla="*/ 11227486 w 12192000"/>
              <a:gd name="connsiteY103" fmla="*/ 4378734 h 6858000"/>
              <a:gd name="connsiteX104" fmla="*/ 11248718 w 12192000"/>
              <a:gd name="connsiteY104" fmla="*/ 4365774 h 6858000"/>
              <a:gd name="connsiteX105" fmla="*/ 11385204 w 12192000"/>
              <a:gd name="connsiteY105" fmla="*/ 4343440 h 6858000"/>
              <a:gd name="connsiteX106" fmla="*/ 11306070 w 12192000"/>
              <a:gd name="connsiteY106" fmla="*/ 4259618 h 6858000"/>
              <a:gd name="connsiteX107" fmla="*/ 11166550 w 12192000"/>
              <a:gd name="connsiteY107" fmla="*/ 4134711 h 6858000"/>
              <a:gd name="connsiteX108" fmla="*/ 11103130 w 12192000"/>
              <a:gd name="connsiteY108" fmla="*/ 4045924 h 6858000"/>
              <a:gd name="connsiteX109" fmla="*/ 11095686 w 12192000"/>
              <a:gd name="connsiteY109" fmla="*/ 3966514 h 6858000"/>
              <a:gd name="connsiteX110" fmla="*/ 10971054 w 12192000"/>
              <a:gd name="connsiteY110" fmla="*/ 3919640 h 6858000"/>
              <a:gd name="connsiteX111" fmla="*/ 11088241 w 12192000"/>
              <a:gd name="connsiteY111" fmla="*/ 3751718 h 6858000"/>
              <a:gd name="connsiteX112" fmla="*/ 11100098 w 12192000"/>
              <a:gd name="connsiteY112" fmla="*/ 3716977 h 6858000"/>
              <a:gd name="connsiteX113" fmla="*/ 11029786 w 12192000"/>
              <a:gd name="connsiteY113" fmla="*/ 3592621 h 6858000"/>
              <a:gd name="connsiteX114" fmla="*/ 11018206 w 12192000"/>
              <a:gd name="connsiteY114" fmla="*/ 3572767 h 6858000"/>
              <a:gd name="connsiteX115" fmla="*/ 10992287 w 12192000"/>
              <a:gd name="connsiteY115" fmla="*/ 3533061 h 6858000"/>
              <a:gd name="connsiteX116" fmla="*/ 10917838 w 12192000"/>
              <a:gd name="connsiteY116" fmla="*/ 3523410 h 6858000"/>
              <a:gd name="connsiteX117" fmla="*/ 10956441 w 12192000"/>
              <a:gd name="connsiteY117" fmla="*/ 3495287 h 6858000"/>
              <a:gd name="connsiteX118" fmla="*/ 11031442 w 12192000"/>
              <a:gd name="connsiteY118" fmla="*/ 3400159 h 6858000"/>
              <a:gd name="connsiteX119" fmla="*/ 10981533 w 12192000"/>
              <a:gd name="connsiteY119" fmla="*/ 3309166 h 6858000"/>
              <a:gd name="connsiteX120" fmla="*/ 10978225 w 12192000"/>
              <a:gd name="connsiteY120" fmla="*/ 3258982 h 6858000"/>
              <a:gd name="connsiteX121" fmla="*/ 11062322 w 12192000"/>
              <a:gd name="connsiteY121" fmla="*/ 3194737 h 6858000"/>
              <a:gd name="connsiteX122" fmla="*/ 11125742 w 12192000"/>
              <a:gd name="connsiteY122" fmla="*/ 3169370 h 6858000"/>
              <a:gd name="connsiteX123" fmla="*/ 11154968 w 12192000"/>
              <a:gd name="connsiteY123" fmla="*/ 3132974 h 6858000"/>
              <a:gd name="connsiteX124" fmla="*/ 11120502 w 12192000"/>
              <a:gd name="connsiteY124" fmla="*/ 3102642 h 6858000"/>
              <a:gd name="connsiteX125" fmla="*/ 10967470 w 12192000"/>
              <a:gd name="connsiteY125" fmla="*/ 3030401 h 6858000"/>
              <a:gd name="connsiteX126" fmla="*/ 11049914 w 12192000"/>
              <a:gd name="connsiteY126" fmla="*/ 2970015 h 6858000"/>
              <a:gd name="connsiteX127" fmla="*/ 10618944 w 12192000"/>
              <a:gd name="connsiteY127" fmla="*/ 2685183 h 6858000"/>
              <a:gd name="connsiteX128" fmla="*/ 10566830 w 12192000"/>
              <a:gd name="connsiteY128" fmla="*/ 2641617 h 6858000"/>
              <a:gd name="connsiteX129" fmla="*/ 10290271 w 12192000"/>
              <a:gd name="connsiteY129" fmla="*/ 2536011 h 6858000"/>
              <a:gd name="connsiteX130" fmla="*/ 10005715 w 12192000"/>
              <a:gd name="connsiteY130" fmla="*/ 2461288 h 6858000"/>
              <a:gd name="connsiteX131" fmla="*/ 10203414 w 12192000"/>
              <a:gd name="connsiteY131" fmla="*/ 2303568 h 6858000"/>
              <a:gd name="connsiteX132" fmla="*/ 9901487 w 12192000"/>
              <a:gd name="connsiteY132" fmla="*/ 2266895 h 6858000"/>
              <a:gd name="connsiteX133" fmla="*/ 9871984 w 12192000"/>
              <a:gd name="connsiteY133" fmla="*/ 2267999 h 6858000"/>
              <a:gd name="connsiteX134" fmla="*/ 9279158 w 12192000"/>
              <a:gd name="connsiteY134" fmla="*/ 2243734 h 6858000"/>
              <a:gd name="connsiteX135" fmla="*/ 8429350 w 12192000"/>
              <a:gd name="connsiteY135" fmla="*/ 2163219 h 6858000"/>
              <a:gd name="connsiteX136" fmla="*/ 7725955 w 12192000"/>
              <a:gd name="connsiteY136" fmla="*/ 2114967 h 6858000"/>
              <a:gd name="connsiteX137" fmla="*/ 6977065 w 12192000"/>
              <a:gd name="connsiteY137" fmla="*/ 2021218 h 6858000"/>
              <a:gd name="connsiteX138" fmla="*/ 6941221 w 12192000"/>
              <a:gd name="connsiteY138" fmla="*/ 201518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6941221" y="2015186"/>
                </a:moveTo>
                <a:cubicBezTo>
                  <a:pt x="6929158" y="2014876"/>
                  <a:pt x="6917508" y="2018599"/>
                  <a:pt x="6907857" y="2033351"/>
                </a:cubicBezTo>
                <a:cubicBezTo>
                  <a:pt x="6959143" y="2072228"/>
                  <a:pt x="7024491" y="2057614"/>
                  <a:pt x="7093700" y="2101457"/>
                </a:cubicBezTo>
                <a:cubicBezTo>
                  <a:pt x="6981202" y="2087669"/>
                  <a:pt x="6892139" y="2076639"/>
                  <a:pt x="6803079" y="2065612"/>
                </a:cubicBezTo>
                <a:cubicBezTo>
                  <a:pt x="6801424" y="2073332"/>
                  <a:pt x="6799770" y="2081052"/>
                  <a:pt x="6798115" y="2088772"/>
                </a:cubicBezTo>
                <a:cubicBezTo>
                  <a:pt x="6911993" y="2105040"/>
                  <a:pt x="7017322" y="2146951"/>
                  <a:pt x="7128167" y="2176455"/>
                </a:cubicBezTo>
                <a:cubicBezTo>
                  <a:pt x="7117964" y="2194655"/>
                  <a:pt x="7107764" y="2191070"/>
                  <a:pt x="7098663" y="2189968"/>
                </a:cubicBezTo>
                <a:cubicBezTo>
                  <a:pt x="7039381" y="2182798"/>
                  <a:pt x="6980099" y="2175629"/>
                  <a:pt x="6923298" y="2156052"/>
                </a:cubicBezTo>
                <a:cubicBezTo>
                  <a:pt x="6910614" y="2151639"/>
                  <a:pt x="6895172" y="2151639"/>
                  <a:pt x="6888004" y="2164875"/>
                </a:cubicBezTo>
                <a:cubicBezTo>
                  <a:pt x="6877801" y="2183625"/>
                  <a:pt x="6892414" y="2195758"/>
                  <a:pt x="6905375" y="2205958"/>
                </a:cubicBezTo>
                <a:cubicBezTo>
                  <a:pt x="6927985" y="2223606"/>
                  <a:pt x="6955282" y="2218643"/>
                  <a:pt x="6981477" y="2221951"/>
                </a:cubicBezTo>
                <a:cubicBezTo>
                  <a:pt x="7051237" y="2230499"/>
                  <a:pt x="7084601" y="2257245"/>
                  <a:pt x="7100043" y="2318459"/>
                </a:cubicBezTo>
                <a:cubicBezTo>
                  <a:pt x="7038829" y="2293642"/>
                  <a:pt x="6979822" y="2324249"/>
                  <a:pt x="6920540" y="2306877"/>
                </a:cubicBezTo>
                <a:cubicBezTo>
                  <a:pt x="6905099" y="2302466"/>
                  <a:pt x="6880559" y="2309083"/>
                  <a:pt x="6888831" y="2330314"/>
                </a:cubicBezTo>
                <a:cubicBezTo>
                  <a:pt x="6896552" y="2350168"/>
                  <a:pt x="6922195" y="2364505"/>
                  <a:pt x="6876698" y="2360645"/>
                </a:cubicBezTo>
                <a:cubicBezTo>
                  <a:pt x="6844163" y="2357887"/>
                  <a:pt x="6780468" y="2380223"/>
                  <a:pt x="6807214" y="2385736"/>
                </a:cubicBezTo>
                <a:cubicBezTo>
                  <a:pt x="6840853" y="2392631"/>
                  <a:pt x="6873666" y="2402557"/>
                  <a:pt x="6916405" y="2413862"/>
                </a:cubicBezTo>
                <a:cubicBezTo>
                  <a:pt x="6869254" y="2432335"/>
                  <a:pt x="6835338" y="2428475"/>
                  <a:pt x="6799770" y="2413862"/>
                </a:cubicBezTo>
                <a:cubicBezTo>
                  <a:pt x="6756756" y="2396214"/>
                  <a:pt x="6700781" y="2374708"/>
                  <a:pt x="6665762" y="2394561"/>
                </a:cubicBezTo>
                <a:cubicBezTo>
                  <a:pt x="6613373" y="2424340"/>
                  <a:pt x="6569807" y="2405589"/>
                  <a:pt x="6522933" y="2400626"/>
                </a:cubicBezTo>
                <a:cubicBezTo>
                  <a:pt x="6427531" y="2390424"/>
                  <a:pt x="6332953" y="2373328"/>
                  <a:pt x="6237275" y="2365057"/>
                </a:cubicBezTo>
                <a:cubicBezTo>
                  <a:pt x="6198948" y="2361748"/>
                  <a:pt x="6157588" y="2346032"/>
                  <a:pt x="6101338" y="2367538"/>
                </a:cubicBezTo>
                <a:cubicBezTo>
                  <a:pt x="6356116" y="2477556"/>
                  <a:pt x="6629642" y="2470664"/>
                  <a:pt x="6857121" y="2606875"/>
                </a:cubicBezTo>
                <a:cubicBezTo>
                  <a:pt x="6847471" y="2619834"/>
                  <a:pt x="6798391" y="2656782"/>
                  <a:pt x="6818519" y="2659539"/>
                </a:cubicBezTo>
                <a:cubicBezTo>
                  <a:pt x="6875044" y="2667537"/>
                  <a:pt x="6925227" y="2694558"/>
                  <a:pt x="6976790" y="2716892"/>
                </a:cubicBezTo>
                <a:cubicBezTo>
                  <a:pt x="6999125" y="2726543"/>
                  <a:pt x="7026146" y="2739227"/>
                  <a:pt x="7015669" y="2773693"/>
                </a:cubicBezTo>
                <a:cubicBezTo>
                  <a:pt x="6996642" y="2783343"/>
                  <a:pt x="6982580" y="2769833"/>
                  <a:pt x="6966864" y="2768730"/>
                </a:cubicBezTo>
                <a:cubicBezTo>
                  <a:pt x="6950871" y="2767628"/>
                  <a:pt x="6915025" y="2774796"/>
                  <a:pt x="6924953" y="2779483"/>
                </a:cubicBezTo>
                <a:cubicBezTo>
                  <a:pt x="6970172" y="2800715"/>
                  <a:pt x="6888831" y="2851726"/>
                  <a:pt x="6942323" y="2851726"/>
                </a:cubicBezTo>
                <a:cubicBezTo>
                  <a:pt x="7031937" y="2852001"/>
                  <a:pt x="7079638" y="2942441"/>
                  <a:pt x="7165943" y="2944924"/>
                </a:cubicBezTo>
                <a:cubicBezTo>
                  <a:pt x="7179728" y="2945198"/>
                  <a:pt x="7186346" y="2961191"/>
                  <a:pt x="7186071" y="2975254"/>
                </a:cubicBezTo>
                <a:cubicBezTo>
                  <a:pt x="7186071" y="2992074"/>
                  <a:pt x="7173387" y="2995107"/>
                  <a:pt x="7159325" y="2996762"/>
                </a:cubicBezTo>
                <a:cubicBezTo>
                  <a:pt x="7137817" y="2999242"/>
                  <a:pt x="7115483" y="2975254"/>
                  <a:pt x="7087082" y="3007790"/>
                </a:cubicBezTo>
                <a:cubicBezTo>
                  <a:pt x="7138094" y="3026815"/>
                  <a:pt x="7189103" y="3045842"/>
                  <a:pt x="7188276" y="3111191"/>
                </a:cubicBezTo>
                <a:cubicBezTo>
                  <a:pt x="7188001" y="3128836"/>
                  <a:pt x="7209232" y="3135454"/>
                  <a:pt x="7225225" y="3139866"/>
                </a:cubicBezTo>
                <a:cubicBezTo>
                  <a:pt x="7251696" y="3147036"/>
                  <a:pt x="7274028" y="3159720"/>
                  <a:pt x="7288368" y="3184260"/>
                </a:cubicBezTo>
                <a:cubicBezTo>
                  <a:pt x="7288092" y="3188948"/>
                  <a:pt x="7287816" y="3193910"/>
                  <a:pt x="7289471" y="3197771"/>
                </a:cubicBezTo>
                <a:cubicBezTo>
                  <a:pt x="7284784" y="3257053"/>
                  <a:pt x="7246181" y="3255398"/>
                  <a:pt x="7203442" y="3245472"/>
                </a:cubicBezTo>
                <a:cubicBezTo>
                  <a:pt x="7152432" y="3233340"/>
                  <a:pt x="7101973" y="3211281"/>
                  <a:pt x="7048205" y="3232512"/>
                </a:cubicBezTo>
                <a:cubicBezTo>
                  <a:pt x="7124032" y="3260913"/>
                  <a:pt x="7206475" y="3263118"/>
                  <a:pt x="7277614" y="3303652"/>
                </a:cubicBezTo>
                <a:cubicBezTo>
                  <a:pt x="7017322" y="3311097"/>
                  <a:pt x="6787361" y="3183155"/>
                  <a:pt x="6535066" y="3134077"/>
                </a:cubicBezTo>
                <a:cubicBezTo>
                  <a:pt x="6543614" y="3166887"/>
                  <a:pt x="6564017" y="3173505"/>
                  <a:pt x="6582492" y="3178469"/>
                </a:cubicBezTo>
                <a:cubicBezTo>
                  <a:pt x="6675690" y="3203286"/>
                  <a:pt x="6757305" y="3252642"/>
                  <a:pt x="6842233" y="3295379"/>
                </a:cubicBezTo>
                <a:cubicBezTo>
                  <a:pt x="6877249" y="3313026"/>
                  <a:pt x="6902618" y="3330674"/>
                  <a:pt x="6915853" y="3368725"/>
                </a:cubicBezTo>
                <a:cubicBezTo>
                  <a:pt x="6927710" y="3403192"/>
                  <a:pt x="6950596" y="3419185"/>
                  <a:pt x="6993058" y="3409257"/>
                </a:cubicBezTo>
                <a:cubicBezTo>
                  <a:pt x="7027524" y="3400985"/>
                  <a:pt x="7065299" y="3405397"/>
                  <a:pt x="7101421" y="3408430"/>
                </a:cubicBezTo>
                <a:cubicBezTo>
                  <a:pt x="7143057" y="3411739"/>
                  <a:pt x="7189655" y="3450618"/>
                  <a:pt x="7178350" y="3470746"/>
                </a:cubicBezTo>
                <a:cubicBezTo>
                  <a:pt x="7159050" y="3504937"/>
                  <a:pt x="7126789" y="3487842"/>
                  <a:pt x="7098112" y="3483982"/>
                </a:cubicBezTo>
                <a:cubicBezTo>
                  <a:pt x="7065575" y="3479295"/>
                  <a:pt x="7005191" y="3469643"/>
                  <a:pt x="7004088" y="3473780"/>
                </a:cubicBezTo>
                <a:cubicBezTo>
                  <a:pt x="6982854" y="3559532"/>
                  <a:pt x="6833408" y="3484809"/>
                  <a:pt x="6801147" y="3477087"/>
                </a:cubicBezTo>
                <a:cubicBezTo>
                  <a:pt x="6760891" y="3467437"/>
                  <a:pt x="6723115" y="3485085"/>
                  <a:pt x="6684788" y="3489220"/>
                </a:cubicBezTo>
                <a:cubicBezTo>
                  <a:pt x="6650597" y="3493080"/>
                  <a:pt x="6457309" y="3504937"/>
                  <a:pt x="6417328" y="3468539"/>
                </a:cubicBezTo>
                <a:cubicBezTo>
                  <a:pt x="6411813" y="3496940"/>
                  <a:pt x="6423393" y="3508521"/>
                  <a:pt x="6433045" y="3521481"/>
                </a:cubicBezTo>
                <a:cubicBezTo>
                  <a:pt x="6446556" y="3539954"/>
                  <a:pt x="6448762" y="3552914"/>
                  <a:pt x="6423117" y="3567527"/>
                </a:cubicBezTo>
                <a:cubicBezTo>
                  <a:pt x="6350049" y="3609441"/>
                  <a:pt x="6351153" y="3610818"/>
                  <a:pt x="6419258" y="3667620"/>
                </a:cubicBezTo>
                <a:cubicBezTo>
                  <a:pt x="6422568" y="3670100"/>
                  <a:pt x="6421188" y="3678373"/>
                  <a:pt x="6421740" y="3683888"/>
                </a:cubicBezTo>
                <a:cubicBezTo>
                  <a:pt x="6403817" y="3692711"/>
                  <a:pt x="6382861" y="3670652"/>
                  <a:pt x="6361906" y="3694366"/>
                </a:cubicBezTo>
                <a:cubicBezTo>
                  <a:pt x="6453173" y="3798591"/>
                  <a:pt x="6592418" y="3824234"/>
                  <a:pt x="6718429" y="3902544"/>
                </a:cubicBezTo>
                <a:cubicBezTo>
                  <a:pt x="6616407" y="3928462"/>
                  <a:pt x="6555194" y="3838022"/>
                  <a:pt x="6480195" y="3849603"/>
                </a:cubicBezTo>
                <a:cubicBezTo>
                  <a:pt x="6442696" y="3878004"/>
                  <a:pt x="6554091" y="3923499"/>
                  <a:pt x="6447934" y="3937011"/>
                </a:cubicBezTo>
                <a:cubicBezTo>
                  <a:pt x="6493983" y="3961826"/>
                  <a:pt x="6528173" y="3986089"/>
                  <a:pt x="6559882" y="4014767"/>
                </a:cubicBezTo>
                <a:cubicBezTo>
                  <a:pt x="6616407" y="4066053"/>
                  <a:pt x="6627437" y="4099693"/>
                  <a:pt x="6601241" y="4168626"/>
                </a:cubicBezTo>
                <a:cubicBezTo>
                  <a:pt x="6584145" y="4213846"/>
                  <a:pt x="6559054" y="4255483"/>
                  <a:pt x="6581113" y="4309250"/>
                </a:cubicBezTo>
                <a:cubicBezTo>
                  <a:pt x="6596553" y="4346198"/>
                  <a:pt x="6590487" y="4370461"/>
                  <a:pt x="6533136" y="4353918"/>
                </a:cubicBezTo>
                <a:cubicBezTo>
                  <a:pt x="6471372" y="4336270"/>
                  <a:pt x="6448211" y="4369358"/>
                  <a:pt x="6463651" y="4434156"/>
                </a:cubicBezTo>
                <a:cubicBezTo>
                  <a:pt x="6473577" y="4475792"/>
                  <a:pt x="6463099" y="4488475"/>
                  <a:pt x="6420637" y="4483787"/>
                </a:cubicBezTo>
                <a:cubicBezTo>
                  <a:pt x="6373762" y="4478549"/>
                  <a:pt x="6329093" y="4451251"/>
                  <a:pt x="6271190" y="4464487"/>
                </a:cubicBezTo>
                <a:cubicBezTo>
                  <a:pt x="6317512" y="4540039"/>
                  <a:pt x="6416501" y="4518531"/>
                  <a:pt x="6470545" y="4590498"/>
                </a:cubicBezTo>
                <a:cubicBezTo>
                  <a:pt x="6406023" y="4590772"/>
                  <a:pt x="6356666" y="4590498"/>
                  <a:pt x="6308965" y="4574780"/>
                </a:cubicBezTo>
                <a:cubicBezTo>
                  <a:pt x="6289111" y="4568437"/>
                  <a:pt x="6267328" y="4561822"/>
                  <a:pt x="6256301" y="4583603"/>
                </a:cubicBezTo>
                <a:cubicBezTo>
                  <a:pt x="6243340" y="4609798"/>
                  <a:pt x="6270086" y="4619724"/>
                  <a:pt x="6286354" y="4624412"/>
                </a:cubicBezTo>
                <a:cubicBezTo>
                  <a:pt x="6332128" y="4637647"/>
                  <a:pt x="6367144" y="4669081"/>
                  <a:pt x="6404920" y="4693621"/>
                </a:cubicBezTo>
                <a:cubicBezTo>
                  <a:pt x="6487915" y="4747390"/>
                  <a:pt x="6578908" y="4792334"/>
                  <a:pt x="6649220" y="4881120"/>
                </a:cubicBezTo>
                <a:cubicBezTo>
                  <a:pt x="6560709" y="4858509"/>
                  <a:pt x="6494809" y="4805845"/>
                  <a:pt x="6412640" y="4795092"/>
                </a:cubicBezTo>
                <a:cubicBezTo>
                  <a:pt x="6483779" y="4875881"/>
                  <a:pt x="6575322" y="4929098"/>
                  <a:pt x="6661902" y="4987828"/>
                </a:cubicBezTo>
                <a:cubicBezTo>
                  <a:pt x="6686719" y="5004373"/>
                  <a:pt x="6711811" y="5015678"/>
                  <a:pt x="6717325" y="5051798"/>
                </a:cubicBezTo>
                <a:cubicBezTo>
                  <a:pt x="6728079" y="5121834"/>
                  <a:pt x="6760340" y="5179738"/>
                  <a:pt x="6829272" y="5210619"/>
                </a:cubicBezTo>
                <a:cubicBezTo>
                  <a:pt x="6829824" y="5210897"/>
                  <a:pt x="6825965" y="5221375"/>
                  <a:pt x="6823757" y="5228542"/>
                </a:cubicBezTo>
                <a:cubicBezTo>
                  <a:pt x="6781571" y="5230749"/>
                  <a:pt x="6748207" y="5189388"/>
                  <a:pt x="6694439" y="5202899"/>
                </a:cubicBezTo>
                <a:cubicBezTo>
                  <a:pt x="6746002" y="5259148"/>
                  <a:pt x="6789016" y="5309609"/>
                  <a:pt x="6862085" y="5336355"/>
                </a:cubicBezTo>
                <a:cubicBezTo>
                  <a:pt x="6920540" y="5357586"/>
                  <a:pt x="6992783" y="5369994"/>
                  <a:pt x="7035246" y="5438926"/>
                </a:cubicBezTo>
                <a:cubicBezTo>
                  <a:pt x="6985889" y="5452439"/>
                  <a:pt x="6949216" y="5435343"/>
                  <a:pt x="6912268" y="5423210"/>
                </a:cubicBezTo>
                <a:cubicBezTo>
                  <a:pt x="6855743" y="5404461"/>
                  <a:pt x="6799770" y="5383230"/>
                  <a:pt x="6743244" y="5364479"/>
                </a:cubicBezTo>
                <a:cubicBezTo>
                  <a:pt x="6721737" y="5357310"/>
                  <a:pt x="6698299" y="5352346"/>
                  <a:pt x="6684513" y="5386538"/>
                </a:cubicBezTo>
                <a:cubicBezTo>
                  <a:pt x="6756480" y="5393708"/>
                  <a:pt x="6799494" y="5440031"/>
                  <a:pt x="6844713" y="5483595"/>
                </a:cubicBezTo>
                <a:cubicBezTo>
                  <a:pt x="6870082" y="5508135"/>
                  <a:pt x="6890762" y="5540948"/>
                  <a:pt x="6936533" y="5528541"/>
                </a:cubicBezTo>
                <a:cubicBezTo>
                  <a:pt x="6960522" y="5521923"/>
                  <a:pt x="6975687" y="5540396"/>
                  <a:pt x="6973204" y="5563007"/>
                </a:cubicBezTo>
                <a:cubicBezTo>
                  <a:pt x="6964106" y="5642695"/>
                  <a:pt x="7020080" y="5670543"/>
                  <a:pt x="7077983" y="5685983"/>
                </a:cubicBezTo>
                <a:cubicBezTo>
                  <a:pt x="7187726" y="5714935"/>
                  <a:pt x="7278993" y="5783041"/>
                  <a:pt x="7385702" y="5820265"/>
                </a:cubicBezTo>
                <a:cubicBezTo>
                  <a:pt x="7489378" y="5856387"/>
                  <a:pt x="7569615" y="5942139"/>
                  <a:pt x="7673565" y="5987085"/>
                </a:cubicBezTo>
                <a:cubicBezTo>
                  <a:pt x="7748843" y="6019621"/>
                  <a:pt x="7820807" y="6061533"/>
                  <a:pt x="7898289" y="6091035"/>
                </a:cubicBezTo>
                <a:cubicBezTo>
                  <a:pt x="8081651" y="6160795"/>
                  <a:pt x="8268598" y="6216770"/>
                  <a:pt x="8466299" y="6224765"/>
                </a:cubicBezTo>
                <a:cubicBezTo>
                  <a:pt x="8629532" y="6231107"/>
                  <a:pt x="10045419" y="6225043"/>
                  <a:pt x="10620599" y="5317605"/>
                </a:cubicBezTo>
                <a:cubicBezTo>
                  <a:pt x="10631626" y="5313192"/>
                  <a:pt x="10644035" y="5301612"/>
                  <a:pt x="10647894" y="5290581"/>
                </a:cubicBezTo>
                <a:cubicBezTo>
                  <a:pt x="10666370" y="5239020"/>
                  <a:pt x="10711590" y="5216686"/>
                  <a:pt x="10752398" y="5188838"/>
                </a:cubicBezTo>
                <a:cubicBezTo>
                  <a:pt x="10788244" y="5164297"/>
                  <a:pt x="10826296" y="5138654"/>
                  <a:pt x="10841186" y="5097293"/>
                </a:cubicBezTo>
                <a:cubicBezTo>
                  <a:pt x="10860762" y="5042147"/>
                  <a:pt x="10805064" y="5087367"/>
                  <a:pt x="10794861" y="5066412"/>
                </a:cubicBezTo>
                <a:cubicBezTo>
                  <a:pt x="10816092" y="5037737"/>
                  <a:pt x="10848906" y="5011540"/>
                  <a:pt x="10857454" y="4979004"/>
                </a:cubicBezTo>
                <a:cubicBezTo>
                  <a:pt x="10888610" y="4861543"/>
                  <a:pt x="10955890" y="4776065"/>
                  <a:pt x="11056532" y="4709613"/>
                </a:cubicBezTo>
                <a:cubicBezTo>
                  <a:pt x="11085484" y="4690588"/>
                  <a:pt x="11104509" y="4655845"/>
                  <a:pt x="11143939" y="4650332"/>
                </a:cubicBezTo>
                <a:cubicBezTo>
                  <a:pt x="11231622" y="4638199"/>
                  <a:pt x="11204048" y="4543346"/>
                  <a:pt x="11250372" y="4501160"/>
                </a:cubicBezTo>
                <a:cubicBezTo>
                  <a:pt x="11259196" y="4493162"/>
                  <a:pt x="11267190" y="4477447"/>
                  <a:pt x="11265538" y="4466694"/>
                </a:cubicBezTo>
                <a:cubicBezTo>
                  <a:pt x="11263056" y="4451251"/>
                  <a:pt x="11252578" y="4436638"/>
                  <a:pt x="11243755" y="4422850"/>
                </a:cubicBezTo>
                <a:cubicBezTo>
                  <a:pt x="11234654" y="4409065"/>
                  <a:pt x="11220870" y="4396932"/>
                  <a:pt x="11227486" y="4378734"/>
                </a:cubicBezTo>
                <a:cubicBezTo>
                  <a:pt x="11230242" y="4371289"/>
                  <a:pt x="11228314" y="4345371"/>
                  <a:pt x="11248718" y="4365774"/>
                </a:cubicBezTo>
                <a:cubicBezTo>
                  <a:pt x="11304692" y="4421748"/>
                  <a:pt x="11337228" y="4368809"/>
                  <a:pt x="11385204" y="4343440"/>
                </a:cubicBezTo>
                <a:cubicBezTo>
                  <a:pt x="11346603" y="4317245"/>
                  <a:pt x="11311861" y="4298772"/>
                  <a:pt x="11306070" y="4259618"/>
                </a:cubicBezTo>
                <a:cubicBezTo>
                  <a:pt x="11294214" y="4178828"/>
                  <a:pt x="11243480" y="4141880"/>
                  <a:pt x="11166550" y="4134711"/>
                </a:cubicBezTo>
                <a:cubicBezTo>
                  <a:pt x="11194949" y="4056679"/>
                  <a:pt x="11194949" y="4056679"/>
                  <a:pt x="11103130" y="4045924"/>
                </a:cubicBezTo>
                <a:cubicBezTo>
                  <a:pt x="11138425" y="3996293"/>
                  <a:pt x="11138425" y="3983609"/>
                  <a:pt x="11095686" y="3966514"/>
                </a:cubicBezTo>
                <a:cubicBezTo>
                  <a:pt x="11054602" y="3950245"/>
                  <a:pt x="11009106" y="3944730"/>
                  <a:pt x="10971054" y="3919640"/>
                </a:cubicBezTo>
                <a:cubicBezTo>
                  <a:pt x="11006073" y="3856221"/>
                  <a:pt x="11015998" y="3782600"/>
                  <a:pt x="11088241" y="3751718"/>
                </a:cubicBezTo>
                <a:cubicBezTo>
                  <a:pt x="11099546" y="3747030"/>
                  <a:pt x="11107266" y="3728004"/>
                  <a:pt x="11100098" y="3716977"/>
                </a:cubicBezTo>
                <a:cubicBezTo>
                  <a:pt x="11073904" y="3676995"/>
                  <a:pt x="11111404" y="3601168"/>
                  <a:pt x="11029786" y="3592621"/>
                </a:cubicBezTo>
                <a:cubicBezTo>
                  <a:pt x="11019583" y="3591793"/>
                  <a:pt x="11010208" y="3583520"/>
                  <a:pt x="11018206" y="3572767"/>
                </a:cubicBezTo>
                <a:cubicBezTo>
                  <a:pt x="11045779" y="3535268"/>
                  <a:pt x="11012415" y="3537749"/>
                  <a:pt x="10992287" y="3533061"/>
                </a:cubicBezTo>
                <a:cubicBezTo>
                  <a:pt x="10968022" y="3527271"/>
                  <a:pt x="10940448" y="3543816"/>
                  <a:pt x="10917838" y="3523410"/>
                </a:cubicBezTo>
                <a:cubicBezTo>
                  <a:pt x="10923078" y="3501903"/>
                  <a:pt x="10942654" y="3502179"/>
                  <a:pt x="10956441" y="3495287"/>
                </a:cubicBezTo>
                <a:cubicBezTo>
                  <a:pt x="10996698" y="3475433"/>
                  <a:pt x="11029511" y="3451721"/>
                  <a:pt x="11031442" y="3400159"/>
                </a:cubicBezTo>
                <a:cubicBezTo>
                  <a:pt x="11032818" y="3358523"/>
                  <a:pt x="11037230" y="3321850"/>
                  <a:pt x="10981533" y="3309166"/>
                </a:cubicBezTo>
                <a:cubicBezTo>
                  <a:pt x="10958372" y="3303927"/>
                  <a:pt x="10964990" y="3273873"/>
                  <a:pt x="10978225" y="3258982"/>
                </a:cubicBezTo>
                <a:cubicBezTo>
                  <a:pt x="11001938" y="3232512"/>
                  <a:pt x="11021514" y="3197219"/>
                  <a:pt x="11062322" y="3194737"/>
                </a:cubicBezTo>
                <a:cubicBezTo>
                  <a:pt x="11087138" y="3193084"/>
                  <a:pt x="11106164" y="3182053"/>
                  <a:pt x="11125742" y="3169370"/>
                </a:cubicBezTo>
                <a:cubicBezTo>
                  <a:pt x="11139802" y="3160269"/>
                  <a:pt x="11156622" y="3152550"/>
                  <a:pt x="11154968" y="3132974"/>
                </a:cubicBezTo>
                <a:cubicBezTo>
                  <a:pt x="11153315" y="3114223"/>
                  <a:pt x="11137046" y="3106503"/>
                  <a:pt x="11120502" y="3102642"/>
                </a:cubicBezTo>
                <a:cubicBezTo>
                  <a:pt x="11065355" y="3090235"/>
                  <a:pt x="11013518" y="3072037"/>
                  <a:pt x="10967470" y="3030401"/>
                </a:cubicBezTo>
                <a:cubicBezTo>
                  <a:pt x="10998076" y="3008342"/>
                  <a:pt x="11027304" y="2992350"/>
                  <a:pt x="11049914" y="2970015"/>
                </a:cubicBezTo>
                <a:cubicBezTo>
                  <a:pt x="11104509" y="2915972"/>
                  <a:pt x="10642106" y="2745845"/>
                  <a:pt x="10618944" y="2685183"/>
                </a:cubicBezTo>
                <a:cubicBezTo>
                  <a:pt x="10611775" y="2666432"/>
                  <a:pt x="10587235" y="2647132"/>
                  <a:pt x="10566830" y="2641617"/>
                </a:cubicBezTo>
                <a:cubicBezTo>
                  <a:pt x="10471151" y="2615699"/>
                  <a:pt x="10388156" y="2557518"/>
                  <a:pt x="10290271" y="2536011"/>
                </a:cubicBezTo>
                <a:cubicBezTo>
                  <a:pt x="10197900" y="2515607"/>
                  <a:pt x="10106908" y="2488309"/>
                  <a:pt x="10005715" y="2461288"/>
                </a:cubicBezTo>
                <a:cubicBezTo>
                  <a:pt x="10067754" y="2393457"/>
                  <a:pt x="10177772" y="2401454"/>
                  <a:pt x="10203414" y="2303568"/>
                </a:cubicBezTo>
                <a:cubicBezTo>
                  <a:pt x="10103324" y="2278201"/>
                  <a:pt x="9997996" y="2307154"/>
                  <a:pt x="9901487" y="2266895"/>
                </a:cubicBezTo>
                <a:cubicBezTo>
                  <a:pt x="9893216" y="2263312"/>
                  <a:pt x="9881910" y="2266895"/>
                  <a:pt x="9871984" y="2267999"/>
                </a:cubicBezTo>
                <a:cubicBezTo>
                  <a:pt x="9673181" y="2289506"/>
                  <a:pt x="9475204" y="2270758"/>
                  <a:pt x="9279158" y="2243734"/>
                </a:cubicBezTo>
                <a:cubicBezTo>
                  <a:pt x="8996808" y="2205133"/>
                  <a:pt x="8713354" y="2180592"/>
                  <a:pt x="8429350" y="2163219"/>
                </a:cubicBezTo>
                <a:cubicBezTo>
                  <a:pt x="8194701" y="2148882"/>
                  <a:pt x="7959502" y="2142541"/>
                  <a:pt x="7725955" y="2114967"/>
                </a:cubicBezTo>
                <a:cubicBezTo>
                  <a:pt x="7476142" y="2085464"/>
                  <a:pt x="7226605" y="2052100"/>
                  <a:pt x="6977065" y="2021218"/>
                </a:cubicBezTo>
                <a:cubicBezTo>
                  <a:pt x="6965761" y="2019839"/>
                  <a:pt x="6953283" y="2015496"/>
                  <a:pt x="6941221" y="201518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0F976EA5-41ED-15A8-5524-4C4719109EEC}"/>
              </a:ext>
            </a:extLst>
          </p:cNvPr>
          <p:cNvSpPr txBox="1"/>
          <p:nvPr/>
        </p:nvSpPr>
        <p:spPr>
          <a:xfrm>
            <a:off x="838200" y="2013625"/>
            <a:ext cx="6466113" cy="2035861"/>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2000" b="1" dirty="0"/>
              <a:t>Come and join the Happiness Hub</a:t>
            </a:r>
          </a:p>
          <a:p>
            <a:pPr indent="-228600">
              <a:lnSpc>
                <a:spcPct val="90000"/>
              </a:lnSpc>
              <a:spcAft>
                <a:spcPts val="600"/>
              </a:spcAft>
              <a:buFont typeface="Arial" panose="020B0604020202020204" pitchFamily="34" charset="0"/>
              <a:buChar char="•"/>
            </a:pPr>
            <a:r>
              <a:rPr lang="en-US" sz="2000" b="1" dirty="0"/>
              <a:t>First Thursday of every month from 10 </a:t>
            </a:r>
            <a:r>
              <a:rPr lang="en-US" sz="2000" b="1" dirty="0" err="1"/>
              <a:t>a.m</a:t>
            </a:r>
            <a:r>
              <a:rPr lang="en-US" sz="2000" b="1" dirty="0"/>
              <a:t>- 12 noon</a:t>
            </a:r>
          </a:p>
          <a:p>
            <a:pPr indent="-228600">
              <a:lnSpc>
                <a:spcPct val="90000"/>
              </a:lnSpc>
              <a:spcAft>
                <a:spcPts val="600"/>
              </a:spcAft>
              <a:buFont typeface="Arial" panose="020B0604020202020204" pitchFamily="34" charset="0"/>
              <a:buChar char="•"/>
            </a:pPr>
            <a:r>
              <a:rPr lang="en-US" sz="2000" b="1" dirty="0"/>
              <a:t>Brew Coffee Bar</a:t>
            </a:r>
          </a:p>
          <a:p>
            <a:pPr indent="-228600">
              <a:lnSpc>
                <a:spcPct val="90000"/>
              </a:lnSpc>
              <a:spcAft>
                <a:spcPts val="600"/>
              </a:spcAft>
              <a:buFont typeface="Arial" panose="020B0604020202020204" pitchFamily="34" charset="0"/>
              <a:buChar char="•"/>
            </a:pPr>
            <a:r>
              <a:rPr lang="en-US" sz="2000" b="1" dirty="0" err="1"/>
              <a:t>Easthampstead</a:t>
            </a:r>
            <a:r>
              <a:rPr lang="en-US" sz="2000" b="1" dirty="0"/>
              <a:t> Works</a:t>
            </a:r>
          </a:p>
          <a:p>
            <a:pPr indent="-228600">
              <a:lnSpc>
                <a:spcPct val="90000"/>
              </a:lnSpc>
              <a:spcAft>
                <a:spcPts val="600"/>
              </a:spcAft>
              <a:buFont typeface="Arial" panose="020B0604020202020204" pitchFamily="34" charset="0"/>
              <a:buChar char="•"/>
            </a:pPr>
            <a:r>
              <a:rPr lang="en-US" sz="2000" b="1" dirty="0"/>
              <a:t>Town Square</a:t>
            </a:r>
          </a:p>
          <a:p>
            <a:pPr indent="-228600">
              <a:lnSpc>
                <a:spcPct val="90000"/>
              </a:lnSpc>
              <a:spcAft>
                <a:spcPts val="600"/>
              </a:spcAft>
              <a:buFont typeface="Arial" panose="020B0604020202020204" pitchFamily="34" charset="0"/>
              <a:buChar char="•"/>
            </a:pPr>
            <a:r>
              <a:rPr lang="en-US" sz="2000" b="1" dirty="0"/>
              <a:t>Bracknell RG12 1BH</a:t>
            </a:r>
          </a:p>
        </p:txBody>
      </p:sp>
      <p:pic>
        <p:nvPicPr>
          <p:cNvPr id="1026" name="Picture 2" descr="logo: Happiness Hub">
            <a:extLst>
              <a:ext uri="{FF2B5EF4-FFF2-40B4-BE49-F238E27FC236}">
                <a16:creationId xmlns:a16="http://schemas.microsoft.com/office/drawing/2014/main" id="{481A2E22-6B23-C333-4272-46933855452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43538" y="3041347"/>
            <a:ext cx="2775284" cy="2202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478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4" name="Rectangle 4103">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4106" name="Group 4105">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4107" name="Rectangle 4106">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8" name="Rectangle 4107">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110" name="Freeform: Shape 4109">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4112" name="Rectangle 4111">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96756912-2989-756C-CC42-D0CE1B0B7C2C}"/>
              </a:ext>
            </a:extLst>
          </p:cNvPr>
          <p:cNvSpPr txBox="1"/>
          <p:nvPr/>
        </p:nvSpPr>
        <p:spPr>
          <a:xfrm>
            <a:off x="1219200" y="1287918"/>
            <a:ext cx="9906000" cy="68580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kern="1200" dirty="0">
                <a:solidFill>
                  <a:schemeClr val="tx1"/>
                </a:solidFill>
                <a:latin typeface="+mj-lt"/>
                <a:ea typeface="+mj-ea"/>
                <a:cs typeface="+mj-cs"/>
              </a:rPr>
              <a:t>Mental Health Support through Sport</a:t>
            </a:r>
          </a:p>
        </p:txBody>
      </p:sp>
      <p:pic>
        <p:nvPicPr>
          <p:cNvPr id="4098" name="Picture 2" descr="Sport in Mind - Activity - Gwent Wellbeing College">
            <a:extLst>
              <a:ext uri="{FF2B5EF4-FFF2-40B4-BE49-F238E27FC236}">
                <a16:creationId xmlns:a16="http://schemas.microsoft.com/office/drawing/2014/main" id="{25349AB3-E162-BB1A-6301-1DB24734D6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083" y="459242"/>
            <a:ext cx="752475" cy="7143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100" name="Subtitle 2">
            <a:extLst>
              <a:ext uri="{FF2B5EF4-FFF2-40B4-BE49-F238E27FC236}">
                <a16:creationId xmlns:a16="http://schemas.microsoft.com/office/drawing/2014/main" id="{886FA06C-F63B-1651-F26A-4FB16F481FDF}"/>
              </a:ext>
            </a:extLst>
          </p:cNvPr>
          <p:cNvGraphicFramePr/>
          <p:nvPr>
            <p:extLst>
              <p:ext uri="{D42A27DB-BD31-4B8C-83A1-F6EECF244321}">
                <p14:modId xmlns:p14="http://schemas.microsoft.com/office/powerpoint/2010/main" val="454940390"/>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Sport in Mind - Activity - Gwent Wellbeing College">
            <a:extLst>
              <a:ext uri="{FF2B5EF4-FFF2-40B4-BE49-F238E27FC236}">
                <a16:creationId xmlns:a16="http://schemas.microsoft.com/office/drawing/2014/main" id="{CF4E5E45-E1E7-7E37-F659-D0DB370375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6088" y="515372"/>
            <a:ext cx="75247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425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F05ACD0-FF4A-4F8F-B5C5-6A4EBD0D1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C9AFA28-B5ED-4346-9AF7-68A157F16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7" name="Title 6">
            <a:extLst>
              <a:ext uri="{FF2B5EF4-FFF2-40B4-BE49-F238E27FC236}">
                <a16:creationId xmlns:a16="http://schemas.microsoft.com/office/drawing/2014/main" id="{0F3482E2-B865-5365-4311-C7A9A1B6CDA0}"/>
              </a:ext>
            </a:extLst>
          </p:cNvPr>
          <p:cNvSpPr>
            <a:spLocks noGrp="1"/>
          </p:cNvSpPr>
          <p:nvPr>
            <p:ph type="ctrTitle"/>
          </p:nvPr>
        </p:nvSpPr>
        <p:spPr>
          <a:xfrm>
            <a:off x="1472608" y="1380565"/>
            <a:ext cx="4561369" cy="665950"/>
          </a:xfrm>
        </p:spPr>
        <p:txBody>
          <a:bodyPr anchor="b">
            <a:normAutofit fontScale="90000"/>
          </a:bodyPr>
          <a:lstStyle/>
          <a:p>
            <a:br>
              <a:rPr lang="en-GB" sz="3200" b="1" dirty="0">
                <a:solidFill>
                  <a:srgbClr val="595959"/>
                </a:solidFill>
              </a:rPr>
            </a:br>
            <a:br>
              <a:rPr lang="en-GB" sz="3200" b="1" dirty="0">
                <a:solidFill>
                  <a:srgbClr val="595959"/>
                </a:solidFill>
              </a:rPr>
            </a:br>
            <a:r>
              <a:rPr lang="en-GB" sz="3200" b="1" dirty="0">
                <a:solidFill>
                  <a:srgbClr val="595959"/>
                </a:solidFill>
              </a:rPr>
              <a:t>60  and Beyond</a:t>
            </a:r>
            <a:br>
              <a:rPr lang="en-GB" sz="3200" b="1" dirty="0">
                <a:solidFill>
                  <a:srgbClr val="595959"/>
                </a:solidFill>
              </a:rPr>
            </a:br>
            <a:r>
              <a:rPr lang="en-GB" sz="3200" b="1" dirty="0">
                <a:solidFill>
                  <a:srgbClr val="595959"/>
                </a:solidFill>
              </a:rPr>
              <a:t>Treat yourself to a coffee and join in the conversation</a:t>
            </a:r>
          </a:p>
        </p:txBody>
      </p:sp>
      <p:sp>
        <p:nvSpPr>
          <p:cNvPr id="5" name="Subtitle 4">
            <a:extLst>
              <a:ext uri="{FF2B5EF4-FFF2-40B4-BE49-F238E27FC236}">
                <a16:creationId xmlns:a16="http://schemas.microsoft.com/office/drawing/2014/main" id="{C695FD22-041A-B18F-910D-4DFB4ED616B9}"/>
              </a:ext>
            </a:extLst>
          </p:cNvPr>
          <p:cNvSpPr>
            <a:spLocks noGrp="1"/>
          </p:cNvSpPr>
          <p:nvPr>
            <p:ph type="subTitle" idx="1"/>
          </p:nvPr>
        </p:nvSpPr>
        <p:spPr>
          <a:xfrm>
            <a:off x="1472608" y="2265202"/>
            <a:ext cx="4561369" cy="2546283"/>
          </a:xfrm>
        </p:spPr>
        <p:txBody>
          <a:bodyPr anchor="t">
            <a:normAutofit lnSpcReduction="10000"/>
          </a:bodyPr>
          <a:lstStyle/>
          <a:p>
            <a:r>
              <a:rPr lang="en-GB" b="1" dirty="0">
                <a:solidFill>
                  <a:srgbClr val="595959"/>
                </a:solidFill>
              </a:rPr>
              <a:t>Waitrose  Café’</a:t>
            </a:r>
          </a:p>
          <a:p>
            <a:r>
              <a:rPr lang="en-GB" b="1" dirty="0">
                <a:solidFill>
                  <a:srgbClr val="595959"/>
                </a:solidFill>
              </a:rPr>
              <a:t>Bond Way </a:t>
            </a:r>
          </a:p>
          <a:p>
            <a:r>
              <a:rPr lang="en-GB" b="1" dirty="0">
                <a:solidFill>
                  <a:srgbClr val="595959"/>
                </a:solidFill>
              </a:rPr>
              <a:t>Bracknell</a:t>
            </a:r>
          </a:p>
          <a:p>
            <a:r>
              <a:rPr lang="en-GB" b="1" dirty="0">
                <a:solidFill>
                  <a:srgbClr val="595959"/>
                </a:solidFill>
              </a:rPr>
              <a:t>RG12 1RQ</a:t>
            </a:r>
          </a:p>
          <a:p>
            <a:r>
              <a:rPr lang="en-GB" b="1" dirty="0">
                <a:solidFill>
                  <a:srgbClr val="595959"/>
                </a:solidFill>
              </a:rPr>
              <a:t>Second Monday of each month </a:t>
            </a:r>
          </a:p>
          <a:p>
            <a:r>
              <a:rPr lang="en-GB" b="1" dirty="0">
                <a:solidFill>
                  <a:srgbClr val="595959"/>
                </a:solidFill>
              </a:rPr>
              <a:t>1.30 </a:t>
            </a:r>
            <a:r>
              <a:rPr lang="en-GB" b="1" dirty="0" err="1">
                <a:solidFill>
                  <a:srgbClr val="595959"/>
                </a:solidFill>
              </a:rPr>
              <a:t>p.m</a:t>
            </a:r>
            <a:r>
              <a:rPr lang="en-GB" b="1" dirty="0">
                <a:solidFill>
                  <a:srgbClr val="595959"/>
                </a:solidFill>
              </a:rPr>
              <a:t> until 3 </a:t>
            </a:r>
            <a:r>
              <a:rPr lang="en-GB" b="1" dirty="0" err="1">
                <a:solidFill>
                  <a:srgbClr val="595959"/>
                </a:solidFill>
              </a:rPr>
              <a:t>p.m</a:t>
            </a:r>
            <a:endParaRPr lang="en-GB" b="1" dirty="0">
              <a:solidFill>
                <a:srgbClr val="595959"/>
              </a:solidFill>
            </a:endParaRPr>
          </a:p>
        </p:txBody>
      </p:sp>
      <p:pic>
        <p:nvPicPr>
          <p:cNvPr id="8" name="Picture 2" descr="Bracknell Forest Community Network logo">
            <a:extLst>
              <a:ext uri="{FF2B5EF4-FFF2-40B4-BE49-F238E27FC236}">
                <a16:creationId xmlns:a16="http://schemas.microsoft.com/office/drawing/2014/main" id="{DE82BA09-CFD4-B4F2-DB69-C7F7BCB7AE7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10935" y="1419785"/>
            <a:ext cx="4018430" cy="4018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861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C2616E71-7702-4514-BCE4-BAADB22ED8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9" name="Color Cover">
              <a:extLst>
                <a:ext uri="{FF2B5EF4-FFF2-40B4-BE49-F238E27FC236}">
                  <a16:creationId xmlns:a16="http://schemas.microsoft.com/office/drawing/2014/main" id="{15F9A7D7-E8EB-49D7-ACB0-13481EF1B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lor Cover">
              <a:extLst>
                <a:ext uri="{FF2B5EF4-FFF2-40B4-BE49-F238E27FC236}">
                  <a16:creationId xmlns:a16="http://schemas.microsoft.com/office/drawing/2014/main" id="{044CB560-3BF4-4256-8C60-8864DA0ABF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A2840072-D6EC-480D-9A1B-928B36F923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23" name="Color">
              <a:extLst>
                <a:ext uri="{FF2B5EF4-FFF2-40B4-BE49-F238E27FC236}">
                  <a16:creationId xmlns:a16="http://schemas.microsoft.com/office/drawing/2014/main" id="{CADDA0B4-EE72-46AA-A7BB-C271924B72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olor">
              <a:extLst>
                <a:ext uri="{FF2B5EF4-FFF2-40B4-BE49-F238E27FC236}">
                  <a16:creationId xmlns:a16="http://schemas.microsoft.com/office/drawing/2014/main" id="{B2519E48-483B-4612-935D-790A10605F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2" descr="Bracknell Forest Community Network logo">
            <a:extLst>
              <a:ext uri="{FF2B5EF4-FFF2-40B4-BE49-F238E27FC236}">
                <a16:creationId xmlns:a16="http://schemas.microsoft.com/office/drawing/2014/main" id="{28422582-1A98-6672-1451-ECF638CE04D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80402" y="1135530"/>
            <a:ext cx="4565184" cy="4565184"/>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7" name="Freeform: Shape 26">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5F072175-7E31-B7C0-840A-6E5CB2AD32F6}"/>
              </a:ext>
            </a:extLst>
          </p:cNvPr>
          <p:cNvSpPr>
            <a:spLocks noGrp="1"/>
          </p:cNvSpPr>
          <p:nvPr>
            <p:ph type="ctrTitle"/>
          </p:nvPr>
        </p:nvSpPr>
        <p:spPr>
          <a:xfrm>
            <a:off x="976302" y="955516"/>
            <a:ext cx="5511583" cy="1622370"/>
          </a:xfrm>
        </p:spPr>
        <p:txBody>
          <a:bodyPr anchor="b">
            <a:noAutofit/>
          </a:bodyPr>
          <a:lstStyle/>
          <a:p>
            <a:pPr algn="l"/>
            <a:r>
              <a:rPr lang="en-GB" sz="4000" b="1" dirty="0">
                <a:solidFill>
                  <a:schemeClr val="bg1"/>
                </a:solidFill>
              </a:rPr>
              <a:t>For People living with dementia and their family members</a:t>
            </a:r>
          </a:p>
        </p:txBody>
      </p:sp>
      <p:sp>
        <p:nvSpPr>
          <p:cNvPr id="3" name="Subtitle 2">
            <a:extLst>
              <a:ext uri="{FF2B5EF4-FFF2-40B4-BE49-F238E27FC236}">
                <a16:creationId xmlns:a16="http://schemas.microsoft.com/office/drawing/2014/main" id="{43074196-212E-13CA-FA5E-2250369F0BEB}"/>
              </a:ext>
            </a:extLst>
          </p:cNvPr>
          <p:cNvSpPr>
            <a:spLocks noGrp="1"/>
          </p:cNvSpPr>
          <p:nvPr>
            <p:ph type="subTitle" idx="1"/>
          </p:nvPr>
        </p:nvSpPr>
        <p:spPr>
          <a:xfrm>
            <a:off x="1012643" y="2935143"/>
            <a:ext cx="6177282" cy="3171651"/>
          </a:xfrm>
        </p:spPr>
        <p:txBody>
          <a:bodyPr anchor="t">
            <a:normAutofit fontScale="77500" lnSpcReduction="20000"/>
          </a:bodyPr>
          <a:lstStyle/>
          <a:p>
            <a:pPr algn="l"/>
            <a:r>
              <a:rPr lang="en-GB" sz="3400" dirty="0">
                <a:solidFill>
                  <a:schemeClr val="bg1"/>
                </a:solidFill>
              </a:rPr>
              <a:t>Coffee morning</a:t>
            </a:r>
          </a:p>
          <a:p>
            <a:pPr algn="l"/>
            <a:r>
              <a:rPr lang="en-GB" sz="3400" b="1" dirty="0">
                <a:solidFill>
                  <a:schemeClr val="bg1"/>
                </a:solidFill>
              </a:rPr>
              <a:t>Every Monday ( excluding bank holidays)</a:t>
            </a:r>
          </a:p>
          <a:p>
            <a:pPr algn="l"/>
            <a:r>
              <a:rPr lang="en-GB" sz="3400" b="1" dirty="0">
                <a:solidFill>
                  <a:schemeClr val="bg1"/>
                </a:solidFill>
              </a:rPr>
              <a:t>At Admiral Cunnigham Pub</a:t>
            </a:r>
          </a:p>
          <a:p>
            <a:pPr algn="l"/>
            <a:r>
              <a:rPr lang="en-GB" sz="3400" b="1" dirty="0">
                <a:solidFill>
                  <a:schemeClr val="bg1"/>
                </a:solidFill>
              </a:rPr>
              <a:t>Priestwood</a:t>
            </a:r>
          </a:p>
          <a:p>
            <a:pPr algn="l"/>
            <a:r>
              <a:rPr lang="en-GB" sz="3400" b="1" dirty="0">
                <a:solidFill>
                  <a:schemeClr val="bg1"/>
                </a:solidFill>
              </a:rPr>
              <a:t>Bracknell</a:t>
            </a:r>
          </a:p>
          <a:p>
            <a:pPr algn="l"/>
            <a:r>
              <a:rPr lang="en-GB" sz="3400" b="1" dirty="0">
                <a:solidFill>
                  <a:schemeClr val="bg1"/>
                </a:solidFill>
              </a:rPr>
              <a:t>RG42 1 TUZ</a:t>
            </a:r>
          </a:p>
          <a:p>
            <a:pPr algn="l"/>
            <a:r>
              <a:rPr lang="en-GB" sz="3400" b="1" dirty="0">
                <a:solidFill>
                  <a:schemeClr val="bg1"/>
                </a:solidFill>
              </a:rPr>
              <a:t>From 10.30-12.00 noon.</a:t>
            </a:r>
          </a:p>
          <a:p>
            <a:pPr algn="l"/>
            <a:endParaRPr lang="en-GB" sz="1100" dirty="0">
              <a:solidFill>
                <a:schemeClr val="bg1"/>
              </a:solidFill>
            </a:endParaRPr>
          </a:p>
        </p:txBody>
      </p:sp>
    </p:spTree>
    <p:extLst>
      <p:ext uri="{BB962C8B-B14F-4D97-AF65-F5344CB8AC3E}">
        <p14:creationId xmlns:p14="http://schemas.microsoft.com/office/powerpoint/2010/main" val="1590643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2" name="Rectangle 2061">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4" name="Arc 2063">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1583"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066" name="Oval 2065">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9419"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FBF453-F7AB-E1E0-7AC6-2ED071521BB6}"/>
              </a:ext>
            </a:extLst>
          </p:cNvPr>
          <p:cNvSpPr>
            <a:spLocks noGrp="1"/>
          </p:cNvSpPr>
          <p:nvPr>
            <p:ph type="ctrTitle"/>
          </p:nvPr>
        </p:nvSpPr>
        <p:spPr>
          <a:xfrm>
            <a:off x="838200" y="647594"/>
            <a:ext cx="4467792" cy="2073836"/>
          </a:xfrm>
        </p:spPr>
        <p:txBody>
          <a:bodyPr>
            <a:normAutofit/>
          </a:bodyPr>
          <a:lstStyle/>
          <a:p>
            <a:r>
              <a:rPr lang="en-US" dirty="0">
                <a:solidFill>
                  <a:srgbClr val="FFFFFF"/>
                </a:solidFill>
              </a:rPr>
              <a:t>Connecting Minds</a:t>
            </a:r>
            <a:endParaRPr lang="en-GB" dirty="0">
              <a:solidFill>
                <a:srgbClr val="FFFFFF"/>
              </a:solidFill>
            </a:endParaRPr>
          </a:p>
        </p:txBody>
      </p:sp>
      <p:sp>
        <p:nvSpPr>
          <p:cNvPr id="3" name="Subtitle 2">
            <a:extLst>
              <a:ext uri="{FF2B5EF4-FFF2-40B4-BE49-F238E27FC236}">
                <a16:creationId xmlns:a16="http://schemas.microsoft.com/office/drawing/2014/main" id="{F72F1C04-E69E-1EC4-CBC5-7D8FB5279FEB}"/>
              </a:ext>
            </a:extLst>
          </p:cNvPr>
          <p:cNvSpPr>
            <a:spLocks noGrp="1"/>
          </p:cNvSpPr>
          <p:nvPr>
            <p:ph type="subTitle" idx="1"/>
          </p:nvPr>
        </p:nvSpPr>
        <p:spPr>
          <a:xfrm>
            <a:off x="734058" y="2849684"/>
            <a:ext cx="4467792" cy="4008315"/>
          </a:xfrm>
        </p:spPr>
        <p:txBody>
          <a:bodyPr>
            <a:normAutofit lnSpcReduction="10000"/>
          </a:bodyPr>
          <a:lstStyle/>
          <a:p>
            <a:pPr algn="l"/>
            <a:r>
              <a:rPr lang="en-US" dirty="0">
                <a:solidFill>
                  <a:srgbClr val="FFFFFF"/>
                </a:solidFill>
              </a:rPr>
              <a:t>Connecting Minds is a social group run with Peers 2 Pals and Friends in Need.</a:t>
            </a:r>
          </a:p>
          <a:p>
            <a:pPr algn="l"/>
            <a:r>
              <a:rPr lang="en-US" dirty="0">
                <a:solidFill>
                  <a:srgbClr val="FFFFFF"/>
                </a:solidFill>
              </a:rPr>
              <a:t>The group meets twice a month, providing a relaxed space to hang out, share ideas and enjoy fun activities.</a:t>
            </a:r>
          </a:p>
          <a:p>
            <a:pPr algn="l"/>
            <a:r>
              <a:rPr lang="en-US" b="1" dirty="0">
                <a:solidFill>
                  <a:srgbClr val="FFFFFF"/>
                </a:solidFill>
              </a:rPr>
              <a:t>Age:</a:t>
            </a:r>
            <a:r>
              <a:rPr lang="en-US" dirty="0">
                <a:solidFill>
                  <a:srgbClr val="FFFFFF"/>
                </a:solidFill>
              </a:rPr>
              <a:t> 18 to 35</a:t>
            </a:r>
          </a:p>
          <a:p>
            <a:pPr algn="l"/>
            <a:r>
              <a:rPr lang="en-US" dirty="0">
                <a:solidFill>
                  <a:srgbClr val="FFFFFF"/>
                </a:solidFill>
              </a:rPr>
              <a:t>If you are 17 years old and want to join, email: </a:t>
            </a:r>
            <a:r>
              <a:rPr lang="en-US" dirty="0">
                <a:solidFill>
                  <a:srgbClr val="FFFFFF"/>
                </a:solidFill>
                <a:hlinkClick r:id="rId2"/>
              </a:rPr>
              <a:t>ansa.khan@bucksmind.org.uk</a:t>
            </a:r>
            <a:r>
              <a:rPr lang="en-US" dirty="0">
                <a:solidFill>
                  <a:srgbClr val="FFFFFF"/>
                </a:solidFill>
              </a:rPr>
              <a:t>. </a:t>
            </a:r>
          </a:p>
          <a:p>
            <a:endParaRPr lang="en-GB" sz="1700" dirty="0">
              <a:solidFill>
                <a:srgbClr val="FFFFFF"/>
              </a:solidFill>
            </a:endParaRPr>
          </a:p>
        </p:txBody>
      </p:sp>
      <p:pic>
        <p:nvPicPr>
          <p:cNvPr id="2050" name="Picture 2" descr="Bracknell Forest Community Network logo">
            <a:extLst>
              <a:ext uri="{FF2B5EF4-FFF2-40B4-BE49-F238E27FC236}">
                <a16:creationId xmlns:a16="http://schemas.microsoft.com/office/drawing/2014/main" id="{51E9423A-6A71-C4EE-28CB-F4C1BAB0BBC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23623"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142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7735-9582-A879-D5A3-978608D26E4E}"/>
              </a:ext>
            </a:extLst>
          </p:cNvPr>
          <p:cNvSpPr>
            <a:spLocks noGrp="1"/>
          </p:cNvSpPr>
          <p:nvPr>
            <p:ph type="ctrTitle"/>
          </p:nvPr>
        </p:nvSpPr>
        <p:spPr>
          <a:xfrm>
            <a:off x="1883229" y="70319"/>
            <a:ext cx="9144000" cy="1376866"/>
          </a:xfrm>
        </p:spPr>
        <p:txBody>
          <a:bodyPr/>
          <a:lstStyle/>
          <a:p>
            <a:r>
              <a:rPr lang="en-GB" dirty="0">
                <a:solidFill>
                  <a:srgbClr val="FF0000"/>
                </a:solidFill>
              </a:rPr>
              <a:t>Friends in Need</a:t>
            </a:r>
          </a:p>
        </p:txBody>
      </p:sp>
      <p:sp>
        <p:nvSpPr>
          <p:cNvPr id="3" name="Subtitle 2">
            <a:extLst>
              <a:ext uri="{FF2B5EF4-FFF2-40B4-BE49-F238E27FC236}">
                <a16:creationId xmlns:a16="http://schemas.microsoft.com/office/drawing/2014/main" id="{BF1CD92B-84C0-2EBC-D691-5AD38F939454}"/>
              </a:ext>
            </a:extLst>
          </p:cNvPr>
          <p:cNvSpPr>
            <a:spLocks noGrp="1"/>
          </p:cNvSpPr>
          <p:nvPr>
            <p:ph type="subTitle" idx="1"/>
          </p:nvPr>
        </p:nvSpPr>
        <p:spPr>
          <a:xfrm>
            <a:off x="1807029" y="5141687"/>
            <a:ext cx="9144000" cy="940614"/>
          </a:xfrm>
        </p:spPr>
        <p:txBody>
          <a:bodyPr/>
          <a:lstStyle/>
          <a:p>
            <a:r>
              <a:rPr lang="en-GB" b="1" dirty="0"/>
              <a:t>Phone: 07496874882</a:t>
            </a:r>
          </a:p>
          <a:p>
            <a:r>
              <a:rPr lang="en-GB" b="1" dirty="0"/>
              <a:t>email: ansa.khan@bucksmind.org.uk</a:t>
            </a:r>
          </a:p>
        </p:txBody>
      </p:sp>
      <p:sp>
        <p:nvSpPr>
          <p:cNvPr id="5" name="TextBox 4">
            <a:extLst>
              <a:ext uri="{FF2B5EF4-FFF2-40B4-BE49-F238E27FC236}">
                <a16:creationId xmlns:a16="http://schemas.microsoft.com/office/drawing/2014/main" id="{5F657A58-CA1A-8724-825A-010EBD70E9FA}"/>
              </a:ext>
            </a:extLst>
          </p:cNvPr>
          <p:cNvSpPr txBox="1"/>
          <p:nvPr/>
        </p:nvSpPr>
        <p:spPr>
          <a:xfrm>
            <a:off x="3047572" y="1447185"/>
            <a:ext cx="8058364" cy="3105978"/>
          </a:xfrm>
          <a:prstGeom prst="rect">
            <a:avLst/>
          </a:prstGeom>
          <a:noFill/>
        </p:spPr>
        <p:txBody>
          <a:bodyPr wrap="square">
            <a:spAutoFit/>
          </a:bodyPr>
          <a:lstStyle/>
          <a:p>
            <a:pPr algn="l">
              <a:spcAft>
                <a:spcPts val="1800"/>
              </a:spcAft>
              <a:buNone/>
            </a:pPr>
            <a:r>
              <a:rPr lang="en-US" sz="2000" b="1" i="0" dirty="0">
                <a:solidFill>
                  <a:srgbClr val="555555"/>
                </a:solidFill>
                <a:effectLst/>
                <a:latin typeface="Mind Meridian Regular"/>
              </a:rPr>
              <a:t>Friends in Need serves Bracknell, Windsor, Ascot, Maidenhead, Slough,  Buckinghamshire.</a:t>
            </a:r>
            <a:endParaRPr lang="en-US" sz="2000" b="1" dirty="0">
              <a:solidFill>
                <a:srgbClr val="555555"/>
              </a:solidFill>
              <a:latin typeface="Mind Meridian Regular"/>
            </a:endParaRPr>
          </a:p>
          <a:p>
            <a:pPr algn="l">
              <a:spcAft>
                <a:spcPts val="1800"/>
              </a:spcAft>
              <a:buNone/>
            </a:pPr>
            <a:r>
              <a:rPr lang="en-US" sz="2000" b="1" i="0" dirty="0">
                <a:solidFill>
                  <a:srgbClr val="555555"/>
                </a:solidFill>
                <a:effectLst/>
                <a:latin typeface="Mind Meridian Regular"/>
              </a:rPr>
              <a:t>The foundation of the group is based on the Five Ways to Wellbeing; to give, be active, take notice, learn, and give back. </a:t>
            </a:r>
            <a:r>
              <a:rPr lang="en-US" sz="2000" b="1" dirty="0">
                <a:solidFill>
                  <a:srgbClr val="555555"/>
                </a:solidFill>
                <a:latin typeface="Mind Meridian Regular"/>
              </a:rPr>
              <a:t>The group has</a:t>
            </a:r>
            <a:r>
              <a:rPr lang="en-US" sz="2000" b="1" i="0" dirty="0">
                <a:solidFill>
                  <a:srgbClr val="555555"/>
                </a:solidFill>
                <a:effectLst/>
                <a:latin typeface="Mind Meridian Regular"/>
              </a:rPr>
              <a:t> a timetable of events and activities for members to attend </a:t>
            </a:r>
            <a:r>
              <a:rPr lang="en-US" sz="2000" b="1" dirty="0">
                <a:solidFill>
                  <a:srgbClr val="555555"/>
                </a:solidFill>
                <a:latin typeface="Mind Meridian Regular"/>
              </a:rPr>
              <a:t>and</a:t>
            </a:r>
            <a:r>
              <a:rPr lang="en-US" sz="2000" b="1" i="0" dirty="0">
                <a:solidFill>
                  <a:srgbClr val="555555"/>
                </a:solidFill>
                <a:effectLst/>
                <a:latin typeface="Mind Meridian Regular"/>
              </a:rPr>
              <a:t> promote these values. New members are always welcomed into a safe and supportive environment.</a:t>
            </a:r>
          </a:p>
          <a:p>
            <a:pPr algn="l">
              <a:lnSpc>
                <a:spcPts val="3450"/>
              </a:lnSpc>
              <a:spcAft>
                <a:spcPts val="1800"/>
              </a:spcAft>
              <a:buNone/>
            </a:pPr>
            <a:r>
              <a:rPr lang="en-US" b="1" i="0" dirty="0">
                <a:solidFill>
                  <a:srgbClr val="1001B9"/>
                </a:solidFill>
                <a:effectLst/>
                <a:latin typeface="Mind Meridian Bold"/>
              </a:rPr>
              <a:t>Fees: There is no charge for this service.</a:t>
            </a:r>
            <a:endParaRPr lang="en-US" b="0" i="0" dirty="0">
              <a:solidFill>
                <a:srgbClr val="1001B9"/>
              </a:solidFill>
              <a:effectLst/>
              <a:latin typeface="Mind Meridian Bold"/>
            </a:endParaRPr>
          </a:p>
        </p:txBody>
      </p:sp>
      <p:pic>
        <p:nvPicPr>
          <p:cNvPr id="1026" name="Picture 2">
            <a:extLst>
              <a:ext uri="{FF2B5EF4-FFF2-40B4-BE49-F238E27FC236}">
                <a16:creationId xmlns:a16="http://schemas.microsoft.com/office/drawing/2014/main" id="{81E91E97-66FF-3A7F-34D3-2C8AE96B3E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233" y="615827"/>
            <a:ext cx="2755339" cy="2200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598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2352965-7442-91CC-4B0B-CCA4EB09897C}"/>
              </a:ext>
            </a:extLst>
          </p:cNvPr>
          <p:cNvSpPr txBox="1"/>
          <p:nvPr/>
        </p:nvSpPr>
        <p:spPr>
          <a:xfrm>
            <a:off x="630936" y="2807208"/>
            <a:ext cx="3429000" cy="3410712"/>
          </a:xfrm>
          <a:prstGeom prst="rect">
            <a:avLst/>
          </a:prstGeom>
        </p:spPr>
        <p:txBody>
          <a:bodyPr vert="horz" lIns="91440" tIns="45720" rIns="91440" bIns="45720" rtlCol="0" anchor="t">
            <a:normAutofit fontScale="92500" lnSpcReduction="10000"/>
          </a:bodyPr>
          <a:lstStyle/>
          <a:p>
            <a:pPr>
              <a:lnSpc>
                <a:spcPct val="90000"/>
              </a:lnSpc>
              <a:spcAft>
                <a:spcPts val="600"/>
              </a:spcAft>
            </a:pPr>
            <a:r>
              <a:rPr lang="en-US" sz="2200" b="1" dirty="0"/>
              <a:t>Going through a storm or just been through one?</a:t>
            </a:r>
          </a:p>
          <a:p>
            <a:pPr indent="-228600">
              <a:lnSpc>
                <a:spcPct val="90000"/>
              </a:lnSpc>
              <a:spcAft>
                <a:spcPts val="600"/>
              </a:spcAft>
              <a:buFont typeface="Arial" panose="020B0604020202020204" pitchFamily="34" charset="0"/>
              <a:buChar char="•"/>
            </a:pPr>
            <a:r>
              <a:rPr lang="en-US" sz="2000" dirty="0"/>
              <a:t>ANDYSMAN club are talking groups for men to help them through these storms.</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Find out: </a:t>
            </a:r>
            <a:r>
              <a:rPr lang="en-US" sz="2000" dirty="0">
                <a:hlinkClick r:id="rId2"/>
              </a:rPr>
              <a:t>info@andysmanclub.co.uk</a:t>
            </a:r>
            <a:endParaRPr lang="en-US" sz="2000" dirty="0"/>
          </a:p>
          <a:p>
            <a:pPr indent="-228600">
              <a:lnSpc>
                <a:spcPct val="90000"/>
              </a:lnSpc>
              <a:spcAft>
                <a:spcPts val="600"/>
              </a:spcAft>
              <a:buFont typeface="Arial" panose="020B0604020202020204" pitchFamily="34" charset="0"/>
              <a:buChar char="•"/>
            </a:pPr>
            <a:r>
              <a:rPr lang="en-US" sz="2000" dirty="0"/>
              <a:t>More: </a:t>
            </a:r>
            <a:r>
              <a:rPr lang="en-US" sz="2000" dirty="0">
                <a:hlinkClick r:id="rId3"/>
              </a:rPr>
              <a:t>www.andysmanclub.co.uk</a:t>
            </a:r>
            <a:endParaRPr lang="en-US" sz="2000" dirty="0"/>
          </a:p>
          <a:p>
            <a:pPr indent="-228600">
              <a:lnSpc>
                <a:spcPct val="90000"/>
              </a:lnSpc>
              <a:spcAft>
                <a:spcPts val="600"/>
              </a:spcAft>
              <a:buFont typeface="Arial" panose="020B0604020202020204" pitchFamily="34" charset="0"/>
              <a:buChar char="•"/>
            </a:pPr>
            <a:r>
              <a:rPr lang="en-US" sz="2000" dirty="0"/>
              <a:t>Registered charity in England and Wales: (1179647)</a:t>
            </a:r>
          </a:p>
        </p:txBody>
      </p:sp>
      <p:pic>
        <p:nvPicPr>
          <p:cNvPr id="2052" name="Picture 4">
            <a:extLst>
              <a:ext uri="{FF2B5EF4-FFF2-40B4-BE49-F238E27FC236}">
                <a16:creationId xmlns:a16="http://schemas.microsoft.com/office/drawing/2014/main" id="{E22787E0-A9EF-FA31-83BE-33DA8969292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129095" y="640080"/>
            <a:ext cx="5954122"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98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153</TotalTime>
  <Words>483</Words>
  <Application>Microsoft Office PowerPoint</Application>
  <PresentationFormat>Widescreen</PresentationFormat>
  <Paragraphs>59</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Aptos Display</vt:lpstr>
      <vt:lpstr>Arial</vt:lpstr>
      <vt:lpstr>Calibri</vt:lpstr>
      <vt:lpstr>Mind Meridian Bold</vt:lpstr>
      <vt:lpstr>Mind Meridian Regular</vt:lpstr>
      <vt:lpstr>Office Theme</vt:lpstr>
      <vt:lpstr>       Patient Group, Great Hollands Practice</vt:lpstr>
      <vt:lpstr>                               Introduction</vt:lpstr>
      <vt:lpstr>PowerPoint Presentation</vt:lpstr>
      <vt:lpstr>PowerPoint Presentation</vt:lpstr>
      <vt:lpstr>  60  and Beyond Treat yourself to a coffee and join in the conversation</vt:lpstr>
      <vt:lpstr>For People living with dementia and their family members</vt:lpstr>
      <vt:lpstr>Connecting Minds</vt:lpstr>
      <vt:lpstr>Friends in Need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Kusum Trikha</dc:creator>
  <cp:lastModifiedBy>JONES, David (GREAT HOLLANDS PRACTICE)</cp:lastModifiedBy>
  <cp:revision>36</cp:revision>
  <dcterms:created xsi:type="dcterms:W3CDTF">2025-09-20T13:04:43Z</dcterms:created>
  <dcterms:modified xsi:type="dcterms:W3CDTF">2025-11-26T14:23:48Z</dcterms:modified>
</cp:coreProperties>
</file>