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Lst>
  <p:notesMasterIdLst>
    <p:notesMasterId r:id="rId79"/>
  </p:notesMasterIdLst>
  <p:sldIdLst>
    <p:sldId id="278" r:id="rId5"/>
    <p:sldId id="279" r:id="rId6"/>
    <p:sldId id="280" r:id="rId7"/>
    <p:sldId id="281" r:id="rId8"/>
    <p:sldId id="282" r:id="rId9"/>
    <p:sldId id="283" r:id="rId10"/>
    <p:sldId id="284" r:id="rId11"/>
    <p:sldId id="258" r:id="rId12"/>
    <p:sldId id="263" r:id="rId13"/>
    <p:sldId id="264" r:id="rId14"/>
    <p:sldId id="265" r:id="rId15"/>
    <p:sldId id="266" r:id="rId16"/>
    <p:sldId id="270" r:id="rId17"/>
    <p:sldId id="269" r:id="rId18"/>
    <p:sldId id="268" r:id="rId19"/>
    <p:sldId id="262" r:id="rId20"/>
    <p:sldId id="339" r:id="rId21"/>
    <p:sldId id="267" r:id="rId22"/>
    <p:sldId id="275" r:id="rId23"/>
    <p:sldId id="276" r:id="rId24"/>
    <p:sldId id="273" r:id="rId25"/>
    <p:sldId id="277" r:id="rId26"/>
    <p:sldId id="286" r:id="rId27"/>
    <p:sldId id="287" r:id="rId28"/>
    <p:sldId id="288" r:id="rId29"/>
    <p:sldId id="289" r:id="rId30"/>
    <p:sldId id="290" r:id="rId31"/>
    <p:sldId id="291" r:id="rId32"/>
    <p:sldId id="292" r:id="rId33"/>
    <p:sldId id="293" r:id="rId34"/>
    <p:sldId id="294" r:id="rId35"/>
    <p:sldId id="295" r:id="rId36"/>
    <p:sldId id="296" r:id="rId37"/>
    <p:sldId id="297" r:id="rId38"/>
    <p:sldId id="298" r:id="rId39"/>
    <p:sldId id="299" r:id="rId40"/>
    <p:sldId id="300" r:id="rId41"/>
    <p:sldId id="301" r:id="rId42"/>
    <p:sldId id="302" r:id="rId43"/>
    <p:sldId id="303" r:id="rId44"/>
    <p:sldId id="304" r:id="rId45"/>
    <p:sldId id="305" r:id="rId46"/>
    <p:sldId id="306" r:id="rId47"/>
    <p:sldId id="307" r:id="rId48"/>
    <p:sldId id="308" r:id="rId49"/>
    <p:sldId id="309" r:id="rId50"/>
    <p:sldId id="310" r:id="rId51"/>
    <p:sldId id="311" r:id="rId52"/>
    <p:sldId id="312" r:id="rId53"/>
    <p:sldId id="313" r:id="rId54"/>
    <p:sldId id="314" r:id="rId55"/>
    <p:sldId id="315" r:id="rId56"/>
    <p:sldId id="316" r:id="rId57"/>
    <p:sldId id="317" r:id="rId58"/>
    <p:sldId id="318" r:id="rId59"/>
    <p:sldId id="319" r:id="rId60"/>
    <p:sldId id="320" r:id="rId61"/>
    <p:sldId id="321" r:id="rId62"/>
    <p:sldId id="322" r:id="rId63"/>
    <p:sldId id="323" r:id="rId64"/>
    <p:sldId id="324" r:id="rId65"/>
    <p:sldId id="325" r:id="rId66"/>
    <p:sldId id="326" r:id="rId67"/>
    <p:sldId id="327" r:id="rId68"/>
    <p:sldId id="328" r:id="rId69"/>
    <p:sldId id="329" r:id="rId70"/>
    <p:sldId id="330" r:id="rId71"/>
    <p:sldId id="331" r:id="rId72"/>
    <p:sldId id="332" r:id="rId73"/>
    <p:sldId id="333" r:id="rId74"/>
    <p:sldId id="334" r:id="rId75"/>
    <p:sldId id="335" r:id="rId76"/>
    <p:sldId id="336" r:id="rId77"/>
    <p:sldId id="338" r:id="rId7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7FFD173-3905-4F63-AFA2-A3C1CAEF30F1}">
          <p14:sldIdLst>
            <p14:sldId id="278"/>
            <p14:sldId id="279"/>
            <p14:sldId id="280"/>
            <p14:sldId id="281"/>
            <p14:sldId id="282"/>
            <p14:sldId id="283"/>
            <p14:sldId id="284"/>
            <p14:sldId id="258"/>
            <p14:sldId id="263"/>
            <p14:sldId id="264"/>
            <p14:sldId id="265"/>
            <p14:sldId id="266"/>
            <p14:sldId id="270"/>
            <p14:sldId id="269"/>
            <p14:sldId id="268"/>
            <p14:sldId id="262"/>
            <p14:sldId id="339"/>
            <p14:sldId id="267"/>
            <p14:sldId id="275"/>
            <p14:sldId id="276"/>
            <p14:sldId id="273"/>
            <p14:sldId id="277"/>
            <p14:sldId id="286"/>
            <p14:sldId id="287"/>
            <p14:sldId id="288"/>
            <p14:sldId id="289"/>
            <p14:sldId id="290"/>
            <p14:sldId id="291"/>
            <p14:sldId id="292"/>
            <p14:sldId id="293"/>
            <p14:sldId id="294"/>
            <p14:sldId id="295"/>
            <p14:sldId id="296"/>
            <p14:sldId id="297"/>
            <p14:sldId id="298"/>
            <p14:sldId id="299"/>
            <p14:sldId id="300"/>
            <p14:sldId id="301"/>
            <p14:sldId id="302"/>
            <p14:sldId id="303"/>
            <p14:sldId id="304"/>
            <p14:sldId id="305"/>
            <p14:sldId id="306"/>
            <p14:sldId id="307"/>
            <p14:sldId id="308"/>
            <p14:sldId id="309"/>
            <p14:sldId id="310"/>
            <p14:sldId id="311"/>
            <p14:sldId id="312"/>
            <p14:sldId id="313"/>
            <p14:sldId id="314"/>
            <p14:sldId id="315"/>
            <p14:sldId id="316"/>
            <p14:sldId id="317"/>
            <p14:sldId id="318"/>
            <p14:sldId id="319"/>
            <p14:sldId id="320"/>
            <p14:sldId id="321"/>
            <p14:sldId id="322"/>
            <p14:sldId id="323"/>
            <p14:sldId id="324"/>
            <p14:sldId id="325"/>
            <p14:sldId id="326"/>
            <p14:sldId id="327"/>
            <p14:sldId id="328"/>
            <p14:sldId id="329"/>
            <p14:sldId id="330"/>
            <p14:sldId id="331"/>
            <p14:sldId id="332"/>
            <p14:sldId id="333"/>
            <p14:sldId id="334"/>
            <p14:sldId id="335"/>
            <p14:sldId id="336"/>
            <p14:sldId id="338"/>
          </p14:sldIdLst>
        </p14:section>
        <p14:section name="Untitled Section" id="{4A036675-6690-4278-A9E8-CFD0757BB8F0}">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guide orient="horz" pos="2160"/>
        <p:guide pos="3840"/>
      </p:guideLst>
    </p:cSldViewPr>
  </p:slideViewPr>
  <p:notesTextViewPr>
    <p:cViewPr>
      <p:scale>
        <a:sx n="1" d="1"/>
        <a:sy n="1" d="1"/>
      </p:scale>
      <p:origin x="0" y="0"/>
    </p:cViewPr>
  </p:notesTextViewPr>
  <p:sorterViewPr>
    <p:cViewPr>
      <p:scale>
        <a:sx n="100" d="100"/>
        <a:sy n="100" d="100"/>
      </p:scale>
      <p:origin x="0" y="-260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notesMaster" Target="notesMasters/notesMaster1.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0BC76B0-7BD3-4A83-A636-42434D3F506A}" type="datetimeFigureOut">
              <a:rPr lang="en-GB" smtClean="0"/>
              <a:t>07/11/2017</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B7321D8-B58B-4214-812A-1706BC0458AF}" type="slidenum">
              <a:rPr lang="en-GB" smtClean="0"/>
              <a:t>‹#›</a:t>
            </a:fld>
            <a:endParaRPr lang="en-GB"/>
          </a:p>
        </p:txBody>
      </p:sp>
    </p:spTree>
    <p:extLst>
      <p:ext uri="{BB962C8B-B14F-4D97-AF65-F5344CB8AC3E}">
        <p14:creationId xmlns:p14="http://schemas.microsoft.com/office/powerpoint/2010/main" val="36125135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smtClean="0"/>
              <a:t>DOH end of life</a:t>
            </a:r>
            <a:r>
              <a:rPr lang="en-GB" baseline="0" dirty="0" smtClean="0"/>
              <a:t> </a:t>
            </a:r>
            <a:r>
              <a:rPr lang="en-GB" baseline="0" dirty="0" err="1" smtClean="0"/>
              <a:t>stategy</a:t>
            </a:r>
            <a:endParaRPr lang="en-GB" dirty="0"/>
          </a:p>
        </p:txBody>
      </p:sp>
      <p:sp>
        <p:nvSpPr>
          <p:cNvPr id="4" name="Slide Number Placeholder 3"/>
          <p:cNvSpPr>
            <a:spLocks noGrp="1"/>
          </p:cNvSpPr>
          <p:nvPr>
            <p:ph type="sldNum" sz="quarter" idx="10"/>
          </p:nvPr>
        </p:nvSpPr>
        <p:spPr/>
        <p:txBody>
          <a:bodyPr/>
          <a:lstStyle/>
          <a:p>
            <a:fld id="{D1F84687-A718-4716-88F6-677261932061}" type="slidenum">
              <a:rPr lang="en-GB" smtClean="0">
                <a:solidFill>
                  <a:prstClr val="black"/>
                </a:solidFill>
              </a:rPr>
              <a:pPr/>
              <a:t>23</a:t>
            </a:fld>
            <a:endParaRPr lang="en-GB">
              <a:solidFill>
                <a:prstClr val="black"/>
              </a:solidFill>
            </a:endParaRPr>
          </a:p>
        </p:txBody>
      </p:sp>
    </p:spTree>
    <p:extLst>
      <p:ext uri="{BB962C8B-B14F-4D97-AF65-F5344CB8AC3E}">
        <p14:creationId xmlns:p14="http://schemas.microsoft.com/office/powerpoint/2010/main" val="28245755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smtClean="0"/>
              <a:t>Give example</a:t>
            </a:r>
            <a:r>
              <a:rPr lang="en-GB" baseline="0" dirty="0" smtClean="0"/>
              <a:t> of seeing oncologist who didn’t know Billy who mentioned he could die on the table if he had surgery or said that Billy could be discharged as things stable. Emphasize significance of the depth of the relationship the carer’s had with BW</a:t>
            </a:r>
            <a:endParaRPr lang="en-GB" dirty="0"/>
          </a:p>
        </p:txBody>
      </p:sp>
      <p:sp>
        <p:nvSpPr>
          <p:cNvPr id="4" name="Slide Number Placeholder 3"/>
          <p:cNvSpPr>
            <a:spLocks noGrp="1"/>
          </p:cNvSpPr>
          <p:nvPr>
            <p:ph type="sldNum" sz="quarter" idx="10"/>
          </p:nvPr>
        </p:nvSpPr>
        <p:spPr/>
        <p:txBody>
          <a:bodyPr/>
          <a:lstStyle/>
          <a:p>
            <a:fld id="{FFD917D7-7279-42EA-A16B-A31405D8BD60}" type="slidenum">
              <a:rPr lang="en-GB" smtClean="0">
                <a:solidFill>
                  <a:prstClr val="black"/>
                </a:solidFill>
              </a:rPr>
              <a:pPr/>
              <a:t>74</a:t>
            </a:fld>
            <a:endParaRPr lang="en-GB">
              <a:solidFill>
                <a:prstClr val="black"/>
              </a:solidFill>
            </a:endParaRPr>
          </a:p>
        </p:txBody>
      </p:sp>
    </p:spTree>
    <p:extLst>
      <p:ext uri="{BB962C8B-B14F-4D97-AF65-F5344CB8AC3E}">
        <p14:creationId xmlns:p14="http://schemas.microsoft.com/office/powerpoint/2010/main" val="22532115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spcAft>
                <a:spcPts val="0"/>
              </a:spcAft>
            </a:pPr>
            <a:r>
              <a:rPr lang="en-US" dirty="0" smtClean="0">
                <a:latin typeface="Cambria"/>
                <a:ea typeface="MS Mincho"/>
                <a:cs typeface="Times New Roman"/>
              </a:rPr>
              <a:t>unable to swallow meds so had a subcutaneous infusion of midazolam for seizure prevention, woke up started eating swallow reliable, no challenging behavior, no further pneumonias. </a:t>
            </a:r>
            <a:endParaRPr lang="en-GB" sz="1000" dirty="0" smtClean="0">
              <a:latin typeface="Cambria"/>
              <a:ea typeface="MS Mincho"/>
              <a:cs typeface="Times New Roman"/>
            </a:endParaRPr>
          </a:p>
          <a:p>
            <a:pPr>
              <a:spcAft>
                <a:spcPts val="0"/>
              </a:spcAft>
            </a:pPr>
            <a:r>
              <a:rPr lang="en-US" dirty="0" smtClean="0">
                <a:latin typeface="Cambria"/>
                <a:ea typeface="MS Mincho"/>
                <a:cs typeface="Times New Roman"/>
              </a:rPr>
              <a:t>MDT agreed joint plan before new AED regime.  Remains frail but not dying. May soon be discharged from SPC.</a:t>
            </a:r>
            <a:endParaRPr lang="en-GB" sz="1000" dirty="0" smtClean="0">
              <a:latin typeface="Cambria"/>
              <a:ea typeface="MS Mincho"/>
              <a:cs typeface="Times New Roman"/>
            </a:endParaRPr>
          </a:p>
          <a:p>
            <a:endParaRPr lang="en-GB" dirty="0"/>
          </a:p>
        </p:txBody>
      </p:sp>
      <p:sp>
        <p:nvSpPr>
          <p:cNvPr id="4" name="Slide Number Placeholder 3"/>
          <p:cNvSpPr>
            <a:spLocks noGrp="1"/>
          </p:cNvSpPr>
          <p:nvPr>
            <p:ph type="sldNum" sz="quarter" idx="10"/>
          </p:nvPr>
        </p:nvSpPr>
        <p:spPr/>
        <p:txBody>
          <a:bodyPr/>
          <a:lstStyle/>
          <a:p>
            <a:fld id="{D1F84687-A718-4716-88F6-677261932061}" type="slidenum">
              <a:rPr lang="en-GB" smtClean="0">
                <a:solidFill>
                  <a:prstClr val="black"/>
                </a:solidFill>
              </a:rPr>
              <a:pPr/>
              <a:t>41</a:t>
            </a:fld>
            <a:endParaRPr lang="en-GB">
              <a:solidFill>
                <a:prstClr val="black"/>
              </a:solidFill>
            </a:endParaRPr>
          </a:p>
        </p:txBody>
      </p:sp>
    </p:spTree>
    <p:extLst>
      <p:ext uri="{BB962C8B-B14F-4D97-AF65-F5344CB8AC3E}">
        <p14:creationId xmlns:p14="http://schemas.microsoft.com/office/powerpoint/2010/main" val="16558637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-assessed by SALT therefore used </a:t>
            </a:r>
            <a:r>
              <a:rPr lang="en-US" dirty="0" err="1" smtClean="0"/>
              <a:t>Disdat</a:t>
            </a:r>
            <a:r>
              <a:rPr lang="en-US" dirty="0" smtClean="0"/>
              <a:t> +carer assessment plus professional assessment for symptom control medication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-What to say? Who to call for advice –in hours and out of hours?</a:t>
            </a:r>
            <a:endParaRPr lang="en-GB"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smtClean="0"/>
          </a:p>
          <a:p>
            <a:endParaRPr lang="en-GB" dirty="0"/>
          </a:p>
        </p:txBody>
      </p:sp>
      <p:sp>
        <p:nvSpPr>
          <p:cNvPr id="4" name="Slide Number Placeholder 3"/>
          <p:cNvSpPr>
            <a:spLocks noGrp="1"/>
          </p:cNvSpPr>
          <p:nvPr>
            <p:ph type="sldNum" sz="quarter" idx="10"/>
          </p:nvPr>
        </p:nvSpPr>
        <p:spPr/>
        <p:txBody>
          <a:bodyPr/>
          <a:lstStyle/>
          <a:p>
            <a:fld id="{D1F84687-A718-4716-88F6-677261932061}" type="slidenum">
              <a:rPr lang="en-GB" smtClean="0">
                <a:solidFill>
                  <a:prstClr val="black"/>
                </a:solidFill>
              </a:rPr>
              <a:pPr/>
              <a:t>42</a:t>
            </a:fld>
            <a:endParaRPr lang="en-GB">
              <a:solidFill>
                <a:prstClr val="black"/>
              </a:solidFill>
            </a:endParaRPr>
          </a:p>
        </p:txBody>
      </p:sp>
    </p:spTree>
    <p:extLst>
      <p:ext uri="{BB962C8B-B14F-4D97-AF65-F5344CB8AC3E}">
        <p14:creationId xmlns:p14="http://schemas.microsoft.com/office/powerpoint/2010/main" val="28797675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smtClean="0"/>
              <a:t>Explain each</a:t>
            </a:r>
            <a:r>
              <a:rPr lang="en-GB" baseline="0" dirty="0" smtClean="0"/>
              <a:t> table is set up as an MDT</a:t>
            </a:r>
            <a:endParaRPr lang="en-GB" dirty="0"/>
          </a:p>
        </p:txBody>
      </p:sp>
      <p:sp>
        <p:nvSpPr>
          <p:cNvPr id="4" name="Slide Number Placeholder 3"/>
          <p:cNvSpPr>
            <a:spLocks noGrp="1"/>
          </p:cNvSpPr>
          <p:nvPr>
            <p:ph type="sldNum" sz="quarter" idx="10"/>
          </p:nvPr>
        </p:nvSpPr>
        <p:spPr/>
        <p:txBody>
          <a:bodyPr/>
          <a:lstStyle/>
          <a:p>
            <a:fld id="{D1F84687-A718-4716-88F6-677261932061}" type="slidenum">
              <a:rPr lang="en-GB" smtClean="0">
                <a:solidFill>
                  <a:prstClr val="black"/>
                </a:solidFill>
              </a:rPr>
              <a:pPr/>
              <a:t>51</a:t>
            </a:fld>
            <a:endParaRPr lang="en-GB">
              <a:solidFill>
                <a:prstClr val="black"/>
              </a:solidFill>
            </a:endParaRPr>
          </a:p>
        </p:txBody>
      </p:sp>
    </p:spTree>
    <p:extLst>
      <p:ext uri="{BB962C8B-B14F-4D97-AF65-F5344CB8AC3E}">
        <p14:creationId xmlns:p14="http://schemas.microsoft.com/office/powerpoint/2010/main" val="33379700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FD917D7-7279-42EA-A16B-A31405D8BD60}" type="slidenum">
              <a:rPr lang="en-GB" smtClean="0">
                <a:solidFill>
                  <a:prstClr val="black"/>
                </a:solidFill>
              </a:rPr>
              <a:pPr/>
              <a:t>66</a:t>
            </a:fld>
            <a:endParaRPr lang="en-GB">
              <a:solidFill>
                <a:prstClr val="black"/>
              </a:solidFill>
            </a:endParaRPr>
          </a:p>
        </p:txBody>
      </p:sp>
    </p:spTree>
    <p:extLst>
      <p:ext uri="{BB962C8B-B14F-4D97-AF65-F5344CB8AC3E}">
        <p14:creationId xmlns:p14="http://schemas.microsoft.com/office/powerpoint/2010/main" val="11014900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smtClean="0"/>
              <a:t>Ask small groups to think about the information</a:t>
            </a:r>
            <a:r>
              <a:rPr lang="en-GB" baseline="0" dirty="0" smtClean="0"/>
              <a:t> they have so far and consider what their priorities/care plan would be</a:t>
            </a:r>
          </a:p>
          <a:p>
            <a:r>
              <a:rPr lang="en-GB" baseline="0" dirty="0" smtClean="0"/>
              <a:t>Encourage a member of each table to feedback</a:t>
            </a:r>
          </a:p>
          <a:p>
            <a:r>
              <a:rPr lang="en-GB" baseline="0" dirty="0" smtClean="0"/>
              <a:t>Anticipated learning points- need to refer to the pathway, involve the right people, form an MDT, holistic assessment, gather information</a:t>
            </a:r>
            <a:endParaRPr lang="en-GB" dirty="0"/>
          </a:p>
        </p:txBody>
      </p:sp>
      <p:sp>
        <p:nvSpPr>
          <p:cNvPr id="4" name="Slide Number Placeholder 3"/>
          <p:cNvSpPr>
            <a:spLocks noGrp="1"/>
          </p:cNvSpPr>
          <p:nvPr>
            <p:ph type="sldNum" sz="quarter" idx="10"/>
          </p:nvPr>
        </p:nvSpPr>
        <p:spPr/>
        <p:txBody>
          <a:bodyPr/>
          <a:lstStyle/>
          <a:p>
            <a:fld id="{FFD917D7-7279-42EA-A16B-A31405D8BD60}" type="slidenum">
              <a:rPr lang="en-GB" smtClean="0">
                <a:solidFill>
                  <a:prstClr val="black"/>
                </a:solidFill>
              </a:rPr>
              <a:pPr/>
              <a:t>67</a:t>
            </a:fld>
            <a:endParaRPr lang="en-GB">
              <a:solidFill>
                <a:prstClr val="black"/>
              </a:solidFill>
            </a:endParaRPr>
          </a:p>
        </p:txBody>
      </p:sp>
    </p:spTree>
    <p:extLst>
      <p:ext uri="{BB962C8B-B14F-4D97-AF65-F5344CB8AC3E}">
        <p14:creationId xmlns:p14="http://schemas.microsoft.com/office/powerpoint/2010/main" val="37893769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GB" dirty="0" smtClean="0"/>
              <a:t>Consent 4 used for previous procedures</a:t>
            </a:r>
          </a:p>
          <a:p>
            <a:endParaRPr lang="en-GB" dirty="0"/>
          </a:p>
        </p:txBody>
      </p:sp>
      <p:sp>
        <p:nvSpPr>
          <p:cNvPr id="4" name="Slide Number Placeholder 3"/>
          <p:cNvSpPr>
            <a:spLocks noGrp="1"/>
          </p:cNvSpPr>
          <p:nvPr>
            <p:ph type="sldNum" sz="quarter" idx="10"/>
          </p:nvPr>
        </p:nvSpPr>
        <p:spPr/>
        <p:txBody>
          <a:bodyPr/>
          <a:lstStyle/>
          <a:p>
            <a:fld id="{FFD917D7-7279-42EA-A16B-A31405D8BD60}" type="slidenum">
              <a:rPr lang="en-GB" smtClean="0">
                <a:solidFill>
                  <a:prstClr val="black"/>
                </a:solidFill>
              </a:rPr>
              <a:pPr/>
              <a:t>68</a:t>
            </a:fld>
            <a:endParaRPr lang="en-GB">
              <a:solidFill>
                <a:prstClr val="black"/>
              </a:solidFill>
            </a:endParaRPr>
          </a:p>
        </p:txBody>
      </p:sp>
    </p:spTree>
    <p:extLst>
      <p:ext uri="{BB962C8B-B14F-4D97-AF65-F5344CB8AC3E}">
        <p14:creationId xmlns:p14="http://schemas.microsoft.com/office/powerpoint/2010/main" val="42518037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smtClean="0"/>
              <a:t>Ask </a:t>
            </a:r>
            <a:r>
              <a:rPr lang="en-GB" baseline="0" dirty="0" smtClean="0"/>
              <a:t>small groups to discuss depending on how amenable audience is to discussion</a:t>
            </a:r>
          </a:p>
          <a:p>
            <a:r>
              <a:rPr lang="en-GB" baseline="0" dirty="0" smtClean="0"/>
              <a:t>Anticipate points of discussion- investigations required pre procedure </a:t>
            </a:r>
            <a:r>
              <a:rPr lang="en-GB" baseline="0" dirty="0" err="1" smtClean="0"/>
              <a:t>eg</a:t>
            </a:r>
            <a:r>
              <a:rPr lang="en-GB" baseline="0" dirty="0" smtClean="0"/>
              <a:t> bloods, assessment of capacity, support in hospital, consent, best interest</a:t>
            </a:r>
          </a:p>
          <a:p>
            <a:r>
              <a:rPr lang="en-GB" baseline="0" dirty="0" smtClean="0"/>
              <a:t>Highlight MCA and deciding right, involvement of LD support workers, care staff</a:t>
            </a:r>
          </a:p>
          <a:p>
            <a:endParaRPr lang="en-GB" dirty="0"/>
          </a:p>
        </p:txBody>
      </p:sp>
      <p:sp>
        <p:nvSpPr>
          <p:cNvPr id="4" name="Slide Number Placeholder 3"/>
          <p:cNvSpPr>
            <a:spLocks noGrp="1"/>
          </p:cNvSpPr>
          <p:nvPr>
            <p:ph type="sldNum" sz="quarter" idx="10"/>
          </p:nvPr>
        </p:nvSpPr>
        <p:spPr/>
        <p:txBody>
          <a:bodyPr/>
          <a:lstStyle/>
          <a:p>
            <a:fld id="{FFD917D7-7279-42EA-A16B-A31405D8BD60}" type="slidenum">
              <a:rPr lang="en-GB" smtClean="0">
                <a:solidFill>
                  <a:prstClr val="black"/>
                </a:solidFill>
              </a:rPr>
              <a:pPr/>
              <a:t>69</a:t>
            </a:fld>
            <a:endParaRPr lang="en-GB">
              <a:solidFill>
                <a:prstClr val="black"/>
              </a:solidFill>
            </a:endParaRPr>
          </a:p>
        </p:txBody>
      </p:sp>
    </p:spTree>
    <p:extLst>
      <p:ext uri="{BB962C8B-B14F-4D97-AF65-F5344CB8AC3E}">
        <p14:creationId xmlns:p14="http://schemas.microsoft.com/office/powerpoint/2010/main" val="12051213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smtClean="0"/>
              <a:t>Initially felt admission to treat reversible</a:t>
            </a:r>
            <a:r>
              <a:rPr lang="en-GB" baseline="0" dirty="0" smtClean="0"/>
              <a:t> causes of a deterioration was appropriate given his QOL</a:t>
            </a:r>
          </a:p>
          <a:p>
            <a:r>
              <a:rPr lang="en-GB" baseline="0" dirty="0" smtClean="0"/>
              <a:t>Also commenced on trail of dexamethasone for appetite. Discuss that BW was distressed when visiting the hospice re future care planning. He held the door frame when being shown a </a:t>
            </a:r>
            <a:r>
              <a:rPr lang="en-GB" baseline="0" dirty="0" err="1" smtClean="0"/>
              <a:t>Sideroom</a:t>
            </a:r>
            <a:r>
              <a:rPr lang="en-GB" baseline="0" dirty="0" smtClean="0"/>
              <a:t>. The carers struggled as they wanted hospice care for him.</a:t>
            </a:r>
            <a:endParaRPr lang="en-GB" dirty="0"/>
          </a:p>
        </p:txBody>
      </p:sp>
      <p:sp>
        <p:nvSpPr>
          <p:cNvPr id="4" name="Slide Number Placeholder 3"/>
          <p:cNvSpPr>
            <a:spLocks noGrp="1"/>
          </p:cNvSpPr>
          <p:nvPr>
            <p:ph type="sldNum" sz="quarter" idx="10"/>
          </p:nvPr>
        </p:nvSpPr>
        <p:spPr/>
        <p:txBody>
          <a:bodyPr/>
          <a:lstStyle/>
          <a:p>
            <a:fld id="{FFD917D7-7279-42EA-A16B-A31405D8BD60}" type="slidenum">
              <a:rPr lang="en-GB" smtClean="0">
                <a:solidFill>
                  <a:prstClr val="black"/>
                </a:solidFill>
              </a:rPr>
              <a:pPr/>
              <a:t>70</a:t>
            </a:fld>
            <a:endParaRPr lang="en-GB">
              <a:solidFill>
                <a:prstClr val="black"/>
              </a:solidFill>
            </a:endParaRPr>
          </a:p>
        </p:txBody>
      </p:sp>
    </p:spTree>
    <p:extLst>
      <p:ext uri="{BB962C8B-B14F-4D97-AF65-F5344CB8AC3E}">
        <p14:creationId xmlns:p14="http://schemas.microsoft.com/office/powerpoint/2010/main" val="9497272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467" y="1122493"/>
            <a:ext cx="9143068" cy="2387545"/>
          </a:xfrm>
          <a:prstGeom prst="rect">
            <a:avLst/>
          </a:prstGeom>
        </p:spPr>
        <p:txBody>
          <a:bodyPr anchor="b"/>
          <a:lstStyle>
            <a:lvl1pPr algn="ctr">
              <a:defRPr sz="5672"/>
            </a:lvl1pPr>
          </a:lstStyle>
          <a:p>
            <a:r>
              <a:rPr lang="en-US" smtClean="0"/>
              <a:t>Click to edit Master title style</a:t>
            </a:r>
            <a:endParaRPr lang="en-GB"/>
          </a:p>
        </p:txBody>
      </p:sp>
      <p:sp>
        <p:nvSpPr>
          <p:cNvPr id="3" name="Subtitle 2"/>
          <p:cNvSpPr>
            <a:spLocks noGrp="1"/>
          </p:cNvSpPr>
          <p:nvPr>
            <p:ph type="subTitle" idx="1"/>
          </p:nvPr>
        </p:nvSpPr>
        <p:spPr>
          <a:xfrm>
            <a:off x="1524467" y="3601577"/>
            <a:ext cx="9143068" cy="1656725"/>
          </a:xfrm>
          <a:prstGeom prst="rect">
            <a:avLst/>
          </a:prstGeom>
        </p:spPr>
        <p:txBody>
          <a:bodyPr/>
          <a:lstStyle>
            <a:lvl1pPr marL="0" indent="0" algn="ctr">
              <a:buNone/>
              <a:defRPr sz="2269"/>
            </a:lvl1pPr>
            <a:lvl2pPr marL="432191" indent="0" algn="ctr">
              <a:buNone/>
              <a:defRPr sz="1891"/>
            </a:lvl2pPr>
            <a:lvl3pPr marL="864382" indent="0" algn="ctr">
              <a:buNone/>
              <a:defRPr sz="1702"/>
            </a:lvl3pPr>
            <a:lvl4pPr marL="1296573" indent="0" algn="ctr">
              <a:buNone/>
              <a:defRPr sz="1512"/>
            </a:lvl4pPr>
            <a:lvl5pPr marL="1728765" indent="0" algn="ctr">
              <a:buNone/>
              <a:defRPr sz="1512"/>
            </a:lvl5pPr>
            <a:lvl6pPr marL="2160956" indent="0" algn="ctr">
              <a:buNone/>
              <a:defRPr sz="1512"/>
            </a:lvl6pPr>
            <a:lvl7pPr marL="2593147" indent="0" algn="ctr">
              <a:buNone/>
              <a:defRPr sz="1512"/>
            </a:lvl7pPr>
            <a:lvl8pPr marL="3025338" indent="0" algn="ctr">
              <a:buNone/>
              <a:defRPr sz="1512"/>
            </a:lvl8pPr>
            <a:lvl9pPr marL="3457529" indent="0" algn="ctr">
              <a:buNone/>
              <a:defRPr sz="1512"/>
            </a:lvl9pPr>
          </a:lstStyle>
          <a:p>
            <a:r>
              <a:rPr lang="en-US" smtClean="0"/>
              <a:t>Click to edit Master subtitle style</a:t>
            </a:r>
            <a:endParaRPr lang="en-GB"/>
          </a:p>
        </p:txBody>
      </p:sp>
    </p:spTree>
    <p:extLst>
      <p:ext uri="{BB962C8B-B14F-4D97-AF65-F5344CB8AC3E}">
        <p14:creationId xmlns:p14="http://schemas.microsoft.com/office/powerpoint/2010/main" val="39793491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644" y="364660"/>
            <a:ext cx="10514715" cy="1326580"/>
          </a:xfrm>
          <a:prstGeom prst="rect">
            <a:avLst/>
          </a:prstGeom>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838644" y="1826299"/>
            <a:ext cx="10514715" cy="435040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0984381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5612" y="364660"/>
            <a:ext cx="2627747" cy="5812042"/>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645" y="364660"/>
            <a:ext cx="7708057" cy="5812042"/>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7677801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467" y="1122493"/>
            <a:ext cx="9143068" cy="2387545"/>
          </a:xfrm>
          <a:prstGeom prst="rect">
            <a:avLst/>
          </a:prstGeom>
        </p:spPr>
        <p:txBody>
          <a:bodyPr anchor="b"/>
          <a:lstStyle>
            <a:lvl1pPr algn="ctr">
              <a:defRPr sz="5672"/>
            </a:lvl1pPr>
          </a:lstStyle>
          <a:p>
            <a:r>
              <a:rPr lang="en-US" smtClean="0"/>
              <a:t>Click to edit Master title style</a:t>
            </a:r>
            <a:endParaRPr lang="en-GB"/>
          </a:p>
        </p:txBody>
      </p:sp>
      <p:sp>
        <p:nvSpPr>
          <p:cNvPr id="3" name="Subtitle 2"/>
          <p:cNvSpPr>
            <a:spLocks noGrp="1"/>
          </p:cNvSpPr>
          <p:nvPr>
            <p:ph type="subTitle" idx="1"/>
          </p:nvPr>
        </p:nvSpPr>
        <p:spPr>
          <a:xfrm>
            <a:off x="1524467" y="3601577"/>
            <a:ext cx="9143068" cy="1656725"/>
          </a:xfrm>
          <a:prstGeom prst="rect">
            <a:avLst/>
          </a:prstGeom>
        </p:spPr>
        <p:txBody>
          <a:bodyPr/>
          <a:lstStyle>
            <a:lvl1pPr marL="0" indent="0" algn="ctr">
              <a:buNone/>
              <a:defRPr sz="2269"/>
            </a:lvl1pPr>
            <a:lvl2pPr marL="432191" indent="0" algn="ctr">
              <a:buNone/>
              <a:defRPr sz="1891"/>
            </a:lvl2pPr>
            <a:lvl3pPr marL="864382" indent="0" algn="ctr">
              <a:buNone/>
              <a:defRPr sz="1702"/>
            </a:lvl3pPr>
            <a:lvl4pPr marL="1296573" indent="0" algn="ctr">
              <a:buNone/>
              <a:defRPr sz="1512"/>
            </a:lvl4pPr>
            <a:lvl5pPr marL="1728765" indent="0" algn="ctr">
              <a:buNone/>
              <a:defRPr sz="1512"/>
            </a:lvl5pPr>
            <a:lvl6pPr marL="2160956" indent="0" algn="ctr">
              <a:buNone/>
              <a:defRPr sz="1512"/>
            </a:lvl6pPr>
            <a:lvl7pPr marL="2593147" indent="0" algn="ctr">
              <a:buNone/>
              <a:defRPr sz="1512"/>
            </a:lvl7pPr>
            <a:lvl8pPr marL="3025338" indent="0" algn="ctr">
              <a:buNone/>
              <a:defRPr sz="1512"/>
            </a:lvl8pPr>
            <a:lvl9pPr marL="3457529" indent="0" algn="ctr">
              <a:buNone/>
              <a:defRPr sz="1512"/>
            </a:lvl9pPr>
          </a:lstStyle>
          <a:p>
            <a:r>
              <a:rPr lang="en-US" smtClean="0"/>
              <a:t>Click to edit Master subtitle style</a:t>
            </a:r>
            <a:endParaRPr lang="en-GB"/>
          </a:p>
        </p:txBody>
      </p:sp>
    </p:spTree>
    <p:extLst>
      <p:ext uri="{BB962C8B-B14F-4D97-AF65-F5344CB8AC3E}">
        <p14:creationId xmlns:p14="http://schemas.microsoft.com/office/powerpoint/2010/main" val="21702726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644" y="364660"/>
            <a:ext cx="10514715" cy="1326580"/>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838644" y="1826299"/>
            <a:ext cx="10514715" cy="435040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2580753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189" y="1709251"/>
            <a:ext cx="10516579" cy="2852747"/>
          </a:xfrm>
          <a:prstGeom prst="rect">
            <a:avLst/>
          </a:prstGeom>
        </p:spPr>
        <p:txBody>
          <a:bodyPr anchor="b"/>
          <a:lstStyle>
            <a:lvl1pPr>
              <a:defRPr sz="5672"/>
            </a:lvl1pPr>
          </a:lstStyle>
          <a:p>
            <a:r>
              <a:rPr lang="en-US" smtClean="0"/>
              <a:t>Click to edit Master title style</a:t>
            </a:r>
            <a:endParaRPr lang="en-GB"/>
          </a:p>
        </p:txBody>
      </p:sp>
      <p:sp>
        <p:nvSpPr>
          <p:cNvPr id="3" name="Text Placeholder 2"/>
          <p:cNvSpPr>
            <a:spLocks noGrp="1"/>
          </p:cNvSpPr>
          <p:nvPr>
            <p:ph type="body" idx="1"/>
          </p:nvPr>
        </p:nvSpPr>
        <p:spPr>
          <a:xfrm>
            <a:off x="831189" y="4589008"/>
            <a:ext cx="10516579" cy="1500656"/>
          </a:xfrm>
          <a:prstGeom prst="rect">
            <a:avLst/>
          </a:prstGeom>
        </p:spPr>
        <p:txBody>
          <a:bodyPr/>
          <a:lstStyle>
            <a:lvl1pPr marL="0" indent="0">
              <a:buNone/>
              <a:defRPr sz="2269"/>
            </a:lvl1pPr>
            <a:lvl2pPr marL="432191" indent="0">
              <a:buNone/>
              <a:defRPr sz="1891"/>
            </a:lvl2pPr>
            <a:lvl3pPr marL="864382" indent="0">
              <a:buNone/>
              <a:defRPr sz="1702"/>
            </a:lvl3pPr>
            <a:lvl4pPr marL="1296573" indent="0">
              <a:buNone/>
              <a:defRPr sz="1512"/>
            </a:lvl4pPr>
            <a:lvl5pPr marL="1728765" indent="0">
              <a:buNone/>
              <a:defRPr sz="1512"/>
            </a:lvl5pPr>
            <a:lvl6pPr marL="2160956" indent="0">
              <a:buNone/>
              <a:defRPr sz="1512"/>
            </a:lvl6pPr>
            <a:lvl7pPr marL="2593147" indent="0">
              <a:buNone/>
              <a:defRPr sz="1512"/>
            </a:lvl7pPr>
            <a:lvl8pPr marL="3025338" indent="0">
              <a:buNone/>
              <a:defRPr sz="1512"/>
            </a:lvl8pPr>
            <a:lvl9pPr marL="3457529" indent="0">
              <a:buNone/>
              <a:defRPr sz="1512"/>
            </a:lvl9pPr>
          </a:lstStyle>
          <a:p>
            <a:pPr lvl="0"/>
            <a:r>
              <a:rPr lang="en-US" smtClean="0"/>
              <a:t>Click to edit Master text styles</a:t>
            </a:r>
          </a:p>
        </p:txBody>
      </p:sp>
    </p:spTree>
    <p:extLst>
      <p:ext uri="{BB962C8B-B14F-4D97-AF65-F5344CB8AC3E}">
        <p14:creationId xmlns:p14="http://schemas.microsoft.com/office/powerpoint/2010/main" val="8070212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644" y="364660"/>
            <a:ext cx="10514715" cy="1326580"/>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838643" y="1826299"/>
            <a:ext cx="5167903" cy="435040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85457" y="1826299"/>
            <a:ext cx="5167903" cy="435040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1638815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508" y="364660"/>
            <a:ext cx="10514715" cy="1326580"/>
          </a:xfrm>
          <a:prstGeom prst="rect">
            <a:avLst/>
          </a:prstGeom>
        </p:spPr>
        <p:txBody>
          <a:bodyPr/>
          <a:lstStyle/>
          <a:p>
            <a:r>
              <a:rPr lang="en-US" smtClean="0"/>
              <a:t>Click to edit Master title style</a:t>
            </a:r>
            <a:endParaRPr lang="en-GB"/>
          </a:p>
        </p:txBody>
      </p:sp>
      <p:sp>
        <p:nvSpPr>
          <p:cNvPr id="3" name="Text Placeholder 2"/>
          <p:cNvSpPr>
            <a:spLocks noGrp="1"/>
          </p:cNvSpPr>
          <p:nvPr>
            <p:ph type="body" idx="1"/>
          </p:nvPr>
        </p:nvSpPr>
        <p:spPr>
          <a:xfrm>
            <a:off x="840507" y="1680737"/>
            <a:ext cx="5156720" cy="823861"/>
          </a:xfrm>
          <a:prstGeom prst="rect">
            <a:avLst/>
          </a:prstGeom>
        </p:spPr>
        <p:txBody>
          <a:bodyPr anchor="b"/>
          <a:lstStyle>
            <a:lvl1pPr marL="0" indent="0">
              <a:buNone/>
              <a:defRPr sz="2269" b="1"/>
            </a:lvl1pPr>
            <a:lvl2pPr marL="432191" indent="0">
              <a:buNone/>
              <a:defRPr sz="1891" b="1"/>
            </a:lvl2pPr>
            <a:lvl3pPr marL="864382" indent="0">
              <a:buNone/>
              <a:defRPr sz="1702" b="1"/>
            </a:lvl3pPr>
            <a:lvl4pPr marL="1296573" indent="0">
              <a:buNone/>
              <a:defRPr sz="1512" b="1"/>
            </a:lvl4pPr>
            <a:lvl5pPr marL="1728765" indent="0">
              <a:buNone/>
              <a:defRPr sz="1512" b="1"/>
            </a:lvl5pPr>
            <a:lvl6pPr marL="2160956" indent="0">
              <a:buNone/>
              <a:defRPr sz="1512" b="1"/>
            </a:lvl6pPr>
            <a:lvl7pPr marL="2593147" indent="0">
              <a:buNone/>
              <a:defRPr sz="1512" b="1"/>
            </a:lvl7pPr>
            <a:lvl8pPr marL="3025338" indent="0">
              <a:buNone/>
              <a:defRPr sz="1512" b="1"/>
            </a:lvl8pPr>
            <a:lvl9pPr marL="3457529" indent="0">
              <a:buNone/>
              <a:defRPr sz="1512" b="1"/>
            </a:lvl9pPr>
          </a:lstStyle>
          <a:p>
            <a:pPr lvl="0"/>
            <a:r>
              <a:rPr lang="en-US" smtClean="0"/>
              <a:t>Click to edit Master text styles</a:t>
            </a:r>
          </a:p>
        </p:txBody>
      </p:sp>
      <p:sp>
        <p:nvSpPr>
          <p:cNvPr id="4" name="Content Placeholder 3"/>
          <p:cNvSpPr>
            <a:spLocks noGrp="1"/>
          </p:cNvSpPr>
          <p:nvPr>
            <p:ph sz="half" idx="2"/>
          </p:nvPr>
        </p:nvSpPr>
        <p:spPr>
          <a:xfrm>
            <a:off x="840507" y="2504596"/>
            <a:ext cx="5156720" cy="3685612"/>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411" y="1680737"/>
            <a:ext cx="5182812" cy="823861"/>
          </a:xfrm>
          <a:prstGeom prst="rect">
            <a:avLst/>
          </a:prstGeom>
        </p:spPr>
        <p:txBody>
          <a:bodyPr anchor="b"/>
          <a:lstStyle>
            <a:lvl1pPr marL="0" indent="0">
              <a:buNone/>
              <a:defRPr sz="2269" b="1"/>
            </a:lvl1pPr>
            <a:lvl2pPr marL="432191" indent="0">
              <a:buNone/>
              <a:defRPr sz="1891" b="1"/>
            </a:lvl2pPr>
            <a:lvl3pPr marL="864382" indent="0">
              <a:buNone/>
              <a:defRPr sz="1702" b="1"/>
            </a:lvl3pPr>
            <a:lvl4pPr marL="1296573" indent="0">
              <a:buNone/>
              <a:defRPr sz="1512" b="1"/>
            </a:lvl4pPr>
            <a:lvl5pPr marL="1728765" indent="0">
              <a:buNone/>
              <a:defRPr sz="1512" b="1"/>
            </a:lvl5pPr>
            <a:lvl6pPr marL="2160956" indent="0">
              <a:buNone/>
              <a:defRPr sz="1512" b="1"/>
            </a:lvl6pPr>
            <a:lvl7pPr marL="2593147" indent="0">
              <a:buNone/>
              <a:defRPr sz="1512" b="1"/>
            </a:lvl7pPr>
            <a:lvl8pPr marL="3025338" indent="0">
              <a:buNone/>
              <a:defRPr sz="1512" b="1"/>
            </a:lvl8pPr>
            <a:lvl9pPr marL="3457529" indent="0">
              <a:buNone/>
              <a:defRPr sz="1512" b="1"/>
            </a:lvl9pPr>
          </a:lstStyle>
          <a:p>
            <a:pPr lvl="0"/>
            <a:r>
              <a:rPr lang="en-US" smtClean="0"/>
              <a:t>Click to edit Master text styles</a:t>
            </a:r>
          </a:p>
        </p:txBody>
      </p:sp>
      <p:sp>
        <p:nvSpPr>
          <p:cNvPr id="6" name="Content Placeholder 5"/>
          <p:cNvSpPr>
            <a:spLocks noGrp="1"/>
          </p:cNvSpPr>
          <p:nvPr>
            <p:ph sz="quarter" idx="4"/>
          </p:nvPr>
        </p:nvSpPr>
        <p:spPr>
          <a:xfrm>
            <a:off x="6172411" y="2504596"/>
            <a:ext cx="5182812" cy="3685612"/>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5246805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644" y="364660"/>
            <a:ext cx="10514715" cy="1326580"/>
          </a:xfrm>
          <a:prstGeom prst="rect">
            <a:avLst/>
          </a:prstGeom>
        </p:spPr>
        <p:txBody>
          <a:bodyPr/>
          <a:lstStyle/>
          <a:p>
            <a:r>
              <a:rPr lang="en-US" smtClean="0"/>
              <a:t>Click to edit Master title style</a:t>
            </a:r>
            <a:endParaRPr lang="en-GB"/>
          </a:p>
        </p:txBody>
      </p:sp>
    </p:spTree>
    <p:extLst>
      <p:ext uri="{BB962C8B-B14F-4D97-AF65-F5344CB8AC3E}">
        <p14:creationId xmlns:p14="http://schemas.microsoft.com/office/powerpoint/2010/main" val="28868995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044736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507" y="457701"/>
            <a:ext cx="3932303" cy="1599700"/>
          </a:xfrm>
          <a:prstGeom prst="rect">
            <a:avLst/>
          </a:prstGeom>
        </p:spPr>
        <p:txBody>
          <a:bodyPr anchor="b"/>
          <a:lstStyle>
            <a:lvl1pPr>
              <a:defRPr sz="3025"/>
            </a:lvl1pPr>
          </a:lstStyle>
          <a:p>
            <a:r>
              <a:rPr lang="en-US" smtClean="0"/>
              <a:t>Click to edit Master title style</a:t>
            </a:r>
            <a:endParaRPr lang="en-GB"/>
          </a:p>
        </p:txBody>
      </p:sp>
      <p:sp>
        <p:nvSpPr>
          <p:cNvPr id="3" name="Content Placeholder 2"/>
          <p:cNvSpPr>
            <a:spLocks noGrp="1"/>
          </p:cNvSpPr>
          <p:nvPr>
            <p:ph idx="1"/>
          </p:nvPr>
        </p:nvSpPr>
        <p:spPr>
          <a:xfrm>
            <a:off x="5182812" y="987432"/>
            <a:ext cx="6172411" cy="4874132"/>
          </a:xfrm>
          <a:prstGeom prst="rect">
            <a:avLst/>
          </a:prstGeom>
        </p:spPr>
        <p:txBody>
          <a:bodyPr/>
          <a:lstStyle>
            <a:lvl1pPr>
              <a:defRPr sz="3025"/>
            </a:lvl1pPr>
            <a:lvl2pPr>
              <a:defRPr sz="2647"/>
            </a:lvl2pPr>
            <a:lvl3pPr>
              <a:defRPr sz="2269"/>
            </a:lvl3pPr>
            <a:lvl4pPr>
              <a:defRPr sz="1891"/>
            </a:lvl4pPr>
            <a:lvl5pPr>
              <a:defRPr sz="1891"/>
            </a:lvl5pPr>
            <a:lvl6pPr>
              <a:defRPr sz="1891"/>
            </a:lvl6pPr>
            <a:lvl7pPr>
              <a:defRPr sz="1891"/>
            </a:lvl7pPr>
            <a:lvl8pPr>
              <a:defRPr sz="1891"/>
            </a:lvl8pPr>
            <a:lvl9pPr>
              <a:defRPr sz="1891"/>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40507" y="2057401"/>
            <a:ext cx="3932303" cy="3811667"/>
          </a:xfrm>
          <a:prstGeom prst="rect">
            <a:avLst/>
          </a:prstGeom>
        </p:spPr>
        <p:txBody>
          <a:bodyPr/>
          <a:lstStyle>
            <a:lvl1pPr marL="0" indent="0">
              <a:buNone/>
              <a:defRPr sz="1512"/>
            </a:lvl1pPr>
            <a:lvl2pPr marL="432191" indent="0">
              <a:buNone/>
              <a:defRPr sz="1323"/>
            </a:lvl2pPr>
            <a:lvl3pPr marL="864382" indent="0">
              <a:buNone/>
              <a:defRPr sz="1134"/>
            </a:lvl3pPr>
            <a:lvl4pPr marL="1296573" indent="0">
              <a:buNone/>
              <a:defRPr sz="945"/>
            </a:lvl4pPr>
            <a:lvl5pPr marL="1728765" indent="0">
              <a:buNone/>
              <a:defRPr sz="945"/>
            </a:lvl5pPr>
            <a:lvl6pPr marL="2160956" indent="0">
              <a:buNone/>
              <a:defRPr sz="945"/>
            </a:lvl6pPr>
            <a:lvl7pPr marL="2593147" indent="0">
              <a:buNone/>
              <a:defRPr sz="945"/>
            </a:lvl7pPr>
            <a:lvl8pPr marL="3025338" indent="0">
              <a:buNone/>
              <a:defRPr sz="945"/>
            </a:lvl8pPr>
            <a:lvl9pPr marL="3457529" indent="0">
              <a:buNone/>
              <a:defRPr sz="945"/>
            </a:lvl9pPr>
          </a:lstStyle>
          <a:p>
            <a:pPr lvl="0"/>
            <a:r>
              <a:rPr lang="en-US" smtClean="0"/>
              <a:t>Click to edit Master text styles</a:t>
            </a:r>
          </a:p>
        </p:txBody>
      </p:sp>
    </p:spTree>
    <p:extLst>
      <p:ext uri="{BB962C8B-B14F-4D97-AF65-F5344CB8AC3E}">
        <p14:creationId xmlns:p14="http://schemas.microsoft.com/office/powerpoint/2010/main" val="2594015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644" y="364660"/>
            <a:ext cx="10514715" cy="1326580"/>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838644" y="1826299"/>
            <a:ext cx="10514715" cy="435040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596361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507" y="457701"/>
            <a:ext cx="3932303" cy="1599700"/>
          </a:xfrm>
          <a:prstGeom prst="rect">
            <a:avLst/>
          </a:prstGeom>
        </p:spPr>
        <p:txBody>
          <a:bodyPr anchor="b"/>
          <a:lstStyle>
            <a:lvl1pPr>
              <a:defRPr sz="3025"/>
            </a:lvl1pPr>
          </a:lstStyle>
          <a:p>
            <a:r>
              <a:rPr lang="en-US" smtClean="0"/>
              <a:t>Click to edit Master title style</a:t>
            </a:r>
            <a:endParaRPr lang="en-GB"/>
          </a:p>
        </p:txBody>
      </p:sp>
      <p:sp>
        <p:nvSpPr>
          <p:cNvPr id="3" name="Picture Placeholder 2"/>
          <p:cNvSpPr>
            <a:spLocks noGrp="1"/>
          </p:cNvSpPr>
          <p:nvPr>
            <p:ph type="pic" idx="1"/>
          </p:nvPr>
        </p:nvSpPr>
        <p:spPr>
          <a:xfrm>
            <a:off x="5182812" y="987432"/>
            <a:ext cx="6172411" cy="4874132"/>
          </a:xfrm>
          <a:prstGeom prst="rect">
            <a:avLst/>
          </a:prstGeom>
        </p:spPr>
        <p:txBody>
          <a:bodyPr/>
          <a:lstStyle>
            <a:lvl1pPr marL="0" indent="0">
              <a:buNone/>
              <a:defRPr sz="3025"/>
            </a:lvl1pPr>
            <a:lvl2pPr marL="432191" indent="0">
              <a:buNone/>
              <a:defRPr sz="2647"/>
            </a:lvl2pPr>
            <a:lvl3pPr marL="864382" indent="0">
              <a:buNone/>
              <a:defRPr sz="2269"/>
            </a:lvl3pPr>
            <a:lvl4pPr marL="1296573" indent="0">
              <a:buNone/>
              <a:defRPr sz="1891"/>
            </a:lvl4pPr>
            <a:lvl5pPr marL="1728765" indent="0">
              <a:buNone/>
              <a:defRPr sz="1891"/>
            </a:lvl5pPr>
            <a:lvl6pPr marL="2160956" indent="0">
              <a:buNone/>
              <a:defRPr sz="1891"/>
            </a:lvl6pPr>
            <a:lvl7pPr marL="2593147" indent="0">
              <a:buNone/>
              <a:defRPr sz="1891"/>
            </a:lvl7pPr>
            <a:lvl8pPr marL="3025338" indent="0">
              <a:buNone/>
              <a:defRPr sz="1891"/>
            </a:lvl8pPr>
            <a:lvl9pPr marL="3457529" indent="0">
              <a:buNone/>
              <a:defRPr sz="1891"/>
            </a:lvl9pPr>
          </a:lstStyle>
          <a:p>
            <a:endParaRPr lang="en-GB"/>
          </a:p>
        </p:txBody>
      </p:sp>
      <p:sp>
        <p:nvSpPr>
          <p:cNvPr id="4" name="Text Placeholder 3"/>
          <p:cNvSpPr>
            <a:spLocks noGrp="1"/>
          </p:cNvSpPr>
          <p:nvPr>
            <p:ph type="body" sz="half" idx="2"/>
          </p:nvPr>
        </p:nvSpPr>
        <p:spPr>
          <a:xfrm>
            <a:off x="840507" y="2057401"/>
            <a:ext cx="3932303" cy="3811667"/>
          </a:xfrm>
          <a:prstGeom prst="rect">
            <a:avLst/>
          </a:prstGeom>
        </p:spPr>
        <p:txBody>
          <a:bodyPr/>
          <a:lstStyle>
            <a:lvl1pPr marL="0" indent="0">
              <a:buNone/>
              <a:defRPr sz="1512"/>
            </a:lvl1pPr>
            <a:lvl2pPr marL="432191" indent="0">
              <a:buNone/>
              <a:defRPr sz="1323"/>
            </a:lvl2pPr>
            <a:lvl3pPr marL="864382" indent="0">
              <a:buNone/>
              <a:defRPr sz="1134"/>
            </a:lvl3pPr>
            <a:lvl4pPr marL="1296573" indent="0">
              <a:buNone/>
              <a:defRPr sz="945"/>
            </a:lvl4pPr>
            <a:lvl5pPr marL="1728765" indent="0">
              <a:buNone/>
              <a:defRPr sz="945"/>
            </a:lvl5pPr>
            <a:lvl6pPr marL="2160956" indent="0">
              <a:buNone/>
              <a:defRPr sz="945"/>
            </a:lvl6pPr>
            <a:lvl7pPr marL="2593147" indent="0">
              <a:buNone/>
              <a:defRPr sz="945"/>
            </a:lvl7pPr>
            <a:lvl8pPr marL="3025338" indent="0">
              <a:buNone/>
              <a:defRPr sz="945"/>
            </a:lvl8pPr>
            <a:lvl9pPr marL="3457529" indent="0">
              <a:buNone/>
              <a:defRPr sz="945"/>
            </a:lvl9pPr>
          </a:lstStyle>
          <a:p>
            <a:pPr lvl="0"/>
            <a:r>
              <a:rPr lang="en-US" smtClean="0"/>
              <a:t>Click to edit Master text styles</a:t>
            </a:r>
          </a:p>
        </p:txBody>
      </p:sp>
    </p:spTree>
    <p:extLst>
      <p:ext uri="{BB962C8B-B14F-4D97-AF65-F5344CB8AC3E}">
        <p14:creationId xmlns:p14="http://schemas.microsoft.com/office/powerpoint/2010/main" val="23057467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644" y="364660"/>
            <a:ext cx="10514715" cy="1326580"/>
          </a:xfrm>
          <a:prstGeom prst="rect">
            <a:avLst/>
          </a:prstGeom>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838644" y="1826299"/>
            <a:ext cx="10514715" cy="435040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1191817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5612" y="364660"/>
            <a:ext cx="2627747" cy="5812042"/>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645" y="364660"/>
            <a:ext cx="7708057" cy="5812042"/>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343426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467" y="1122493"/>
            <a:ext cx="9143068" cy="2387545"/>
          </a:xfrm>
          <a:prstGeom prst="rect">
            <a:avLst/>
          </a:prstGeom>
        </p:spPr>
        <p:txBody>
          <a:bodyPr anchor="b"/>
          <a:lstStyle>
            <a:lvl1pPr algn="ctr">
              <a:defRPr sz="5672"/>
            </a:lvl1pPr>
          </a:lstStyle>
          <a:p>
            <a:r>
              <a:rPr lang="en-US" smtClean="0"/>
              <a:t>Click to edit Master title style</a:t>
            </a:r>
            <a:endParaRPr lang="en-GB"/>
          </a:p>
        </p:txBody>
      </p:sp>
      <p:sp>
        <p:nvSpPr>
          <p:cNvPr id="3" name="Subtitle 2"/>
          <p:cNvSpPr>
            <a:spLocks noGrp="1"/>
          </p:cNvSpPr>
          <p:nvPr>
            <p:ph type="subTitle" idx="1"/>
          </p:nvPr>
        </p:nvSpPr>
        <p:spPr>
          <a:xfrm>
            <a:off x="1524467" y="3601577"/>
            <a:ext cx="9143068" cy="1656725"/>
          </a:xfrm>
          <a:prstGeom prst="rect">
            <a:avLst/>
          </a:prstGeom>
        </p:spPr>
        <p:txBody>
          <a:bodyPr/>
          <a:lstStyle>
            <a:lvl1pPr marL="0" indent="0" algn="ctr">
              <a:buNone/>
              <a:defRPr sz="2269"/>
            </a:lvl1pPr>
            <a:lvl2pPr marL="432191" indent="0" algn="ctr">
              <a:buNone/>
              <a:defRPr sz="1891"/>
            </a:lvl2pPr>
            <a:lvl3pPr marL="864382" indent="0" algn="ctr">
              <a:buNone/>
              <a:defRPr sz="1702"/>
            </a:lvl3pPr>
            <a:lvl4pPr marL="1296573" indent="0" algn="ctr">
              <a:buNone/>
              <a:defRPr sz="1512"/>
            </a:lvl4pPr>
            <a:lvl5pPr marL="1728765" indent="0" algn="ctr">
              <a:buNone/>
              <a:defRPr sz="1512"/>
            </a:lvl5pPr>
            <a:lvl6pPr marL="2160956" indent="0" algn="ctr">
              <a:buNone/>
              <a:defRPr sz="1512"/>
            </a:lvl6pPr>
            <a:lvl7pPr marL="2593147" indent="0" algn="ctr">
              <a:buNone/>
              <a:defRPr sz="1512"/>
            </a:lvl7pPr>
            <a:lvl8pPr marL="3025338" indent="0" algn="ctr">
              <a:buNone/>
              <a:defRPr sz="1512"/>
            </a:lvl8pPr>
            <a:lvl9pPr marL="3457529" indent="0" algn="ctr">
              <a:buNone/>
              <a:defRPr sz="1512"/>
            </a:lvl9pPr>
          </a:lstStyle>
          <a:p>
            <a:r>
              <a:rPr lang="en-US" smtClean="0"/>
              <a:t>Click to edit Master subtitle style</a:t>
            </a:r>
            <a:endParaRPr lang="en-GB"/>
          </a:p>
        </p:txBody>
      </p:sp>
    </p:spTree>
    <p:extLst>
      <p:ext uri="{BB962C8B-B14F-4D97-AF65-F5344CB8AC3E}">
        <p14:creationId xmlns:p14="http://schemas.microsoft.com/office/powerpoint/2010/main" val="18707179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644" y="364660"/>
            <a:ext cx="10514715" cy="1326580"/>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838644" y="1826299"/>
            <a:ext cx="10514715" cy="435040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8045310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189" y="1709251"/>
            <a:ext cx="10516579" cy="2852747"/>
          </a:xfrm>
          <a:prstGeom prst="rect">
            <a:avLst/>
          </a:prstGeom>
        </p:spPr>
        <p:txBody>
          <a:bodyPr anchor="b"/>
          <a:lstStyle>
            <a:lvl1pPr>
              <a:defRPr sz="5672"/>
            </a:lvl1pPr>
          </a:lstStyle>
          <a:p>
            <a:r>
              <a:rPr lang="en-US" smtClean="0"/>
              <a:t>Click to edit Master title style</a:t>
            </a:r>
            <a:endParaRPr lang="en-GB"/>
          </a:p>
        </p:txBody>
      </p:sp>
      <p:sp>
        <p:nvSpPr>
          <p:cNvPr id="3" name="Text Placeholder 2"/>
          <p:cNvSpPr>
            <a:spLocks noGrp="1"/>
          </p:cNvSpPr>
          <p:nvPr>
            <p:ph type="body" idx="1"/>
          </p:nvPr>
        </p:nvSpPr>
        <p:spPr>
          <a:xfrm>
            <a:off x="831189" y="4589008"/>
            <a:ext cx="10516579" cy="1500656"/>
          </a:xfrm>
          <a:prstGeom prst="rect">
            <a:avLst/>
          </a:prstGeom>
        </p:spPr>
        <p:txBody>
          <a:bodyPr/>
          <a:lstStyle>
            <a:lvl1pPr marL="0" indent="0">
              <a:buNone/>
              <a:defRPr sz="2269"/>
            </a:lvl1pPr>
            <a:lvl2pPr marL="432191" indent="0">
              <a:buNone/>
              <a:defRPr sz="1891"/>
            </a:lvl2pPr>
            <a:lvl3pPr marL="864382" indent="0">
              <a:buNone/>
              <a:defRPr sz="1702"/>
            </a:lvl3pPr>
            <a:lvl4pPr marL="1296573" indent="0">
              <a:buNone/>
              <a:defRPr sz="1512"/>
            </a:lvl4pPr>
            <a:lvl5pPr marL="1728765" indent="0">
              <a:buNone/>
              <a:defRPr sz="1512"/>
            </a:lvl5pPr>
            <a:lvl6pPr marL="2160956" indent="0">
              <a:buNone/>
              <a:defRPr sz="1512"/>
            </a:lvl6pPr>
            <a:lvl7pPr marL="2593147" indent="0">
              <a:buNone/>
              <a:defRPr sz="1512"/>
            </a:lvl7pPr>
            <a:lvl8pPr marL="3025338" indent="0">
              <a:buNone/>
              <a:defRPr sz="1512"/>
            </a:lvl8pPr>
            <a:lvl9pPr marL="3457529" indent="0">
              <a:buNone/>
              <a:defRPr sz="1512"/>
            </a:lvl9pPr>
          </a:lstStyle>
          <a:p>
            <a:pPr lvl="0"/>
            <a:r>
              <a:rPr lang="en-US" smtClean="0"/>
              <a:t>Click to edit Master text styles</a:t>
            </a:r>
          </a:p>
        </p:txBody>
      </p:sp>
    </p:spTree>
    <p:extLst>
      <p:ext uri="{BB962C8B-B14F-4D97-AF65-F5344CB8AC3E}">
        <p14:creationId xmlns:p14="http://schemas.microsoft.com/office/powerpoint/2010/main" val="15739133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644" y="364660"/>
            <a:ext cx="10514715" cy="1326580"/>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838643" y="1826299"/>
            <a:ext cx="5167903" cy="435040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85457" y="1826299"/>
            <a:ext cx="5167903" cy="435040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0609192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508" y="364660"/>
            <a:ext cx="10514715" cy="1326580"/>
          </a:xfrm>
          <a:prstGeom prst="rect">
            <a:avLst/>
          </a:prstGeom>
        </p:spPr>
        <p:txBody>
          <a:bodyPr/>
          <a:lstStyle/>
          <a:p>
            <a:r>
              <a:rPr lang="en-US" smtClean="0"/>
              <a:t>Click to edit Master title style</a:t>
            </a:r>
            <a:endParaRPr lang="en-GB"/>
          </a:p>
        </p:txBody>
      </p:sp>
      <p:sp>
        <p:nvSpPr>
          <p:cNvPr id="3" name="Text Placeholder 2"/>
          <p:cNvSpPr>
            <a:spLocks noGrp="1"/>
          </p:cNvSpPr>
          <p:nvPr>
            <p:ph type="body" idx="1"/>
          </p:nvPr>
        </p:nvSpPr>
        <p:spPr>
          <a:xfrm>
            <a:off x="840507" y="1680737"/>
            <a:ext cx="5156720" cy="823861"/>
          </a:xfrm>
          <a:prstGeom prst="rect">
            <a:avLst/>
          </a:prstGeom>
        </p:spPr>
        <p:txBody>
          <a:bodyPr anchor="b"/>
          <a:lstStyle>
            <a:lvl1pPr marL="0" indent="0">
              <a:buNone/>
              <a:defRPr sz="2269" b="1"/>
            </a:lvl1pPr>
            <a:lvl2pPr marL="432191" indent="0">
              <a:buNone/>
              <a:defRPr sz="1891" b="1"/>
            </a:lvl2pPr>
            <a:lvl3pPr marL="864382" indent="0">
              <a:buNone/>
              <a:defRPr sz="1702" b="1"/>
            </a:lvl3pPr>
            <a:lvl4pPr marL="1296573" indent="0">
              <a:buNone/>
              <a:defRPr sz="1512" b="1"/>
            </a:lvl4pPr>
            <a:lvl5pPr marL="1728765" indent="0">
              <a:buNone/>
              <a:defRPr sz="1512" b="1"/>
            </a:lvl5pPr>
            <a:lvl6pPr marL="2160956" indent="0">
              <a:buNone/>
              <a:defRPr sz="1512" b="1"/>
            </a:lvl6pPr>
            <a:lvl7pPr marL="2593147" indent="0">
              <a:buNone/>
              <a:defRPr sz="1512" b="1"/>
            </a:lvl7pPr>
            <a:lvl8pPr marL="3025338" indent="0">
              <a:buNone/>
              <a:defRPr sz="1512" b="1"/>
            </a:lvl8pPr>
            <a:lvl9pPr marL="3457529" indent="0">
              <a:buNone/>
              <a:defRPr sz="1512" b="1"/>
            </a:lvl9pPr>
          </a:lstStyle>
          <a:p>
            <a:pPr lvl="0"/>
            <a:r>
              <a:rPr lang="en-US" smtClean="0"/>
              <a:t>Click to edit Master text styles</a:t>
            </a:r>
          </a:p>
        </p:txBody>
      </p:sp>
      <p:sp>
        <p:nvSpPr>
          <p:cNvPr id="4" name="Content Placeholder 3"/>
          <p:cNvSpPr>
            <a:spLocks noGrp="1"/>
          </p:cNvSpPr>
          <p:nvPr>
            <p:ph sz="half" idx="2"/>
          </p:nvPr>
        </p:nvSpPr>
        <p:spPr>
          <a:xfrm>
            <a:off x="840507" y="2504596"/>
            <a:ext cx="5156720" cy="3685612"/>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411" y="1680737"/>
            <a:ext cx="5182812" cy="823861"/>
          </a:xfrm>
          <a:prstGeom prst="rect">
            <a:avLst/>
          </a:prstGeom>
        </p:spPr>
        <p:txBody>
          <a:bodyPr anchor="b"/>
          <a:lstStyle>
            <a:lvl1pPr marL="0" indent="0">
              <a:buNone/>
              <a:defRPr sz="2269" b="1"/>
            </a:lvl1pPr>
            <a:lvl2pPr marL="432191" indent="0">
              <a:buNone/>
              <a:defRPr sz="1891" b="1"/>
            </a:lvl2pPr>
            <a:lvl3pPr marL="864382" indent="0">
              <a:buNone/>
              <a:defRPr sz="1702" b="1"/>
            </a:lvl3pPr>
            <a:lvl4pPr marL="1296573" indent="0">
              <a:buNone/>
              <a:defRPr sz="1512" b="1"/>
            </a:lvl4pPr>
            <a:lvl5pPr marL="1728765" indent="0">
              <a:buNone/>
              <a:defRPr sz="1512" b="1"/>
            </a:lvl5pPr>
            <a:lvl6pPr marL="2160956" indent="0">
              <a:buNone/>
              <a:defRPr sz="1512" b="1"/>
            </a:lvl6pPr>
            <a:lvl7pPr marL="2593147" indent="0">
              <a:buNone/>
              <a:defRPr sz="1512" b="1"/>
            </a:lvl7pPr>
            <a:lvl8pPr marL="3025338" indent="0">
              <a:buNone/>
              <a:defRPr sz="1512" b="1"/>
            </a:lvl8pPr>
            <a:lvl9pPr marL="3457529" indent="0">
              <a:buNone/>
              <a:defRPr sz="1512" b="1"/>
            </a:lvl9pPr>
          </a:lstStyle>
          <a:p>
            <a:pPr lvl="0"/>
            <a:r>
              <a:rPr lang="en-US" smtClean="0"/>
              <a:t>Click to edit Master text styles</a:t>
            </a:r>
          </a:p>
        </p:txBody>
      </p:sp>
      <p:sp>
        <p:nvSpPr>
          <p:cNvPr id="6" name="Content Placeholder 5"/>
          <p:cNvSpPr>
            <a:spLocks noGrp="1"/>
          </p:cNvSpPr>
          <p:nvPr>
            <p:ph sz="quarter" idx="4"/>
          </p:nvPr>
        </p:nvSpPr>
        <p:spPr>
          <a:xfrm>
            <a:off x="6172411" y="2504596"/>
            <a:ext cx="5182812" cy="3685612"/>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19660269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644" y="364660"/>
            <a:ext cx="10514715" cy="1326580"/>
          </a:xfrm>
          <a:prstGeom prst="rect">
            <a:avLst/>
          </a:prstGeom>
        </p:spPr>
        <p:txBody>
          <a:bodyPr/>
          <a:lstStyle/>
          <a:p>
            <a:r>
              <a:rPr lang="en-US" smtClean="0"/>
              <a:t>Click to edit Master title style</a:t>
            </a:r>
            <a:endParaRPr lang="en-GB"/>
          </a:p>
        </p:txBody>
      </p:sp>
    </p:spTree>
    <p:extLst>
      <p:ext uri="{BB962C8B-B14F-4D97-AF65-F5344CB8AC3E}">
        <p14:creationId xmlns:p14="http://schemas.microsoft.com/office/powerpoint/2010/main" val="278276379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61730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189" y="1709251"/>
            <a:ext cx="10516579" cy="2852747"/>
          </a:xfrm>
          <a:prstGeom prst="rect">
            <a:avLst/>
          </a:prstGeom>
        </p:spPr>
        <p:txBody>
          <a:bodyPr anchor="b"/>
          <a:lstStyle>
            <a:lvl1pPr>
              <a:defRPr sz="5672"/>
            </a:lvl1pPr>
          </a:lstStyle>
          <a:p>
            <a:r>
              <a:rPr lang="en-US" smtClean="0"/>
              <a:t>Click to edit Master title style</a:t>
            </a:r>
            <a:endParaRPr lang="en-GB"/>
          </a:p>
        </p:txBody>
      </p:sp>
      <p:sp>
        <p:nvSpPr>
          <p:cNvPr id="3" name="Text Placeholder 2"/>
          <p:cNvSpPr>
            <a:spLocks noGrp="1"/>
          </p:cNvSpPr>
          <p:nvPr>
            <p:ph type="body" idx="1"/>
          </p:nvPr>
        </p:nvSpPr>
        <p:spPr>
          <a:xfrm>
            <a:off x="831189" y="4589008"/>
            <a:ext cx="10516579" cy="1500656"/>
          </a:xfrm>
          <a:prstGeom prst="rect">
            <a:avLst/>
          </a:prstGeom>
        </p:spPr>
        <p:txBody>
          <a:bodyPr/>
          <a:lstStyle>
            <a:lvl1pPr marL="0" indent="0">
              <a:buNone/>
              <a:defRPr sz="2269"/>
            </a:lvl1pPr>
            <a:lvl2pPr marL="432191" indent="0">
              <a:buNone/>
              <a:defRPr sz="1891"/>
            </a:lvl2pPr>
            <a:lvl3pPr marL="864382" indent="0">
              <a:buNone/>
              <a:defRPr sz="1702"/>
            </a:lvl3pPr>
            <a:lvl4pPr marL="1296573" indent="0">
              <a:buNone/>
              <a:defRPr sz="1512"/>
            </a:lvl4pPr>
            <a:lvl5pPr marL="1728765" indent="0">
              <a:buNone/>
              <a:defRPr sz="1512"/>
            </a:lvl5pPr>
            <a:lvl6pPr marL="2160956" indent="0">
              <a:buNone/>
              <a:defRPr sz="1512"/>
            </a:lvl6pPr>
            <a:lvl7pPr marL="2593147" indent="0">
              <a:buNone/>
              <a:defRPr sz="1512"/>
            </a:lvl7pPr>
            <a:lvl8pPr marL="3025338" indent="0">
              <a:buNone/>
              <a:defRPr sz="1512"/>
            </a:lvl8pPr>
            <a:lvl9pPr marL="3457529" indent="0">
              <a:buNone/>
              <a:defRPr sz="1512"/>
            </a:lvl9pPr>
          </a:lstStyle>
          <a:p>
            <a:pPr lvl="0"/>
            <a:r>
              <a:rPr lang="en-US" smtClean="0"/>
              <a:t>Click to edit Master text styles</a:t>
            </a:r>
          </a:p>
        </p:txBody>
      </p:sp>
    </p:spTree>
    <p:extLst>
      <p:ext uri="{BB962C8B-B14F-4D97-AF65-F5344CB8AC3E}">
        <p14:creationId xmlns:p14="http://schemas.microsoft.com/office/powerpoint/2010/main" val="111200627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507" y="457701"/>
            <a:ext cx="3932303" cy="1599700"/>
          </a:xfrm>
          <a:prstGeom prst="rect">
            <a:avLst/>
          </a:prstGeom>
        </p:spPr>
        <p:txBody>
          <a:bodyPr anchor="b"/>
          <a:lstStyle>
            <a:lvl1pPr>
              <a:defRPr sz="3025"/>
            </a:lvl1pPr>
          </a:lstStyle>
          <a:p>
            <a:r>
              <a:rPr lang="en-US" smtClean="0"/>
              <a:t>Click to edit Master title style</a:t>
            </a:r>
            <a:endParaRPr lang="en-GB"/>
          </a:p>
        </p:txBody>
      </p:sp>
      <p:sp>
        <p:nvSpPr>
          <p:cNvPr id="3" name="Content Placeholder 2"/>
          <p:cNvSpPr>
            <a:spLocks noGrp="1"/>
          </p:cNvSpPr>
          <p:nvPr>
            <p:ph idx="1"/>
          </p:nvPr>
        </p:nvSpPr>
        <p:spPr>
          <a:xfrm>
            <a:off x="5182812" y="987432"/>
            <a:ext cx="6172411" cy="4874132"/>
          </a:xfrm>
          <a:prstGeom prst="rect">
            <a:avLst/>
          </a:prstGeom>
        </p:spPr>
        <p:txBody>
          <a:bodyPr/>
          <a:lstStyle>
            <a:lvl1pPr>
              <a:defRPr sz="3025"/>
            </a:lvl1pPr>
            <a:lvl2pPr>
              <a:defRPr sz="2647"/>
            </a:lvl2pPr>
            <a:lvl3pPr>
              <a:defRPr sz="2269"/>
            </a:lvl3pPr>
            <a:lvl4pPr>
              <a:defRPr sz="1891"/>
            </a:lvl4pPr>
            <a:lvl5pPr>
              <a:defRPr sz="1891"/>
            </a:lvl5pPr>
            <a:lvl6pPr>
              <a:defRPr sz="1891"/>
            </a:lvl6pPr>
            <a:lvl7pPr>
              <a:defRPr sz="1891"/>
            </a:lvl7pPr>
            <a:lvl8pPr>
              <a:defRPr sz="1891"/>
            </a:lvl8pPr>
            <a:lvl9pPr>
              <a:defRPr sz="1891"/>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40507" y="2057401"/>
            <a:ext cx="3932303" cy="3811667"/>
          </a:xfrm>
          <a:prstGeom prst="rect">
            <a:avLst/>
          </a:prstGeom>
        </p:spPr>
        <p:txBody>
          <a:bodyPr/>
          <a:lstStyle>
            <a:lvl1pPr marL="0" indent="0">
              <a:buNone/>
              <a:defRPr sz="1512"/>
            </a:lvl1pPr>
            <a:lvl2pPr marL="432191" indent="0">
              <a:buNone/>
              <a:defRPr sz="1323"/>
            </a:lvl2pPr>
            <a:lvl3pPr marL="864382" indent="0">
              <a:buNone/>
              <a:defRPr sz="1134"/>
            </a:lvl3pPr>
            <a:lvl4pPr marL="1296573" indent="0">
              <a:buNone/>
              <a:defRPr sz="945"/>
            </a:lvl4pPr>
            <a:lvl5pPr marL="1728765" indent="0">
              <a:buNone/>
              <a:defRPr sz="945"/>
            </a:lvl5pPr>
            <a:lvl6pPr marL="2160956" indent="0">
              <a:buNone/>
              <a:defRPr sz="945"/>
            </a:lvl6pPr>
            <a:lvl7pPr marL="2593147" indent="0">
              <a:buNone/>
              <a:defRPr sz="945"/>
            </a:lvl7pPr>
            <a:lvl8pPr marL="3025338" indent="0">
              <a:buNone/>
              <a:defRPr sz="945"/>
            </a:lvl8pPr>
            <a:lvl9pPr marL="3457529" indent="0">
              <a:buNone/>
              <a:defRPr sz="945"/>
            </a:lvl9pPr>
          </a:lstStyle>
          <a:p>
            <a:pPr lvl="0"/>
            <a:r>
              <a:rPr lang="en-US" smtClean="0"/>
              <a:t>Click to edit Master text styles</a:t>
            </a:r>
          </a:p>
        </p:txBody>
      </p:sp>
    </p:spTree>
    <p:extLst>
      <p:ext uri="{BB962C8B-B14F-4D97-AF65-F5344CB8AC3E}">
        <p14:creationId xmlns:p14="http://schemas.microsoft.com/office/powerpoint/2010/main" val="127749297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507" y="457701"/>
            <a:ext cx="3932303" cy="1599700"/>
          </a:xfrm>
          <a:prstGeom prst="rect">
            <a:avLst/>
          </a:prstGeom>
        </p:spPr>
        <p:txBody>
          <a:bodyPr anchor="b"/>
          <a:lstStyle>
            <a:lvl1pPr>
              <a:defRPr sz="3025"/>
            </a:lvl1pPr>
          </a:lstStyle>
          <a:p>
            <a:r>
              <a:rPr lang="en-US" smtClean="0"/>
              <a:t>Click to edit Master title style</a:t>
            </a:r>
            <a:endParaRPr lang="en-GB"/>
          </a:p>
        </p:txBody>
      </p:sp>
      <p:sp>
        <p:nvSpPr>
          <p:cNvPr id="3" name="Picture Placeholder 2"/>
          <p:cNvSpPr>
            <a:spLocks noGrp="1"/>
          </p:cNvSpPr>
          <p:nvPr>
            <p:ph type="pic" idx="1"/>
          </p:nvPr>
        </p:nvSpPr>
        <p:spPr>
          <a:xfrm>
            <a:off x="5182812" y="987432"/>
            <a:ext cx="6172411" cy="4874132"/>
          </a:xfrm>
          <a:prstGeom prst="rect">
            <a:avLst/>
          </a:prstGeom>
        </p:spPr>
        <p:txBody>
          <a:bodyPr/>
          <a:lstStyle>
            <a:lvl1pPr marL="0" indent="0">
              <a:buNone/>
              <a:defRPr sz="3025"/>
            </a:lvl1pPr>
            <a:lvl2pPr marL="432191" indent="0">
              <a:buNone/>
              <a:defRPr sz="2647"/>
            </a:lvl2pPr>
            <a:lvl3pPr marL="864382" indent="0">
              <a:buNone/>
              <a:defRPr sz="2269"/>
            </a:lvl3pPr>
            <a:lvl4pPr marL="1296573" indent="0">
              <a:buNone/>
              <a:defRPr sz="1891"/>
            </a:lvl4pPr>
            <a:lvl5pPr marL="1728765" indent="0">
              <a:buNone/>
              <a:defRPr sz="1891"/>
            </a:lvl5pPr>
            <a:lvl6pPr marL="2160956" indent="0">
              <a:buNone/>
              <a:defRPr sz="1891"/>
            </a:lvl6pPr>
            <a:lvl7pPr marL="2593147" indent="0">
              <a:buNone/>
              <a:defRPr sz="1891"/>
            </a:lvl7pPr>
            <a:lvl8pPr marL="3025338" indent="0">
              <a:buNone/>
              <a:defRPr sz="1891"/>
            </a:lvl8pPr>
            <a:lvl9pPr marL="3457529" indent="0">
              <a:buNone/>
              <a:defRPr sz="1891"/>
            </a:lvl9pPr>
          </a:lstStyle>
          <a:p>
            <a:endParaRPr lang="en-GB"/>
          </a:p>
        </p:txBody>
      </p:sp>
      <p:sp>
        <p:nvSpPr>
          <p:cNvPr id="4" name="Text Placeholder 3"/>
          <p:cNvSpPr>
            <a:spLocks noGrp="1"/>
          </p:cNvSpPr>
          <p:nvPr>
            <p:ph type="body" sz="half" idx="2"/>
          </p:nvPr>
        </p:nvSpPr>
        <p:spPr>
          <a:xfrm>
            <a:off x="840507" y="2057401"/>
            <a:ext cx="3932303" cy="3811667"/>
          </a:xfrm>
          <a:prstGeom prst="rect">
            <a:avLst/>
          </a:prstGeom>
        </p:spPr>
        <p:txBody>
          <a:bodyPr/>
          <a:lstStyle>
            <a:lvl1pPr marL="0" indent="0">
              <a:buNone/>
              <a:defRPr sz="1512"/>
            </a:lvl1pPr>
            <a:lvl2pPr marL="432191" indent="0">
              <a:buNone/>
              <a:defRPr sz="1323"/>
            </a:lvl2pPr>
            <a:lvl3pPr marL="864382" indent="0">
              <a:buNone/>
              <a:defRPr sz="1134"/>
            </a:lvl3pPr>
            <a:lvl4pPr marL="1296573" indent="0">
              <a:buNone/>
              <a:defRPr sz="945"/>
            </a:lvl4pPr>
            <a:lvl5pPr marL="1728765" indent="0">
              <a:buNone/>
              <a:defRPr sz="945"/>
            </a:lvl5pPr>
            <a:lvl6pPr marL="2160956" indent="0">
              <a:buNone/>
              <a:defRPr sz="945"/>
            </a:lvl6pPr>
            <a:lvl7pPr marL="2593147" indent="0">
              <a:buNone/>
              <a:defRPr sz="945"/>
            </a:lvl7pPr>
            <a:lvl8pPr marL="3025338" indent="0">
              <a:buNone/>
              <a:defRPr sz="945"/>
            </a:lvl8pPr>
            <a:lvl9pPr marL="3457529" indent="0">
              <a:buNone/>
              <a:defRPr sz="945"/>
            </a:lvl9pPr>
          </a:lstStyle>
          <a:p>
            <a:pPr lvl="0"/>
            <a:r>
              <a:rPr lang="en-US" smtClean="0"/>
              <a:t>Click to edit Master text styles</a:t>
            </a:r>
          </a:p>
        </p:txBody>
      </p:sp>
    </p:spTree>
    <p:extLst>
      <p:ext uri="{BB962C8B-B14F-4D97-AF65-F5344CB8AC3E}">
        <p14:creationId xmlns:p14="http://schemas.microsoft.com/office/powerpoint/2010/main" val="367336614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644" y="364660"/>
            <a:ext cx="10514715" cy="1326580"/>
          </a:xfrm>
          <a:prstGeom prst="rect">
            <a:avLst/>
          </a:prstGeom>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838644" y="1826299"/>
            <a:ext cx="10514715" cy="435040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1739024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5612" y="364660"/>
            <a:ext cx="2627747" cy="5812042"/>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645" y="364660"/>
            <a:ext cx="7708057" cy="5812042"/>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21060747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6E83B8BA-060E-42B5-95FF-BD6961CD2BAD}" type="datetimeFigureOut">
              <a:rPr lang="en-GB" smtClean="0">
                <a:solidFill>
                  <a:prstClr val="black">
                    <a:tint val="75000"/>
                  </a:prstClr>
                </a:solidFill>
              </a:rPr>
              <a:pPr/>
              <a:t>07/11/2017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DAB3F6B-D19C-4C01-97A1-1AF4711F4E2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892461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E83B8BA-060E-42B5-95FF-BD6961CD2BAD}" type="datetimeFigureOut">
              <a:rPr lang="en-GB" smtClean="0">
                <a:solidFill>
                  <a:prstClr val="black">
                    <a:tint val="75000"/>
                  </a:prstClr>
                </a:solidFill>
              </a:rPr>
              <a:pPr/>
              <a:t>07/11/2017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DAB3F6B-D19C-4C01-97A1-1AF4711F4E2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75670421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E83B8BA-060E-42B5-95FF-BD6961CD2BAD}" type="datetimeFigureOut">
              <a:rPr lang="en-GB" smtClean="0">
                <a:solidFill>
                  <a:prstClr val="black">
                    <a:tint val="75000"/>
                  </a:prstClr>
                </a:solidFill>
              </a:rPr>
              <a:pPr/>
              <a:t>07/11/2017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DAB3F6B-D19C-4C01-97A1-1AF4711F4E2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7680815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6E83B8BA-060E-42B5-95FF-BD6961CD2BAD}" type="datetimeFigureOut">
              <a:rPr lang="en-GB" smtClean="0">
                <a:solidFill>
                  <a:prstClr val="black">
                    <a:tint val="75000"/>
                  </a:prstClr>
                </a:solidFill>
              </a:rPr>
              <a:pPr/>
              <a:t>07/11/2017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9DAB3F6B-D19C-4C01-97A1-1AF4711F4E2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79298076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6E83B8BA-060E-42B5-95FF-BD6961CD2BAD}" type="datetimeFigureOut">
              <a:rPr lang="en-GB" smtClean="0">
                <a:solidFill>
                  <a:prstClr val="black">
                    <a:tint val="75000"/>
                  </a:prstClr>
                </a:solidFill>
              </a:rPr>
              <a:pPr/>
              <a:t>07/11/2017</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9DAB3F6B-D19C-4C01-97A1-1AF4711F4E2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5249566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6E83B8BA-060E-42B5-95FF-BD6961CD2BAD}" type="datetimeFigureOut">
              <a:rPr lang="en-GB" smtClean="0">
                <a:solidFill>
                  <a:prstClr val="black">
                    <a:tint val="75000"/>
                  </a:prstClr>
                </a:solidFill>
              </a:rPr>
              <a:pPr/>
              <a:t>07/11/2017</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9DAB3F6B-D19C-4C01-97A1-1AF4711F4E2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965567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644" y="364660"/>
            <a:ext cx="10514715" cy="1326580"/>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838643" y="1826299"/>
            <a:ext cx="5167903" cy="435040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85457" y="1826299"/>
            <a:ext cx="5167903" cy="435040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10041950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83B8BA-060E-42B5-95FF-BD6961CD2BAD}" type="datetimeFigureOut">
              <a:rPr lang="en-GB" smtClean="0">
                <a:solidFill>
                  <a:prstClr val="black">
                    <a:tint val="75000"/>
                  </a:prstClr>
                </a:solidFill>
              </a:rPr>
              <a:pPr/>
              <a:t>07/11/2017</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9DAB3F6B-D19C-4C01-97A1-1AF4711F4E2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41511835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83B8BA-060E-42B5-95FF-BD6961CD2BAD}" type="datetimeFigureOut">
              <a:rPr lang="en-GB" smtClean="0">
                <a:solidFill>
                  <a:prstClr val="black">
                    <a:tint val="75000"/>
                  </a:prstClr>
                </a:solidFill>
              </a:rPr>
              <a:pPr/>
              <a:t>07/11/2017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9DAB3F6B-D19C-4C01-97A1-1AF4711F4E2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5470505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83B8BA-060E-42B5-95FF-BD6961CD2BAD}" type="datetimeFigureOut">
              <a:rPr lang="en-GB" smtClean="0">
                <a:solidFill>
                  <a:prstClr val="black">
                    <a:tint val="75000"/>
                  </a:prstClr>
                </a:solidFill>
              </a:rPr>
              <a:pPr/>
              <a:t>07/11/2017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9DAB3F6B-D19C-4C01-97A1-1AF4711F4E2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6718728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E83B8BA-060E-42B5-95FF-BD6961CD2BAD}" type="datetimeFigureOut">
              <a:rPr lang="en-GB" smtClean="0">
                <a:solidFill>
                  <a:prstClr val="black">
                    <a:tint val="75000"/>
                  </a:prstClr>
                </a:solidFill>
              </a:rPr>
              <a:pPr/>
              <a:t>07/11/2017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DAB3F6B-D19C-4C01-97A1-1AF4711F4E2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4253567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E83B8BA-060E-42B5-95FF-BD6961CD2BAD}" type="datetimeFigureOut">
              <a:rPr lang="en-GB" smtClean="0">
                <a:solidFill>
                  <a:prstClr val="black">
                    <a:tint val="75000"/>
                  </a:prstClr>
                </a:solidFill>
              </a:rPr>
              <a:pPr/>
              <a:t>07/11/2017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DAB3F6B-D19C-4C01-97A1-1AF4711F4E2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4976422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508" y="364660"/>
            <a:ext cx="10514715" cy="1326580"/>
          </a:xfrm>
          <a:prstGeom prst="rect">
            <a:avLst/>
          </a:prstGeom>
        </p:spPr>
        <p:txBody>
          <a:bodyPr/>
          <a:lstStyle/>
          <a:p>
            <a:r>
              <a:rPr lang="en-US" smtClean="0"/>
              <a:t>Click to edit Master title style</a:t>
            </a:r>
            <a:endParaRPr lang="en-GB"/>
          </a:p>
        </p:txBody>
      </p:sp>
      <p:sp>
        <p:nvSpPr>
          <p:cNvPr id="3" name="Text Placeholder 2"/>
          <p:cNvSpPr>
            <a:spLocks noGrp="1"/>
          </p:cNvSpPr>
          <p:nvPr>
            <p:ph type="body" idx="1"/>
          </p:nvPr>
        </p:nvSpPr>
        <p:spPr>
          <a:xfrm>
            <a:off x="840507" y="1680737"/>
            <a:ext cx="5156720" cy="823861"/>
          </a:xfrm>
          <a:prstGeom prst="rect">
            <a:avLst/>
          </a:prstGeom>
        </p:spPr>
        <p:txBody>
          <a:bodyPr anchor="b"/>
          <a:lstStyle>
            <a:lvl1pPr marL="0" indent="0">
              <a:buNone/>
              <a:defRPr sz="2269" b="1"/>
            </a:lvl1pPr>
            <a:lvl2pPr marL="432191" indent="0">
              <a:buNone/>
              <a:defRPr sz="1891" b="1"/>
            </a:lvl2pPr>
            <a:lvl3pPr marL="864382" indent="0">
              <a:buNone/>
              <a:defRPr sz="1702" b="1"/>
            </a:lvl3pPr>
            <a:lvl4pPr marL="1296573" indent="0">
              <a:buNone/>
              <a:defRPr sz="1512" b="1"/>
            </a:lvl4pPr>
            <a:lvl5pPr marL="1728765" indent="0">
              <a:buNone/>
              <a:defRPr sz="1512" b="1"/>
            </a:lvl5pPr>
            <a:lvl6pPr marL="2160956" indent="0">
              <a:buNone/>
              <a:defRPr sz="1512" b="1"/>
            </a:lvl6pPr>
            <a:lvl7pPr marL="2593147" indent="0">
              <a:buNone/>
              <a:defRPr sz="1512" b="1"/>
            </a:lvl7pPr>
            <a:lvl8pPr marL="3025338" indent="0">
              <a:buNone/>
              <a:defRPr sz="1512" b="1"/>
            </a:lvl8pPr>
            <a:lvl9pPr marL="3457529" indent="0">
              <a:buNone/>
              <a:defRPr sz="1512" b="1"/>
            </a:lvl9pPr>
          </a:lstStyle>
          <a:p>
            <a:pPr lvl="0"/>
            <a:r>
              <a:rPr lang="en-US" smtClean="0"/>
              <a:t>Click to edit Master text styles</a:t>
            </a:r>
          </a:p>
        </p:txBody>
      </p:sp>
      <p:sp>
        <p:nvSpPr>
          <p:cNvPr id="4" name="Content Placeholder 3"/>
          <p:cNvSpPr>
            <a:spLocks noGrp="1"/>
          </p:cNvSpPr>
          <p:nvPr>
            <p:ph sz="half" idx="2"/>
          </p:nvPr>
        </p:nvSpPr>
        <p:spPr>
          <a:xfrm>
            <a:off x="840507" y="2504596"/>
            <a:ext cx="5156720" cy="3685612"/>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411" y="1680737"/>
            <a:ext cx="5182812" cy="823861"/>
          </a:xfrm>
          <a:prstGeom prst="rect">
            <a:avLst/>
          </a:prstGeom>
        </p:spPr>
        <p:txBody>
          <a:bodyPr anchor="b"/>
          <a:lstStyle>
            <a:lvl1pPr marL="0" indent="0">
              <a:buNone/>
              <a:defRPr sz="2269" b="1"/>
            </a:lvl1pPr>
            <a:lvl2pPr marL="432191" indent="0">
              <a:buNone/>
              <a:defRPr sz="1891" b="1"/>
            </a:lvl2pPr>
            <a:lvl3pPr marL="864382" indent="0">
              <a:buNone/>
              <a:defRPr sz="1702" b="1"/>
            </a:lvl3pPr>
            <a:lvl4pPr marL="1296573" indent="0">
              <a:buNone/>
              <a:defRPr sz="1512" b="1"/>
            </a:lvl4pPr>
            <a:lvl5pPr marL="1728765" indent="0">
              <a:buNone/>
              <a:defRPr sz="1512" b="1"/>
            </a:lvl5pPr>
            <a:lvl6pPr marL="2160956" indent="0">
              <a:buNone/>
              <a:defRPr sz="1512" b="1"/>
            </a:lvl6pPr>
            <a:lvl7pPr marL="2593147" indent="0">
              <a:buNone/>
              <a:defRPr sz="1512" b="1"/>
            </a:lvl7pPr>
            <a:lvl8pPr marL="3025338" indent="0">
              <a:buNone/>
              <a:defRPr sz="1512" b="1"/>
            </a:lvl8pPr>
            <a:lvl9pPr marL="3457529" indent="0">
              <a:buNone/>
              <a:defRPr sz="1512" b="1"/>
            </a:lvl9pPr>
          </a:lstStyle>
          <a:p>
            <a:pPr lvl="0"/>
            <a:r>
              <a:rPr lang="en-US" smtClean="0"/>
              <a:t>Click to edit Master text styles</a:t>
            </a:r>
          </a:p>
        </p:txBody>
      </p:sp>
      <p:sp>
        <p:nvSpPr>
          <p:cNvPr id="6" name="Content Placeholder 5"/>
          <p:cNvSpPr>
            <a:spLocks noGrp="1"/>
          </p:cNvSpPr>
          <p:nvPr>
            <p:ph sz="quarter" idx="4"/>
          </p:nvPr>
        </p:nvSpPr>
        <p:spPr>
          <a:xfrm>
            <a:off x="6172411" y="2504596"/>
            <a:ext cx="5182812" cy="3685612"/>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8886844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644" y="364660"/>
            <a:ext cx="10514715" cy="1326580"/>
          </a:xfrm>
          <a:prstGeom prst="rect">
            <a:avLst/>
          </a:prstGeom>
        </p:spPr>
        <p:txBody>
          <a:bodyPr/>
          <a:lstStyle/>
          <a:p>
            <a:r>
              <a:rPr lang="en-US" smtClean="0"/>
              <a:t>Click to edit Master title style</a:t>
            </a:r>
            <a:endParaRPr lang="en-GB"/>
          </a:p>
        </p:txBody>
      </p:sp>
    </p:spTree>
    <p:extLst>
      <p:ext uri="{BB962C8B-B14F-4D97-AF65-F5344CB8AC3E}">
        <p14:creationId xmlns:p14="http://schemas.microsoft.com/office/powerpoint/2010/main" val="3845540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73549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507" y="457701"/>
            <a:ext cx="3932303" cy="1599700"/>
          </a:xfrm>
          <a:prstGeom prst="rect">
            <a:avLst/>
          </a:prstGeom>
        </p:spPr>
        <p:txBody>
          <a:bodyPr anchor="b"/>
          <a:lstStyle>
            <a:lvl1pPr>
              <a:defRPr sz="3025"/>
            </a:lvl1pPr>
          </a:lstStyle>
          <a:p>
            <a:r>
              <a:rPr lang="en-US" smtClean="0"/>
              <a:t>Click to edit Master title style</a:t>
            </a:r>
            <a:endParaRPr lang="en-GB"/>
          </a:p>
        </p:txBody>
      </p:sp>
      <p:sp>
        <p:nvSpPr>
          <p:cNvPr id="3" name="Content Placeholder 2"/>
          <p:cNvSpPr>
            <a:spLocks noGrp="1"/>
          </p:cNvSpPr>
          <p:nvPr>
            <p:ph idx="1"/>
          </p:nvPr>
        </p:nvSpPr>
        <p:spPr>
          <a:xfrm>
            <a:off x="5182812" y="987432"/>
            <a:ext cx="6172411" cy="4874132"/>
          </a:xfrm>
          <a:prstGeom prst="rect">
            <a:avLst/>
          </a:prstGeom>
        </p:spPr>
        <p:txBody>
          <a:bodyPr/>
          <a:lstStyle>
            <a:lvl1pPr>
              <a:defRPr sz="3025"/>
            </a:lvl1pPr>
            <a:lvl2pPr>
              <a:defRPr sz="2647"/>
            </a:lvl2pPr>
            <a:lvl3pPr>
              <a:defRPr sz="2269"/>
            </a:lvl3pPr>
            <a:lvl4pPr>
              <a:defRPr sz="1891"/>
            </a:lvl4pPr>
            <a:lvl5pPr>
              <a:defRPr sz="1891"/>
            </a:lvl5pPr>
            <a:lvl6pPr>
              <a:defRPr sz="1891"/>
            </a:lvl6pPr>
            <a:lvl7pPr>
              <a:defRPr sz="1891"/>
            </a:lvl7pPr>
            <a:lvl8pPr>
              <a:defRPr sz="1891"/>
            </a:lvl8pPr>
            <a:lvl9pPr>
              <a:defRPr sz="1891"/>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40507" y="2057401"/>
            <a:ext cx="3932303" cy="3811667"/>
          </a:xfrm>
          <a:prstGeom prst="rect">
            <a:avLst/>
          </a:prstGeom>
        </p:spPr>
        <p:txBody>
          <a:bodyPr/>
          <a:lstStyle>
            <a:lvl1pPr marL="0" indent="0">
              <a:buNone/>
              <a:defRPr sz="1512"/>
            </a:lvl1pPr>
            <a:lvl2pPr marL="432191" indent="0">
              <a:buNone/>
              <a:defRPr sz="1323"/>
            </a:lvl2pPr>
            <a:lvl3pPr marL="864382" indent="0">
              <a:buNone/>
              <a:defRPr sz="1134"/>
            </a:lvl3pPr>
            <a:lvl4pPr marL="1296573" indent="0">
              <a:buNone/>
              <a:defRPr sz="945"/>
            </a:lvl4pPr>
            <a:lvl5pPr marL="1728765" indent="0">
              <a:buNone/>
              <a:defRPr sz="945"/>
            </a:lvl5pPr>
            <a:lvl6pPr marL="2160956" indent="0">
              <a:buNone/>
              <a:defRPr sz="945"/>
            </a:lvl6pPr>
            <a:lvl7pPr marL="2593147" indent="0">
              <a:buNone/>
              <a:defRPr sz="945"/>
            </a:lvl7pPr>
            <a:lvl8pPr marL="3025338" indent="0">
              <a:buNone/>
              <a:defRPr sz="945"/>
            </a:lvl8pPr>
            <a:lvl9pPr marL="3457529" indent="0">
              <a:buNone/>
              <a:defRPr sz="945"/>
            </a:lvl9pPr>
          </a:lstStyle>
          <a:p>
            <a:pPr lvl="0"/>
            <a:r>
              <a:rPr lang="en-US" smtClean="0"/>
              <a:t>Click to edit Master text styles</a:t>
            </a:r>
          </a:p>
        </p:txBody>
      </p:sp>
    </p:spTree>
    <p:extLst>
      <p:ext uri="{BB962C8B-B14F-4D97-AF65-F5344CB8AC3E}">
        <p14:creationId xmlns:p14="http://schemas.microsoft.com/office/powerpoint/2010/main" val="21510001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507" y="457701"/>
            <a:ext cx="3932303" cy="1599700"/>
          </a:xfrm>
          <a:prstGeom prst="rect">
            <a:avLst/>
          </a:prstGeom>
        </p:spPr>
        <p:txBody>
          <a:bodyPr anchor="b"/>
          <a:lstStyle>
            <a:lvl1pPr>
              <a:defRPr sz="3025"/>
            </a:lvl1pPr>
          </a:lstStyle>
          <a:p>
            <a:r>
              <a:rPr lang="en-US" smtClean="0"/>
              <a:t>Click to edit Master title style</a:t>
            </a:r>
            <a:endParaRPr lang="en-GB"/>
          </a:p>
        </p:txBody>
      </p:sp>
      <p:sp>
        <p:nvSpPr>
          <p:cNvPr id="3" name="Picture Placeholder 2"/>
          <p:cNvSpPr>
            <a:spLocks noGrp="1"/>
          </p:cNvSpPr>
          <p:nvPr>
            <p:ph type="pic" idx="1"/>
          </p:nvPr>
        </p:nvSpPr>
        <p:spPr>
          <a:xfrm>
            <a:off x="5182812" y="987432"/>
            <a:ext cx="6172411" cy="4874132"/>
          </a:xfrm>
          <a:prstGeom prst="rect">
            <a:avLst/>
          </a:prstGeom>
        </p:spPr>
        <p:txBody>
          <a:bodyPr/>
          <a:lstStyle>
            <a:lvl1pPr marL="0" indent="0">
              <a:buNone/>
              <a:defRPr sz="3025"/>
            </a:lvl1pPr>
            <a:lvl2pPr marL="432191" indent="0">
              <a:buNone/>
              <a:defRPr sz="2647"/>
            </a:lvl2pPr>
            <a:lvl3pPr marL="864382" indent="0">
              <a:buNone/>
              <a:defRPr sz="2269"/>
            </a:lvl3pPr>
            <a:lvl4pPr marL="1296573" indent="0">
              <a:buNone/>
              <a:defRPr sz="1891"/>
            </a:lvl4pPr>
            <a:lvl5pPr marL="1728765" indent="0">
              <a:buNone/>
              <a:defRPr sz="1891"/>
            </a:lvl5pPr>
            <a:lvl6pPr marL="2160956" indent="0">
              <a:buNone/>
              <a:defRPr sz="1891"/>
            </a:lvl6pPr>
            <a:lvl7pPr marL="2593147" indent="0">
              <a:buNone/>
              <a:defRPr sz="1891"/>
            </a:lvl7pPr>
            <a:lvl8pPr marL="3025338" indent="0">
              <a:buNone/>
              <a:defRPr sz="1891"/>
            </a:lvl8pPr>
            <a:lvl9pPr marL="3457529" indent="0">
              <a:buNone/>
              <a:defRPr sz="1891"/>
            </a:lvl9pPr>
          </a:lstStyle>
          <a:p>
            <a:endParaRPr lang="en-GB"/>
          </a:p>
        </p:txBody>
      </p:sp>
      <p:sp>
        <p:nvSpPr>
          <p:cNvPr id="4" name="Text Placeholder 3"/>
          <p:cNvSpPr>
            <a:spLocks noGrp="1"/>
          </p:cNvSpPr>
          <p:nvPr>
            <p:ph type="body" sz="half" idx="2"/>
          </p:nvPr>
        </p:nvSpPr>
        <p:spPr>
          <a:xfrm>
            <a:off x="840507" y="2057401"/>
            <a:ext cx="3932303" cy="3811667"/>
          </a:xfrm>
          <a:prstGeom prst="rect">
            <a:avLst/>
          </a:prstGeom>
        </p:spPr>
        <p:txBody>
          <a:bodyPr/>
          <a:lstStyle>
            <a:lvl1pPr marL="0" indent="0">
              <a:buNone/>
              <a:defRPr sz="1512"/>
            </a:lvl1pPr>
            <a:lvl2pPr marL="432191" indent="0">
              <a:buNone/>
              <a:defRPr sz="1323"/>
            </a:lvl2pPr>
            <a:lvl3pPr marL="864382" indent="0">
              <a:buNone/>
              <a:defRPr sz="1134"/>
            </a:lvl3pPr>
            <a:lvl4pPr marL="1296573" indent="0">
              <a:buNone/>
              <a:defRPr sz="945"/>
            </a:lvl4pPr>
            <a:lvl5pPr marL="1728765" indent="0">
              <a:buNone/>
              <a:defRPr sz="945"/>
            </a:lvl5pPr>
            <a:lvl6pPr marL="2160956" indent="0">
              <a:buNone/>
              <a:defRPr sz="945"/>
            </a:lvl6pPr>
            <a:lvl7pPr marL="2593147" indent="0">
              <a:buNone/>
              <a:defRPr sz="945"/>
            </a:lvl7pPr>
            <a:lvl8pPr marL="3025338" indent="0">
              <a:buNone/>
              <a:defRPr sz="945"/>
            </a:lvl8pPr>
            <a:lvl9pPr marL="3457529" indent="0">
              <a:buNone/>
              <a:defRPr sz="945"/>
            </a:lvl9pPr>
          </a:lstStyle>
          <a:p>
            <a:pPr lvl="0"/>
            <a:r>
              <a:rPr lang="en-US" smtClean="0"/>
              <a:t>Click to edit Master text styles</a:t>
            </a:r>
          </a:p>
        </p:txBody>
      </p:sp>
    </p:spTree>
    <p:extLst>
      <p:ext uri="{BB962C8B-B14F-4D97-AF65-F5344CB8AC3E}">
        <p14:creationId xmlns:p14="http://schemas.microsoft.com/office/powerpoint/2010/main" val="16372983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3972" name="Picture 4" descr="NTWFT_lh_ppt_heade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 y="0"/>
            <a:ext cx="12192000" cy="9439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18032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fontAlgn="base">
        <a:spcBef>
          <a:spcPct val="0"/>
        </a:spcBef>
        <a:spcAft>
          <a:spcPct val="0"/>
        </a:spcAft>
        <a:defRPr sz="4159" kern="1200">
          <a:solidFill>
            <a:schemeClr val="tx2"/>
          </a:solidFill>
          <a:latin typeface="+mj-lt"/>
          <a:ea typeface="+mj-ea"/>
          <a:cs typeface="+mj-cs"/>
        </a:defRPr>
      </a:lvl1pPr>
      <a:lvl2pPr algn="l" rtl="0" fontAlgn="base">
        <a:spcBef>
          <a:spcPct val="0"/>
        </a:spcBef>
        <a:spcAft>
          <a:spcPct val="0"/>
        </a:spcAft>
        <a:defRPr sz="4159">
          <a:solidFill>
            <a:schemeClr val="tx2"/>
          </a:solidFill>
          <a:latin typeface="Arial" panose="020B0604020202020204" pitchFamily="34" charset="0"/>
        </a:defRPr>
      </a:lvl2pPr>
      <a:lvl3pPr algn="l" rtl="0" fontAlgn="base">
        <a:spcBef>
          <a:spcPct val="0"/>
        </a:spcBef>
        <a:spcAft>
          <a:spcPct val="0"/>
        </a:spcAft>
        <a:defRPr sz="4159">
          <a:solidFill>
            <a:schemeClr val="tx2"/>
          </a:solidFill>
          <a:latin typeface="Arial" panose="020B0604020202020204" pitchFamily="34" charset="0"/>
        </a:defRPr>
      </a:lvl3pPr>
      <a:lvl4pPr algn="l" rtl="0" fontAlgn="base">
        <a:spcBef>
          <a:spcPct val="0"/>
        </a:spcBef>
        <a:spcAft>
          <a:spcPct val="0"/>
        </a:spcAft>
        <a:defRPr sz="4159">
          <a:solidFill>
            <a:schemeClr val="tx2"/>
          </a:solidFill>
          <a:latin typeface="Arial" panose="020B0604020202020204" pitchFamily="34" charset="0"/>
        </a:defRPr>
      </a:lvl4pPr>
      <a:lvl5pPr algn="l" rtl="0" fontAlgn="base">
        <a:spcBef>
          <a:spcPct val="0"/>
        </a:spcBef>
        <a:spcAft>
          <a:spcPct val="0"/>
        </a:spcAft>
        <a:defRPr sz="4159">
          <a:solidFill>
            <a:schemeClr val="tx2"/>
          </a:solidFill>
          <a:latin typeface="Arial" panose="020B0604020202020204" pitchFamily="34" charset="0"/>
        </a:defRPr>
      </a:lvl5pPr>
      <a:lvl6pPr marL="432191" algn="l" rtl="0" fontAlgn="base">
        <a:spcBef>
          <a:spcPct val="0"/>
        </a:spcBef>
        <a:spcAft>
          <a:spcPct val="0"/>
        </a:spcAft>
        <a:defRPr sz="4159">
          <a:solidFill>
            <a:schemeClr val="tx2"/>
          </a:solidFill>
          <a:latin typeface="Arial" panose="020B0604020202020204" pitchFamily="34" charset="0"/>
        </a:defRPr>
      </a:lvl6pPr>
      <a:lvl7pPr marL="864382" algn="l" rtl="0" fontAlgn="base">
        <a:spcBef>
          <a:spcPct val="0"/>
        </a:spcBef>
        <a:spcAft>
          <a:spcPct val="0"/>
        </a:spcAft>
        <a:defRPr sz="4159">
          <a:solidFill>
            <a:schemeClr val="tx2"/>
          </a:solidFill>
          <a:latin typeface="Arial" panose="020B0604020202020204" pitchFamily="34" charset="0"/>
        </a:defRPr>
      </a:lvl7pPr>
      <a:lvl8pPr marL="1296573" algn="l" rtl="0" fontAlgn="base">
        <a:spcBef>
          <a:spcPct val="0"/>
        </a:spcBef>
        <a:spcAft>
          <a:spcPct val="0"/>
        </a:spcAft>
        <a:defRPr sz="4159">
          <a:solidFill>
            <a:schemeClr val="tx2"/>
          </a:solidFill>
          <a:latin typeface="Arial" panose="020B0604020202020204" pitchFamily="34" charset="0"/>
        </a:defRPr>
      </a:lvl8pPr>
      <a:lvl9pPr marL="1728765" algn="l" rtl="0" fontAlgn="base">
        <a:spcBef>
          <a:spcPct val="0"/>
        </a:spcBef>
        <a:spcAft>
          <a:spcPct val="0"/>
        </a:spcAft>
        <a:defRPr sz="4159">
          <a:solidFill>
            <a:schemeClr val="tx2"/>
          </a:solidFill>
          <a:latin typeface="Arial" panose="020B0604020202020204" pitchFamily="34" charset="0"/>
        </a:defRPr>
      </a:lvl9pPr>
    </p:titleStyle>
    <p:bodyStyle>
      <a:lvl1pPr marL="324143" indent="-324143" algn="l" rtl="0" fontAlgn="base">
        <a:spcBef>
          <a:spcPct val="20000"/>
        </a:spcBef>
        <a:spcAft>
          <a:spcPct val="0"/>
        </a:spcAft>
        <a:buChar char="•"/>
        <a:defRPr sz="3025" kern="1200">
          <a:solidFill>
            <a:schemeClr val="tx1"/>
          </a:solidFill>
          <a:latin typeface="+mn-lt"/>
          <a:ea typeface="+mn-ea"/>
          <a:cs typeface="+mn-cs"/>
        </a:defRPr>
      </a:lvl1pPr>
      <a:lvl2pPr marL="702311" indent="-270119" algn="l" rtl="0" fontAlgn="base">
        <a:spcBef>
          <a:spcPct val="20000"/>
        </a:spcBef>
        <a:spcAft>
          <a:spcPct val="0"/>
        </a:spcAft>
        <a:buChar char="–"/>
        <a:defRPr sz="2647" kern="1200">
          <a:solidFill>
            <a:schemeClr val="tx1"/>
          </a:solidFill>
          <a:latin typeface="+mn-lt"/>
          <a:ea typeface="+mn-ea"/>
          <a:cs typeface="+mn-cs"/>
        </a:defRPr>
      </a:lvl2pPr>
      <a:lvl3pPr marL="1080478" indent="-216096" algn="l" rtl="0" fontAlgn="base">
        <a:spcBef>
          <a:spcPct val="20000"/>
        </a:spcBef>
        <a:spcAft>
          <a:spcPct val="0"/>
        </a:spcAft>
        <a:buChar char="•"/>
        <a:defRPr sz="2269" kern="1200">
          <a:solidFill>
            <a:schemeClr val="tx1"/>
          </a:solidFill>
          <a:latin typeface="+mn-lt"/>
          <a:ea typeface="+mn-ea"/>
          <a:cs typeface="+mn-cs"/>
        </a:defRPr>
      </a:lvl3pPr>
      <a:lvl4pPr marL="1512669" indent="-216096" algn="l" rtl="0" fontAlgn="base">
        <a:spcBef>
          <a:spcPct val="20000"/>
        </a:spcBef>
        <a:spcAft>
          <a:spcPct val="0"/>
        </a:spcAft>
        <a:buChar char="–"/>
        <a:defRPr sz="1891" kern="1200">
          <a:solidFill>
            <a:schemeClr val="tx1"/>
          </a:solidFill>
          <a:latin typeface="+mn-lt"/>
          <a:ea typeface="+mn-ea"/>
          <a:cs typeface="+mn-cs"/>
        </a:defRPr>
      </a:lvl4pPr>
      <a:lvl5pPr marL="1944860" indent="-216096" algn="l" rtl="0" fontAlgn="base">
        <a:spcBef>
          <a:spcPct val="20000"/>
        </a:spcBef>
        <a:spcAft>
          <a:spcPct val="0"/>
        </a:spcAft>
        <a:buChar char="»"/>
        <a:defRPr sz="1891" kern="1200">
          <a:solidFill>
            <a:schemeClr val="tx1"/>
          </a:solidFill>
          <a:latin typeface="+mn-lt"/>
          <a:ea typeface="+mn-ea"/>
          <a:cs typeface="+mn-cs"/>
        </a:defRPr>
      </a:lvl5pPr>
      <a:lvl6pPr marL="2377051" indent="-216096" algn="l" defTabSz="864382" rtl="0" eaLnBrk="1" latinLnBrk="0" hangingPunct="1">
        <a:lnSpc>
          <a:spcPct val="90000"/>
        </a:lnSpc>
        <a:spcBef>
          <a:spcPts val="473"/>
        </a:spcBef>
        <a:buFont typeface="Arial" panose="020B0604020202020204" pitchFamily="34" charset="0"/>
        <a:buChar char="•"/>
        <a:defRPr sz="1702" kern="1200">
          <a:solidFill>
            <a:schemeClr val="tx1"/>
          </a:solidFill>
          <a:latin typeface="+mn-lt"/>
          <a:ea typeface="+mn-ea"/>
          <a:cs typeface="+mn-cs"/>
        </a:defRPr>
      </a:lvl6pPr>
      <a:lvl7pPr marL="2809243" indent="-216096" algn="l" defTabSz="864382" rtl="0" eaLnBrk="1" latinLnBrk="0" hangingPunct="1">
        <a:lnSpc>
          <a:spcPct val="90000"/>
        </a:lnSpc>
        <a:spcBef>
          <a:spcPts val="473"/>
        </a:spcBef>
        <a:buFont typeface="Arial" panose="020B0604020202020204" pitchFamily="34" charset="0"/>
        <a:buChar char="•"/>
        <a:defRPr sz="1702" kern="1200">
          <a:solidFill>
            <a:schemeClr val="tx1"/>
          </a:solidFill>
          <a:latin typeface="+mn-lt"/>
          <a:ea typeface="+mn-ea"/>
          <a:cs typeface="+mn-cs"/>
        </a:defRPr>
      </a:lvl7pPr>
      <a:lvl8pPr marL="3241434" indent="-216096" algn="l" defTabSz="864382" rtl="0" eaLnBrk="1" latinLnBrk="0" hangingPunct="1">
        <a:lnSpc>
          <a:spcPct val="90000"/>
        </a:lnSpc>
        <a:spcBef>
          <a:spcPts val="473"/>
        </a:spcBef>
        <a:buFont typeface="Arial" panose="020B0604020202020204" pitchFamily="34" charset="0"/>
        <a:buChar char="•"/>
        <a:defRPr sz="1702" kern="1200">
          <a:solidFill>
            <a:schemeClr val="tx1"/>
          </a:solidFill>
          <a:latin typeface="+mn-lt"/>
          <a:ea typeface="+mn-ea"/>
          <a:cs typeface="+mn-cs"/>
        </a:defRPr>
      </a:lvl8pPr>
      <a:lvl9pPr marL="3673625" indent="-216096" algn="l" defTabSz="864382" rtl="0" eaLnBrk="1" latinLnBrk="0" hangingPunct="1">
        <a:lnSpc>
          <a:spcPct val="90000"/>
        </a:lnSpc>
        <a:spcBef>
          <a:spcPts val="473"/>
        </a:spcBef>
        <a:buFont typeface="Arial" panose="020B0604020202020204" pitchFamily="34" charset="0"/>
        <a:buChar char="•"/>
        <a:defRPr sz="1702" kern="1200">
          <a:solidFill>
            <a:schemeClr val="tx1"/>
          </a:solidFill>
          <a:latin typeface="+mn-lt"/>
          <a:ea typeface="+mn-ea"/>
          <a:cs typeface="+mn-cs"/>
        </a:defRPr>
      </a:lvl9pPr>
    </p:bodyStyle>
    <p:otherStyle>
      <a:defPPr>
        <a:defRPr lang="en-US"/>
      </a:defPPr>
      <a:lvl1pPr marL="0" algn="l" defTabSz="864382" rtl="0" eaLnBrk="1" latinLnBrk="0" hangingPunct="1">
        <a:defRPr sz="1702" kern="1200">
          <a:solidFill>
            <a:schemeClr val="tx1"/>
          </a:solidFill>
          <a:latin typeface="+mn-lt"/>
          <a:ea typeface="+mn-ea"/>
          <a:cs typeface="+mn-cs"/>
        </a:defRPr>
      </a:lvl1pPr>
      <a:lvl2pPr marL="432191" algn="l" defTabSz="864382" rtl="0" eaLnBrk="1" latinLnBrk="0" hangingPunct="1">
        <a:defRPr sz="1702" kern="1200">
          <a:solidFill>
            <a:schemeClr val="tx1"/>
          </a:solidFill>
          <a:latin typeface="+mn-lt"/>
          <a:ea typeface="+mn-ea"/>
          <a:cs typeface="+mn-cs"/>
        </a:defRPr>
      </a:lvl2pPr>
      <a:lvl3pPr marL="864382" algn="l" defTabSz="864382" rtl="0" eaLnBrk="1" latinLnBrk="0" hangingPunct="1">
        <a:defRPr sz="1702" kern="1200">
          <a:solidFill>
            <a:schemeClr val="tx1"/>
          </a:solidFill>
          <a:latin typeface="+mn-lt"/>
          <a:ea typeface="+mn-ea"/>
          <a:cs typeface="+mn-cs"/>
        </a:defRPr>
      </a:lvl3pPr>
      <a:lvl4pPr marL="1296573" algn="l" defTabSz="864382" rtl="0" eaLnBrk="1" latinLnBrk="0" hangingPunct="1">
        <a:defRPr sz="1702" kern="1200">
          <a:solidFill>
            <a:schemeClr val="tx1"/>
          </a:solidFill>
          <a:latin typeface="+mn-lt"/>
          <a:ea typeface="+mn-ea"/>
          <a:cs typeface="+mn-cs"/>
        </a:defRPr>
      </a:lvl4pPr>
      <a:lvl5pPr marL="1728765" algn="l" defTabSz="864382" rtl="0" eaLnBrk="1" latinLnBrk="0" hangingPunct="1">
        <a:defRPr sz="1702" kern="1200">
          <a:solidFill>
            <a:schemeClr val="tx1"/>
          </a:solidFill>
          <a:latin typeface="+mn-lt"/>
          <a:ea typeface="+mn-ea"/>
          <a:cs typeface="+mn-cs"/>
        </a:defRPr>
      </a:lvl5pPr>
      <a:lvl6pPr marL="2160956" algn="l" defTabSz="864382" rtl="0" eaLnBrk="1" latinLnBrk="0" hangingPunct="1">
        <a:defRPr sz="1702" kern="1200">
          <a:solidFill>
            <a:schemeClr val="tx1"/>
          </a:solidFill>
          <a:latin typeface="+mn-lt"/>
          <a:ea typeface="+mn-ea"/>
          <a:cs typeface="+mn-cs"/>
        </a:defRPr>
      </a:lvl6pPr>
      <a:lvl7pPr marL="2593147" algn="l" defTabSz="864382" rtl="0" eaLnBrk="1" latinLnBrk="0" hangingPunct="1">
        <a:defRPr sz="1702" kern="1200">
          <a:solidFill>
            <a:schemeClr val="tx1"/>
          </a:solidFill>
          <a:latin typeface="+mn-lt"/>
          <a:ea typeface="+mn-ea"/>
          <a:cs typeface="+mn-cs"/>
        </a:defRPr>
      </a:lvl7pPr>
      <a:lvl8pPr marL="3025338" algn="l" defTabSz="864382" rtl="0" eaLnBrk="1" latinLnBrk="0" hangingPunct="1">
        <a:defRPr sz="1702" kern="1200">
          <a:solidFill>
            <a:schemeClr val="tx1"/>
          </a:solidFill>
          <a:latin typeface="+mn-lt"/>
          <a:ea typeface="+mn-ea"/>
          <a:cs typeface="+mn-cs"/>
        </a:defRPr>
      </a:lvl8pPr>
      <a:lvl9pPr marL="3457529" algn="l" defTabSz="864382" rtl="0" eaLnBrk="1" latinLnBrk="0" hangingPunct="1">
        <a:defRPr sz="1702"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3972" name="Picture 4" descr="NTWFT_lh_ppt_heade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 y="0"/>
            <a:ext cx="12192000" cy="9439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682605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fontAlgn="base">
        <a:spcBef>
          <a:spcPct val="0"/>
        </a:spcBef>
        <a:spcAft>
          <a:spcPct val="0"/>
        </a:spcAft>
        <a:defRPr sz="4159" kern="1200">
          <a:solidFill>
            <a:schemeClr val="tx2"/>
          </a:solidFill>
          <a:latin typeface="+mj-lt"/>
          <a:ea typeface="+mj-ea"/>
          <a:cs typeface="+mj-cs"/>
        </a:defRPr>
      </a:lvl1pPr>
      <a:lvl2pPr algn="l" rtl="0" fontAlgn="base">
        <a:spcBef>
          <a:spcPct val="0"/>
        </a:spcBef>
        <a:spcAft>
          <a:spcPct val="0"/>
        </a:spcAft>
        <a:defRPr sz="4159">
          <a:solidFill>
            <a:schemeClr val="tx2"/>
          </a:solidFill>
          <a:latin typeface="Arial" panose="020B0604020202020204" pitchFamily="34" charset="0"/>
        </a:defRPr>
      </a:lvl2pPr>
      <a:lvl3pPr algn="l" rtl="0" fontAlgn="base">
        <a:spcBef>
          <a:spcPct val="0"/>
        </a:spcBef>
        <a:spcAft>
          <a:spcPct val="0"/>
        </a:spcAft>
        <a:defRPr sz="4159">
          <a:solidFill>
            <a:schemeClr val="tx2"/>
          </a:solidFill>
          <a:latin typeface="Arial" panose="020B0604020202020204" pitchFamily="34" charset="0"/>
        </a:defRPr>
      </a:lvl3pPr>
      <a:lvl4pPr algn="l" rtl="0" fontAlgn="base">
        <a:spcBef>
          <a:spcPct val="0"/>
        </a:spcBef>
        <a:spcAft>
          <a:spcPct val="0"/>
        </a:spcAft>
        <a:defRPr sz="4159">
          <a:solidFill>
            <a:schemeClr val="tx2"/>
          </a:solidFill>
          <a:latin typeface="Arial" panose="020B0604020202020204" pitchFamily="34" charset="0"/>
        </a:defRPr>
      </a:lvl4pPr>
      <a:lvl5pPr algn="l" rtl="0" fontAlgn="base">
        <a:spcBef>
          <a:spcPct val="0"/>
        </a:spcBef>
        <a:spcAft>
          <a:spcPct val="0"/>
        </a:spcAft>
        <a:defRPr sz="4159">
          <a:solidFill>
            <a:schemeClr val="tx2"/>
          </a:solidFill>
          <a:latin typeface="Arial" panose="020B0604020202020204" pitchFamily="34" charset="0"/>
        </a:defRPr>
      </a:lvl5pPr>
      <a:lvl6pPr marL="432191" algn="l" rtl="0" fontAlgn="base">
        <a:spcBef>
          <a:spcPct val="0"/>
        </a:spcBef>
        <a:spcAft>
          <a:spcPct val="0"/>
        </a:spcAft>
        <a:defRPr sz="4159">
          <a:solidFill>
            <a:schemeClr val="tx2"/>
          </a:solidFill>
          <a:latin typeface="Arial" panose="020B0604020202020204" pitchFamily="34" charset="0"/>
        </a:defRPr>
      </a:lvl6pPr>
      <a:lvl7pPr marL="864382" algn="l" rtl="0" fontAlgn="base">
        <a:spcBef>
          <a:spcPct val="0"/>
        </a:spcBef>
        <a:spcAft>
          <a:spcPct val="0"/>
        </a:spcAft>
        <a:defRPr sz="4159">
          <a:solidFill>
            <a:schemeClr val="tx2"/>
          </a:solidFill>
          <a:latin typeface="Arial" panose="020B0604020202020204" pitchFamily="34" charset="0"/>
        </a:defRPr>
      </a:lvl7pPr>
      <a:lvl8pPr marL="1296573" algn="l" rtl="0" fontAlgn="base">
        <a:spcBef>
          <a:spcPct val="0"/>
        </a:spcBef>
        <a:spcAft>
          <a:spcPct val="0"/>
        </a:spcAft>
        <a:defRPr sz="4159">
          <a:solidFill>
            <a:schemeClr val="tx2"/>
          </a:solidFill>
          <a:latin typeface="Arial" panose="020B0604020202020204" pitchFamily="34" charset="0"/>
        </a:defRPr>
      </a:lvl8pPr>
      <a:lvl9pPr marL="1728765" algn="l" rtl="0" fontAlgn="base">
        <a:spcBef>
          <a:spcPct val="0"/>
        </a:spcBef>
        <a:spcAft>
          <a:spcPct val="0"/>
        </a:spcAft>
        <a:defRPr sz="4159">
          <a:solidFill>
            <a:schemeClr val="tx2"/>
          </a:solidFill>
          <a:latin typeface="Arial" panose="020B0604020202020204" pitchFamily="34" charset="0"/>
        </a:defRPr>
      </a:lvl9pPr>
    </p:titleStyle>
    <p:bodyStyle>
      <a:lvl1pPr marL="324143" indent="-324143" algn="l" rtl="0" fontAlgn="base">
        <a:spcBef>
          <a:spcPct val="20000"/>
        </a:spcBef>
        <a:spcAft>
          <a:spcPct val="0"/>
        </a:spcAft>
        <a:buChar char="•"/>
        <a:defRPr sz="3025" kern="1200">
          <a:solidFill>
            <a:schemeClr val="tx1"/>
          </a:solidFill>
          <a:latin typeface="+mn-lt"/>
          <a:ea typeface="+mn-ea"/>
          <a:cs typeface="+mn-cs"/>
        </a:defRPr>
      </a:lvl1pPr>
      <a:lvl2pPr marL="702311" indent="-270119" algn="l" rtl="0" fontAlgn="base">
        <a:spcBef>
          <a:spcPct val="20000"/>
        </a:spcBef>
        <a:spcAft>
          <a:spcPct val="0"/>
        </a:spcAft>
        <a:buChar char="–"/>
        <a:defRPr sz="2647" kern="1200">
          <a:solidFill>
            <a:schemeClr val="tx1"/>
          </a:solidFill>
          <a:latin typeface="+mn-lt"/>
          <a:ea typeface="+mn-ea"/>
          <a:cs typeface="+mn-cs"/>
        </a:defRPr>
      </a:lvl2pPr>
      <a:lvl3pPr marL="1080478" indent="-216096" algn="l" rtl="0" fontAlgn="base">
        <a:spcBef>
          <a:spcPct val="20000"/>
        </a:spcBef>
        <a:spcAft>
          <a:spcPct val="0"/>
        </a:spcAft>
        <a:buChar char="•"/>
        <a:defRPr sz="2269" kern="1200">
          <a:solidFill>
            <a:schemeClr val="tx1"/>
          </a:solidFill>
          <a:latin typeface="+mn-lt"/>
          <a:ea typeface="+mn-ea"/>
          <a:cs typeface="+mn-cs"/>
        </a:defRPr>
      </a:lvl3pPr>
      <a:lvl4pPr marL="1512669" indent="-216096" algn="l" rtl="0" fontAlgn="base">
        <a:spcBef>
          <a:spcPct val="20000"/>
        </a:spcBef>
        <a:spcAft>
          <a:spcPct val="0"/>
        </a:spcAft>
        <a:buChar char="–"/>
        <a:defRPr sz="1891" kern="1200">
          <a:solidFill>
            <a:schemeClr val="tx1"/>
          </a:solidFill>
          <a:latin typeface="+mn-lt"/>
          <a:ea typeface="+mn-ea"/>
          <a:cs typeface="+mn-cs"/>
        </a:defRPr>
      </a:lvl4pPr>
      <a:lvl5pPr marL="1944860" indent="-216096" algn="l" rtl="0" fontAlgn="base">
        <a:spcBef>
          <a:spcPct val="20000"/>
        </a:spcBef>
        <a:spcAft>
          <a:spcPct val="0"/>
        </a:spcAft>
        <a:buChar char="»"/>
        <a:defRPr sz="1891" kern="1200">
          <a:solidFill>
            <a:schemeClr val="tx1"/>
          </a:solidFill>
          <a:latin typeface="+mn-lt"/>
          <a:ea typeface="+mn-ea"/>
          <a:cs typeface="+mn-cs"/>
        </a:defRPr>
      </a:lvl5pPr>
      <a:lvl6pPr marL="2377051" indent="-216096" algn="l" defTabSz="864382" rtl="0" eaLnBrk="1" latinLnBrk="0" hangingPunct="1">
        <a:lnSpc>
          <a:spcPct val="90000"/>
        </a:lnSpc>
        <a:spcBef>
          <a:spcPts val="473"/>
        </a:spcBef>
        <a:buFont typeface="Arial" panose="020B0604020202020204" pitchFamily="34" charset="0"/>
        <a:buChar char="•"/>
        <a:defRPr sz="1702" kern="1200">
          <a:solidFill>
            <a:schemeClr val="tx1"/>
          </a:solidFill>
          <a:latin typeface="+mn-lt"/>
          <a:ea typeface="+mn-ea"/>
          <a:cs typeface="+mn-cs"/>
        </a:defRPr>
      </a:lvl6pPr>
      <a:lvl7pPr marL="2809243" indent="-216096" algn="l" defTabSz="864382" rtl="0" eaLnBrk="1" latinLnBrk="0" hangingPunct="1">
        <a:lnSpc>
          <a:spcPct val="90000"/>
        </a:lnSpc>
        <a:spcBef>
          <a:spcPts val="473"/>
        </a:spcBef>
        <a:buFont typeface="Arial" panose="020B0604020202020204" pitchFamily="34" charset="0"/>
        <a:buChar char="•"/>
        <a:defRPr sz="1702" kern="1200">
          <a:solidFill>
            <a:schemeClr val="tx1"/>
          </a:solidFill>
          <a:latin typeface="+mn-lt"/>
          <a:ea typeface="+mn-ea"/>
          <a:cs typeface="+mn-cs"/>
        </a:defRPr>
      </a:lvl7pPr>
      <a:lvl8pPr marL="3241434" indent="-216096" algn="l" defTabSz="864382" rtl="0" eaLnBrk="1" latinLnBrk="0" hangingPunct="1">
        <a:lnSpc>
          <a:spcPct val="90000"/>
        </a:lnSpc>
        <a:spcBef>
          <a:spcPts val="473"/>
        </a:spcBef>
        <a:buFont typeface="Arial" panose="020B0604020202020204" pitchFamily="34" charset="0"/>
        <a:buChar char="•"/>
        <a:defRPr sz="1702" kern="1200">
          <a:solidFill>
            <a:schemeClr val="tx1"/>
          </a:solidFill>
          <a:latin typeface="+mn-lt"/>
          <a:ea typeface="+mn-ea"/>
          <a:cs typeface="+mn-cs"/>
        </a:defRPr>
      </a:lvl8pPr>
      <a:lvl9pPr marL="3673625" indent="-216096" algn="l" defTabSz="864382" rtl="0" eaLnBrk="1" latinLnBrk="0" hangingPunct="1">
        <a:lnSpc>
          <a:spcPct val="90000"/>
        </a:lnSpc>
        <a:spcBef>
          <a:spcPts val="473"/>
        </a:spcBef>
        <a:buFont typeface="Arial" panose="020B0604020202020204" pitchFamily="34" charset="0"/>
        <a:buChar char="•"/>
        <a:defRPr sz="1702" kern="1200">
          <a:solidFill>
            <a:schemeClr val="tx1"/>
          </a:solidFill>
          <a:latin typeface="+mn-lt"/>
          <a:ea typeface="+mn-ea"/>
          <a:cs typeface="+mn-cs"/>
        </a:defRPr>
      </a:lvl9pPr>
    </p:bodyStyle>
    <p:otherStyle>
      <a:defPPr>
        <a:defRPr lang="en-US"/>
      </a:defPPr>
      <a:lvl1pPr marL="0" algn="l" defTabSz="864382" rtl="0" eaLnBrk="1" latinLnBrk="0" hangingPunct="1">
        <a:defRPr sz="1702" kern="1200">
          <a:solidFill>
            <a:schemeClr val="tx1"/>
          </a:solidFill>
          <a:latin typeface="+mn-lt"/>
          <a:ea typeface="+mn-ea"/>
          <a:cs typeface="+mn-cs"/>
        </a:defRPr>
      </a:lvl1pPr>
      <a:lvl2pPr marL="432191" algn="l" defTabSz="864382" rtl="0" eaLnBrk="1" latinLnBrk="0" hangingPunct="1">
        <a:defRPr sz="1702" kern="1200">
          <a:solidFill>
            <a:schemeClr val="tx1"/>
          </a:solidFill>
          <a:latin typeface="+mn-lt"/>
          <a:ea typeface="+mn-ea"/>
          <a:cs typeface="+mn-cs"/>
        </a:defRPr>
      </a:lvl2pPr>
      <a:lvl3pPr marL="864382" algn="l" defTabSz="864382" rtl="0" eaLnBrk="1" latinLnBrk="0" hangingPunct="1">
        <a:defRPr sz="1702" kern="1200">
          <a:solidFill>
            <a:schemeClr val="tx1"/>
          </a:solidFill>
          <a:latin typeface="+mn-lt"/>
          <a:ea typeface="+mn-ea"/>
          <a:cs typeface="+mn-cs"/>
        </a:defRPr>
      </a:lvl3pPr>
      <a:lvl4pPr marL="1296573" algn="l" defTabSz="864382" rtl="0" eaLnBrk="1" latinLnBrk="0" hangingPunct="1">
        <a:defRPr sz="1702" kern="1200">
          <a:solidFill>
            <a:schemeClr val="tx1"/>
          </a:solidFill>
          <a:latin typeface="+mn-lt"/>
          <a:ea typeface="+mn-ea"/>
          <a:cs typeface="+mn-cs"/>
        </a:defRPr>
      </a:lvl4pPr>
      <a:lvl5pPr marL="1728765" algn="l" defTabSz="864382" rtl="0" eaLnBrk="1" latinLnBrk="0" hangingPunct="1">
        <a:defRPr sz="1702" kern="1200">
          <a:solidFill>
            <a:schemeClr val="tx1"/>
          </a:solidFill>
          <a:latin typeface="+mn-lt"/>
          <a:ea typeface="+mn-ea"/>
          <a:cs typeface="+mn-cs"/>
        </a:defRPr>
      </a:lvl5pPr>
      <a:lvl6pPr marL="2160956" algn="l" defTabSz="864382" rtl="0" eaLnBrk="1" latinLnBrk="0" hangingPunct="1">
        <a:defRPr sz="1702" kern="1200">
          <a:solidFill>
            <a:schemeClr val="tx1"/>
          </a:solidFill>
          <a:latin typeface="+mn-lt"/>
          <a:ea typeface="+mn-ea"/>
          <a:cs typeface="+mn-cs"/>
        </a:defRPr>
      </a:lvl6pPr>
      <a:lvl7pPr marL="2593147" algn="l" defTabSz="864382" rtl="0" eaLnBrk="1" latinLnBrk="0" hangingPunct="1">
        <a:defRPr sz="1702" kern="1200">
          <a:solidFill>
            <a:schemeClr val="tx1"/>
          </a:solidFill>
          <a:latin typeface="+mn-lt"/>
          <a:ea typeface="+mn-ea"/>
          <a:cs typeface="+mn-cs"/>
        </a:defRPr>
      </a:lvl7pPr>
      <a:lvl8pPr marL="3025338" algn="l" defTabSz="864382" rtl="0" eaLnBrk="1" latinLnBrk="0" hangingPunct="1">
        <a:defRPr sz="1702" kern="1200">
          <a:solidFill>
            <a:schemeClr val="tx1"/>
          </a:solidFill>
          <a:latin typeface="+mn-lt"/>
          <a:ea typeface="+mn-ea"/>
          <a:cs typeface="+mn-cs"/>
        </a:defRPr>
      </a:lvl8pPr>
      <a:lvl9pPr marL="3457529" algn="l" defTabSz="864382" rtl="0" eaLnBrk="1" latinLnBrk="0" hangingPunct="1">
        <a:defRPr sz="1702"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3972" name="Picture 4" descr="NTWFT_lh_ppt_heade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 y="0"/>
            <a:ext cx="12192000" cy="9439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167466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fontAlgn="base">
        <a:spcBef>
          <a:spcPct val="0"/>
        </a:spcBef>
        <a:spcAft>
          <a:spcPct val="0"/>
        </a:spcAft>
        <a:defRPr sz="4159" kern="1200">
          <a:solidFill>
            <a:schemeClr val="tx2"/>
          </a:solidFill>
          <a:latin typeface="+mj-lt"/>
          <a:ea typeface="+mj-ea"/>
          <a:cs typeface="+mj-cs"/>
        </a:defRPr>
      </a:lvl1pPr>
      <a:lvl2pPr algn="l" rtl="0" fontAlgn="base">
        <a:spcBef>
          <a:spcPct val="0"/>
        </a:spcBef>
        <a:spcAft>
          <a:spcPct val="0"/>
        </a:spcAft>
        <a:defRPr sz="4159">
          <a:solidFill>
            <a:schemeClr val="tx2"/>
          </a:solidFill>
          <a:latin typeface="Arial" panose="020B0604020202020204" pitchFamily="34" charset="0"/>
        </a:defRPr>
      </a:lvl2pPr>
      <a:lvl3pPr algn="l" rtl="0" fontAlgn="base">
        <a:spcBef>
          <a:spcPct val="0"/>
        </a:spcBef>
        <a:spcAft>
          <a:spcPct val="0"/>
        </a:spcAft>
        <a:defRPr sz="4159">
          <a:solidFill>
            <a:schemeClr val="tx2"/>
          </a:solidFill>
          <a:latin typeface="Arial" panose="020B0604020202020204" pitchFamily="34" charset="0"/>
        </a:defRPr>
      </a:lvl3pPr>
      <a:lvl4pPr algn="l" rtl="0" fontAlgn="base">
        <a:spcBef>
          <a:spcPct val="0"/>
        </a:spcBef>
        <a:spcAft>
          <a:spcPct val="0"/>
        </a:spcAft>
        <a:defRPr sz="4159">
          <a:solidFill>
            <a:schemeClr val="tx2"/>
          </a:solidFill>
          <a:latin typeface="Arial" panose="020B0604020202020204" pitchFamily="34" charset="0"/>
        </a:defRPr>
      </a:lvl4pPr>
      <a:lvl5pPr algn="l" rtl="0" fontAlgn="base">
        <a:spcBef>
          <a:spcPct val="0"/>
        </a:spcBef>
        <a:spcAft>
          <a:spcPct val="0"/>
        </a:spcAft>
        <a:defRPr sz="4159">
          <a:solidFill>
            <a:schemeClr val="tx2"/>
          </a:solidFill>
          <a:latin typeface="Arial" panose="020B0604020202020204" pitchFamily="34" charset="0"/>
        </a:defRPr>
      </a:lvl5pPr>
      <a:lvl6pPr marL="432191" algn="l" rtl="0" fontAlgn="base">
        <a:spcBef>
          <a:spcPct val="0"/>
        </a:spcBef>
        <a:spcAft>
          <a:spcPct val="0"/>
        </a:spcAft>
        <a:defRPr sz="4159">
          <a:solidFill>
            <a:schemeClr val="tx2"/>
          </a:solidFill>
          <a:latin typeface="Arial" panose="020B0604020202020204" pitchFamily="34" charset="0"/>
        </a:defRPr>
      </a:lvl6pPr>
      <a:lvl7pPr marL="864382" algn="l" rtl="0" fontAlgn="base">
        <a:spcBef>
          <a:spcPct val="0"/>
        </a:spcBef>
        <a:spcAft>
          <a:spcPct val="0"/>
        </a:spcAft>
        <a:defRPr sz="4159">
          <a:solidFill>
            <a:schemeClr val="tx2"/>
          </a:solidFill>
          <a:latin typeface="Arial" panose="020B0604020202020204" pitchFamily="34" charset="0"/>
        </a:defRPr>
      </a:lvl7pPr>
      <a:lvl8pPr marL="1296573" algn="l" rtl="0" fontAlgn="base">
        <a:spcBef>
          <a:spcPct val="0"/>
        </a:spcBef>
        <a:spcAft>
          <a:spcPct val="0"/>
        </a:spcAft>
        <a:defRPr sz="4159">
          <a:solidFill>
            <a:schemeClr val="tx2"/>
          </a:solidFill>
          <a:latin typeface="Arial" panose="020B0604020202020204" pitchFamily="34" charset="0"/>
        </a:defRPr>
      </a:lvl8pPr>
      <a:lvl9pPr marL="1728765" algn="l" rtl="0" fontAlgn="base">
        <a:spcBef>
          <a:spcPct val="0"/>
        </a:spcBef>
        <a:spcAft>
          <a:spcPct val="0"/>
        </a:spcAft>
        <a:defRPr sz="4159">
          <a:solidFill>
            <a:schemeClr val="tx2"/>
          </a:solidFill>
          <a:latin typeface="Arial" panose="020B0604020202020204" pitchFamily="34" charset="0"/>
        </a:defRPr>
      </a:lvl9pPr>
    </p:titleStyle>
    <p:bodyStyle>
      <a:lvl1pPr marL="324143" indent="-324143" algn="l" rtl="0" fontAlgn="base">
        <a:spcBef>
          <a:spcPct val="20000"/>
        </a:spcBef>
        <a:spcAft>
          <a:spcPct val="0"/>
        </a:spcAft>
        <a:buChar char="•"/>
        <a:defRPr sz="3025" kern="1200">
          <a:solidFill>
            <a:schemeClr val="tx1"/>
          </a:solidFill>
          <a:latin typeface="+mn-lt"/>
          <a:ea typeface="+mn-ea"/>
          <a:cs typeface="+mn-cs"/>
        </a:defRPr>
      </a:lvl1pPr>
      <a:lvl2pPr marL="702311" indent="-270119" algn="l" rtl="0" fontAlgn="base">
        <a:spcBef>
          <a:spcPct val="20000"/>
        </a:spcBef>
        <a:spcAft>
          <a:spcPct val="0"/>
        </a:spcAft>
        <a:buChar char="–"/>
        <a:defRPr sz="2647" kern="1200">
          <a:solidFill>
            <a:schemeClr val="tx1"/>
          </a:solidFill>
          <a:latin typeface="+mn-lt"/>
          <a:ea typeface="+mn-ea"/>
          <a:cs typeface="+mn-cs"/>
        </a:defRPr>
      </a:lvl2pPr>
      <a:lvl3pPr marL="1080478" indent="-216096" algn="l" rtl="0" fontAlgn="base">
        <a:spcBef>
          <a:spcPct val="20000"/>
        </a:spcBef>
        <a:spcAft>
          <a:spcPct val="0"/>
        </a:spcAft>
        <a:buChar char="•"/>
        <a:defRPr sz="2269" kern="1200">
          <a:solidFill>
            <a:schemeClr val="tx1"/>
          </a:solidFill>
          <a:latin typeface="+mn-lt"/>
          <a:ea typeface="+mn-ea"/>
          <a:cs typeface="+mn-cs"/>
        </a:defRPr>
      </a:lvl3pPr>
      <a:lvl4pPr marL="1512669" indent="-216096" algn="l" rtl="0" fontAlgn="base">
        <a:spcBef>
          <a:spcPct val="20000"/>
        </a:spcBef>
        <a:spcAft>
          <a:spcPct val="0"/>
        </a:spcAft>
        <a:buChar char="–"/>
        <a:defRPr sz="1891" kern="1200">
          <a:solidFill>
            <a:schemeClr val="tx1"/>
          </a:solidFill>
          <a:latin typeface="+mn-lt"/>
          <a:ea typeface="+mn-ea"/>
          <a:cs typeface="+mn-cs"/>
        </a:defRPr>
      </a:lvl4pPr>
      <a:lvl5pPr marL="1944860" indent="-216096" algn="l" rtl="0" fontAlgn="base">
        <a:spcBef>
          <a:spcPct val="20000"/>
        </a:spcBef>
        <a:spcAft>
          <a:spcPct val="0"/>
        </a:spcAft>
        <a:buChar char="»"/>
        <a:defRPr sz="1891" kern="1200">
          <a:solidFill>
            <a:schemeClr val="tx1"/>
          </a:solidFill>
          <a:latin typeface="+mn-lt"/>
          <a:ea typeface="+mn-ea"/>
          <a:cs typeface="+mn-cs"/>
        </a:defRPr>
      </a:lvl5pPr>
      <a:lvl6pPr marL="2377051" indent="-216096" algn="l" defTabSz="864382" rtl="0" eaLnBrk="1" latinLnBrk="0" hangingPunct="1">
        <a:lnSpc>
          <a:spcPct val="90000"/>
        </a:lnSpc>
        <a:spcBef>
          <a:spcPts val="473"/>
        </a:spcBef>
        <a:buFont typeface="Arial" panose="020B0604020202020204" pitchFamily="34" charset="0"/>
        <a:buChar char="•"/>
        <a:defRPr sz="1702" kern="1200">
          <a:solidFill>
            <a:schemeClr val="tx1"/>
          </a:solidFill>
          <a:latin typeface="+mn-lt"/>
          <a:ea typeface="+mn-ea"/>
          <a:cs typeface="+mn-cs"/>
        </a:defRPr>
      </a:lvl6pPr>
      <a:lvl7pPr marL="2809243" indent="-216096" algn="l" defTabSz="864382" rtl="0" eaLnBrk="1" latinLnBrk="0" hangingPunct="1">
        <a:lnSpc>
          <a:spcPct val="90000"/>
        </a:lnSpc>
        <a:spcBef>
          <a:spcPts val="473"/>
        </a:spcBef>
        <a:buFont typeface="Arial" panose="020B0604020202020204" pitchFamily="34" charset="0"/>
        <a:buChar char="•"/>
        <a:defRPr sz="1702" kern="1200">
          <a:solidFill>
            <a:schemeClr val="tx1"/>
          </a:solidFill>
          <a:latin typeface="+mn-lt"/>
          <a:ea typeface="+mn-ea"/>
          <a:cs typeface="+mn-cs"/>
        </a:defRPr>
      </a:lvl7pPr>
      <a:lvl8pPr marL="3241434" indent="-216096" algn="l" defTabSz="864382" rtl="0" eaLnBrk="1" latinLnBrk="0" hangingPunct="1">
        <a:lnSpc>
          <a:spcPct val="90000"/>
        </a:lnSpc>
        <a:spcBef>
          <a:spcPts val="473"/>
        </a:spcBef>
        <a:buFont typeface="Arial" panose="020B0604020202020204" pitchFamily="34" charset="0"/>
        <a:buChar char="•"/>
        <a:defRPr sz="1702" kern="1200">
          <a:solidFill>
            <a:schemeClr val="tx1"/>
          </a:solidFill>
          <a:latin typeface="+mn-lt"/>
          <a:ea typeface="+mn-ea"/>
          <a:cs typeface="+mn-cs"/>
        </a:defRPr>
      </a:lvl8pPr>
      <a:lvl9pPr marL="3673625" indent="-216096" algn="l" defTabSz="864382" rtl="0" eaLnBrk="1" latinLnBrk="0" hangingPunct="1">
        <a:lnSpc>
          <a:spcPct val="90000"/>
        </a:lnSpc>
        <a:spcBef>
          <a:spcPts val="473"/>
        </a:spcBef>
        <a:buFont typeface="Arial" panose="020B0604020202020204" pitchFamily="34" charset="0"/>
        <a:buChar char="•"/>
        <a:defRPr sz="1702" kern="1200">
          <a:solidFill>
            <a:schemeClr val="tx1"/>
          </a:solidFill>
          <a:latin typeface="+mn-lt"/>
          <a:ea typeface="+mn-ea"/>
          <a:cs typeface="+mn-cs"/>
        </a:defRPr>
      </a:lvl9pPr>
    </p:bodyStyle>
    <p:otherStyle>
      <a:defPPr>
        <a:defRPr lang="en-US"/>
      </a:defPPr>
      <a:lvl1pPr marL="0" algn="l" defTabSz="864382" rtl="0" eaLnBrk="1" latinLnBrk="0" hangingPunct="1">
        <a:defRPr sz="1702" kern="1200">
          <a:solidFill>
            <a:schemeClr val="tx1"/>
          </a:solidFill>
          <a:latin typeface="+mn-lt"/>
          <a:ea typeface="+mn-ea"/>
          <a:cs typeface="+mn-cs"/>
        </a:defRPr>
      </a:lvl1pPr>
      <a:lvl2pPr marL="432191" algn="l" defTabSz="864382" rtl="0" eaLnBrk="1" latinLnBrk="0" hangingPunct="1">
        <a:defRPr sz="1702" kern="1200">
          <a:solidFill>
            <a:schemeClr val="tx1"/>
          </a:solidFill>
          <a:latin typeface="+mn-lt"/>
          <a:ea typeface="+mn-ea"/>
          <a:cs typeface="+mn-cs"/>
        </a:defRPr>
      </a:lvl2pPr>
      <a:lvl3pPr marL="864382" algn="l" defTabSz="864382" rtl="0" eaLnBrk="1" latinLnBrk="0" hangingPunct="1">
        <a:defRPr sz="1702" kern="1200">
          <a:solidFill>
            <a:schemeClr val="tx1"/>
          </a:solidFill>
          <a:latin typeface="+mn-lt"/>
          <a:ea typeface="+mn-ea"/>
          <a:cs typeface="+mn-cs"/>
        </a:defRPr>
      </a:lvl3pPr>
      <a:lvl4pPr marL="1296573" algn="l" defTabSz="864382" rtl="0" eaLnBrk="1" latinLnBrk="0" hangingPunct="1">
        <a:defRPr sz="1702" kern="1200">
          <a:solidFill>
            <a:schemeClr val="tx1"/>
          </a:solidFill>
          <a:latin typeface="+mn-lt"/>
          <a:ea typeface="+mn-ea"/>
          <a:cs typeface="+mn-cs"/>
        </a:defRPr>
      </a:lvl4pPr>
      <a:lvl5pPr marL="1728765" algn="l" defTabSz="864382" rtl="0" eaLnBrk="1" latinLnBrk="0" hangingPunct="1">
        <a:defRPr sz="1702" kern="1200">
          <a:solidFill>
            <a:schemeClr val="tx1"/>
          </a:solidFill>
          <a:latin typeface="+mn-lt"/>
          <a:ea typeface="+mn-ea"/>
          <a:cs typeface="+mn-cs"/>
        </a:defRPr>
      </a:lvl5pPr>
      <a:lvl6pPr marL="2160956" algn="l" defTabSz="864382" rtl="0" eaLnBrk="1" latinLnBrk="0" hangingPunct="1">
        <a:defRPr sz="1702" kern="1200">
          <a:solidFill>
            <a:schemeClr val="tx1"/>
          </a:solidFill>
          <a:latin typeface="+mn-lt"/>
          <a:ea typeface="+mn-ea"/>
          <a:cs typeface="+mn-cs"/>
        </a:defRPr>
      </a:lvl6pPr>
      <a:lvl7pPr marL="2593147" algn="l" defTabSz="864382" rtl="0" eaLnBrk="1" latinLnBrk="0" hangingPunct="1">
        <a:defRPr sz="1702" kern="1200">
          <a:solidFill>
            <a:schemeClr val="tx1"/>
          </a:solidFill>
          <a:latin typeface="+mn-lt"/>
          <a:ea typeface="+mn-ea"/>
          <a:cs typeface="+mn-cs"/>
        </a:defRPr>
      </a:lvl7pPr>
      <a:lvl8pPr marL="3025338" algn="l" defTabSz="864382" rtl="0" eaLnBrk="1" latinLnBrk="0" hangingPunct="1">
        <a:defRPr sz="1702" kern="1200">
          <a:solidFill>
            <a:schemeClr val="tx1"/>
          </a:solidFill>
          <a:latin typeface="+mn-lt"/>
          <a:ea typeface="+mn-ea"/>
          <a:cs typeface="+mn-cs"/>
        </a:defRPr>
      </a:lvl8pPr>
      <a:lvl9pPr marL="3457529" algn="l" defTabSz="864382" rtl="0" eaLnBrk="1" latinLnBrk="0" hangingPunct="1">
        <a:defRPr sz="1702"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83B8BA-060E-42B5-95FF-BD6961CD2BAD}" type="datetimeFigureOut">
              <a:rPr lang="en-GB" smtClean="0">
                <a:solidFill>
                  <a:prstClr val="black">
                    <a:tint val="75000"/>
                  </a:prstClr>
                </a:solidFill>
              </a:rPr>
              <a:pPr/>
              <a:t>07/11/2017</a:t>
            </a:fld>
            <a:endParaRPr lang="en-GB">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AB3F6B-D19C-4C01-97A1-1AF4711F4E2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8934394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Final%20website%20resources/Sunderland-2ww-easy-read.pdf"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www.pcpld.org/"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9.xml.rels><?xml version="1.0" encoding="UTF-8" standalone="yes"?>
<Relationships xmlns="http://schemas.openxmlformats.org/package/2006/relationships"><Relationship Id="rId2" Type="http://schemas.openxmlformats.org/officeDocument/2006/relationships/hyperlink" Target="Resources/Bucket%20list%20for%20workshop%20(1).mp4"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Resources/How%20you%20might%20feel%20-%20Leaflet%201%20-%20high%20res%20FINAL.pdf" TargetMode="External"/><Relationship Id="rId2" Type="http://schemas.openxmlformats.org/officeDocument/2006/relationships/hyperlink" Target="Resources/My%20end%20of%20life%20booklet.pptx" TargetMode="External"/><Relationship Id="rId1" Type="http://schemas.openxmlformats.org/officeDocument/2006/relationships/slideLayout" Target="../slideLayouts/slideLayout2.xml"/><Relationship Id="rId6" Type="http://schemas.openxmlformats.org/officeDocument/2006/relationships/hyperlink" Target="Resources/Sunderland%202ww%20easy%20read.docx" TargetMode="External"/><Relationship Id="rId5" Type="http://schemas.openxmlformats.org/officeDocument/2006/relationships/hyperlink" Target="Resources/End%20of%20Life%20last%20few%20days%20-%20Leaflet%203%20-%20low%20res.pdf" TargetMode="External"/><Relationship Id="rId4" Type="http://schemas.openxmlformats.org/officeDocument/2006/relationships/hyperlink" Target="Resources/Making%20choices%20-%20Leaflet%202%20-%20high%20res%20(FINAL).pdf"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3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www.google.co.uk/url?sa=i&amp;rct=j&amp;q=&amp;esrc=s&amp;source=images&amp;cd=&amp;ved=0ahUKEwjLvfrro7bWAhUFvBQKHdW1CXQQjRwIBw&amp;url=https://www.netmums.com/baby/your-baby-at-three-months&amp;psig=AFQjCNG5ZepFknTlDYeFPrnxqa92Q__XkA&amp;ust=1506083344936400" TargetMode="External"/><Relationship Id="rId1" Type="http://schemas.openxmlformats.org/officeDocument/2006/relationships/slideLayout" Target="../slideLayouts/slideLayout40.xml"/><Relationship Id="rId5" Type="http://schemas.openxmlformats.org/officeDocument/2006/relationships/image" Target="../media/image4.jpeg"/><Relationship Id="rId4" Type="http://schemas.openxmlformats.org/officeDocument/2006/relationships/hyperlink" Target="https://www.google.co.uk/url?sa=i&amp;rct=j&amp;q=&amp;esrc=s&amp;source=images&amp;cd=&amp;cad=rja&amp;uact=8&amp;ved=0ahUKEwjO1M6dpLbWAhVF7BQKHWSDCdQQjRwIBw&amp;url=https://www.pinterest.com/pin/40321359133672045/&amp;psig=AFQjCNFrq9R183C-JGXaSSYECwCbobOpXw&amp;ust=1506083394115749"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4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0.xml"/></Relationships>
</file>

<file path=ppt/slides/_rels/slide4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google.co.uk/url?sa=i&amp;rct=j&amp;q=&amp;esrc=s&amp;source=images&amp;cd=&amp;cad=rja&amp;uact=8&amp;ved=0ahUKEwidkOG2pLbWAhUCbhQKHemQD2gQjRwIBw&amp;url=http://www.parenting.com/baby/health/down-syndrome-diagnosis-what-to-expect-after-delivery&amp;psig=AFQjCNGDKR3RAgUuFF6QJNIeAAQau1BLXA&amp;ust=1506083498557852" TargetMode="External"/><Relationship Id="rId1" Type="http://schemas.openxmlformats.org/officeDocument/2006/relationships/slideLayout" Target="../slideLayouts/slideLayout40.xml"/><Relationship Id="rId5" Type="http://schemas.openxmlformats.org/officeDocument/2006/relationships/image" Target="../media/image6.jpeg"/><Relationship Id="rId4" Type="http://schemas.openxmlformats.org/officeDocument/2006/relationships/hyperlink" Target="https://www.google.co.uk/imgres?imgurl=http://68.media.tumblr.com/tumblr_m0z5rcoI0B1qcw9y0o1_250.jpg&amp;imgrefurl=http://www.obitoftheday.com/post/19398043296/bertholbrook&amp;docid=MW12WogHNNf65M&amp;tbnid=FJvJ6p_p7feubM:&amp;vet=1&amp;w=250&amp;h=301&amp;hl=en&amp;safe=strict&amp;bih=907&amp;biw=1280&amp;ved=0ahUKEwjz28z0pLbWAhXK7BQKHfsmBwoQxiAIFigB&amp;iact=c&amp;ictx=1"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3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0.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5.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5.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5.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0.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5.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9.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95468" y="476672"/>
            <a:ext cx="10273141" cy="3785652"/>
          </a:xfrm>
          <a:prstGeom prst="rect">
            <a:avLst/>
          </a:prstGeom>
        </p:spPr>
        <p:txBody>
          <a:bodyPr wrap="square">
            <a:spAutoFit/>
          </a:bodyPr>
          <a:lstStyle/>
          <a:p>
            <a:pPr algn="ctr"/>
            <a:endParaRPr lang="en-GB" sz="4000" dirty="0">
              <a:solidFill>
                <a:prstClr val="black"/>
              </a:solidFill>
            </a:endParaRPr>
          </a:p>
          <a:p>
            <a:pPr algn="ctr"/>
            <a:endParaRPr lang="en-GB" sz="4000" dirty="0">
              <a:solidFill>
                <a:prstClr val="black"/>
              </a:solidFill>
            </a:endParaRPr>
          </a:p>
          <a:p>
            <a:pPr algn="ctr"/>
            <a:r>
              <a:rPr lang="en-GB" sz="4000" dirty="0">
                <a:solidFill>
                  <a:prstClr val="black"/>
                </a:solidFill>
              </a:rPr>
              <a:t> </a:t>
            </a:r>
            <a:r>
              <a:rPr lang="en-GB" sz="4000" b="1" dirty="0">
                <a:solidFill>
                  <a:prstClr val="black"/>
                </a:solidFill>
              </a:rPr>
              <a:t>Delivering Excellence in Learning Disability and Palliative Care </a:t>
            </a:r>
            <a:endParaRPr lang="en-GB" sz="4000" dirty="0">
              <a:solidFill>
                <a:prstClr val="black"/>
              </a:solidFill>
            </a:endParaRPr>
          </a:p>
          <a:p>
            <a:pPr algn="ctr"/>
            <a:endParaRPr lang="en-GB" sz="4000" b="1" dirty="0" smtClean="0">
              <a:solidFill>
                <a:prstClr val="black"/>
              </a:solidFill>
            </a:endParaRPr>
          </a:p>
          <a:p>
            <a:pPr algn="ctr"/>
            <a:r>
              <a:rPr lang="en-GB" sz="4000" b="1" dirty="0" smtClean="0">
                <a:solidFill>
                  <a:prstClr val="black"/>
                </a:solidFill>
              </a:rPr>
              <a:t>What </a:t>
            </a:r>
            <a:r>
              <a:rPr lang="en-GB" sz="4000" b="1" dirty="0">
                <a:solidFill>
                  <a:prstClr val="black"/>
                </a:solidFill>
              </a:rPr>
              <a:t>can I do in Sunderland? </a:t>
            </a:r>
            <a:endParaRPr lang="en-GB" sz="4000" dirty="0">
              <a:solidFill>
                <a:prstClr val="black"/>
              </a:solidFill>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03713" y="4563499"/>
            <a:ext cx="5280587" cy="1726514"/>
          </a:xfrm>
          <a:prstGeom prst="rect">
            <a:avLst/>
          </a:prstGeom>
        </p:spPr>
      </p:pic>
    </p:spTree>
    <p:extLst>
      <p:ext uri="{BB962C8B-B14F-4D97-AF65-F5344CB8AC3E}">
        <p14:creationId xmlns:p14="http://schemas.microsoft.com/office/powerpoint/2010/main" val="11051441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644" y="1068946"/>
            <a:ext cx="10514715" cy="622294"/>
          </a:xfrm>
        </p:spPr>
        <p:txBody>
          <a:bodyPr/>
          <a:lstStyle/>
          <a:p>
            <a:r>
              <a:rPr lang="en-GB" dirty="0" smtClean="0"/>
              <a:t>Reasons for Premature Deaths</a:t>
            </a:r>
            <a:endParaRPr lang="en-GB" dirty="0"/>
          </a:p>
        </p:txBody>
      </p:sp>
      <p:sp>
        <p:nvSpPr>
          <p:cNvPr id="3" name="Content Placeholder 2"/>
          <p:cNvSpPr>
            <a:spLocks noGrp="1"/>
          </p:cNvSpPr>
          <p:nvPr>
            <p:ph idx="1"/>
          </p:nvPr>
        </p:nvSpPr>
        <p:spPr/>
        <p:txBody>
          <a:bodyPr/>
          <a:lstStyle/>
          <a:p>
            <a:r>
              <a:rPr lang="en-GB" dirty="0" smtClean="0"/>
              <a:t>Poor uptake of cancer screening programmes</a:t>
            </a:r>
          </a:p>
          <a:p>
            <a:r>
              <a:rPr lang="en-GB" dirty="0" smtClean="0"/>
              <a:t>Late detection and delayed treatment.</a:t>
            </a:r>
          </a:p>
          <a:p>
            <a:r>
              <a:rPr lang="en-GB" dirty="0" smtClean="0"/>
              <a:t>Treatment options sometimes not offered as assumption made person can not comply.</a:t>
            </a:r>
          </a:p>
          <a:p>
            <a:r>
              <a:rPr lang="en-GB" dirty="0" smtClean="0"/>
              <a:t>Referrals between services are not made timely.</a:t>
            </a:r>
          </a:p>
          <a:p>
            <a:r>
              <a:rPr lang="en-GB" dirty="0" smtClean="0"/>
              <a:t>Diagnostic Overshadowing.</a:t>
            </a:r>
          </a:p>
          <a:p>
            <a:pPr marL="0" indent="0">
              <a:buNone/>
            </a:pPr>
            <a:endParaRPr lang="en-GB" dirty="0" smtClean="0"/>
          </a:p>
          <a:p>
            <a:endParaRPr lang="en-GB" dirty="0"/>
          </a:p>
        </p:txBody>
      </p:sp>
    </p:spTree>
    <p:extLst>
      <p:ext uri="{BB962C8B-B14F-4D97-AF65-F5344CB8AC3E}">
        <p14:creationId xmlns:p14="http://schemas.microsoft.com/office/powerpoint/2010/main" val="107764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644" y="953038"/>
            <a:ext cx="10514715" cy="738203"/>
          </a:xfrm>
        </p:spPr>
        <p:txBody>
          <a:bodyPr/>
          <a:lstStyle/>
          <a:p>
            <a:r>
              <a:rPr lang="en-GB" sz="2800" dirty="0" smtClean="0"/>
              <a:t>What we are doing in Sunderland to change this</a:t>
            </a:r>
            <a:endParaRPr lang="en-GB" sz="2800" dirty="0"/>
          </a:p>
        </p:txBody>
      </p:sp>
      <p:sp>
        <p:nvSpPr>
          <p:cNvPr id="3" name="Content Placeholder 2"/>
          <p:cNvSpPr>
            <a:spLocks noGrp="1"/>
          </p:cNvSpPr>
          <p:nvPr>
            <p:ph idx="1"/>
          </p:nvPr>
        </p:nvSpPr>
        <p:spPr>
          <a:xfrm>
            <a:off x="838644" y="1826299"/>
            <a:ext cx="10514715" cy="4381318"/>
          </a:xfrm>
        </p:spPr>
        <p:txBody>
          <a:bodyPr/>
          <a:lstStyle/>
          <a:p>
            <a:r>
              <a:rPr lang="en-GB" sz="2400" dirty="0" smtClean="0"/>
              <a:t>Reasonable adjustments made to bowel pathway.</a:t>
            </a:r>
          </a:p>
          <a:p>
            <a:r>
              <a:rPr lang="en-GB" sz="2400" dirty="0" smtClean="0"/>
              <a:t>Initial discussion taken place in regards to AAA Screening.</a:t>
            </a:r>
          </a:p>
          <a:p>
            <a:r>
              <a:rPr lang="en-GB" sz="2400" dirty="0" smtClean="0"/>
              <a:t>Direct support offered to people who are registered with GP to support for breast screening and cervical screening.</a:t>
            </a:r>
          </a:p>
          <a:p>
            <a:r>
              <a:rPr lang="en-GB" sz="2400" dirty="0" smtClean="0"/>
              <a:t>Annual health checks offered by all practices so an opportunity to detect health conditions early.</a:t>
            </a:r>
          </a:p>
          <a:p>
            <a:r>
              <a:rPr lang="en-GB" sz="2400" dirty="0" smtClean="0"/>
              <a:t>An easy read 2 week referral information sheet provided.</a:t>
            </a:r>
          </a:p>
          <a:p>
            <a:r>
              <a:rPr lang="en-GB" sz="2400" dirty="0" smtClean="0">
                <a:hlinkClick r:id="rId2" action="ppaction://hlinkfile"/>
              </a:rPr>
              <a:t>Easy Read  week Referral Form</a:t>
            </a:r>
            <a:r>
              <a:rPr lang="en-GB" sz="2400" dirty="0" smtClean="0"/>
              <a:t> </a:t>
            </a:r>
          </a:p>
          <a:p>
            <a:r>
              <a:rPr lang="en-GB" sz="2400" dirty="0" smtClean="0"/>
              <a:t>Training to all practices re co-morbidities in learning disability.</a:t>
            </a:r>
          </a:p>
          <a:p>
            <a:endParaRPr lang="en-GB" dirty="0"/>
          </a:p>
        </p:txBody>
      </p:sp>
    </p:spTree>
    <p:extLst>
      <p:ext uri="{BB962C8B-B14F-4D97-AF65-F5344CB8AC3E}">
        <p14:creationId xmlns:p14="http://schemas.microsoft.com/office/powerpoint/2010/main" val="343856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644" y="1056068"/>
            <a:ext cx="10514715" cy="635172"/>
          </a:xfrm>
        </p:spPr>
        <p:txBody>
          <a:bodyPr/>
          <a:lstStyle/>
          <a:p>
            <a:r>
              <a:rPr lang="en-GB" sz="3600" dirty="0" smtClean="0"/>
              <a:t>Regional Work</a:t>
            </a:r>
            <a:endParaRPr lang="en-GB" sz="3600" dirty="0"/>
          </a:p>
        </p:txBody>
      </p:sp>
      <p:sp>
        <p:nvSpPr>
          <p:cNvPr id="3" name="Content Placeholder 2"/>
          <p:cNvSpPr>
            <a:spLocks noGrp="1"/>
          </p:cNvSpPr>
          <p:nvPr>
            <p:ph idx="1"/>
          </p:nvPr>
        </p:nvSpPr>
        <p:spPr/>
        <p:txBody>
          <a:bodyPr/>
          <a:lstStyle/>
          <a:p>
            <a:r>
              <a:rPr lang="en-GB" dirty="0" smtClean="0"/>
              <a:t>LEDER Programme Implemented</a:t>
            </a:r>
          </a:p>
          <a:p>
            <a:r>
              <a:rPr lang="en-GB" dirty="0" smtClean="0"/>
              <a:t>Learning From Deaths Reviews.</a:t>
            </a:r>
          </a:p>
          <a:p>
            <a:r>
              <a:rPr lang="en-GB" dirty="0" smtClean="0"/>
              <a:t>All services as well as parents and carers can notify a death. (www.bristol.ac.uk)</a:t>
            </a:r>
          </a:p>
          <a:p>
            <a:r>
              <a:rPr lang="en-GB" dirty="0" smtClean="0"/>
              <a:t>Themes are </a:t>
            </a:r>
            <a:r>
              <a:rPr lang="en-GB" dirty="0" err="1" smtClean="0"/>
              <a:t>fedback</a:t>
            </a:r>
            <a:r>
              <a:rPr lang="en-GB" dirty="0" smtClean="0"/>
              <a:t> through local quality assurance groups so practice can be changed where appropriate</a:t>
            </a:r>
          </a:p>
          <a:p>
            <a:r>
              <a:rPr lang="en-GB" dirty="0" smtClean="0"/>
              <a:t>All agencies who have been involved could be part of a multi agency review, it’s a review not an inquiry.</a:t>
            </a:r>
          </a:p>
          <a:p>
            <a:endParaRPr lang="en-GB" dirty="0"/>
          </a:p>
        </p:txBody>
      </p:sp>
    </p:spTree>
    <p:extLst>
      <p:ext uri="{BB962C8B-B14F-4D97-AF65-F5344CB8AC3E}">
        <p14:creationId xmlns:p14="http://schemas.microsoft.com/office/powerpoint/2010/main" val="177008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644" y="991674"/>
            <a:ext cx="10514715" cy="699567"/>
          </a:xfrm>
        </p:spPr>
        <p:txBody>
          <a:bodyPr/>
          <a:lstStyle/>
          <a:p>
            <a:r>
              <a:rPr lang="en-GB" sz="2400" dirty="0" smtClean="0"/>
              <a:t/>
            </a:r>
            <a:br>
              <a:rPr lang="en-GB" sz="2400" dirty="0" smtClean="0"/>
            </a:br>
            <a:r>
              <a:rPr lang="en-GB" sz="2400" dirty="0" smtClean="0"/>
              <a:t>Making </a:t>
            </a:r>
            <a:r>
              <a:rPr lang="en-GB" sz="2400" dirty="0"/>
              <a:t>reasonable adjustments to end of life care for people with learning </a:t>
            </a:r>
            <a:r>
              <a:rPr lang="en-GB" sz="2400" dirty="0" smtClean="0"/>
              <a:t>disabilities (Public Health England)</a:t>
            </a:r>
            <a:endParaRPr lang="en-GB" sz="2400" dirty="0"/>
          </a:p>
        </p:txBody>
      </p:sp>
      <p:sp>
        <p:nvSpPr>
          <p:cNvPr id="3" name="Content Placeholder 2"/>
          <p:cNvSpPr>
            <a:spLocks noGrp="1"/>
          </p:cNvSpPr>
          <p:nvPr>
            <p:ph idx="1"/>
          </p:nvPr>
        </p:nvSpPr>
        <p:spPr>
          <a:xfrm>
            <a:off x="838645" y="2537138"/>
            <a:ext cx="10211431" cy="3639564"/>
          </a:xfrm>
        </p:spPr>
        <p:txBody>
          <a:bodyPr/>
          <a:lstStyle/>
          <a:p>
            <a:pPr marL="0" indent="0">
              <a:buNone/>
            </a:pPr>
            <a:r>
              <a:rPr lang="en-GB" sz="1800" dirty="0"/>
              <a:t>The key </a:t>
            </a:r>
            <a:r>
              <a:rPr lang="en-GB" sz="1800" dirty="0" smtClean="0"/>
              <a:t>considerations </a:t>
            </a:r>
            <a:endParaRPr lang="en-GB" sz="1800" dirty="0"/>
          </a:p>
          <a:p>
            <a:r>
              <a:rPr lang="en-GB" sz="1800" dirty="0" smtClean="0"/>
              <a:t>timely </a:t>
            </a:r>
            <a:r>
              <a:rPr lang="en-GB" sz="1800" dirty="0"/>
              <a:t>diagnosis and equal access to the full range of investigations and interventions </a:t>
            </a:r>
          </a:p>
          <a:p>
            <a:r>
              <a:rPr lang="en-GB" sz="1800" dirty="0" smtClean="0"/>
              <a:t> </a:t>
            </a:r>
            <a:r>
              <a:rPr lang="en-GB" sz="1800" dirty="0"/>
              <a:t>skills to break bad news to the person with learning disabilities and support discussion of end of life care, in collaboration with their family carers and/or support services </a:t>
            </a:r>
          </a:p>
          <a:p>
            <a:r>
              <a:rPr lang="en-GB" sz="1800" dirty="0" smtClean="0"/>
              <a:t> </a:t>
            </a:r>
            <a:r>
              <a:rPr lang="en-GB" sz="1800" dirty="0"/>
              <a:t>the needs of others (for example, where the person shares a house), including the needs of peers to understand what is happening and the needs of staff for support to continue to provide appropriate care </a:t>
            </a:r>
          </a:p>
          <a:p>
            <a:r>
              <a:rPr lang="en-GB" sz="1800" dirty="0" smtClean="0"/>
              <a:t> </a:t>
            </a:r>
            <a:r>
              <a:rPr lang="en-GB" sz="1800" dirty="0"/>
              <a:t>support for palliative care services to understand the person’s communication and other needs related to their learning disability </a:t>
            </a:r>
          </a:p>
          <a:p>
            <a:r>
              <a:rPr lang="en-GB" sz="1800" dirty="0" smtClean="0"/>
              <a:t>good </a:t>
            </a:r>
            <a:r>
              <a:rPr lang="en-GB" sz="1800" dirty="0"/>
              <a:t>co-ordination, taking account of the complex range of issues there may be for a person with learning disabilities </a:t>
            </a:r>
          </a:p>
          <a:p>
            <a:endParaRPr lang="en-GB" dirty="0"/>
          </a:p>
        </p:txBody>
      </p:sp>
    </p:spTree>
    <p:extLst>
      <p:ext uri="{BB962C8B-B14F-4D97-AF65-F5344CB8AC3E}">
        <p14:creationId xmlns:p14="http://schemas.microsoft.com/office/powerpoint/2010/main" val="565404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93" y="815421"/>
            <a:ext cx="10514715" cy="1326580"/>
          </a:xfrm>
        </p:spPr>
        <p:txBody>
          <a:bodyPr/>
          <a:lstStyle/>
          <a:p>
            <a:r>
              <a:rPr lang="en-GB" sz="2400" b="1" dirty="0" smtClean="0"/>
              <a:t/>
            </a:r>
            <a:br>
              <a:rPr lang="en-GB" sz="2400" b="1" dirty="0" smtClean="0"/>
            </a:br>
            <a:r>
              <a:rPr lang="en-GB" sz="2000" b="1" dirty="0" smtClean="0"/>
              <a:t>Ambitions for Palliative and End </a:t>
            </a:r>
            <a:r>
              <a:rPr lang="en-GB" sz="2000" b="1" dirty="0"/>
              <a:t>of Life </a:t>
            </a:r>
            <a:r>
              <a:rPr lang="en-GB" sz="2000" b="1" dirty="0" smtClean="0"/>
              <a:t>Care:</a:t>
            </a:r>
            <a:br>
              <a:rPr lang="en-GB" sz="2000" b="1" dirty="0" smtClean="0"/>
            </a:br>
            <a:r>
              <a:rPr lang="en-GB" sz="2000" b="1" dirty="0" smtClean="0"/>
              <a:t> </a:t>
            </a:r>
            <a:r>
              <a:rPr lang="en-GB" sz="2000" dirty="0" smtClean="0"/>
              <a:t>A </a:t>
            </a:r>
            <a:r>
              <a:rPr lang="en-GB" sz="2000" dirty="0"/>
              <a:t>national framework for local action </a:t>
            </a:r>
            <a:r>
              <a:rPr lang="en-GB" sz="2000" dirty="0" smtClean="0"/>
              <a:t>2015-2020 </a:t>
            </a:r>
            <a:endParaRPr lang="en-GB" sz="2000" dirty="0"/>
          </a:p>
        </p:txBody>
      </p:sp>
      <p:sp>
        <p:nvSpPr>
          <p:cNvPr id="3" name="Content Placeholder 2"/>
          <p:cNvSpPr>
            <a:spLocks noGrp="1"/>
          </p:cNvSpPr>
          <p:nvPr>
            <p:ph idx="1"/>
          </p:nvPr>
        </p:nvSpPr>
        <p:spPr>
          <a:xfrm>
            <a:off x="838645" y="2142003"/>
            <a:ext cx="10391735" cy="4034701"/>
          </a:xfrm>
        </p:spPr>
        <p:txBody>
          <a:bodyPr/>
          <a:lstStyle/>
          <a:p>
            <a:r>
              <a:rPr lang="en-GB" dirty="0"/>
              <a:t>Each person is seen as an </a:t>
            </a:r>
            <a:r>
              <a:rPr lang="en-GB" dirty="0" smtClean="0"/>
              <a:t>individual</a:t>
            </a:r>
          </a:p>
          <a:p>
            <a:r>
              <a:rPr lang="en-GB" dirty="0"/>
              <a:t>Each person gets fair access to </a:t>
            </a:r>
            <a:r>
              <a:rPr lang="en-GB" dirty="0" smtClean="0"/>
              <a:t>care</a:t>
            </a:r>
          </a:p>
          <a:p>
            <a:r>
              <a:rPr lang="en-GB" dirty="0"/>
              <a:t>Maximising comfort and </a:t>
            </a:r>
            <a:r>
              <a:rPr lang="en-GB" dirty="0" smtClean="0"/>
              <a:t>wellbeing</a:t>
            </a:r>
          </a:p>
          <a:p>
            <a:r>
              <a:rPr lang="en-GB" dirty="0"/>
              <a:t>Care is </a:t>
            </a:r>
            <a:r>
              <a:rPr lang="en-GB" dirty="0" smtClean="0"/>
              <a:t>coordinated</a:t>
            </a:r>
          </a:p>
          <a:p>
            <a:r>
              <a:rPr lang="en-GB" dirty="0"/>
              <a:t>All staff are prepared to </a:t>
            </a:r>
            <a:r>
              <a:rPr lang="en-GB" dirty="0" smtClean="0"/>
              <a:t>care</a:t>
            </a:r>
          </a:p>
          <a:p>
            <a:r>
              <a:rPr lang="en-GB" dirty="0"/>
              <a:t>Each community is prepared to help</a:t>
            </a:r>
          </a:p>
        </p:txBody>
      </p:sp>
    </p:spTree>
    <p:extLst>
      <p:ext uri="{BB962C8B-B14F-4D97-AF65-F5344CB8AC3E}">
        <p14:creationId xmlns:p14="http://schemas.microsoft.com/office/powerpoint/2010/main" val="3389143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644" y="978794"/>
            <a:ext cx="10514715" cy="712446"/>
          </a:xfrm>
        </p:spPr>
        <p:txBody>
          <a:bodyPr/>
          <a:lstStyle/>
          <a:p>
            <a:r>
              <a:rPr lang="en-GB" sz="2400" dirty="0" smtClean="0"/>
              <a:t>PCPLD Palliative Care for People with Learning Disability Network</a:t>
            </a:r>
            <a:r>
              <a:rPr lang="en-GB" dirty="0" smtClean="0"/>
              <a:t>.</a:t>
            </a:r>
            <a:endParaRPr lang="en-GB" dirty="0"/>
          </a:p>
        </p:txBody>
      </p:sp>
      <p:sp>
        <p:nvSpPr>
          <p:cNvPr id="3" name="Content Placeholder 2"/>
          <p:cNvSpPr>
            <a:spLocks noGrp="1"/>
          </p:cNvSpPr>
          <p:nvPr>
            <p:ph idx="1"/>
          </p:nvPr>
        </p:nvSpPr>
        <p:spPr/>
        <p:txBody>
          <a:bodyPr/>
          <a:lstStyle/>
          <a:p>
            <a:r>
              <a:rPr lang="en-GB" dirty="0"/>
              <a:t>We aim to raise awareness of the palliative care needs of people with learning disabilities, to share and promote ‘best practice’ and to enhance collaboration between all services providers, carers and people with a learning disability</a:t>
            </a:r>
            <a:r>
              <a:rPr lang="en-GB" dirty="0" smtClean="0"/>
              <a:t>.</a:t>
            </a:r>
          </a:p>
          <a:p>
            <a:pPr marL="0" indent="0">
              <a:buNone/>
            </a:pPr>
            <a:endParaRPr lang="en-GB" dirty="0" smtClean="0"/>
          </a:p>
          <a:p>
            <a:pPr marL="0" indent="0">
              <a:buNone/>
            </a:pPr>
            <a:r>
              <a:rPr lang="en-GB" u="sng" dirty="0" smtClean="0">
                <a:hlinkClick r:id="rId2"/>
              </a:rPr>
              <a:t>www.pcpld.org</a:t>
            </a:r>
            <a:endParaRPr lang="en-GB" u="sng" dirty="0" smtClean="0"/>
          </a:p>
          <a:p>
            <a:endParaRPr lang="en-GB" dirty="0" smtClean="0"/>
          </a:p>
        </p:txBody>
      </p:sp>
    </p:spTree>
    <p:extLst>
      <p:ext uri="{BB962C8B-B14F-4D97-AF65-F5344CB8AC3E}">
        <p14:creationId xmlns:p14="http://schemas.microsoft.com/office/powerpoint/2010/main" val="2422416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9" name="Rectangle 3"/>
          <p:cNvSpPr>
            <a:spLocks noGrp="1" noChangeArrowheads="1"/>
          </p:cNvSpPr>
          <p:nvPr>
            <p:ph type="body" idx="1"/>
          </p:nvPr>
        </p:nvSpPr>
        <p:spPr bwMode="auto">
          <a:xfrm>
            <a:off x="515156" y="1700012"/>
            <a:ext cx="7379595" cy="4425668"/>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6438" tIns="43219" rIns="86438" bIns="43219" numCol="1" anchor="t" anchorCtr="0" compatLnSpc="1">
            <a:prstTxWarp prst="textNoShape">
              <a:avLst/>
            </a:prstTxWarp>
          </a:bodyPr>
          <a:lstStyle/>
          <a:p>
            <a:pPr>
              <a:lnSpc>
                <a:spcPct val="90000"/>
              </a:lnSpc>
              <a:spcBef>
                <a:spcPct val="0"/>
              </a:spcBef>
            </a:pPr>
            <a:r>
              <a:rPr lang="en-GB" altLang="en-US" sz="1600" dirty="0">
                <a:latin typeface="Arial" panose="020B0604020202020204" pitchFamily="34" charset="0"/>
                <a:cs typeface="Arial" panose="020B0604020202020204" pitchFamily="34" charset="0"/>
              </a:rPr>
              <a:t>People with learning disabilities are some of the most marginalised groups in society. Many of the 1.5 million people with learning disabilities in the UK have to cope with death, dying and bereavement without being fully informed about what is going on. They also face particular barriers if they come to need end of life care and support.</a:t>
            </a:r>
          </a:p>
          <a:p>
            <a:pPr>
              <a:lnSpc>
                <a:spcPct val="90000"/>
              </a:lnSpc>
              <a:spcBef>
                <a:spcPct val="0"/>
              </a:spcBef>
            </a:pPr>
            <a:endParaRPr lang="en-GB" altLang="en-US" sz="1600" dirty="0">
              <a:latin typeface="Arial" panose="020B0604020202020204" pitchFamily="34" charset="0"/>
              <a:cs typeface="Arial" panose="020B0604020202020204" pitchFamily="34" charset="0"/>
            </a:endParaRPr>
          </a:p>
          <a:p>
            <a:pPr>
              <a:lnSpc>
                <a:spcPct val="90000"/>
              </a:lnSpc>
              <a:spcBef>
                <a:spcPct val="0"/>
              </a:spcBef>
            </a:pPr>
            <a:r>
              <a:rPr lang="en-GB" altLang="en-US" sz="1600" dirty="0">
                <a:latin typeface="Arial" panose="020B0604020202020204" pitchFamily="34" charset="0"/>
                <a:cs typeface="Arial" panose="020B0604020202020204" pitchFamily="34" charset="0"/>
              </a:rPr>
              <a:t>People with a learning disability and a life-limiting or terminal illness should be able to access the same quality of palliative care as the general population</a:t>
            </a:r>
            <a:r>
              <a:rPr lang="en-GB" altLang="en-US" sz="1600" dirty="0" smtClean="0">
                <a:latin typeface="Arial" panose="020B0604020202020204" pitchFamily="34" charset="0"/>
                <a:cs typeface="Arial" panose="020B0604020202020204" pitchFamily="34" charset="0"/>
              </a:rPr>
              <a:t>.</a:t>
            </a:r>
          </a:p>
          <a:p>
            <a:pPr>
              <a:lnSpc>
                <a:spcPct val="90000"/>
              </a:lnSpc>
              <a:spcBef>
                <a:spcPct val="0"/>
              </a:spcBef>
            </a:pPr>
            <a:endParaRPr lang="en-GB" altLang="en-US" sz="1600" dirty="0">
              <a:latin typeface="Arial" panose="020B0604020202020204" pitchFamily="34" charset="0"/>
              <a:cs typeface="Arial" panose="020B0604020202020204" pitchFamily="34" charset="0"/>
            </a:endParaRPr>
          </a:p>
          <a:p>
            <a:pPr marL="342900" lvl="0" indent="-342900" defTabSz="457200" eaLnBrk="0" hangingPunct="0">
              <a:lnSpc>
                <a:spcPct val="80000"/>
              </a:lnSpc>
              <a:buFont typeface="Arial" panose="020B0604020202020204" pitchFamily="34" charset="0"/>
              <a:buChar char="•"/>
            </a:pPr>
            <a:r>
              <a:rPr lang="en-GB" altLang="en-US" sz="1600" kern="0" dirty="0">
                <a:solidFill>
                  <a:srgbClr val="000000"/>
                </a:solidFill>
                <a:latin typeface="Arial" panose="020B0604020202020204" pitchFamily="34" charset="0"/>
                <a:cs typeface="Arial" panose="020B0604020202020204" pitchFamily="34" charset="0"/>
              </a:rPr>
              <a:t>It is essential that people with a learning disability are always kept at the centre of decisions made about their own lives.</a:t>
            </a:r>
          </a:p>
          <a:p>
            <a:pPr marL="342900" lvl="0" indent="-342900" defTabSz="457200" eaLnBrk="0" hangingPunct="0">
              <a:lnSpc>
                <a:spcPct val="80000"/>
              </a:lnSpc>
              <a:buNone/>
            </a:pPr>
            <a:endParaRPr lang="en-GB" altLang="en-US" sz="1600" kern="0" dirty="0">
              <a:solidFill>
                <a:srgbClr val="000000"/>
              </a:solidFill>
              <a:latin typeface="Arial" panose="020B0604020202020204" pitchFamily="34" charset="0"/>
              <a:cs typeface="Arial" panose="020B0604020202020204" pitchFamily="34" charset="0"/>
            </a:endParaRPr>
          </a:p>
          <a:p>
            <a:pPr marL="342900" indent="-342900" defTabSz="457200" eaLnBrk="0" hangingPunct="0">
              <a:lnSpc>
                <a:spcPct val="80000"/>
              </a:lnSpc>
              <a:buFont typeface="Arial" panose="020B0604020202020204" pitchFamily="34" charset="0"/>
              <a:buChar char="•"/>
            </a:pPr>
            <a:r>
              <a:rPr lang="en-GB" altLang="en-US" sz="1600" kern="0" dirty="0">
                <a:solidFill>
                  <a:srgbClr val="000000"/>
                </a:solidFill>
                <a:latin typeface="Arial" panose="020B0604020202020204" pitchFamily="34" charset="0"/>
                <a:cs typeface="Arial" panose="020B0604020202020204" pitchFamily="34" charset="0"/>
              </a:rPr>
              <a:t>Every person involved in end of life care must always do their very best to give every person with a learning disability the support they deserve and need. Not many people with learning disabilities will be encouraged to explore issues of such a sensitive nature such as loss, death or dying as part of their everyday lives. Many will not be aware that they have an illness.</a:t>
            </a:r>
          </a:p>
          <a:p>
            <a:pPr marL="342900" lvl="0" indent="-342900" defTabSz="457200" eaLnBrk="0" hangingPunct="0">
              <a:lnSpc>
                <a:spcPct val="80000"/>
              </a:lnSpc>
              <a:buFont typeface="Arial" panose="020B0604020202020204" pitchFamily="34" charset="0"/>
              <a:buChar char="•"/>
            </a:pPr>
            <a:endParaRPr lang="en-GB" altLang="en-US" sz="1600" kern="0" dirty="0" smtClean="0">
              <a:solidFill>
                <a:srgbClr val="000000"/>
              </a:solidFill>
              <a:latin typeface="Arial" panose="020B0604020202020204" pitchFamily="34" charset="0"/>
              <a:cs typeface="Arial" panose="020B0604020202020204" pitchFamily="34" charset="0"/>
            </a:endParaRPr>
          </a:p>
          <a:p>
            <a:pPr marL="342900" lvl="0" indent="-342900" defTabSz="457200" eaLnBrk="0" hangingPunct="0">
              <a:lnSpc>
                <a:spcPct val="80000"/>
              </a:lnSpc>
              <a:buFont typeface="Arial" panose="020B0604020202020204" pitchFamily="34" charset="0"/>
              <a:buChar char="•"/>
            </a:pPr>
            <a:endParaRPr lang="en-GB" altLang="en-US" sz="1600" kern="0" dirty="0">
              <a:solidFill>
                <a:srgbClr val="000000"/>
              </a:solidFill>
              <a:latin typeface="Arial" panose="020B0604020202020204" pitchFamily="34" charset="0"/>
              <a:cs typeface="Arial" panose="020B0604020202020204" pitchFamily="34" charset="0"/>
            </a:endParaRPr>
          </a:p>
          <a:p>
            <a:pPr marL="342900" lvl="0" indent="-342900" defTabSz="457200" eaLnBrk="0" hangingPunct="0">
              <a:lnSpc>
                <a:spcPct val="80000"/>
              </a:lnSpc>
              <a:buFont typeface="Arial" panose="020B0604020202020204" pitchFamily="34" charset="0"/>
              <a:buChar char="•"/>
            </a:pPr>
            <a:endParaRPr lang="en-GB" altLang="en-US" sz="1600" kern="0" dirty="0">
              <a:solidFill>
                <a:srgbClr val="000000"/>
              </a:solidFill>
              <a:latin typeface="Arial" panose="020B0604020202020204" pitchFamily="34" charset="0"/>
            </a:endParaRPr>
          </a:p>
          <a:p>
            <a:pPr>
              <a:lnSpc>
                <a:spcPct val="90000"/>
              </a:lnSpc>
            </a:pPr>
            <a:endParaRPr lang="en-GB" altLang="en-US" sz="2647" dirty="0"/>
          </a:p>
        </p:txBody>
      </p:sp>
      <p:pic>
        <p:nvPicPr>
          <p:cNvPr id="4" name="Picture 4" descr="Poster: We all deserve to die well. Together we can achieve this.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75933" y="2073498"/>
            <a:ext cx="3132708" cy="37769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4679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36899">
                                            <p:bg/>
                                          </p:spTgt>
                                        </p:tgtEl>
                                        <p:attrNameLst>
                                          <p:attrName>style.visibility</p:attrName>
                                        </p:attrNameLst>
                                      </p:cBhvr>
                                      <p:to>
                                        <p:strVal val="visible"/>
                                      </p:to>
                                    </p:set>
                                    <p:animEffect transition="in" filter="fade">
                                      <p:cBhvr>
                                        <p:cTn id="14" dur="1000"/>
                                        <p:tgtEl>
                                          <p:spTgt spid="336899">
                                            <p:bg/>
                                          </p:spTgt>
                                        </p:tgtEl>
                                      </p:cBhvr>
                                    </p:animEffect>
                                    <p:anim calcmode="lin" valueType="num">
                                      <p:cBhvr>
                                        <p:cTn id="15" dur="1000" fill="hold"/>
                                        <p:tgtEl>
                                          <p:spTgt spid="336899">
                                            <p:bg/>
                                          </p:spTgt>
                                        </p:tgtEl>
                                        <p:attrNameLst>
                                          <p:attrName>ppt_x</p:attrName>
                                        </p:attrNameLst>
                                      </p:cBhvr>
                                      <p:tavLst>
                                        <p:tav tm="0">
                                          <p:val>
                                            <p:strVal val="#ppt_x"/>
                                          </p:val>
                                        </p:tav>
                                        <p:tav tm="100000">
                                          <p:val>
                                            <p:strVal val="#ppt_x"/>
                                          </p:val>
                                        </p:tav>
                                      </p:tavLst>
                                    </p:anim>
                                    <p:anim calcmode="lin" valueType="num">
                                      <p:cBhvr>
                                        <p:cTn id="16" dur="1000" fill="hold"/>
                                        <p:tgtEl>
                                          <p:spTgt spid="336899">
                                            <p:bg/>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36899">
                                            <p:txEl>
                                              <p:pRg st="0" end="0"/>
                                            </p:txEl>
                                          </p:spTgt>
                                        </p:tgtEl>
                                        <p:attrNameLst>
                                          <p:attrName>style.visibility</p:attrName>
                                        </p:attrNameLst>
                                      </p:cBhvr>
                                      <p:to>
                                        <p:strVal val="visible"/>
                                      </p:to>
                                    </p:set>
                                    <p:animEffect transition="in" filter="fade">
                                      <p:cBhvr>
                                        <p:cTn id="21" dur="1000"/>
                                        <p:tgtEl>
                                          <p:spTgt spid="336899">
                                            <p:txEl>
                                              <p:pRg st="0" end="0"/>
                                            </p:txEl>
                                          </p:spTgt>
                                        </p:tgtEl>
                                      </p:cBhvr>
                                    </p:animEffect>
                                    <p:anim calcmode="lin" valueType="num">
                                      <p:cBhvr>
                                        <p:cTn id="22" dur="1000" fill="hold"/>
                                        <p:tgtEl>
                                          <p:spTgt spid="336899">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33689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36899">
                                            <p:txEl>
                                              <p:pRg st="2" end="2"/>
                                            </p:txEl>
                                          </p:spTgt>
                                        </p:tgtEl>
                                        <p:attrNameLst>
                                          <p:attrName>style.visibility</p:attrName>
                                        </p:attrNameLst>
                                      </p:cBhvr>
                                      <p:to>
                                        <p:strVal val="visible"/>
                                      </p:to>
                                    </p:set>
                                    <p:animEffect transition="in" filter="fade">
                                      <p:cBhvr>
                                        <p:cTn id="28" dur="1000"/>
                                        <p:tgtEl>
                                          <p:spTgt spid="336899">
                                            <p:txEl>
                                              <p:pRg st="2" end="2"/>
                                            </p:txEl>
                                          </p:spTgt>
                                        </p:tgtEl>
                                      </p:cBhvr>
                                    </p:animEffect>
                                    <p:anim calcmode="lin" valueType="num">
                                      <p:cBhvr>
                                        <p:cTn id="29" dur="1000" fill="hold"/>
                                        <p:tgtEl>
                                          <p:spTgt spid="336899">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3689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36899">
                                            <p:txEl>
                                              <p:pRg st="4" end="4"/>
                                            </p:txEl>
                                          </p:spTgt>
                                        </p:tgtEl>
                                        <p:attrNameLst>
                                          <p:attrName>style.visibility</p:attrName>
                                        </p:attrNameLst>
                                      </p:cBhvr>
                                      <p:to>
                                        <p:strVal val="visible"/>
                                      </p:to>
                                    </p:set>
                                    <p:animEffect transition="in" filter="fade">
                                      <p:cBhvr>
                                        <p:cTn id="35" dur="1000"/>
                                        <p:tgtEl>
                                          <p:spTgt spid="336899">
                                            <p:txEl>
                                              <p:pRg st="4" end="4"/>
                                            </p:txEl>
                                          </p:spTgt>
                                        </p:tgtEl>
                                      </p:cBhvr>
                                    </p:animEffect>
                                    <p:anim calcmode="lin" valueType="num">
                                      <p:cBhvr>
                                        <p:cTn id="36" dur="1000" fill="hold"/>
                                        <p:tgtEl>
                                          <p:spTgt spid="336899">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36899">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36899">
                                            <p:txEl>
                                              <p:pRg st="6" end="6"/>
                                            </p:txEl>
                                          </p:spTgt>
                                        </p:tgtEl>
                                        <p:attrNameLst>
                                          <p:attrName>style.visibility</p:attrName>
                                        </p:attrNameLst>
                                      </p:cBhvr>
                                      <p:to>
                                        <p:strVal val="visible"/>
                                      </p:to>
                                    </p:set>
                                    <p:animEffect transition="in" filter="fade">
                                      <p:cBhvr>
                                        <p:cTn id="42" dur="1000"/>
                                        <p:tgtEl>
                                          <p:spTgt spid="336899">
                                            <p:txEl>
                                              <p:pRg st="6" end="6"/>
                                            </p:txEl>
                                          </p:spTgt>
                                        </p:tgtEl>
                                      </p:cBhvr>
                                    </p:animEffect>
                                    <p:anim calcmode="lin" valueType="num">
                                      <p:cBhvr>
                                        <p:cTn id="43" dur="1000" fill="hold"/>
                                        <p:tgtEl>
                                          <p:spTgt spid="336899">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36899">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6899" grpId="0" build="p"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644" y="1056068"/>
            <a:ext cx="10514715" cy="635172"/>
          </a:xfrm>
        </p:spPr>
        <p:txBody>
          <a:bodyPr/>
          <a:lstStyle/>
          <a:p>
            <a:r>
              <a:rPr lang="en-GB" sz="3600" dirty="0" smtClean="0"/>
              <a:t>Celebrating Life Workshops</a:t>
            </a:r>
            <a:endParaRPr lang="en-GB" sz="3600" dirty="0"/>
          </a:p>
        </p:txBody>
      </p:sp>
      <p:sp>
        <p:nvSpPr>
          <p:cNvPr id="6" name="Content Placeholder 5"/>
          <p:cNvSpPr>
            <a:spLocks noGrp="1"/>
          </p:cNvSpPr>
          <p:nvPr>
            <p:ph idx="1"/>
          </p:nvPr>
        </p:nvSpPr>
        <p:spPr/>
        <p:txBody>
          <a:bodyPr/>
          <a:lstStyle/>
          <a:p>
            <a:r>
              <a:rPr lang="en-GB" dirty="0">
                <a:latin typeface="Arial" panose="020B0604020202020204" pitchFamily="34" charset="0"/>
                <a:cs typeface="Arial" panose="020B0604020202020204" pitchFamily="34" charset="0"/>
              </a:rPr>
              <a:t>What makes me, me?</a:t>
            </a:r>
          </a:p>
          <a:p>
            <a:r>
              <a:rPr lang="en-GB" dirty="0">
                <a:latin typeface="Arial" panose="020B0604020202020204" pitchFamily="34" charset="0"/>
                <a:cs typeface="Arial" panose="020B0604020202020204" pitchFamily="34" charset="0"/>
              </a:rPr>
              <a:t>What is important to me, when I die?</a:t>
            </a:r>
          </a:p>
          <a:p>
            <a:r>
              <a:rPr lang="en-GB" dirty="0">
                <a:latin typeface="Arial" panose="020B0604020202020204" pitchFamily="34" charset="0"/>
                <a:cs typeface="Arial" panose="020B0604020202020204" pitchFamily="34" charset="0"/>
              </a:rPr>
              <a:t>Completing my end of life booklet</a:t>
            </a:r>
          </a:p>
          <a:p>
            <a:r>
              <a:rPr lang="en-GB" dirty="0">
                <a:latin typeface="Arial" panose="020B0604020202020204" pitchFamily="34" charset="0"/>
                <a:cs typeface="Arial" panose="020B0604020202020204" pitchFamily="34" charset="0"/>
              </a:rPr>
              <a:t>My bucket list.</a:t>
            </a:r>
          </a:p>
          <a:p>
            <a:endParaRPr lang="en-GB"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54093" y="3107194"/>
            <a:ext cx="4093028" cy="3069771"/>
          </a:xfrm>
          <a:prstGeom prst="rect">
            <a:avLst/>
          </a:prstGeom>
        </p:spPr>
      </p:pic>
    </p:spTree>
    <p:extLst>
      <p:ext uri="{BB962C8B-B14F-4D97-AF65-F5344CB8AC3E}">
        <p14:creationId xmlns:p14="http://schemas.microsoft.com/office/powerpoint/2010/main" val="39117485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644" y="1056068"/>
            <a:ext cx="10514715" cy="635172"/>
          </a:xfrm>
        </p:spPr>
        <p:txBody>
          <a:bodyPr/>
          <a:lstStyle/>
          <a:p>
            <a:r>
              <a:rPr lang="en-GB" sz="3600" dirty="0" smtClean="0"/>
              <a:t>Celebrating Life Workshops</a:t>
            </a:r>
            <a:endParaRPr lang="en-GB" sz="3600"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223495" y="2698362"/>
            <a:ext cx="3764278" cy="2823208"/>
          </a:xfr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1016" y="2686350"/>
            <a:ext cx="3936600" cy="295245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3811590" y="2452893"/>
            <a:ext cx="4779851" cy="3584888"/>
          </a:xfrm>
          <a:prstGeom prst="rect">
            <a:avLst/>
          </a:prstGeom>
        </p:spPr>
      </p:pic>
    </p:spTree>
    <p:extLst>
      <p:ext uri="{BB962C8B-B14F-4D97-AF65-F5344CB8AC3E}">
        <p14:creationId xmlns:p14="http://schemas.microsoft.com/office/powerpoint/2010/main" val="213177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1193" y="3352020"/>
            <a:ext cx="10514715" cy="480626"/>
          </a:xfrm>
        </p:spPr>
        <p:txBody>
          <a:bodyPr/>
          <a:lstStyle/>
          <a:p>
            <a:pPr algn="ctr"/>
            <a:r>
              <a:rPr lang="en-GB" dirty="0" smtClean="0">
                <a:hlinkClick r:id="rId2" action="ppaction://hlinkfile"/>
              </a:rPr>
              <a:t>Bucket Lists Clip</a:t>
            </a:r>
            <a:endParaRPr lang="en-GB" dirty="0"/>
          </a:p>
        </p:txBody>
      </p:sp>
    </p:spTree>
    <p:extLst>
      <p:ext uri="{BB962C8B-B14F-4D97-AF65-F5344CB8AC3E}">
        <p14:creationId xmlns:p14="http://schemas.microsoft.com/office/powerpoint/2010/main" val="29119957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91477" y="1305345"/>
            <a:ext cx="7752523" cy="4247317"/>
          </a:xfrm>
          <a:prstGeom prst="rect">
            <a:avLst/>
          </a:prstGeom>
        </p:spPr>
        <p:txBody>
          <a:bodyPr wrap="square">
            <a:spAutoFit/>
          </a:bodyPr>
          <a:lstStyle/>
          <a:p>
            <a:endParaRPr lang="en-GB" dirty="0">
              <a:solidFill>
                <a:prstClr val="black"/>
              </a:solidFill>
            </a:endParaRPr>
          </a:p>
          <a:p>
            <a:endParaRPr lang="en-GB" dirty="0">
              <a:solidFill>
                <a:prstClr val="black"/>
              </a:solidFill>
            </a:endParaRPr>
          </a:p>
          <a:p>
            <a:r>
              <a:rPr lang="it-IT" dirty="0">
                <a:solidFill>
                  <a:prstClr val="black"/>
                </a:solidFill>
              </a:rPr>
              <a:t> Dr Lisa Baker - Consultant in Palliative Medicine </a:t>
            </a:r>
          </a:p>
          <a:p>
            <a:endParaRPr lang="en-GB" dirty="0" smtClean="0">
              <a:solidFill>
                <a:prstClr val="black"/>
              </a:solidFill>
            </a:endParaRPr>
          </a:p>
          <a:p>
            <a:r>
              <a:rPr lang="en-GB" dirty="0" smtClean="0">
                <a:solidFill>
                  <a:prstClr val="black"/>
                </a:solidFill>
              </a:rPr>
              <a:t>Ashley </a:t>
            </a:r>
            <a:r>
              <a:rPr lang="en-GB" dirty="0">
                <a:solidFill>
                  <a:prstClr val="black"/>
                </a:solidFill>
              </a:rPr>
              <a:t>Murphy - Acute Liaison Team Lead, Learning Disabilities </a:t>
            </a:r>
          </a:p>
          <a:p>
            <a:endParaRPr lang="en-GB" dirty="0" smtClean="0">
              <a:solidFill>
                <a:prstClr val="black"/>
              </a:solidFill>
            </a:endParaRPr>
          </a:p>
          <a:p>
            <a:r>
              <a:rPr lang="en-GB" dirty="0" smtClean="0">
                <a:solidFill>
                  <a:prstClr val="black"/>
                </a:solidFill>
              </a:rPr>
              <a:t>Dr </a:t>
            </a:r>
            <a:r>
              <a:rPr lang="en-GB" dirty="0">
                <a:solidFill>
                  <a:prstClr val="black"/>
                </a:solidFill>
              </a:rPr>
              <a:t>Rebecca Theobald - Consultant in Palliative Medicine </a:t>
            </a:r>
          </a:p>
          <a:p>
            <a:endParaRPr lang="en-GB" dirty="0" smtClean="0">
              <a:solidFill>
                <a:prstClr val="black"/>
              </a:solidFill>
            </a:endParaRPr>
          </a:p>
          <a:p>
            <a:r>
              <a:rPr lang="en-GB" dirty="0" smtClean="0">
                <a:solidFill>
                  <a:prstClr val="black"/>
                </a:solidFill>
              </a:rPr>
              <a:t>Wendy </a:t>
            </a:r>
            <a:r>
              <a:rPr lang="en-GB" dirty="0">
                <a:solidFill>
                  <a:prstClr val="black"/>
                </a:solidFill>
              </a:rPr>
              <a:t>Johnson – Specialist Palliative Care Nurse </a:t>
            </a:r>
          </a:p>
          <a:p>
            <a:endParaRPr lang="en-GB" dirty="0" smtClean="0">
              <a:solidFill>
                <a:prstClr val="black"/>
              </a:solidFill>
            </a:endParaRPr>
          </a:p>
          <a:p>
            <a:r>
              <a:rPr lang="en-GB" dirty="0" smtClean="0">
                <a:solidFill>
                  <a:prstClr val="black"/>
                </a:solidFill>
              </a:rPr>
              <a:t>Shaleen </a:t>
            </a:r>
            <a:r>
              <a:rPr lang="en-GB" dirty="0">
                <a:solidFill>
                  <a:prstClr val="black"/>
                </a:solidFill>
              </a:rPr>
              <a:t>Mercer – Community Nurse Learning Disabilities </a:t>
            </a:r>
          </a:p>
          <a:p>
            <a:endParaRPr lang="en-GB" dirty="0" smtClean="0">
              <a:solidFill>
                <a:prstClr val="black"/>
              </a:solidFill>
            </a:endParaRPr>
          </a:p>
          <a:p>
            <a:r>
              <a:rPr lang="en-GB" dirty="0" smtClean="0">
                <a:solidFill>
                  <a:prstClr val="black"/>
                </a:solidFill>
              </a:rPr>
              <a:t>Lyndsay </a:t>
            </a:r>
            <a:r>
              <a:rPr lang="en-GB" dirty="0">
                <a:solidFill>
                  <a:prstClr val="black"/>
                </a:solidFill>
              </a:rPr>
              <a:t>Stephenson - Specialist Nurse Learning Disabilities </a:t>
            </a:r>
          </a:p>
          <a:p>
            <a:endParaRPr lang="en-GB" dirty="0" smtClean="0">
              <a:solidFill>
                <a:prstClr val="black"/>
              </a:solidFill>
            </a:endParaRPr>
          </a:p>
          <a:p>
            <a:r>
              <a:rPr lang="en-GB" dirty="0" smtClean="0">
                <a:solidFill>
                  <a:prstClr val="black"/>
                </a:solidFill>
              </a:rPr>
              <a:t>Beverley </a:t>
            </a:r>
            <a:r>
              <a:rPr lang="en-GB" dirty="0">
                <a:solidFill>
                  <a:prstClr val="black"/>
                </a:solidFill>
              </a:rPr>
              <a:t>Brown - Self Advocate </a:t>
            </a:r>
          </a:p>
        </p:txBody>
      </p:sp>
      <p:sp>
        <p:nvSpPr>
          <p:cNvPr id="3" name="Title 2"/>
          <p:cNvSpPr>
            <a:spLocks noGrp="1"/>
          </p:cNvSpPr>
          <p:nvPr>
            <p:ph type="title"/>
          </p:nvPr>
        </p:nvSpPr>
        <p:spPr/>
        <p:txBody>
          <a:bodyPr/>
          <a:lstStyle/>
          <a:p>
            <a:r>
              <a:rPr lang="en-GB" dirty="0" smtClean="0"/>
              <a:t>Speakers </a:t>
            </a:r>
            <a:endParaRPr lang="en-GB" dirty="0"/>
          </a:p>
        </p:txBody>
      </p:sp>
    </p:spTree>
    <p:extLst>
      <p:ext uri="{BB962C8B-B14F-4D97-AF65-F5344CB8AC3E}">
        <p14:creationId xmlns:p14="http://schemas.microsoft.com/office/powerpoint/2010/main" val="25839982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644" y="1017432"/>
            <a:ext cx="10514715" cy="673809"/>
          </a:xfrm>
        </p:spPr>
        <p:txBody>
          <a:bodyPr/>
          <a:lstStyle/>
          <a:p>
            <a:r>
              <a:rPr lang="en-GB" dirty="0" smtClean="0"/>
              <a:t>Evaluation from Workshops</a:t>
            </a:r>
            <a:endParaRPr lang="en-GB" dirty="0"/>
          </a:p>
        </p:txBody>
      </p:sp>
      <p:sp>
        <p:nvSpPr>
          <p:cNvPr id="3" name="Content Placeholder 2"/>
          <p:cNvSpPr>
            <a:spLocks noGrp="1"/>
          </p:cNvSpPr>
          <p:nvPr>
            <p:ph idx="1"/>
          </p:nvPr>
        </p:nvSpPr>
        <p:spPr/>
        <p:txBody>
          <a:bodyPr/>
          <a:lstStyle/>
          <a:p>
            <a:pPr marL="0" indent="0">
              <a:buNone/>
            </a:pPr>
            <a:r>
              <a:rPr lang="en-GB" dirty="0" smtClean="0"/>
              <a:t>‘I will be a star one day, like my dad shining next to him’</a:t>
            </a:r>
            <a:endParaRPr lang="en-GB" dirty="0"/>
          </a:p>
          <a:p>
            <a:pPr marL="0" indent="0">
              <a:buNone/>
            </a:pPr>
            <a:r>
              <a:rPr lang="en-GB" dirty="0" smtClean="0"/>
              <a:t>‘It was good to talk about things that we would like to happen’</a:t>
            </a:r>
          </a:p>
          <a:p>
            <a:pPr marL="0" indent="0">
              <a:buNone/>
            </a:pPr>
            <a:endParaRPr lang="en-GB" dirty="0"/>
          </a:p>
          <a:p>
            <a:pPr marL="0" indent="0">
              <a:buNone/>
            </a:pPr>
            <a:r>
              <a:rPr lang="en-GB" dirty="0" smtClean="0"/>
              <a:t>70% of the people involved in the workshop wanted more information about end of life planning.</a:t>
            </a:r>
          </a:p>
          <a:p>
            <a:pPr marL="0" indent="0">
              <a:buNone/>
            </a:pPr>
            <a:r>
              <a:rPr lang="en-GB" dirty="0" smtClean="0"/>
              <a:t>100% enjoyed talking about their lives, what makes them happy and what is important to them.</a:t>
            </a:r>
            <a:endParaRPr lang="en-GB" dirty="0"/>
          </a:p>
        </p:txBody>
      </p:sp>
    </p:spTree>
    <p:extLst>
      <p:ext uri="{BB962C8B-B14F-4D97-AF65-F5344CB8AC3E}">
        <p14:creationId xmlns:p14="http://schemas.microsoft.com/office/powerpoint/2010/main" val="2972918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644" y="1159100"/>
            <a:ext cx="10514715" cy="532141"/>
          </a:xfrm>
        </p:spPr>
        <p:txBody>
          <a:bodyPr/>
          <a:lstStyle/>
          <a:p>
            <a:r>
              <a:rPr lang="en-GB" dirty="0" smtClean="0"/>
              <a:t>Our catalogue of resources</a:t>
            </a:r>
            <a:endParaRPr lang="en-GB" dirty="0"/>
          </a:p>
        </p:txBody>
      </p:sp>
      <p:sp>
        <p:nvSpPr>
          <p:cNvPr id="3" name="Content Placeholder 2"/>
          <p:cNvSpPr>
            <a:spLocks noGrp="1"/>
          </p:cNvSpPr>
          <p:nvPr>
            <p:ph idx="1"/>
          </p:nvPr>
        </p:nvSpPr>
        <p:spPr/>
        <p:txBody>
          <a:bodyPr/>
          <a:lstStyle/>
          <a:p>
            <a:pPr marL="0" indent="0">
              <a:buNone/>
            </a:pPr>
            <a:endParaRPr lang="en-GB" dirty="0" smtClean="0"/>
          </a:p>
          <a:p>
            <a:r>
              <a:rPr lang="en-GB" dirty="0" smtClean="0">
                <a:hlinkClick r:id="rId2" action="ppaction://hlinkpres?slideindex=1&amp;slidetitle="/>
              </a:rPr>
              <a:t>End of Life Booklet</a:t>
            </a:r>
            <a:endParaRPr lang="en-GB" dirty="0" smtClean="0"/>
          </a:p>
          <a:p>
            <a:r>
              <a:rPr lang="en-GB" dirty="0" smtClean="0">
                <a:hlinkClick r:id="rId3" action="ppaction://hlinkfile"/>
              </a:rPr>
              <a:t>How you might Feel if you are dying</a:t>
            </a:r>
            <a:endParaRPr lang="en-GB" dirty="0" smtClean="0"/>
          </a:p>
          <a:p>
            <a:r>
              <a:rPr lang="en-GB" dirty="0" smtClean="0">
                <a:hlinkClick r:id="rId4" action="ppaction://hlinkfile"/>
              </a:rPr>
              <a:t>Making Choices about the Future</a:t>
            </a:r>
            <a:endParaRPr lang="en-GB" dirty="0" smtClean="0"/>
          </a:p>
          <a:p>
            <a:r>
              <a:rPr lang="en-GB" dirty="0" smtClean="0">
                <a:hlinkClick r:id="rId5" action="ppaction://hlinkfile"/>
              </a:rPr>
              <a:t>End of Life – The last few days</a:t>
            </a:r>
            <a:endParaRPr lang="en-GB" dirty="0" smtClean="0"/>
          </a:p>
          <a:p>
            <a:r>
              <a:rPr lang="en-GB" dirty="0" smtClean="0">
                <a:hlinkClick r:id="rId6" action="ppaction://hlinkfile"/>
              </a:rPr>
              <a:t>Word Bank</a:t>
            </a:r>
            <a:endParaRPr lang="en-GB" dirty="0"/>
          </a:p>
        </p:txBody>
      </p:sp>
    </p:spTree>
    <p:extLst>
      <p:ext uri="{BB962C8B-B14F-4D97-AF65-F5344CB8AC3E}">
        <p14:creationId xmlns:p14="http://schemas.microsoft.com/office/powerpoint/2010/main" val="3776830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644" y="1097280"/>
            <a:ext cx="10514715" cy="593960"/>
          </a:xfrm>
        </p:spPr>
        <p:txBody>
          <a:bodyPr/>
          <a:lstStyle/>
          <a:p>
            <a:pPr algn="ctr"/>
            <a:r>
              <a:rPr lang="en-GB" dirty="0" smtClean="0"/>
              <a:t>Beverley's Story</a:t>
            </a:r>
            <a:endParaRPr lang="en-GB" dirty="0"/>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t="19743" r="3510"/>
          <a:stretch/>
        </p:blipFill>
        <p:spPr>
          <a:xfrm>
            <a:off x="3901981" y="2157046"/>
            <a:ext cx="4280725" cy="4196367"/>
          </a:xfrm>
        </p:spPr>
      </p:pic>
    </p:spTree>
    <p:extLst>
      <p:ext uri="{BB962C8B-B14F-4D97-AF65-F5344CB8AC3E}">
        <p14:creationId xmlns:p14="http://schemas.microsoft.com/office/powerpoint/2010/main" val="134898720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128" t="14631" r="7426" b="11477"/>
          <a:stretch/>
        </p:blipFill>
        <p:spPr bwMode="auto">
          <a:xfrm>
            <a:off x="47330" y="116632"/>
            <a:ext cx="12001332" cy="6696744"/>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37517902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9999"/>
          </a:solidFill>
          <a:ln>
            <a:solidFill>
              <a:srgbClr val="009999"/>
            </a:solidFill>
          </a:ln>
        </p:spPr>
        <p:txBody>
          <a:bodyPr/>
          <a:lstStyle/>
          <a:p>
            <a:r>
              <a:rPr lang="en-GB" dirty="0" smtClean="0">
                <a:solidFill>
                  <a:schemeClr val="bg1"/>
                </a:solidFill>
              </a:rPr>
              <a:t>Step 1</a:t>
            </a:r>
            <a:endParaRPr lang="en-GB" dirty="0">
              <a:solidFill>
                <a:schemeClr val="bg1"/>
              </a:solidFill>
            </a:endParaRPr>
          </a:p>
        </p:txBody>
      </p:sp>
      <p:sp>
        <p:nvSpPr>
          <p:cNvPr id="4" name="Pentagon 3"/>
          <p:cNvSpPr/>
          <p:nvPr/>
        </p:nvSpPr>
        <p:spPr>
          <a:xfrm>
            <a:off x="623392" y="1484784"/>
            <a:ext cx="11137237" cy="1080120"/>
          </a:xfrm>
          <a:prstGeom prst="homePlate">
            <a:avLst/>
          </a:prstGeom>
          <a:solidFill>
            <a:srgbClr val="0000FF"/>
          </a:solidFill>
          <a:ln w="952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defRPr/>
            </a:pPr>
            <a:r>
              <a:rPr lang="en-GB" sz="2000" b="1" kern="0" dirty="0">
                <a:solidFill>
                  <a:sysClr val="window" lastClr="FFFFFF"/>
                </a:solidFill>
                <a:latin typeface="Arial"/>
                <a:ea typeface="Calibri"/>
                <a:cs typeface="Times New Roman"/>
              </a:rPr>
              <a:t>Discussions as the end of life approaches</a:t>
            </a:r>
            <a:endParaRPr lang="en-GB" sz="2000" kern="0" dirty="0">
              <a:solidFill>
                <a:sysClr val="window" lastClr="FFFFFF"/>
              </a:solidFill>
              <a:ea typeface="Calibri"/>
              <a:cs typeface="Times New Roman"/>
            </a:endParaRPr>
          </a:p>
        </p:txBody>
      </p:sp>
      <p:sp>
        <p:nvSpPr>
          <p:cNvPr id="5" name="Text Box 14"/>
          <p:cNvSpPr txBox="1"/>
          <p:nvPr/>
        </p:nvSpPr>
        <p:spPr>
          <a:xfrm>
            <a:off x="623392" y="2708920"/>
            <a:ext cx="10369152" cy="3888432"/>
          </a:xfrm>
          <a:prstGeom prst="rect">
            <a:avLst/>
          </a:prstGeom>
          <a:solidFill>
            <a:sysClr val="window" lastClr="FFFFFF"/>
          </a:solid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228600" indent="-228600">
              <a:lnSpc>
                <a:spcPct val="115000"/>
              </a:lnSpc>
              <a:buFont typeface="Arial" panose="020B0604020202020204" pitchFamily="34" charset="0"/>
              <a:buChar char="•"/>
              <a:defRPr/>
            </a:pPr>
            <a:r>
              <a:rPr lang="en-GB" sz="1400" kern="0" dirty="0">
                <a:solidFill>
                  <a:sysClr val="windowText" lastClr="000000"/>
                </a:solidFill>
                <a:latin typeface="Arial"/>
                <a:ea typeface="Calibri"/>
                <a:cs typeface="Times New Roman"/>
              </a:rPr>
              <a:t>Open, honest </a:t>
            </a:r>
            <a:r>
              <a:rPr lang="en-GB" sz="1400" kern="0" dirty="0" smtClean="0">
                <a:solidFill>
                  <a:sysClr val="windowText" lastClr="000000"/>
                </a:solidFill>
                <a:latin typeface="Arial"/>
                <a:ea typeface="Calibri"/>
                <a:cs typeface="Times New Roman"/>
              </a:rPr>
              <a:t>communication</a:t>
            </a:r>
          </a:p>
          <a:p>
            <a:pPr>
              <a:lnSpc>
                <a:spcPct val="115000"/>
              </a:lnSpc>
              <a:defRPr/>
            </a:pPr>
            <a:endParaRPr lang="en-GB" sz="1400" kern="0" dirty="0">
              <a:solidFill>
                <a:sysClr val="windowText" lastClr="000000"/>
              </a:solidFill>
              <a:ea typeface="Calibri"/>
              <a:cs typeface="Times New Roman"/>
            </a:endParaRPr>
          </a:p>
          <a:p>
            <a:pPr marL="228600" indent="-228600">
              <a:lnSpc>
                <a:spcPct val="115000"/>
              </a:lnSpc>
              <a:buFont typeface="Arial" panose="020B0604020202020204" pitchFamily="34" charset="0"/>
              <a:buChar char="•"/>
              <a:defRPr/>
            </a:pPr>
            <a:r>
              <a:rPr lang="en-GB" sz="1400" kern="0" dirty="0">
                <a:solidFill>
                  <a:sysClr val="windowText" lastClr="000000"/>
                </a:solidFill>
                <a:latin typeface="Arial"/>
                <a:ea typeface="Calibri"/>
                <a:cs typeface="Times New Roman"/>
              </a:rPr>
              <a:t>Identifying triggers for </a:t>
            </a:r>
            <a:r>
              <a:rPr lang="en-GB" sz="1400" kern="0" dirty="0" smtClean="0">
                <a:solidFill>
                  <a:sysClr val="windowText" lastClr="000000"/>
                </a:solidFill>
                <a:latin typeface="Arial"/>
                <a:ea typeface="Calibri"/>
                <a:cs typeface="Times New Roman"/>
              </a:rPr>
              <a:t>discussion</a:t>
            </a:r>
          </a:p>
          <a:p>
            <a:pPr>
              <a:lnSpc>
                <a:spcPct val="115000"/>
              </a:lnSpc>
              <a:defRPr/>
            </a:pPr>
            <a:endParaRPr lang="en-GB" sz="1400" kern="0" dirty="0">
              <a:solidFill>
                <a:sysClr val="windowText" lastClr="000000"/>
              </a:solidFill>
              <a:ea typeface="Calibri"/>
              <a:cs typeface="Times New Roman"/>
            </a:endParaRPr>
          </a:p>
          <a:p>
            <a:pPr marL="228600" indent="-228600">
              <a:lnSpc>
                <a:spcPct val="115000"/>
              </a:lnSpc>
              <a:buFont typeface="Arial" panose="020B0604020202020204" pitchFamily="34" charset="0"/>
              <a:buChar char="•"/>
              <a:defRPr/>
            </a:pPr>
            <a:r>
              <a:rPr lang="en-GB" sz="1400" kern="0" dirty="0">
                <a:solidFill>
                  <a:sysClr val="windowText" lastClr="000000"/>
                </a:solidFill>
                <a:latin typeface="Arial"/>
                <a:ea typeface="Calibri"/>
                <a:cs typeface="Times New Roman"/>
              </a:rPr>
              <a:t>Assessment of capacity, time specific and decision </a:t>
            </a:r>
            <a:r>
              <a:rPr lang="en-GB" sz="1400" kern="0" dirty="0" smtClean="0">
                <a:solidFill>
                  <a:sysClr val="windowText" lastClr="000000"/>
                </a:solidFill>
                <a:latin typeface="Arial"/>
                <a:ea typeface="Calibri"/>
                <a:cs typeface="Times New Roman"/>
              </a:rPr>
              <a:t>specific</a:t>
            </a:r>
          </a:p>
          <a:p>
            <a:pPr>
              <a:lnSpc>
                <a:spcPct val="115000"/>
              </a:lnSpc>
              <a:defRPr/>
            </a:pPr>
            <a:endParaRPr lang="en-GB" sz="1400" kern="0" dirty="0">
              <a:solidFill>
                <a:sysClr val="windowText" lastClr="000000"/>
              </a:solidFill>
              <a:ea typeface="Calibri"/>
              <a:cs typeface="Times New Roman"/>
            </a:endParaRPr>
          </a:p>
          <a:p>
            <a:pPr marL="228600" indent="-228600">
              <a:lnSpc>
                <a:spcPct val="115000"/>
              </a:lnSpc>
              <a:buFont typeface="Arial" panose="020B0604020202020204" pitchFamily="34" charset="0"/>
              <a:buChar char="•"/>
              <a:defRPr/>
            </a:pPr>
            <a:r>
              <a:rPr lang="en-GB" sz="1400" kern="0" dirty="0">
                <a:solidFill>
                  <a:sysClr val="windowText" lastClr="000000"/>
                </a:solidFill>
                <a:latin typeface="Arial"/>
                <a:ea typeface="Calibri"/>
                <a:cs typeface="Times New Roman"/>
              </a:rPr>
              <a:t>Identify named key worker, usually the DN and lead </a:t>
            </a:r>
            <a:r>
              <a:rPr lang="en-GB" sz="1400" kern="0" dirty="0" smtClean="0">
                <a:solidFill>
                  <a:sysClr val="windowText" lastClr="000000"/>
                </a:solidFill>
                <a:latin typeface="Arial"/>
                <a:ea typeface="Calibri"/>
                <a:cs typeface="Times New Roman"/>
              </a:rPr>
              <a:t>GP</a:t>
            </a:r>
          </a:p>
          <a:p>
            <a:pPr>
              <a:lnSpc>
                <a:spcPct val="115000"/>
              </a:lnSpc>
              <a:defRPr/>
            </a:pPr>
            <a:endParaRPr lang="en-GB" sz="1400" kern="0" dirty="0">
              <a:solidFill>
                <a:sysClr val="windowText" lastClr="000000"/>
              </a:solidFill>
              <a:ea typeface="Calibri"/>
              <a:cs typeface="Times New Roman"/>
            </a:endParaRPr>
          </a:p>
          <a:p>
            <a:pPr marL="228600" indent="-228600">
              <a:lnSpc>
                <a:spcPct val="115000"/>
              </a:lnSpc>
              <a:buFont typeface="Arial" panose="020B0604020202020204" pitchFamily="34" charset="0"/>
              <a:buChar char="•"/>
              <a:defRPr/>
            </a:pPr>
            <a:r>
              <a:rPr lang="en-GB" sz="1400" kern="0" dirty="0">
                <a:solidFill>
                  <a:sysClr val="windowText" lastClr="000000"/>
                </a:solidFill>
                <a:latin typeface="Arial"/>
                <a:ea typeface="Calibri"/>
                <a:cs typeface="Times New Roman"/>
              </a:rPr>
              <a:t>Agree which health care professional to arrange regular L.D/palliative care </a:t>
            </a:r>
            <a:r>
              <a:rPr lang="en-GB" sz="1400" kern="0" dirty="0" smtClean="0">
                <a:solidFill>
                  <a:sysClr val="windowText" lastClr="000000"/>
                </a:solidFill>
                <a:latin typeface="Arial"/>
                <a:ea typeface="Calibri"/>
                <a:cs typeface="Times New Roman"/>
              </a:rPr>
              <a:t>M.D.T and </a:t>
            </a:r>
            <a:r>
              <a:rPr lang="en-GB" sz="1400" kern="0" dirty="0">
                <a:solidFill>
                  <a:sysClr val="windowText" lastClr="000000"/>
                </a:solidFill>
                <a:latin typeface="Arial"/>
                <a:ea typeface="Calibri"/>
                <a:cs typeface="Times New Roman"/>
              </a:rPr>
              <a:t>an initial MDT </a:t>
            </a:r>
            <a:r>
              <a:rPr lang="en-GB" sz="1400" kern="0" dirty="0" smtClean="0">
                <a:solidFill>
                  <a:sysClr val="windowText" lastClr="000000"/>
                </a:solidFill>
                <a:latin typeface="Arial"/>
                <a:ea typeface="Calibri"/>
                <a:cs typeface="Times New Roman"/>
              </a:rPr>
              <a:t>meeting</a:t>
            </a:r>
          </a:p>
          <a:p>
            <a:pPr>
              <a:lnSpc>
                <a:spcPct val="115000"/>
              </a:lnSpc>
              <a:defRPr/>
            </a:pPr>
            <a:endParaRPr lang="en-GB" sz="1400" kern="0" dirty="0">
              <a:solidFill>
                <a:sysClr val="windowText" lastClr="000000"/>
              </a:solidFill>
              <a:ea typeface="Calibri"/>
              <a:cs typeface="Times New Roman"/>
            </a:endParaRPr>
          </a:p>
          <a:p>
            <a:pPr marL="228600" indent="-228600">
              <a:lnSpc>
                <a:spcPct val="115000"/>
              </a:lnSpc>
              <a:buFont typeface="Arial" panose="020B0604020202020204" pitchFamily="34" charset="0"/>
              <a:buChar char="•"/>
              <a:defRPr/>
            </a:pPr>
            <a:r>
              <a:rPr lang="en-GB" sz="1400" kern="0" dirty="0">
                <a:solidFill>
                  <a:sysClr val="windowText" lastClr="000000"/>
                </a:solidFill>
                <a:latin typeface="Arial"/>
                <a:ea typeface="Calibri"/>
                <a:cs typeface="Times New Roman"/>
              </a:rPr>
              <a:t>Request GP add patient to primary care palliative care register and DS1500+CHC</a:t>
            </a:r>
            <a:endParaRPr lang="en-GB" sz="1400" kern="0" dirty="0">
              <a:solidFill>
                <a:sysClr val="windowText" lastClr="000000"/>
              </a:solidFill>
              <a:ea typeface="Calibri"/>
              <a:cs typeface="Times New Roman"/>
            </a:endParaRPr>
          </a:p>
          <a:p>
            <a:pPr>
              <a:lnSpc>
                <a:spcPct val="115000"/>
              </a:lnSpc>
              <a:spcAft>
                <a:spcPts val="1000"/>
              </a:spcAft>
              <a:defRPr/>
            </a:pPr>
            <a:r>
              <a:rPr lang="en-GB" sz="1400" kern="0" dirty="0">
                <a:solidFill>
                  <a:sysClr val="windowText" lastClr="000000"/>
                </a:solidFill>
                <a:ea typeface="Calibri"/>
                <a:cs typeface="Times New Roman"/>
              </a:rPr>
              <a:t> </a:t>
            </a:r>
          </a:p>
        </p:txBody>
      </p:sp>
    </p:spTree>
    <p:extLst>
      <p:ext uri="{BB962C8B-B14F-4D97-AF65-F5344CB8AC3E}">
        <p14:creationId xmlns:p14="http://schemas.microsoft.com/office/powerpoint/2010/main" val="172340793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9999"/>
          </a:solidFill>
          <a:ln>
            <a:solidFill>
              <a:srgbClr val="009999"/>
            </a:solidFill>
          </a:ln>
        </p:spPr>
        <p:txBody>
          <a:bodyPr/>
          <a:lstStyle/>
          <a:p>
            <a:r>
              <a:rPr lang="en-GB" dirty="0" smtClean="0">
                <a:solidFill>
                  <a:schemeClr val="bg1"/>
                </a:solidFill>
              </a:rPr>
              <a:t>Step 2</a:t>
            </a:r>
            <a:endParaRPr lang="en-GB" dirty="0">
              <a:solidFill>
                <a:schemeClr val="bg1"/>
              </a:solidFill>
            </a:endParaRPr>
          </a:p>
        </p:txBody>
      </p:sp>
      <p:sp>
        <p:nvSpPr>
          <p:cNvPr id="4" name="Pentagon 3"/>
          <p:cNvSpPr/>
          <p:nvPr/>
        </p:nvSpPr>
        <p:spPr>
          <a:xfrm>
            <a:off x="639883" y="1484784"/>
            <a:ext cx="11137237" cy="1080120"/>
          </a:xfrm>
          <a:prstGeom prst="homePlate">
            <a:avLst/>
          </a:prstGeom>
          <a:solidFill>
            <a:srgbClr val="0000FF"/>
          </a:solidFill>
          <a:ln w="952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GB" sz="2000" b="1" kern="0" dirty="0">
                <a:solidFill>
                  <a:sysClr val="window" lastClr="FFFFFF"/>
                </a:solidFill>
                <a:ea typeface="Calibri"/>
                <a:cs typeface="Times New Roman"/>
              </a:rPr>
              <a:t>Assessment, care planning and review</a:t>
            </a:r>
          </a:p>
        </p:txBody>
      </p:sp>
      <p:sp>
        <p:nvSpPr>
          <p:cNvPr id="5" name="Text Box 14"/>
          <p:cNvSpPr txBox="1"/>
          <p:nvPr/>
        </p:nvSpPr>
        <p:spPr>
          <a:xfrm>
            <a:off x="623392" y="2708920"/>
            <a:ext cx="10369152" cy="3888432"/>
          </a:xfrm>
          <a:prstGeom prst="rect">
            <a:avLst/>
          </a:prstGeom>
          <a:solidFill>
            <a:sysClr val="window" lastClr="FFFFFF"/>
          </a:solid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342900" indent="-342900">
              <a:lnSpc>
                <a:spcPct val="115000"/>
              </a:lnSpc>
              <a:buFont typeface="Symbol"/>
              <a:buChar char=""/>
            </a:pPr>
            <a:r>
              <a:rPr lang="en-GB" sz="1400" dirty="0" smtClean="0">
                <a:solidFill>
                  <a:prstClr val="black"/>
                </a:solidFill>
                <a:latin typeface="Arial"/>
                <a:ea typeface="Calibri"/>
                <a:cs typeface="Times New Roman"/>
              </a:rPr>
              <a:t>Agree care plan and review needs with the patient and carers</a:t>
            </a:r>
          </a:p>
          <a:p>
            <a:pPr>
              <a:lnSpc>
                <a:spcPct val="115000"/>
              </a:lnSpc>
            </a:pPr>
            <a:endParaRPr lang="en-GB" sz="900" dirty="0">
              <a:solidFill>
                <a:prstClr val="black"/>
              </a:solidFill>
              <a:ea typeface="Calibri"/>
              <a:cs typeface="Times New Roman"/>
            </a:endParaRPr>
          </a:p>
          <a:p>
            <a:pPr marL="342900" indent="-342900">
              <a:lnSpc>
                <a:spcPct val="115000"/>
              </a:lnSpc>
              <a:buFont typeface="Symbol"/>
              <a:buChar char=""/>
            </a:pPr>
            <a:r>
              <a:rPr lang="en-GB" sz="1400" dirty="0" smtClean="0">
                <a:solidFill>
                  <a:prstClr val="black"/>
                </a:solidFill>
                <a:latin typeface="Arial"/>
                <a:ea typeface="Calibri"/>
                <a:cs typeface="Times New Roman"/>
              </a:rPr>
              <a:t>Assess carers needs</a:t>
            </a:r>
          </a:p>
          <a:p>
            <a:pPr>
              <a:lnSpc>
                <a:spcPct val="115000"/>
              </a:lnSpc>
            </a:pPr>
            <a:endParaRPr lang="en-GB" sz="900" dirty="0">
              <a:solidFill>
                <a:prstClr val="black"/>
              </a:solidFill>
              <a:ea typeface="Calibri"/>
              <a:cs typeface="Times New Roman"/>
            </a:endParaRPr>
          </a:p>
          <a:p>
            <a:pPr marL="342900" indent="-342900">
              <a:lnSpc>
                <a:spcPct val="115000"/>
              </a:lnSpc>
              <a:buFont typeface="Symbol"/>
              <a:buChar char=""/>
            </a:pPr>
            <a:r>
              <a:rPr lang="en-GB" sz="1400" dirty="0" smtClean="0">
                <a:solidFill>
                  <a:prstClr val="black"/>
                </a:solidFill>
                <a:latin typeface="Arial"/>
                <a:ea typeface="Calibri"/>
                <a:cs typeface="Times New Roman"/>
              </a:rPr>
              <a:t>Holistic assessment by DN</a:t>
            </a:r>
          </a:p>
          <a:p>
            <a:pPr>
              <a:lnSpc>
                <a:spcPct val="115000"/>
              </a:lnSpc>
            </a:pPr>
            <a:endParaRPr lang="en-GB" sz="900" dirty="0">
              <a:solidFill>
                <a:prstClr val="black"/>
              </a:solidFill>
              <a:ea typeface="Calibri"/>
              <a:cs typeface="Times New Roman"/>
            </a:endParaRPr>
          </a:p>
          <a:p>
            <a:pPr marL="342900" indent="-342900">
              <a:lnSpc>
                <a:spcPct val="115000"/>
              </a:lnSpc>
              <a:buFont typeface="Symbol"/>
              <a:buChar char=""/>
            </a:pPr>
            <a:r>
              <a:rPr lang="en-GB" sz="1400" dirty="0" smtClean="0">
                <a:solidFill>
                  <a:prstClr val="black"/>
                </a:solidFill>
                <a:latin typeface="Arial"/>
                <a:ea typeface="Calibri"/>
                <a:cs typeface="Times New Roman"/>
              </a:rPr>
              <a:t>Disdat/other tools</a:t>
            </a:r>
          </a:p>
          <a:p>
            <a:pPr>
              <a:lnSpc>
                <a:spcPct val="115000"/>
              </a:lnSpc>
            </a:pPr>
            <a:endParaRPr lang="en-GB" sz="900" dirty="0">
              <a:solidFill>
                <a:prstClr val="black"/>
              </a:solidFill>
              <a:ea typeface="Calibri"/>
              <a:cs typeface="Times New Roman"/>
            </a:endParaRPr>
          </a:p>
          <a:p>
            <a:pPr marL="342900" indent="-342900">
              <a:lnSpc>
                <a:spcPct val="115000"/>
              </a:lnSpc>
              <a:buFont typeface="Symbol"/>
              <a:buChar char=""/>
            </a:pPr>
            <a:r>
              <a:rPr lang="en-GB" sz="1400" dirty="0" smtClean="0">
                <a:solidFill>
                  <a:prstClr val="black"/>
                </a:solidFill>
                <a:latin typeface="Arial"/>
                <a:ea typeface="Calibri"/>
                <a:cs typeface="Times New Roman"/>
              </a:rPr>
              <a:t>Health Action Plan</a:t>
            </a:r>
          </a:p>
          <a:p>
            <a:pPr>
              <a:lnSpc>
                <a:spcPct val="115000"/>
              </a:lnSpc>
            </a:pPr>
            <a:endParaRPr lang="en-GB" sz="900" dirty="0">
              <a:solidFill>
                <a:prstClr val="black"/>
              </a:solidFill>
              <a:ea typeface="Calibri"/>
              <a:cs typeface="Times New Roman"/>
            </a:endParaRPr>
          </a:p>
          <a:p>
            <a:pPr marL="342900" indent="-342900">
              <a:lnSpc>
                <a:spcPct val="115000"/>
              </a:lnSpc>
              <a:buFont typeface="Symbol"/>
              <a:buChar char=""/>
            </a:pPr>
            <a:r>
              <a:rPr lang="en-GB" sz="1400" dirty="0" smtClean="0">
                <a:solidFill>
                  <a:prstClr val="black"/>
                </a:solidFill>
                <a:latin typeface="Arial"/>
                <a:ea typeface="Calibri"/>
                <a:cs typeface="Times New Roman"/>
              </a:rPr>
              <a:t>Complete Hospital  Passport</a:t>
            </a:r>
          </a:p>
          <a:p>
            <a:pPr>
              <a:lnSpc>
                <a:spcPct val="115000"/>
              </a:lnSpc>
            </a:pPr>
            <a:endParaRPr lang="en-GB" sz="900" dirty="0">
              <a:solidFill>
                <a:prstClr val="black"/>
              </a:solidFill>
              <a:ea typeface="Calibri"/>
              <a:cs typeface="Times New Roman"/>
            </a:endParaRPr>
          </a:p>
          <a:p>
            <a:pPr marL="342900" indent="-342900">
              <a:lnSpc>
                <a:spcPct val="115000"/>
              </a:lnSpc>
              <a:buFont typeface="Symbol"/>
              <a:buChar char=""/>
            </a:pPr>
            <a:r>
              <a:rPr lang="en-GB" sz="1400" dirty="0" smtClean="0">
                <a:solidFill>
                  <a:prstClr val="black"/>
                </a:solidFill>
                <a:latin typeface="Arial"/>
                <a:ea typeface="Calibri"/>
                <a:cs typeface="Times New Roman"/>
              </a:rPr>
              <a:t>Advance Care Planning, Advance Statement, ADRT, PPC, Emergency Health Care Plan, DNACPR, My End of Life Booklet</a:t>
            </a:r>
          </a:p>
          <a:p>
            <a:pPr>
              <a:lnSpc>
                <a:spcPct val="115000"/>
              </a:lnSpc>
            </a:pPr>
            <a:endParaRPr lang="en-GB" sz="900" dirty="0">
              <a:solidFill>
                <a:prstClr val="black"/>
              </a:solidFill>
              <a:ea typeface="Calibri"/>
              <a:cs typeface="Times New Roman"/>
            </a:endParaRPr>
          </a:p>
          <a:p>
            <a:pPr marL="342900" indent="-342900">
              <a:lnSpc>
                <a:spcPct val="115000"/>
              </a:lnSpc>
              <a:buFont typeface="Symbol"/>
              <a:buChar char=""/>
            </a:pPr>
            <a:r>
              <a:rPr lang="en-GB" sz="1400" dirty="0" smtClean="0">
                <a:solidFill>
                  <a:prstClr val="black"/>
                </a:solidFill>
                <a:latin typeface="Arial"/>
                <a:ea typeface="Calibri"/>
                <a:cs typeface="Times New Roman"/>
              </a:rPr>
              <a:t>Does the patient have a lasting power of attorney or need IMCA involvement?</a:t>
            </a:r>
          </a:p>
          <a:p>
            <a:pPr>
              <a:lnSpc>
                <a:spcPct val="115000"/>
              </a:lnSpc>
            </a:pPr>
            <a:endParaRPr lang="en-GB" sz="900" dirty="0">
              <a:solidFill>
                <a:prstClr val="black"/>
              </a:solidFill>
              <a:ea typeface="Calibri"/>
              <a:cs typeface="Times New Roman"/>
            </a:endParaRPr>
          </a:p>
          <a:p>
            <a:pPr marL="342900" indent="-342900">
              <a:lnSpc>
                <a:spcPct val="115000"/>
              </a:lnSpc>
              <a:buFont typeface="Symbol"/>
              <a:buChar char=""/>
            </a:pPr>
            <a:r>
              <a:rPr lang="en-GB" sz="1400" dirty="0" smtClean="0">
                <a:solidFill>
                  <a:prstClr val="black"/>
                </a:solidFill>
                <a:latin typeface="Arial"/>
                <a:ea typeface="Calibri"/>
                <a:cs typeface="Times New Roman"/>
              </a:rPr>
              <a:t>Consider Specialist Palliative care referral</a:t>
            </a:r>
            <a:endParaRPr lang="en-GB" sz="1400" dirty="0">
              <a:solidFill>
                <a:prstClr val="black"/>
              </a:solidFill>
              <a:ea typeface="Calibri"/>
              <a:cs typeface="Times New Roman"/>
            </a:endParaRPr>
          </a:p>
        </p:txBody>
      </p:sp>
    </p:spTree>
    <p:extLst>
      <p:ext uri="{BB962C8B-B14F-4D97-AF65-F5344CB8AC3E}">
        <p14:creationId xmlns:p14="http://schemas.microsoft.com/office/powerpoint/2010/main" val="316313955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9999"/>
          </a:solidFill>
          <a:ln>
            <a:solidFill>
              <a:srgbClr val="009999"/>
            </a:solidFill>
          </a:ln>
        </p:spPr>
        <p:txBody>
          <a:bodyPr/>
          <a:lstStyle/>
          <a:p>
            <a:r>
              <a:rPr lang="en-GB" dirty="0" smtClean="0">
                <a:solidFill>
                  <a:schemeClr val="bg1"/>
                </a:solidFill>
              </a:rPr>
              <a:t>Step 3</a:t>
            </a:r>
            <a:endParaRPr lang="en-GB" dirty="0">
              <a:solidFill>
                <a:schemeClr val="bg1"/>
              </a:solidFill>
            </a:endParaRPr>
          </a:p>
        </p:txBody>
      </p:sp>
      <p:sp>
        <p:nvSpPr>
          <p:cNvPr id="4" name="Pentagon 3"/>
          <p:cNvSpPr/>
          <p:nvPr/>
        </p:nvSpPr>
        <p:spPr>
          <a:xfrm>
            <a:off x="639883" y="1484784"/>
            <a:ext cx="11137237" cy="1080120"/>
          </a:xfrm>
          <a:prstGeom prst="homePlate">
            <a:avLst/>
          </a:prstGeom>
          <a:solidFill>
            <a:srgbClr val="0000FF"/>
          </a:solidFill>
          <a:ln w="952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GB" sz="2000" b="1" kern="0" dirty="0" smtClean="0">
                <a:solidFill>
                  <a:sysClr val="window" lastClr="FFFFFF"/>
                </a:solidFill>
                <a:ea typeface="Calibri"/>
                <a:cs typeface="Times New Roman"/>
              </a:rPr>
              <a:t>Coordination of Care</a:t>
            </a:r>
            <a:endParaRPr lang="en-GB" sz="2000" b="1" kern="0" dirty="0">
              <a:solidFill>
                <a:sysClr val="window" lastClr="FFFFFF"/>
              </a:solidFill>
              <a:ea typeface="Calibri"/>
              <a:cs typeface="Times New Roman"/>
            </a:endParaRPr>
          </a:p>
        </p:txBody>
      </p:sp>
      <p:sp>
        <p:nvSpPr>
          <p:cNvPr id="5" name="Text Box 14"/>
          <p:cNvSpPr txBox="1"/>
          <p:nvPr/>
        </p:nvSpPr>
        <p:spPr>
          <a:xfrm>
            <a:off x="623392" y="2708920"/>
            <a:ext cx="10369152" cy="3888432"/>
          </a:xfrm>
          <a:prstGeom prst="rect">
            <a:avLst/>
          </a:prstGeom>
          <a:solidFill>
            <a:sysClr val="window" lastClr="FFFFFF"/>
          </a:solid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342900" indent="-342900">
              <a:lnSpc>
                <a:spcPct val="115000"/>
              </a:lnSpc>
              <a:buFont typeface="Symbol"/>
              <a:buChar char=""/>
            </a:pPr>
            <a:r>
              <a:rPr lang="en-GB" sz="1400" dirty="0">
                <a:solidFill>
                  <a:srgbClr val="000000"/>
                </a:solidFill>
                <a:latin typeface="Arial"/>
                <a:ea typeface="Times New Roman"/>
                <a:cs typeface="Times New Roman"/>
              </a:rPr>
              <a:t>On-going regular LD/Palliative Care </a:t>
            </a:r>
            <a:r>
              <a:rPr lang="en-GB" sz="1400" dirty="0" smtClean="0">
                <a:solidFill>
                  <a:srgbClr val="000000"/>
                </a:solidFill>
                <a:latin typeface="Arial"/>
                <a:ea typeface="Times New Roman"/>
                <a:cs typeface="Times New Roman"/>
              </a:rPr>
              <a:t>MDT</a:t>
            </a:r>
          </a:p>
          <a:p>
            <a:pPr>
              <a:lnSpc>
                <a:spcPct val="115000"/>
              </a:lnSpc>
            </a:pPr>
            <a:endParaRPr lang="en-GB" sz="1400" dirty="0">
              <a:solidFill>
                <a:prstClr val="black"/>
              </a:solidFill>
              <a:ea typeface="Calibri"/>
              <a:cs typeface="Times New Roman"/>
            </a:endParaRPr>
          </a:p>
          <a:p>
            <a:pPr marL="342900" indent="-342900">
              <a:lnSpc>
                <a:spcPct val="115000"/>
              </a:lnSpc>
              <a:buFont typeface="Symbol"/>
              <a:buChar char=""/>
            </a:pPr>
            <a:r>
              <a:rPr lang="en-GB" sz="1400" dirty="0">
                <a:solidFill>
                  <a:srgbClr val="000000"/>
                </a:solidFill>
                <a:latin typeface="Arial"/>
                <a:ea typeface="Times New Roman"/>
                <a:cs typeface="Times New Roman"/>
              </a:rPr>
              <a:t>Out of hours plan consider documenting on EHCP</a:t>
            </a:r>
            <a:endParaRPr lang="en-GB" sz="1400" dirty="0">
              <a:solidFill>
                <a:prstClr val="black"/>
              </a:solidFill>
              <a:ea typeface="Calibri"/>
              <a:cs typeface="Times New Roman"/>
            </a:endParaRPr>
          </a:p>
        </p:txBody>
      </p:sp>
    </p:spTree>
    <p:extLst>
      <p:ext uri="{BB962C8B-B14F-4D97-AF65-F5344CB8AC3E}">
        <p14:creationId xmlns:p14="http://schemas.microsoft.com/office/powerpoint/2010/main" val="177496538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9999"/>
          </a:solidFill>
          <a:ln>
            <a:solidFill>
              <a:srgbClr val="009999"/>
            </a:solidFill>
          </a:ln>
        </p:spPr>
        <p:txBody>
          <a:bodyPr/>
          <a:lstStyle/>
          <a:p>
            <a:r>
              <a:rPr lang="en-GB" dirty="0" smtClean="0">
                <a:solidFill>
                  <a:schemeClr val="bg1"/>
                </a:solidFill>
              </a:rPr>
              <a:t>Step 4</a:t>
            </a:r>
            <a:endParaRPr lang="en-GB" dirty="0">
              <a:solidFill>
                <a:schemeClr val="bg1"/>
              </a:solidFill>
            </a:endParaRPr>
          </a:p>
        </p:txBody>
      </p:sp>
      <p:sp>
        <p:nvSpPr>
          <p:cNvPr id="4" name="Pentagon 3"/>
          <p:cNvSpPr/>
          <p:nvPr/>
        </p:nvSpPr>
        <p:spPr>
          <a:xfrm>
            <a:off x="639883" y="1484784"/>
            <a:ext cx="11137237" cy="1080120"/>
          </a:xfrm>
          <a:prstGeom prst="homePlate">
            <a:avLst/>
          </a:prstGeom>
          <a:solidFill>
            <a:srgbClr val="0000FF"/>
          </a:solidFill>
          <a:ln w="952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GB" sz="2000" b="1" kern="0" dirty="0" smtClean="0">
                <a:solidFill>
                  <a:sysClr val="window" lastClr="FFFFFF"/>
                </a:solidFill>
                <a:ea typeface="Calibri"/>
                <a:cs typeface="Times New Roman"/>
              </a:rPr>
              <a:t>Delivery of High Quality </a:t>
            </a:r>
            <a:r>
              <a:rPr lang="en-GB" sz="2000" b="1" kern="0" dirty="0">
                <a:solidFill>
                  <a:sysClr val="window" lastClr="FFFFFF"/>
                </a:solidFill>
                <a:ea typeface="Calibri"/>
                <a:cs typeface="Times New Roman"/>
              </a:rPr>
              <a:t>S</a:t>
            </a:r>
            <a:r>
              <a:rPr lang="en-GB" sz="2000" b="1" kern="0" dirty="0" err="1" smtClean="0">
                <a:solidFill>
                  <a:sysClr val="window" lastClr="FFFFFF"/>
                </a:solidFill>
                <a:ea typeface="Calibri"/>
                <a:cs typeface="Times New Roman"/>
              </a:rPr>
              <a:t>ervices</a:t>
            </a:r>
            <a:r>
              <a:rPr lang="en-GB" sz="2000" b="1" kern="0" dirty="0" smtClean="0">
                <a:solidFill>
                  <a:sysClr val="window" lastClr="FFFFFF"/>
                </a:solidFill>
                <a:ea typeface="Calibri"/>
                <a:cs typeface="Times New Roman"/>
              </a:rPr>
              <a:t> in Different </a:t>
            </a:r>
            <a:r>
              <a:rPr lang="en-GB" sz="2000" b="1" kern="0" dirty="0">
                <a:solidFill>
                  <a:sysClr val="window" lastClr="FFFFFF"/>
                </a:solidFill>
                <a:ea typeface="Calibri"/>
                <a:cs typeface="Times New Roman"/>
              </a:rPr>
              <a:t>S</a:t>
            </a:r>
            <a:r>
              <a:rPr lang="en-GB" sz="2000" b="1" kern="0" dirty="0" err="1" smtClean="0">
                <a:solidFill>
                  <a:sysClr val="window" lastClr="FFFFFF"/>
                </a:solidFill>
                <a:ea typeface="Calibri"/>
                <a:cs typeface="Times New Roman"/>
              </a:rPr>
              <a:t>ettings</a:t>
            </a:r>
            <a:r>
              <a:rPr lang="en-GB" sz="2000" b="1" kern="0" dirty="0" smtClean="0">
                <a:solidFill>
                  <a:sysClr val="window" lastClr="FFFFFF"/>
                </a:solidFill>
                <a:ea typeface="Calibri"/>
                <a:cs typeface="Times New Roman"/>
              </a:rPr>
              <a:t> </a:t>
            </a:r>
            <a:endParaRPr lang="en-GB" sz="2000" b="1" kern="0" dirty="0">
              <a:solidFill>
                <a:sysClr val="window" lastClr="FFFFFF"/>
              </a:solidFill>
              <a:ea typeface="Calibri"/>
              <a:cs typeface="Times New Roman"/>
            </a:endParaRPr>
          </a:p>
        </p:txBody>
      </p:sp>
      <p:sp>
        <p:nvSpPr>
          <p:cNvPr id="5" name="Text Box 14"/>
          <p:cNvSpPr txBox="1"/>
          <p:nvPr/>
        </p:nvSpPr>
        <p:spPr>
          <a:xfrm>
            <a:off x="623392" y="2708920"/>
            <a:ext cx="10369152" cy="3888432"/>
          </a:xfrm>
          <a:prstGeom prst="rect">
            <a:avLst/>
          </a:prstGeom>
          <a:solidFill>
            <a:sysClr val="window" lastClr="FFFFFF"/>
          </a:solid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342900" indent="-342900">
              <a:lnSpc>
                <a:spcPct val="115000"/>
              </a:lnSpc>
              <a:buFont typeface="Symbol"/>
              <a:buChar char=""/>
            </a:pPr>
            <a:r>
              <a:rPr lang="en-US" sz="1400" dirty="0">
                <a:solidFill>
                  <a:srgbClr val="000000"/>
                </a:solidFill>
                <a:latin typeface="Arial"/>
                <a:ea typeface="Times New Roman"/>
                <a:cs typeface="Times New Roman"/>
              </a:rPr>
              <a:t>Support ELC staff education in all of patient care settings</a:t>
            </a:r>
            <a:endParaRPr lang="en-GB" sz="1400" dirty="0">
              <a:solidFill>
                <a:prstClr val="black"/>
              </a:solidFill>
              <a:ea typeface="Calibri"/>
              <a:cs typeface="Times New Roman"/>
            </a:endParaRPr>
          </a:p>
        </p:txBody>
      </p:sp>
    </p:spTree>
    <p:extLst>
      <p:ext uri="{BB962C8B-B14F-4D97-AF65-F5344CB8AC3E}">
        <p14:creationId xmlns:p14="http://schemas.microsoft.com/office/powerpoint/2010/main" val="135025716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9999"/>
          </a:solidFill>
          <a:ln>
            <a:solidFill>
              <a:srgbClr val="009999"/>
            </a:solidFill>
          </a:ln>
        </p:spPr>
        <p:txBody>
          <a:bodyPr/>
          <a:lstStyle/>
          <a:p>
            <a:r>
              <a:rPr lang="en-GB" dirty="0" smtClean="0">
                <a:solidFill>
                  <a:schemeClr val="bg1"/>
                </a:solidFill>
              </a:rPr>
              <a:t>Step 5</a:t>
            </a:r>
            <a:endParaRPr lang="en-GB" dirty="0">
              <a:solidFill>
                <a:schemeClr val="bg1"/>
              </a:solidFill>
            </a:endParaRPr>
          </a:p>
        </p:txBody>
      </p:sp>
      <p:sp>
        <p:nvSpPr>
          <p:cNvPr id="4" name="Pentagon 3"/>
          <p:cNvSpPr/>
          <p:nvPr/>
        </p:nvSpPr>
        <p:spPr>
          <a:xfrm>
            <a:off x="639883" y="1484784"/>
            <a:ext cx="11137237" cy="1080120"/>
          </a:xfrm>
          <a:prstGeom prst="homePlate">
            <a:avLst/>
          </a:prstGeom>
          <a:solidFill>
            <a:srgbClr val="0000FF"/>
          </a:solidFill>
          <a:ln w="952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GB" sz="2000" b="1" kern="0" dirty="0">
                <a:solidFill>
                  <a:sysClr val="window" lastClr="FFFFFF"/>
                </a:solidFill>
                <a:ea typeface="Calibri"/>
                <a:cs typeface="Times New Roman"/>
              </a:rPr>
              <a:t>Care in the last days of life</a:t>
            </a:r>
          </a:p>
        </p:txBody>
      </p:sp>
      <p:sp>
        <p:nvSpPr>
          <p:cNvPr id="5" name="Text Box 14"/>
          <p:cNvSpPr txBox="1"/>
          <p:nvPr/>
        </p:nvSpPr>
        <p:spPr>
          <a:xfrm>
            <a:off x="623392" y="2708920"/>
            <a:ext cx="10369152" cy="3888432"/>
          </a:xfrm>
          <a:prstGeom prst="rect">
            <a:avLst/>
          </a:prstGeom>
          <a:solidFill>
            <a:sysClr val="window" lastClr="FFFFFF"/>
          </a:solid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342900" indent="-342900">
              <a:lnSpc>
                <a:spcPct val="115000"/>
              </a:lnSpc>
              <a:buFont typeface="Symbol"/>
              <a:buChar char=""/>
            </a:pPr>
            <a:r>
              <a:rPr lang="en-GB" sz="1400" dirty="0" smtClean="0">
                <a:solidFill>
                  <a:prstClr val="black"/>
                </a:solidFill>
                <a:latin typeface="Arial" panose="020B0604020202020204" pitchFamily="34" charset="0"/>
                <a:ea typeface="Calibri"/>
                <a:cs typeface="Arial" panose="020B0604020202020204" pitchFamily="34" charset="0"/>
              </a:rPr>
              <a:t>Identification of the dying phase</a:t>
            </a:r>
          </a:p>
          <a:p>
            <a:pPr>
              <a:lnSpc>
                <a:spcPct val="115000"/>
              </a:lnSpc>
            </a:pPr>
            <a:endParaRPr lang="en-GB" sz="1400" dirty="0">
              <a:solidFill>
                <a:prstClr val="black"/>
              </a:solidFill>
              <a:latin typeface="Arial" panose="020B0604020202020204" pitchFamily="34" charset="0"/>
              <a:ea typeface="Calibri"/>
              <a:cs typeface="Arial" panose="020B0604020202020204" pitchFamily="34" charset="0"/>
            </a:endParaRPr>
          </a:p>
          <a:p>
            <a:pPr marL="342900" indent="-342900">
              <a:lnSpc>
                <a:spcPct val="115000"/>
              </a:lnSpc>
              <a:buFont typeface="Symbol"/>
              <a:buChar char=""/>
            </a:pPr>
            <a:r>
              <a:rPr lang="en-GB" sz="1400" dirty="0" smtClean="0">
                <a:solidFill>
                  <a:prstClr val="black"/>
                </a:solidFill>
                <a:latin typeface="Arial" panose="020B0604020202020204" pitchFamily="34" charset="0"/>
                <a:ea typeface="Calibri"/>
                <a:cs typeface="Arial" panose="020B0604020202020204" pitchFamily="34" charset="0"/>
              </a:rPr>
              <a:t>Review of needs and preferences for place of death</a:t>
            </a:r>
          </a:p>
          <a:p>
            <a:pPr>
              <a:lnSpc>
                <a:spcPct val="115000"/>
              </a:lnSpc>
            </a:pPr>
            <a:endParaRPr lang="en-GB" sz="1400" dirty="0">
              <a:solidFill>
                <a:prstClr val="black"/>
              </a:solidFill>
              <a:latin typeface="Arial" panose="020B0604020202020204" pitchFamily="34" charset="0"/>
              <a:ea typeface="Calibri"/>
              <a:cs typeface="Arial" panose="020B0604020202020204" pitchFamily="34" charset="0"/>
            </a:endParaRPr>
          </a:p>
          <a:p>
            <a:pPr marL="342900" indent="-342900">
              <a:lnSpc>
                <a:spcPct val="115000"/>
              </a:lnSpc>
              <a:buFont typeface="Symbol"/>
              <a:buChar char=""/>
            </a:pPr>
            <a:r>
              <a:rPr lang="en-GB" sz="1400" dirty="0" smtClean="0">
                <a:solidFill>
                  <a:prstClr val="black"/>
                </a:solidFill>
                <a:latin typeface="Arial" panose="020B0604020202020204" pitchFamily="34" charset="0"/>
                <a:ea typeface="Calibri"/>
                <a:cs typeface="Arial" panose="020B0604020202020204" pitchFamily="34" charset="0"/>
              </a:rPr>
              <a:t>Support for both patient and carer needs</a:t>
            </a:r>
          </a:p>
          <a:p>
            <a:pPr>
              <a:lnSpc>
                <a:spcPct val="115000"/>
              </a:lnSpc>
            </a:pPr>
            <a:endParaRPr lang="en-GB" sz="1400" dirty="0">
              <a:solidFill>
                <a:prstClr val="black"/>
              </a:solidFill>
              <a:latin typeface="Arial" panose="020B0604020202020204" pitchFamily="34" charset="0"/>
              <a:ea typeface="Calibri"/>
              <a:cs typeface="Arial" panose="020B0604020202020204" pitchFamily="34" charset="0"/>
            </a:endParaRPr>
          </a:p>
          <a:p>
            <a:pPr marL="342900" indent="-342900">
              <a:lnSpc>
                <a:spcPct val="115000"/>
              </a:lnSpc>
              <a:buFont typeface="Symbol"/>
              <a:buChar char=""/>
            </a:pPr>
            <a:r>
              <a:rPr lang="en-GB" sz="1400" dirty="0" smtClean="0">
                <a:solidFill>
                  <a:prstClr val="black"/>
                </a:solidFill>
                <a:latin typeface="Arial" panose="020B0604020202020204" pitchFamily="34" charset="0"/>
                <a:ea typeface="Calibri"/>
                <a:cs typeface="Arial" panose="020B0604020202020204" pitchFamily="34" charset="0"/>
              </a:rPr>
              <a:t>Anticipatory drugs available in care setting</a:t>
            </a:r>
          </a:p>
          <a:p>
            <a:pPr>
              <a:lnSpc>
                <a:spcPct val="115000"/>
              </a:lnSpc>
            </a:pPr>
            <a:endParaRPr lang="en-GB" sz="1400" dirty="0">
              <a:solidFill>
                <a:prstClr val="black"/>
              </a:solidFill>
              <a:latin typeface="Arial" panose="020B0604020202020204" pitchFamily="34" charset="0"/>
              <a:ea typeface="Calibri"/>
              <a:cs typeface="Arial" panose="020B0604020202020204" pitchFamily="34" charset="0"/>
            </a:endParaRPr>
          </a:p>
          <a:p>
            <a:pPr marL="342900" indent="-342900">
              <a:lnSpc>
                <a:spcPct val="115000"/>
              </a:lnSpc>
              <a:buFont typeface="Symbol"/>
              <a:buChar char=""/>
            </a:pPr>
            <a:r>
              <a:rPr lang="en-GB" sz="1400" dirty="0" smtClean="0">
                <a:solidFill>
                  <a:prstClr val="black"/>
                </a:solidFill>
                <a:latin typeface="Arial" panose="020B0604020202020204" pitchFamily="34" charset="0"/>
                <a:ea typeface="Calibri"/>
                <a:cs typeface="Arial" panose="020B0604020202020204" pitchFamily="34" charset="0"/>
              </a:rPr>
              <a:t>Education of professional staff around end of life care</a:t>
            </a:r>
          </a:p>
          <a:p>
            <a:pPr>
              <a:lnSpc>
                <a:spcPct val="115000"/>
              </a:lnSpc>
            </a:pPr>
            <a:endParaRPr lang="en-GB" sz="1400" dirty="0">
              <a:solidFill>
                <a:prstClr val="black"/>
              </a:solidFill>
              <a:latin typeface="Arial" panose="020B0604020202020204" pitchFamily="34" charset="0"/>
              <a:ea typeface="Calibri"/>
              <a:cs typeface="Arial" panose="020B0604020202020204" pitchFamily="34" charset="0"/>
            </a:endParaRPr>
          </a:p>
          <a:p>
            <a:pPr marL="342900" indent="-342900">
              <a:lnSpc>
                <a:spcPct val="115000"/>
              </a:lnSpc>
              <a:buFont typeface="Symbol"/>
              <a:buChar char=""/>
            </a:pPr>
            <a:r>
              <a:rPr lang="en-GB" sz="1400" dirty="0" smtClean="0">
                <a:solidFill>
                  <a:prstClr val="black"/>
                </a:solidFill>
                <a:latin typeface="Arial" panose="020B0604020202020204" pitchFamily="34" charset="0"/>
                <a:ea typeface="Calibri"/>
                <a:cs typeface="Arial" panose="020B0604020202020204" pitchFamily="34" charset="0"/>
              </a:rPr>
              <a:t>Request GP visit at least every 14 days when patient in dying phase</a:t>
            </a:r>
            <a:endParaRPr lang="en-GB" sz="1400" dirty="0">
              <a:solidFill>
                <a:prstClr val="black"/>
              </a:solidFill>
              <a:latin typeface="Arial" panose="020B0604020202020204" pitchFamily="34" charset="0"/>
              <a:ea typeface="Calibri"/>
              <a:cs typeface="Arial" panose="020B0604020202020204" pitchFamily="34" charset="0"/>
            </a:endParaRPr>
          </a:p>
        </p:txBody>
      </p:sp>
    </p:spTree>
    <p:extLst>
      <p:ext uri="{BB962C8B-B14F-4D97-AF65-F5344CB8AC3E}">
        <p14:creationId xmlns:p14="http://schemas.microsoft.com/office/powerpoint/2010/main" val="4139426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9999"/>
          </a:solidFill>
          <a:ln>
            <a:solidFill>
              <a:srgbClr val="009999"/>
            </a:solidFill>
          </a:ln>
        </p:spPr>
        <p:txBody>
          <a:bodyPr/>
          <a:lstStyle/>
          <a:p>
            <a:r>
              <a:rPr lang="en-GB" dirty="0" smtClean="0">
                <a:solidFill>
                  <a:schemeClr val="bg1"/>
                </a:solidFill>
              </a:rPr>
              <a:t>Step 6</a:t>
            </a:r>
            <a:endParaRPr lang="en-GB" dirty="0">
              <a:solidFill>
                <a:schemeClr val="bg1"/>
              </a:solidFill>
            </a:endParaRPr>
          </a:p>
        </p:txBody>
      </p:sp>
      <p:sp>
        <p:nvSpPr>
          <p:cNvPr id="4" name="Pentagon 3"/>
          <p:cNvSpPr/>
          <p:nvPr/>
        </p:nvSpPr>
        <p:spPr>
          <a:xfrm>
            <a:off x="639883" y="1484784"/>
            <a:ext cx="11137237" cy="1080120"/>
          </a:xfrm>
          <a:prstGeom prst="homePlate">
            <a:avLst/>
          </a:prstGeom>
          <a:solidFill>
            <a:srgbClr val="0000FF"/>
          </a:solidFill>
          <a:ln w="952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GB" sz="2000" b="1" kern="0" dirty="0">
                <a:solidFill>
                  <a:sysClr val="window" lastClr="FFFFFF"/>
                </a:solidFill>
                <a:ea typeface="Calibri"/>
                <a:cs typeface="Times New Roman"/>
              </a:rPr>
              <a:t>Care </a:t>
            </a:r>
            <a:r>
              <a:rPr lang="en-GB" sz="2000" b="1" kern="0" dirty="0" smtClean="0">
                <a:solidFill>
                  <a:sysClr val="window" lastClr="FFFFFF"/>
                </a:solidFill>
                <a:ea typeface="Calibri"/>
                <a:cs typeface="Times New Roman"/>
              </a:rPr>
              <a:t>After Death</a:t>
            </a:r>
            <a:endParaRPr lang="en-GB" sz="2000" b="1" kern="0" dirty="0">
              <a:solidFill>
                <a:sysClr val="window" lastClr="FFFFFF"/>
              </a:solidFill>
              <a:ea typeface="Calibri"/>
              <a:cs typeface="Times New Roman"/>
            </a:endParaRPr>
          </a:p>
        </p:txBody>
      </p:sp>
      <p:sp>
        <p:nvSpPr>
          <p:cNvPr id="5" name="Text Box 14"/>
          <p:cNvSpPr txBox="1"/>
          <p:nvPr/>
        </p:nvSpPr>
        <p:spPr>
          <a:xfrm>
            <a:off x="623392" y="2708920"/>
            <a:ext cx="10369152" cy="3888432"/>
          </a:xfrm>
          <a:prstGeom prst="rect">
            <a:avLst/>
          </a:prstGeom>
          <a:solidFill>
            <a:sysClr val="window" lastClr="FFFFFF"/>
          </a:solid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342900" indent="-342900">
              <a:lnSpc>
                <a:spcPct val="115000"/>
              </a:lnSpc>
              <a:buFont typeface="Symbol"/>
              <a:buChar char=""/>
            </a:pPr>
            <a:r>
              <a:rPr lang="en-GB" sz="1400" dirty="0" smtClean="0">
                <a:solidFill>
                  <a:prstClr val="black"/>
                </a:solidFill>
                <a:latin typeface="Arial"/>
                <a:ea typeface="Calibri"/>
                <a:cs typeface="Times New Roman"/>
              </a:rPr>
              <a:t>Timely</a:t>
            </a:r>
            <a:r>
              <a:rPr lang="en-GB" sz="1400" dirty="0" smtClean="0">
                <a:solidFill>
                  <a:prstClr val="black"/>
                </a:solidFill>
                <a:latin typeface="Arial"/>
                <a:ea typeface="Times New Roman"/>
                <a:cs typeface="Times New Roman"/>
              </a:rPr>
              <a:t> </a:t>
            </a:r>
            <a:r>
              <a:rPr lang="en-GB" sz="1400" dirty="0" smtClean="0">
                <a:solidFill>
                  <a:prstClr val="black"/>
                </a:solidFill>
                <a:latin typeface="Arial"/>
                <a:ea typeface="Calibri"/>
                <a:cs typeface="Times New Roman"/>
              </a:rPr>
              <a:t>verification and</a:t>
            </a:r>
            <a:r>
              <a:rPr lang="en-GB" sz="1400" dirty="0" smtClean="0">
                <a:solidFill>
                  <a:prstClr val="black"/>
                </a:solidFill>
                <a:latin typeface="Arial"/>
                <a:ea typeface="Times New Roman"/>
                <a:cs typeface="Times New Roman"/>
              </a:rPr>
              <a:t> </a:t>
            </a:r>
            <a:r>
              <a:rPr lang="en-GB" sz="1400" dirty="0" smtClean="0">
                <a:solidFill>
                  <a:prstClr val="black"/>
                </a:solidFill>
                <a:latin typeface="Arial"/>
                <a:ea typeface="Calibri"/>
                <a:cs typeface="Times New Roman"/>
              </a:rPr>
              <a:t>certification of</a:t>
            </a:r>
            <a:r>
              <a:rPr lang="en-GB" sz="1400" dirty="0" smtClean="0">
                <a:solidFill>
                  <a:prstClr val="black"/>
                </a:solidFill>
                <a:latin typeface="Arial"/>
                <a:ea typeface="Times New Roman"/>
                <a:cs typeface="Times New Roman"/>
              </a:rPr>
              <a:t> </a:t>
            </a:r>
            <a:r>
              <a:rPr lang="en-GB" sz="1400" dirty="0" smtClean="0">
                <a:solidFill>
                  <a:prstClr val="black"/>
                </a:solidFill>
                <a:latin typeface="Arial"/>
                <a:ea typeface="Calibri"/>
                <a:cs typeface="Times New Roman"/>
              </a:rPr>
              <a:t>death </a:t>
            </a:r>
          </a:p>
          <a:p>
            <a:pPr>
              <a:lnSpc>
                <a:spcPct val="115000"/>
              </a:lnSpc>
            </a:pPr>
            <a:endParaRPr lang="en-GB" sz="1400" dirty="0">
              <a:solidFill>
                <a:prstClr val="black"/>
              </a:solidFill>
              <a:ea typeface="Calibri"/>
              <a:cs typeface="Times New Roman"/>
            </a:endParaRPr>
          </a:p>
          <a:p>
            <a:pPr marL="342900" indent="-342900">
              <a:lnSpc>
                <a:spcPct val="115000"/>
              </a:lnSpc>
              <a:buFont typeface="Symbol"/>
              <a:buChar char=""/>
            </a:pPr>
            <a:r>
              <a:rPr lang="en-GB" sz="1400" dirty="0" smtClean="0">
                <a:solidFill>
                  <a:prstClr val="black"/>
                </a:solidFill>
                <a:latin typeface="Arial"/>
                <a:ea typeface="Calibri"/>
                <a:cs typeface="Times New Roman"/>
              </a:rPr>
              <a:t>Care and</a:t>
            </a:r>
            <a:r>
              <a:rPr lang="en-GB" sz="1400" dirty="0" smtClean="0">
                <a:solidFill>
                  <a:prstClr val="black"/>
                </a:solidFill>
                <a:latin typeface="Arial"/>
                <a:ea typeface="Times New Roman"/>
                <a:cs typeface="Times New Roman"/>
              </a:rPr>
              <a:t> </a:t>
            </a:r>
            <a:r>
              <a:rPr lang="en-GB" sz="1400" dirty="0" smtClean="0">
                <a:solidFill>
                  <a:prstClr val="black"/>
                </a:solidFill>
                <a:latin typeface="Arial"/>
                <a:ea typeface="Calibri"/>
                <a:cs typeface="Times New Roman"/>
              </a:rPr>
              <a:t>support of carers</a:t>
            </a:r>
            <a:r>
              <a:rPr lang="en-GB" sz="1400" dirty="0" smtClean="0">
                <a:solidFill>
                  <a:prstClr val="black"/>
                </a:solidFill>
                <a:latin typeface="Arial"/>
                <a:ea typeface="Times New Roman"/>
                <a:cs typeface="Times New Roman"/>
              </a:rPr>
              <a:t> </a:t>
            </a:r>
            <a:r>
              <a:rPr lang="en-GB" sz="1400" dirty="0" smtClean="0">
                <a:solidFill>
                  <a:prstClr val="black"/>
                </a:solidFill>
                <a:latin typeface="Arial"/>
                <a:ea typeface="Calibri"/>
                <a:cs typeface="Times New Roman"/>
              </a:rPr>
              <a:t>and family,</a:t>
            </a:r>
            <a:r>
              <a:rPr lang="en-GB" sz="1400" dirty="0" smtClean="0">
                <a:solidFill>
                  <a:prstClr val="black"/>
                </a:solidFill>
                <a:latin typeface="Arial"/>
                <a:ea typeface="Times New Roman"/>
                <a:cs typeface="Times New Roman"/>
              </a:rPr>
              <a:t> </a:t>
            </a:r>
            <a:r>
              <a:rPr lang="en-GB" sz="1400" dirty="0" smtClean="0">
                <a:solidFill>
                  <a:prstClr val="black"/>
                </a:solidFill>
                <a:latin typeface="Arial"/>
                <a:ea typeface="Calibri"/>
                <a:cs typeface="Times New Roman"/>
              </a:rPr>
              <a:t>including</a:t>
            </a:r>
            <a:r>
              <a:rPr lang="en-GB" sz="1400" dirty="0" smtClean="0">
                <a:solidFill>
                  <a:prstClr val="black"/>
                </a:solidFill>
                <a:latin typeface="Arial"/>
                <a:ea typeface="Times New Roman"/>
                <a:cs typeface="Times New Roman"/>
              </a:rPr>
              <a:t> </a:t>
            </a:r>
            <a:r>
              <a:rPr lang="en-GB" sz="1400" dirty="0" smtClean="0">
                <a:solidFill>
                  <a:prstClr val="black"/>
                </a:solidFill>
                <a:latin typeface="Arial"/>
                <a:ea typeface="Calibri"/>
                <a:cs typeface="Times New Roman"/>
              </a:rPr>
              <a:t>emotional and</a:t>
            </a:r>
            <a:r>
              <a:rPr lang="en-GB" sz="1400" dirty="0" smtClean="0">
                <a:solidFill>
                  <a:prstClr val="black"/>
                </a:solidFill>
                <a:latin typeface="Arial"/>
                <a:ea typeface="Times New Roman"/>
                <a:cs typeface="Times New Roman"/>
              </a:rPr>
              <a:t> </a:t>
            </a:r>
            <a:r>
              <a:rPr lang="en-GB" sz="1400" dirty="0" smtClean="0">
                <a:solidFill>
                  <a:prstClr val="black"/>
                </a:solidFill>
                <a:latin typeface="Arial"/>
                <a:ea typeface="Calibri"/>
                <a:cs typeface="Times New Roman"/>
              </a:rPr>
              <a:t>practical</a:t>
            </a:r>
            <a:r>
              <a:rPr lang="en-GB" sz="1400" dirty="0" smtClean="0">
                <a:solidFill>
                  <a:prstClr val="black"/>
                </a:solidFill>
                <a:latin typeface="Arial"/>
                <a:ea typeface="Times New Roman"/>
                <a:cs typeface="Times New Roman"/>
              </a:rPr>
              <a:t> </a:t>
            </a:r>
            <a:r>
              <a:rPr lang="en-GB" sz="1400" dirty="0" smtClean="0">
                <a:solidFill>
                  <a:prstClr val="black"/>
                </a:solidFill>
                <a:latin typeface="Arial"/>
                <a:ea typeface="Calibri"/>
                <a:cs typeface="Times New Roman"/>
              </a:rPr>
              <a:t>bereavement</a:t>
            </a:r>
            <a:r>
              <a:rPr lang="en-GB" sz="1400" dirty="0" smtClean="0">
                <a:solidFill>
                  <a:prstClr val="black"/>
                </a:solidFill>
                <a:latin typeface="Arial"/>
                <a:ea typeface="Times New Roman"/>
                <a:cs typeface="Times New Roman"/>
              </a:rPr>
              <a:t> s</a:t>
            </a:r>
            <a:r>
              <a:rPr lang="en-GB" sz="1400" dirty="0" smtClean="0">
                <a:solidFill>
                  <a:prstClr val="black"/>
                </a:solidFill>
                <a:latin typeface="Arial"/>
                <a:ea typeface="Calibri"/>
                <a:cs typeface="Times New Roman"/>
              </a:rPr>
              <a:t>upport</a:t>
            </a:r>
          </a:p>
          <a:p>
            <a:pPr>
              <a:lnSpc>
                <a:spcPct val="115000"/>
              </a:lnSpc>
            </a:pPr>
            <a:endParaRPr lang="en-GB" sz="1400" dirty="0">
              <a:solidFill>
                <a:prstClr val="black"/>
              </a:solidFill>
              <a:ea typeface="Calibri"/>
              <a:cs typeface="Times New Roman"/>
            </a:endParaRPr>
          </a:p>
          <a:p>
            <a:pPr marL="342900" indent="-342900">
              <a:lnSpc>
                <a:spcPct val="115000"/>
              </a:lnSpc>
              <a:buFont typeface="Symbol"/>
              <a:buChar char=""/>
            </a:pPr>
            <a:r>
              <a:rPr lang="en-GB" sz="1400" dirty="0" smtClean="0">
                <a:solidFill>
                  <a:prstClr val="black"/>
                </a:solidFill>
                <a:latin typeface="Arial"/>
                <a:ea typeface="Calibri"/>
                <a:cs typeface="Times New Roman"/>
              </a:rPr>
              <a:t>Arrange LD/palliative care MDT reflection and debrief</a:t>
            </a:r>
            <a:endParaRPr lang="en-GB" sz="1400" dirty="0">
              <a:solidFill>
                <a:prstClr val="black"/>
              </a:solidFill>
              <a:ea typeface="Calibri"/>
              <a:cs typeface="Times New Roman"/>
            </a:endParaRPr>
          </a:p>
        </p:txBody>
      </p:sp>
    </p:spTree>
    <p:extLst>
      <p:ext uri="{BB962C8B-B14F-4D97-AF65-F5344CB8AC3E}">
        <p14:creationId xmlns:p14="http://schemas.microsoft.com/office/powerpoint/2010/main" val="33182005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Learning from today</a:t>
            </a:r>
            <a:endParaRPr lang="en-GB" dirty="0"/>
          </a:p>
        </p:txBody>
      </p:sp>
      <p:sp>
        <p:nvSpPr>
          <p:cNvPr id="5" name="Content Placeholder 4"/>
          <p:cNvSpPr>
            <a:spLocks noGrp="1"/>
          </p:cNvSpPr>
          <p:nvPr>
            <p:ph idx="1"/>
          </p:nvPr>
        </p:nvSpPr>
        <p:spPr/>
        <p:txBody>
          <a:bodyPr/>
          <a:lstStyle/>
          <a:p>
            <a:r>
              <a:rPr lang="en-GB" dirty="0" smtClean="0"/>
              <a:t>National recommendations</a:t>
            </a:r>
          </a:p>
          <a:p>
            <a:endParaRPr lang="en-GB" dirty="0" smtClean="0"/>
          </a:p>
          <a:p>
            <a:r>
              <a:rPr lang="en-GB" dirty="0" smtClean="0"/>
              <a:t>Locally working together</a:t>
            </a:r>
          </a:p>
          <a:p>
            <a:endParaRPr lang="en-GB" dirty="0" smtClean="0"/>
          </a:p>
          <a:p>
            <a:r>
              <a:rPr lang="en-GB" dirty="0" smtClean="0"/>
              <a:t>Local resources</a:t>
            </a:r>
          </a:p>
          <a:p>
            <a:endParaRPr lang="en-GB" dirty="0" smtClean="0"/>
          </a:p>
          <a:p>
            <a:r>
              <a:rPr lang="en-GB" dirty="0" smtClean="0"/>
              <a:t>What can I do?</a:t>
            </a:r>
            <a:endParaRPr lang="en-GB" dirty="0"/>
          </a:p>
        </p:txBody>
      </p:sp>
    </p:spTree>
    <p:extLst>
      <p:ext uri="{BB962C8B-B14F-4D97-AF65-F5344CB8AC3E}">
        <p14:creationId xmlns:p14="http://schemas.microsoft.com/office/powerpoint/2010/main" val="33260334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Left-Right Arrow 5"/>
          <p:cNvSpPr>
            <a:spLocks noChangeArrowheads="1"/>
          </p:cNvSpPr>
          <p:nvPr/>
        </p:nvSpPr>
        <p:spPr bwMode="auto">
          <a:xfrm>
            <a:off x="1175963" y="1052739"/>
            <a:ext cx="9863765" cy="1072307"/>
          </a:xfrm>
          <a:prstGeom prst="leftRightArrow">
            <a:avLst>
              <a:gd name="adj1" fmla="val 51713"/>
              <a:gd name="adj2" fmla="val 92261"/>
            </a:avLst>
          </a:prstGeom>
          <a:solidFill>
            <a:srgbClr val="0000FF"/>
          </a:solidFill>
          <a:ln w="9525">
            <a:solidFill>
              <a:srgbClr val="000000"/>
            </a:solidFill>
            <a:miter lim="800000"/>
            <a:headEnd/>
            <a:tailEnd/>
          </a:ln>
        </p:spPr>
        <p:txBody>
          <a:bodyPr rot="0" vert="horz" wrap="square" lIns="91440" tIns="45720" rIns="91440" bIns="45720" anchor="t" anchorCtr="0" upright="1">
            <a:noAutofit/>
          </a:bodyPr>
          <a:lstStyle/>
          <a:p>
            <a:pPr algn="ctr">
              <a:lnSpc>
                <a:spcPct val="115000"/>
              </a:lnSpc>
              <a:spcAft>
                <a:spcPts val="1000"/>
              </a:spcAft>
            </a:pPr>
            <a:r>
              <a:rPr lang="en-GB" b="1" dirty="0" smtClean="0">
                <a:solidFill>
                  <a:prstClr val="white"/>
                </a:solidFill>
                <a:latin typeface="Arial"/>
                <a:ea typeface="Calibri"/>
                <a:cs typeface="Times New Roman"/>
              </a:rPr>
              <a:t>Spiritual </a:t>
            </a:r>
            <a:r>
              <a:rPr lang="en-GB" b="1" dirty="0">
                <a:solidFill>
                  <a:prstClr val="white"/>
                </a:solidFill>
                <a:latin typeface="Arial"/>
                <a:ea typeface="Calibri"/>
                <a:cs typeface="Times New Roman"/>
              </a:rPr>
              <a:t>Care Services</a:t>
            </a:r>
            <a:endParaRPr lang="en-GB" dirty="0">
              <a:solidFill>
                <a:prstClr val="white"/>
              </a:solidFill>
              <a:ea typeface="Calibri"/>
              <a:cs typeface="Times New Roman"/>
            </a:endParaRPr>
          </a:p>
        </p:txBody>
      </p:sp>
      <p:sp>
        <p:nvSpPr>
          <p:cNvPr id="7" name="Left-Right Arrow 6"/>
          <p:cNvSpPr>
            <a:spLocks noChangeArrowheads="1"/>
          </p:cNvSpPr>
          <p:nvPr/>
        </p:nvSpPr>
        <p:spPr bwMode="auto">
          <a:xfrm>
            <a:off x="1210636" y="2708923"/>
            <a:ext cx="9863765" cy="1072307"/>
          </a:xfrm>
          <a:prstGeom prst="leftRightArrow">
            <a:avLst>
              <a:gd name="adj1" fmla="val 51713"/>
              <a:gd name="adj2" fmla="val 92261"/>
            </a:avLst>
          </a:prstGeom>
          <a:solidFill>
            <a:srgbClr val="0000FF"/>
          </a:solidFill>
          <a:ln w="9525">
            <a:solidFill>
              <a:srgbClr val="000000"/>
            </a:solidFill>
            <a:miter lim="800000"/>
            <a:headEnd/>
            <a:tailEnd/>
          </a:ln>
        </p:spPr>
        <p:txBody>
          <a:bodyPr rot="0" vert="horz" wrap="square" lIns="91440" tIns="45720" rIns="91440" bIns="45720" anchor="t" anchorCtr="0" upright="1">
            <a:noAutofit/>
          </a:bodyPr>
          <a:lstStyle/>
          <a:p>
            <a:pPr algn="ctr">
              <a:lnSpc>
                <a:spcPct val="115000"/>
              </a:lnSpc>
              <a:spcAft>
                <a:spcPts val="1000"/>
              </a:spcAft>
            </a:pPr>
            <a:endParaRPr lang="en-GB" sz="100" b="1" dirty="0">
              <a:solidFill>
                <a:prstClr val="white"/>
              </a:solidFill>
              <a:latin typeface="Arial"/>
              <a:ea typeface="Calibri"/>
              <a:cs typeface="Times New Roman"/>
            </a:endParaRPr>
          </a:p>
          <a:p>
            <a:pPr algn="ctr">
              <a:lnSpc>
                <a:spcPct val="115000"/>
              </a:lnSpc>
              <a:spcAft>
                <a:spcPts val="1000"/>
              </a:spcAft>
            </a:pPr>
            <a:r>
              <a:rPr lang="en-GB" sz="1400" b="1" dirty="0" smtClean="0">
                <a:solidFill>
                  <a:prstClr val="white"/>
                </a:solidFill>
                <a:latin typeface="Arial"/>
                <a:ea typeface="Calibri"/>
                <a:cs typeface="Times New Roman"/>
              </a:rPr>
              <a:t>Support for Carers, Families and other people important to the patient</a:t>
            </a:r>
            <a:endParaRPr lang="en-GB" sz="2000" dirty="0">
              <a:solidFill>
                <a:prstClr val="white"/>
              </a:solidFill>
              <a:ea typeface="Calibri"/>
              <a:cs typeface="Times New Roman"/>
            </a:endParaRPr>
          </a:p>
        </p:txBody>
      </p:sp>
      <p:sp>
        <p:nvSpPr>
          <p:cNvPr id="8" name="Left-Right Arrow 7"/>
          <p:cNvSpPr>
            <a:spLocks noChangeArrowheads="1"/>
          </p:cNvSpPr>
          <p:nvPr/>
        </p:nvSpPr>
        <p:spPr bwMode="auto">
          <a:xfrm>
            <a:off x="1242796" y="4300912"/>
            <a:ext cx="9863765" cy="1072307"/>
          </a:xfrm>
          <a:prstGeom prst="leftRightArrow">
            <a:avLst>
              <a:gd name="adj1" fmla="val 51713"/>
              <a:gd name="adj2" fmla="val 92261"/>
            </a:avLst>
          </a:prstGeom>
          <a:solidFill>
            <a:srgbClr val="0000FF"/>
          </a:solidFill>
          <a:ln w="9525">
            <a:solidFill>
              <a:srgbClr val="000000"/>
            </a:solidFill>
            <a:miter lim="800000"/>
            <a:headEnd/>
            <a:tailEnd/>
          </a:ln>
        </p:spPr>
        <p:txBody>
          <a:bodyPr rot="0" vert="horz" wrap="square" lIns="91440" tIns="45720" rIns="91440" bIns="45720" anchor="t" anchorCtr="0" upright="1">
            <a:noAutofit/>
          </a:bodyPr>
          <a:lstStyle/>
          <a:p>
            <a:pPr algn="ctr">
              <a:lnSpc>
                <a:spcPct val="115000"/>
              </a:lnSpc>
              <a:spcAft>
                <a:spcPts val="1000"/>
              </a:spcAft>
            </a:pPr>
            <a:r>
              <a:rPr lang="en-GB" b="1" dirty="0" smtClean="0">
                <a:solidFill>
                  <a:prstClr val="white"/>
                </a:solidFill>
                <a:latin typeface="Arial" panose="020B0604020202020204" pitchFamily="34" charset="0"/>
                <a:ea typeface="Calibri"/>
                <a:cs typeface="Arial" panose="020B0604020202020204" pitchFamily="34" charset="0"/>
              </a:rPr>
              <a:t>Information for patient and carers </a:t>
            </a:r>
            <a:endParaRPr lang="en-GB" b="1" dirty="0">
              <a:solidFill>
                <a:prstClr val="white"/>
              </a:solidFill>
              <a:latin typeface="Arial" panose="020B0604020202020204" pitchFamily="34" charset="0"/>
              <a:ea typeface="Calibri"/>
              <a:cs typeface="Arial" panose="020B0604020202020204" pitchFamily="34" charset="0"/>
            </a:endParaRPr>
          </a:p>
        </p:txBody>
      </p:sp>
    </p:spTree>
    <p:extLst>
      <p:ext uri="{BB962C8B-B14F-4D97-AF65-F5344CB8AC3E}">
        <p14:creationId xmlns:p14="http://schemas.microsoft.com/office/powerpoint/2010/main" val="387903153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392" y="53752"/>
            <a:ext cx="10972800" cy="1143000"/>
          </a:xfrm>
        </p:spPr>
        <p:txBody>
          <a:bodyPr/>
          <a:lstStyle/>
          <a:p>
            <a:r>
              <a:rPr lang="en-GB" dirty="0" smtClean="0"/>
              <a:t>Useful Numbers</a:t>
            </a:r>
            <a:endParaRPr lang="en-GB" dirty="0"/>
          </a:p>
        </p:txBody>
      </p:sp>
      <p:sp>
        <p:nvSpPr>
          <p:cNvPr id="6" name="TextBox 5"/>
          <p:cNvSpPr txBox="1"/>
          <p:nvPr/>
        </p:nvSpPr>
        <p:spPr>
          <a:xfrm>
            <a:off x="589432" y="1124744"/>
            <a:ext cx="3490344" cy="1154162"/>
          </a:xfrm>
          <a:prstGeom prst="rect">
            <a:avLst/>
          </a:prstGeom>
          <a:solidFill>
            <a:schemeClr val="accent1">
              <a:lumMod val="40000"/>
              <a:lumOff val="60000"/>
            </a:schemeClr>
          </a:solidFill>
        </p:spPr>
        <p:txBody>
          <a:bodyPr wrap="square" rtlCol="0">
            <a:spAutoFit/>
          </a:bodyPr>
          <a:lstStyle/>
          <a:p>
            <a:pPr>
              <a:lnSpc>
                <a:spcPct val="115000"/>
              </a:lnSpc>
            </a:pPr>
            <a:r>
              <a:rPr lang="en-GB" sz="1200" dirty="0">
                <a:solidFill>
                  <a:prstClr val="black"/>
                </a:solidFill>
                <a:latin typeface="Arial" panose="020B0604020202020204" pitchFamily="34" charset="0"/>
                <a:ea typeface="Times New Roman"/>
                <a:cs typeface="Arial" panose="020B0604020202020204" pitchFamily="34" charset="0"/>
              </a:rPr>
              <a:t>L.D Community Treatment </a:t>
            </a:r>
            <a:r>
              <a:rPr lang="en-GB" sz="1200" dirty="0" smtClean="0">
                <a:solidFill>
                  <a:prstClr val="black"/>
                </a:solidFill>
                <a:latin typeface="Arial" panose="020B0604020202020204" pitchFamily="34" charset="0"/>
                <a:ea typeface="Times New Roman"/>
                <a:cs typeface="Arial" panose="020B0604020202020204" pitchFamily="34" charset="0"/>
              </a:rPr>
              <a:t>Team</a:t>
            </a:r>
          </a:p>
          <a:p>
            <a:pPr>
              <a:lnSpc>
                <a:spcPct val="115000"/>
              </a:lnSpc>
            </a:pPr>
            <a:endParaRPr lang="en-GB" sz="1200" dirty="0">
              <a:solidFill>
                <a:prstClr val="black"/>
              </a:solidFill>
              <a:latin typeface="Arial" panose="020B0604020202020204" pitchFamily="34" charset="0"/>
              <a:ea typeface="Calibri"/>
              <a:cs typeface="Arial" panose="020B0604020202020204" pitchFamily="34" charset="0"/>
            </a:endParaRPr>
          </a:p>
          <a:p>
            <a:pPr>
              <a:lnSpc>
                <a:spcPct val="115000"/>
              </a:lnSpc>
            </a:pPr>
            <a:r>
              <a:rPr lang="en-GB" sz="1200" dirty="0">
                <a:solidFill>
                  <a:prstClr val="black"/>
                </a:solidFill>
                <a:latin typeface="Arial" panose="020B0604020202020204" pitchFamily="34" charset="0"/>
                <a:ea typeface="Times New Roman"/>
                <a:cs typeface="Arial" panose="020B0604020202020204" pitchFamily="34" charset="0"/>
              </a:rPr>
              <a:t>S.P.A - </a:t>
            </a:r>
            <a:r>
              <a:rPr lang="en-GB" sz="1200" b="1" dirty="0">
                <a:solidFill>
                  <a:prstClr val="black"/>
                </a:solidFill>
                <a:latin typeface="Arial" panose="020B0604020202020204" pitchFamily="34" charset="0"/>
                <a:ea typeface="Times New Roman"/>
                <a:cs typeface="Arial" panose="020B0604020202020204" pitchFamily="34" charset="0"/>
              </a:rPr>
              <a:t>Tel: </a:t>
            </a:r>
            <a:r>
              <a:rPr lang="en-GB" sz="1200" b="1" dirty="0" smtClean="0">
                <a:solidFill>
                  <a:prstClr val="black"/>
                </a:solidFill>
                <a:latin typeface="Arial" panose="020B0604020202020204" pitchFamily="34" charset="0"/>
                <a:ea typeface="Times New Roman"/>
                <a:cs typeface="Arial" panose="020B0604020202020204" pitchFamily="34" charset="0"/>
              </a:rPr>
              <a:t>03031231145</a:t>
            </a:r>
          </a:p>
          <a:p>
            <a:pPr>
              <a:lnSpc>
                <a:spcPct val="115000"/>
              </a:lnSpc>
            </a:pPr>
            <a:endParaRPr lang="en-GB" sz="1200" dirty="0">
              <a:solidFill>
                <a:prstClr val="black"/>
              </a:solidFill>
              <a:latin typeface="Arial" panose="020B0604020202020204" pitchFamily="34" charset="0"/>
              <a:ea typeface="Calibri"/>
              <a:cs typeface="Arial" panose="020B0604020202020204" pitchFamily="34" charset="0"/>
            </a:endParaRPr>
          </a:p>
          <a:p>
            <a:pPr>
              <a:lnSpc>
                <a:spcPct val="115000"/>
              </a:lnSpc>
            </a:pPr>
            <a:r>
              <a:rPr lang="en-GB" sz="1200" dirty="0">
                <a:solidFill>
                  <a:prstClr val="black"/>
                </a:solidFill>
                <a:latin typeface="Arial" panose="020B0604020202020204" pitchFamily="34" charset="0"/>
                <a:ea typeface="Times New Roman"/>
                <a:cs typeface="Arial" panose="020B0604020202020204" pitchFamily="34" charset="0"/>
              </a:rPr>
              <a:t>(</a:t>
            </a:r>
            <a:r>
              <a:rPr lang="en-GB" sz="1200" dirty="0" smtClean="0">
                <a:solidFill>
                  <a:prstClr val="black"/>
                </a:solidFill>
                <a:latin typeface="Arial" panose="020B0604020202020204" pitchFamily="34" charset="0"/>
                <a:ea typeface="Times New Roman"/>
                <a:cs typeface="Arial" panose="020B0604020202020204" pitchFamily="34" charset="0"/>
              </a:rPr>
              <a:t>9.00am- 5.00pm </a:t>
            </a:r>
            <a:r>
              <a:rPr lang="en-GB" sz="1200" dirty="0">
                <a:solidFill>
                  <a:prstClr val="black"/>
                </a:solidFill>
                <a:latin typeface="Arial" panose="020B0604020202020204" pitchFamily="34" charset="0"/>
                <a:ea typeface="Times New Roman"/>
                <a:cs typeface="Arial" panose="020B0604020202020204" pitchFamily="34" charset="0"/>
              </a:rPr>
              <a:t>Mon-Fri)</a:t>
            </a:r>
            <a:endParaRPr lang="en-GB" sz="1200" dirty="0">
              <a:solidFill>
                <a:prstClr val="black"/>
              </a:solidFill>
              <a:latin typeface="Arial" panose="020B0604020202020204" pitchFamily="34" charset="0"/>
              <a:ea typeface="Calibri"/>
              <a:cs typeface="Arial" panose="020B0604020202020204" pitchFamily="34" charset="0"/>
            </a:endParaRPr>
          </a:p>
        </p:txBody>
      </p:sp>
      <p:sp>
        <p:nvSpPr>
          <p:cNvPr id="7" name="TextBox 6"/>
          <p:cNvSpPr txBox="1"/>
          <p:nvPr/>
        </p:nvSpPr>
        <p:spPr>
          <a:xfrm>
            <a:off x="4271797" y="1122652"/>
            <a:ext cx="6537104" cy="1154162"/>
          </a:xfrm>
          <a:prstGeom prst="rect">
            <a:avLst/>
          </a:prstGeom>
          <a:solidFill>
            <a:schemeClr val="accent1">
              <a:lumMod val="40000"/>
              <a:lumOff val="60000"/>
            </a:schemeClr>
          </a:solidFill>
        </p:spPr>
        <p:txBody>
          <a:bodyPr wrap="square" rtlCol="0">
            <a:spAutoFit/>
          </a:bodyPr>
          <a:lstStyle/>
          <a:p>
            <a:pPr>
              <a:lnSpc>
                <a:spcPct val="115000"/>
              </a:lnSpc>
            </a:pPr>
            <a:r>
              <a:rPr lang="en-GB" sz="1200" dirty="0">
                <a:solidFill>
                  <a:prstClr val="black"/>
                </a:solidFill>
                <a:latin typeface="Arial" panose="020B0604020202020204" pitchFamily="34" charset="0"/>
                <a:ea typeface="Times New Roman"/>
                <a:cs typeface="Arial" panose="020B0604020202020204" pitchFamily="34" charset="0"/>
              </a:rPr>
              <a:t>Initial Response Team/Crisis Team for NTW </a:t>
            </a:r>
            <a:r>
              <a:rPr lang="en-GB" sz="1200" dirty="0" smtClean="0">
                <a:solidFill>
                  <a:prstClr val="black"/>
                </a:solidFill>
                <a:latin typeface="Arial" panose="020B0604020202020204" pitchFamily="34" charset="0"/>
                <a:ea typeface="Times New Roman"/>
                <a:cs typeface="Arial" panose="020B0604020202020204" pitchFamily="34" charset="0"/>
              </a:rPr>
              <a:t>Mental Health/L.D</a:t>
            </a:r>
            <a:r>
              <a:rPr lang="en-GB" sz="1200" dirty="0">
                <a:solidFill>
                  <a:prstClr val="black"/>
                </a:solidFill>
                <a:latin typeface="Arial" panose="020B0604020202020204" pitchFamily="34" charset="0"/>
                <a:ea typeface="Times New Roman"/>
                <a:cs typeface="Arial" panose="020B0604020202020204" pitchFamily="34" charset="0"/>
              </a:rPr>
              <a:t>. T</a:t>
            </a:r>
            <a:r>
              <a:rPr lang="en-GB" sz="1200" dirty="0" smtClean="0">
                <a:solidFill>
                  <a:prstClr val="black"/>
                </a:solidFill>
                <a:latin typeface="Arial" panose="020B0604020202020204" pitchFamily="34" charset="0"/>
                <a:ea typeface="Times New Roman"/>
                <a:cs typeface="Arial" panose="020B0604020202020204" pitchFamily="34" charset="0"/>
              </a:rPr>
              <a:t>eam</a:t>
            </a:r>
          </a:p>
          <a:p>
            <a:pPr>
              <a:lnSpc>
                <a:spcPct val="115000"/>
              </a:lnSpc>
            </a:pPr>
            <a:endParaRPr lang="en-GB" sz="1200" dirty="0">
              <a:solidFill>
                <a:prstClr val="black"/>
              </a:solidFill>
              <a:latin typeface="Arial" panose="020B0604020202020204" pitchFamily="34" charset="0"/>
              <a:ea typeface="Calibri"/>
              <a:cs typeface="Arial" panose="020B0604020202020204" pitchFamily="34" charset="0"/>
            </a:endParaRPr>
          </a:p>
          <a:p>
            <a:pPr>
              <a:lnSpc>
                <a:spcPct val="115000"/>
              </a:lnSpc>
            </a:pPr>
            <a:r>
              <a:rPr lang="en-GB" sz="1200" b="1" dirty="0">
                <a:solidFill>
                  <a:prstClr val="black"/>
                </a:solidFill>
                <a:latin typeface="Arial" panose="020B0604020202020204" pitchFamily="34" charset="0"/>
                <a:ea typeface="Times New Roman"/>
                <a:cs typeface="Arial" panose="020B0604020202020204" pitchFamily="34" charset="0"/>
              </a:rPr>
              <a:t>Tel: </a:t>
            </a:r>
            <a:r>
              <a:rPr lang="en-GB" sz="1200" b="1" dirty="0" smtClean="0">
                <a:solidFill>
                  <a:prstClr val="black"/>
                </a:solidFill>
                <a:latin typeface="Arial" panose="020B0604020202020204" pitchFamily="34" charset="0"/>
                <a:ea typeface="Times New Roman"/>
                <a:cs typeface="Arial" panose="020B0604020202020204" pitchFamily="34" charset="0"/>
              </a:rPr>
              <a:t>03031231145</a:t>
            </a:r>
          </a:p>
          <a:p>
            <a:pPr>
              <a:lnSpc>
                <a:spcPct val="115000"/>
              </a:lnSpc>
            </a:pPr>
            <a:endParaRPr lang="en-GB" sz="1200" dirty="0">
              <a:solidFill>
                <a:prstClr val="black"/>
              </a:solidFill>
              <a:latin typeface="Arial" panose="020B0604020202020204" pitchFamily="34" charset="0"/>
              <a:ea typeface="Calibri"/>
              <a:cs typeface="Arial" panose="020B0604020202020204" pitchFamily="34" charset="0"/>
            </a:endParaRPr>
          </a:p>
          <a:p>
            <a:pPr>
              <a:lnSpc>
                <a:spcPct val="115000"/>
              </a:lnSpc>
            </a:pPr>
            <a:r>
              <a:rPr lang="en-GB" sz="1200" dirty="0">
                <a:solidFill>
                  <a:prstClr val="black"/>
                </a:solidFill>
                <a:latin typeface="Arial" panose="020B0604020202020204" pitchFamily="34" charset="0"/>
                <a:ea typeface="Times New Roman"/>
                <a:cs typeface="Arial" panose="020B0604020202020204" pitchFamily="34" charset="0"/>
              </a:rPr>
              <a:t>(24 hour)</a:t>
            </a:r>
            <a:endParaRPr lang="en-GB" sz="1200" dirty="0">
              <a:solidFill>
                <a:prstClr val="black"/>
              </a:solidFill>
              <a:latin typeface="Arial" panose="020B0604020202020204" pitchFamily="34" charset="0"/>
              <a:ea typeface="Calibri"/>
              <a:cs typeface="Arial" panose="020B0604020202020204" pitchFamily="34" charset="0"/>
            </a:endParaRPr>
          </a:p>
        </p:txBody>
      </p:sp>
      <p:sp>
        <p:nvSpPr>
          <p:cNvPr id="8" name="TextBox 7"/>
          <p:cNvSpPr txBox="1"/>
          <p:nvPr/>
        </p:nvSpPr>
        <p:spPr>
          <a:xfrm>
            <a:off x="589433" y="2497490"/>
            <a:ext cx="5602579" cy="1154162"/>
          </a:xfrm>
          <a:prstGeom prst="rect">
            <a:avLst/>
          </a:prstGeom>
          <a:solidFill>
            <a:schemeClr val="accent3">
              <a:lumMod val="40000"/>
              <a:lumOff val="60000"/>
            </a:schemeClr>
          </a:solidFill>
        </p:spPr>
        <p:txBody>
          <a:bodyPr wrap="square" rtlCol="0">
            <a:spAutoFit/>
          </a:bodyPr>
          <a:lstStyle/>
          <a:p>
            <a:pPr>
              <a:lnSpc>
                <a:spcPct val="115000"/>
              </a:lnSpc>
            </a:pPr>
            <a:r>
              <a:rPr lang="en-GB" sz="1200" dirty="0">
                <a:solidFill>
                  <a:prstClr val="black"/>
                </a:solidFill>
                <a:latin typeface="Arial" panose="020B0604020202020204" pitchFamily="34" charset="0"/>
                <a:ea typeface="Times New Roman"/>
                <a:cs typeface="Arial" panose="020B0604020202020204" pitchFamily="34" charset="0"/>
              </a:rPr>
              <a:t>Specialist Palliative Care Team - Sunderland – </a:t>
            </a:r>
            <a:r>
              <a:rPr lang="en-GB" sz="1200" dirty="0" smtClean="0">
                <a:solidFill>
                  <a:prstClr val="black"/>
                </a:solidFill>
                <a:latin typeface="Arial" panose="020B0604020202020204" pitchFamily="34" charset="0"/>
                <a:ea typeface="Times New Roman"/>
                <a:cs typeface="Arial" panose="020B0604020202020204" pitchFamily="34" charset="0"/>
              </a:rPr>
              <a:t>Community</a:t>
            </a:r>
          </a:p>
          <a:p>
            <a:pPr>
              <a:lnSpc>
                <a:spcPct val="115000"/>
              </a:lnSpc>
            </a:pPr>
            <a:endParaRPr lang="en-GB" sz="1200" dirty="0">
              <a:solidFill>
                <a:prstClr val="black"/>
              </a:solidFill>
              <a:latin typeface="Arial" panose="020B0604020202020204" pitchFamily="34" charset="0"/>
              <a:ea typeface="Calibri"/>
              <a:cs typeface="Arial" panose="020B0604020202020204" pitchFamily="34" charset="0"/>
            </a:endParaRPr>
          </a:p>
          <a:p>
            <a:pPr>
              <a:lnSpc>
                <a:spcPct val="115000"/>
              </a:lnSpc>
            </a:pPr>
            <a:r>
              <a:rPr lang="en-GB" sz="1200" dirty="0">
                <a:solidFill>
                  <a:prstClr val="black"/>
                </a:solidFill>
                <a:latin typeface="Arial" panose="020B0604020202020204" pitchFamily="34" charset="0"/>
                <a:ea typeface="Times New Roman"/>
                <a:cs typeface="Arial" panose="020B0604020202020204" pitchFamily="34" charset="0"/>
              </a:rPr>
              <a:t>SPOC Tel: </a:t>
            </a:r>
            <a:r>
              <a:rPr lang="en-GB" sz="1200" b="1" dirty="0">
                <a:solidFill>
                  <a:prstClr val="black"/>
                </a:solidFill>
                <a:latin typeface="Arial" panose="020B0604020202020204" pitchFamily="34" charset="0"/>
                <a:ea typeface="Times New Roman"/>
                <a:cs typeface="Arial" panose="020B0604020202020204" pitchFamily="34" charset="0"/>
              </a:rPr>
              <a:t>0191 </a:t>
            </a:r>
            <a:r>
              <a:rPr lang="en-GB" sz="1200" b="1" dirty="0" smtClean="0">
                <a:solidFill>
                  <a:prstClr val="black"/>
                </a:solidFill>
                <a:latin typeface="Arial" panose="020B0604020202020204" pitchFamily="34" charset="0"/>
                <a:ea typeface="Times New Roman"/>
                <a:cs typeface="Arial" panose="020B0604020202020204" pitchFamily="34" charset="0"/>
              </a:rPr>
              <a:t>5128420</a:t>
            </a:r>
          </a:p>
          <a:p>
            <a:pPr>
              <a:lnSpc>
                <a:spcPct val="115000"/>
              </a:lnSpc>
            </a:pPr>
            <a:endParaRPr lang="en-GB" sz="1200" dirty="0">
              <a:solidFill>
                <a:prstClr val="black"/>
              </a:solidFill>
              <a:latin typeface="Arial" panose="020B0604020202020204" pitchFamily="34" charset="0"/>
              <a:ea typeface="Calibri"/>
              <a:cs typeface="Arial" panose="020B0604020202020204" pitchFamily="34" charset="0"/>
            </a:endParaRPr>
          </a:p>
          <a:p>
            <a:pPr>
              <a:lnSpc>
                <a:spcPct val="115000"/>
              </a:lnSpc>
            </a:pPr>
            <a:r>
              <a:rPr lang="en-GB" sz="1200" dirty="0">
                <a:solidFill>
                  <a:prstClr val="black"/>
                </a:solidFill>
                <a:latin typeface="Arial" panose="020B0604020202020204" pitchFamily="34" charset="0"/>
                <a:ea typeface="Times New Roman"/>
                <a:cs typeface="Arial" panose="020B0604020202020204" pitchFamily="34" charset="0"/>
              </a:rPr>
              <a:t>(9.00am- 5.00pm Mon-Fri)</a:t>
            </a:r>
            <a:endParaRPr lang="en-GB" sz="1200" dirty="0">
              <a:solidFill>
                <a:prstClr val="black"/>
              </a:solidFill>
              <a:latin typeface="Arial" panose="020B0604020202020204" pitchFamily="34" charset="0"/>
              <a:ea typeface="Calibri"/>
              <a:cs typeface="Arial" panose="020B0604020202020204" pitchFamily="34" charset="0"/>
            </a:endParaRPr>
          </a:p>
        </p:txBody>
      </p:sp>
      <p:sp>
        <p:nvSpPr>
          <p:cNvPr id="9" name="TextBox 8"/>
          <p:cNvSpPr txBox="1"/>
          <p:nvPr/>
        </p:nvSpPr>
        <p:spPr>
          <a:xfrm>
            <a:off x="6366525" y="2497490"/>
            <a:ext cx="5682136" cy="1154162"/>
          </a:xfrm>
          <a:prstGeom prst="rect">
            <a:avLst/>
          </a:prstGeom>
          <a:solidFill>
            <a:schemeClr val="accent3">
              <a:lumMod val="40000"/>
              <a:lumOff val="60000"/>
            </a:schemeClr>
          </a:solidFill>
        </p:spPr>
        <p:txBody>
          <a:bodyPr wrap="square" rtlCol="0">
            <a:spAutoFit/>
          </a:bodyPr>
          <a:lstStyle/>
          <a:p>
            <a:pPr>
              <a:lnSpc>
                <a:spcPct val="115000"/>
              </a:lnSpc>
            </a:pPr>
            <a:r>
              <a:rPr lang="en-GB" sz="1200" dirty="0">
                <a:solidFill>
                  <a:prstClr val="black"/>
                </a:solidFill>
                <a:latin typeface="Arial" panose="020B0604020202020204" pitchFamily="34" charset="0"/>
                <a:ea typeface="Times New Roman"/>
                <a:cs typeface="Arial" panose="020B0604020202020204" pitchFamily="34" charset="0"/>
              </a:rPr>
              <a:t>Specialist Palliative Care Team </a:t>
            </a:r>
            <a:r>
              <a:rPr lang="en-GB" sz="1200" dirty="0" smtClean="0">
                <a:solidFill>
                  <a:prstClr val="black"/>
                </a:solidFill>
                <a:latin typeface="Arial" panose="020B0604020202020204" pitchFamily="34" charset="0"/>
                <a:ea typeface="Times New Roman"/>
                <a:cs typeface="Arial" panose="020B0604020202020204" pitchFamily="34" charset="0"/>
              </a:rPr>
              <a:t>- Sunderland </a:t>
            </a:r>
            <a:r>
              <a:rPr lang="en-GB" sz="1200" dirty="0">
                <a:solidFill>
                  <a:prstClr val="black"/>
                </a:solidFill>
                <a:latin typeface="Arial" panose="020B0604020202020204" pitchFamily="34" charset="0"/>
                <a:ea typeface="Times New Roman"/>
                <a:cs typeface="Arial" panose="020B0604020202020204" pitchFamily="34" charset="0"/>
              </a:rPr>
              <a:t>Royal </a:t>
            </a:r>
            <a:r>
              <a:rPr lang="en-GB" sz="1200" dirty="0" smtClean="0">
                <a:solidFill>
                  <a:prstClr val="black"/>
                </a:solidFill>
                <a:latin typeface="Arial" panose="020B0604020202020204" pitchFamily="34" charset="0"/>
                <a:ea typeface="Times New Roman"/>
                <a:cs typeface="Arial" panose="020B0604020202020204" pitchFamily="34" charset="0"/>
              </a:rPr>
              <a:t>Hospital       </a:t>
            </a:r>
          </a:p>
          <a:p>
            <a:pPr>
              <a:lnSpc>
                <a:spcPct val="115000"/>
              </a:lnSpc>
            </a:pPr>
            <a:endParaRPr lang="en-GB" sz="1200" b="1" dirty="0">
              <a:solidFill>
                <a:prstClr val="black"/>
              </a:solidFill>
              <a:latin typeface="Arial" panose="020B0604020202020204" pitchFamily="34" charset="0"/>
              <a:ea typeface="Times New Roman"/>
              <a:cs typeface="Arial" panose="020B0604020202020204" pitchFamily="34" charset="0"/>
            </a:endParaRPr>
          </a:p>
          <a:p>
            <a:pPr>
              <a:lnSpc>
                <a:spcPct val="115000"/>
              </a:lnSpc>
            </a:pPr>
            <a:r>
              <a:rPr lang="en-GB" sz="1200" b="1" dirty="0" smtClean="0">
                <a:solidFill>
                  <a:prstClr val="black"/>
                </a:solidFill>
                <a:latin typeface="Arial" panose="020B0604020202020204" pitchFamily="34" charset="0"/>
                <a:ea typeface="Times New Roman"/>
                <a:cs typeface="Arial" panose="020B0604020202020204" pitchFamily="34" charset="0"/>
              </a:rPr>
              <a:t>Tel</a:t>
            </a:r>
            <a:r>
              <a:rPr lang="en-GB" sz="1200" b="1" dirty="0">
                <a:solidFill>
                  <a:prstClr val="black"/>
                </a:solidFill>
                <a:latin typeface="Arial" panose="020B0604020202020204" pitchFamily="34" charset="0"/>
                <a:ea typeface="Times New Roman"/>
                <a:cs typeface="Arial" panose="020B0604020202020204" pitchFamily="34" charset="0"/>
              </a:rPr>
              <a:t>: 0191 5656256 </a:t>
            </a:r>
            <a:endParaRPr lang="en-GB" sz="1200" b="1" dirty="0" smtClean="0">
              <a:solidFill>
                <a:prstClr val="black"/>
              </a:solidFill>
              <a:latin typeface="Arial" panose="020B0604020202020204" pitchFamily="34" charset="0"/>
              <a:ea typeface="Times New Roman"/>
              <a:cs typeface="Arial" panose="020B0604020202020204" pitchFamily="34" charset="0"/>
            </a:endParaRPr>
          </a:p>
          <a:p>
            <a:pPr>
              <a:lnSpc>
                <a:spcPct val="115000"/>
              </a:lnSpc>
            </a:pPr>
            <a:endParaRPr lang="en-GB" sz="1200" dirty="0">
              <a:solidFill>
                <a:prstClr val="black"/>
              </a:solidFill>
              <a:latin typeface="Arial" panose="020B0604020202020204" pitchFamily="34" charset="0"/>
              <a:ea typeface="Calibri"/>
              <a:cs typeface="Arial" panose="020B0604020202020204" pitchFamily="34" charset="0"/>
            </a:endParaRPr>
          </a:p>
          <a:p>
            <a:pPr>
              <a:lnSpc>
                <a:spcPct val="115000"/>
              </a:lnSpc>
            </a:pPr>
            <a:r>
              <a:rPr lang="en-GB" sz="1200" dirty="0">
                <a:solidFill>
                  <a:prstClr val="black"/>
                </a:solidFill>
                <a:latin typeface="Arial" panose="020B0604020202020204" pitchFamily="34" charset="0"/>
                <a:ea typeface="Times New Roman"/>
                <a:cs typeface="Arial" panose="020B0604020202020204" pitchFamily="34" charset="0"/>
              </a:rPr>
              <a:t>(9.00am- 5.00pm Mon-Fri)</a:t>
            </a:r>
          </a:p>
        </p:txBody>
      </p:sp>
      <p:sp>
        <p:nvSpPr>
          <p:cNvPr id="10" name="TextBox 9"/>
          <p:cNvSpPr txBox="1"/>
          <p:nvPr/>
        </p:nvSpPr>
        <p:spPr>
          <a:xfrm>
            <a:off x="545109" y="3861048"/>
            <a:ext cx="1998496" cy="1065676"/>
          </a:xfrm>
          <a:prstGeom prst="rect">
            <a:avLst/>
          </a:prstGeom>
          <a:solidFill>
            <a:schemeClr val="accent3">
              <a:lumMod val="40000"/>
              <a:lumOff val="60000"/>
            </a:schemeClr>
          </a:solidFill>
        </p:spPr>
        <p:txBody>
          <a:bodyPr wrap="square" rtlCol="0">
            <a:spAutoFit/>
          </a:bodyPr>
          <a:lstStyle/>
          <a:p>
            <a:pPr>
              <a:lnSpc>
                <a:spcPct val="115000"/>
              </a:lnSpc>
            </a:pPr>
            <a:r>
              <a:rPr lang="en-GB" sz="1100" dirty="0">
                <a:solidFill>
                  <a:prstClr val="black"/>
                </a:solidFill>
                <a:latin typeface="Arial" panose="020B0604020202020204" pitchFamily="34" charset="0"/>
                <a:ea typeface="Times New Roman"/>
                <a:cs typeface="Arial" panose="020B0604020202020204" pitchFamily="34" charset="0"/>
              </a:rPr>
              <a:t> </a:t>
            </a:r>
            <a:r>
              <a:rPr lang="en-GB" sz="1100" dirty="0" smtClean="0">
                <a:solidFill>
                  <a:prstClr val="black"/>
                </a:solidFill>
                <a:latin typeface="Arial" panose="020B0604020202020204" pitchFamily="34" charset="0"/>
                <a:ea typeface="Times New Roman"/>
                <a:cs typeface="Arial" panose="020B0604020202020204" pitchFamily="34" charset="0"/>
              </a:rPr>
              <a:t>Hospice Helpline</a:t>
            </a:r>
          </a:p>
          <a:p>
            <a:pPr>
              <a:lnSpc>
                <a:spcPct val="115000"/>
              </a:lnSpc>
            </a:pPr>
            <a:endParaRPr lang="en-GB" sz="1100" dirty="0" smtClean="0">
              <a:solidFill>
                <a:prstClr val="black"/>
              </a:solidFill>
              <a:latin typeface="Arial" panose="020B0604020202020204" pitchFamily="34" charset="0"/>
              <a:ea typeface="Times New Roman"/>
              <a:cs typeface="Arial" panose="020B0604020202020204" pitchFamily="34" charset="0"/>
            </a:endParaRPr>
          </a:p>
          <a:p>
            <a:pPr>
              <a:lnSpc>
                <a:spcPct val="115000"/>
              </a:lnSpc>
            </a:pPr>
            <a:r>
              <a:rPr lang="en-GB" sz="1100" b="1" dirty="0" smtClean="0">
                <a:solidFill>
                  <a:prstClr val="black"/>
                </a:solidFill>
                <a:latin typeface="Arial" panose="020B0604020202020204" pitchFamily="34" charset="0"/>
                <a:ea typeface="Times New Roman"/>
                <a:cs typeface="Arial" panose="020B0604020202020204" pitchFamily="34" charset="0"/>
              </a:rPr>
              <a:t>Tel</a:t>
            </a:r>
            <a:r>
              <a:rPr lang="en-GB" sz="1100" b="1" dirty="0">
                <a:solidFill>
                  <a:prstClr val="black"/>
                </a:solidFill>
                <a:latin typeface="Arial" panose="020B0604020202020204" pitchFamily="34" charset="0"/>
                <a:ea typeface="Times New Roman"/>
                <a:cs typeface="Arial" panose="020B0604020202020204" pitchFamily="34" charset="0"/>
              </a:rPr>
              <a:t>: 0191 </a:t>
            </a:r>
            <a:r>
              <a:rPr lang="en-GB" sz="1100" b="1" dirty="0" smtClean="0">
                <a:solidFill>
                  <a:prstClr val="black"/>
                </a:solidFill>
                <a:latin typeface="Arial" panose="020B0604020202020204" pitchFamily="34" charset="0"/>
                <a:ea typeface="Times New Roman"/>
                <a:cs typeface="Arial" panose="020B0604020202020204" pitchFamily="34" charset="0"/>
              </a:rPr>
              <a:t>5128424</a:t>
            </a:r>
          </a:p>
          <a:p>
            <a:pPr>
              <a:lnSpc>
                <a:spcPct val="115000"/>
              </a:lnSpc>
            </a:pPr>
            <a:endParaRPr lang="en-GB" sz="1100" b="1" dirty="0" smtClean="0">
              <a:solidFill>
                <a:prstClr val="black"/>
              </a:solidFill>
              <a:latin typeface="Arial" panose="020B0604020202020204" pitchFamily="34" charset="0"/>
              <a:ea typeface="Times New Roman"/>
              <a:cs typeface="Arial" panose="020B0604020202020204" pitchFamily="34" charset="0"/>
            </a:endParaRPr>
          </a:p>
          <a:p>
            <a:pPr>
              <a:lnSpc>
                <a:spcPct val="115000"/>
              </a:lnSpc>
            </a:pPr>
            <a:r>
              <a:rPr lang="en-GB" sz="1100" dirty="0">
                <a:solidFill>
                  <a:prstClr val="black"/>
                </a:solidFill>
                <a:latin typeface="Arial" panose="020B0604020202020204" pitchFamily="34" charset="0"/>
                <a:ea typeface="Calibri"/>
                <a:cs typeface="Arial" panose="020B0604020202020204" pitchFamily="34" charset="0"/>
              </a:rPr>
              <a:t> (24 hours</a:t>
            </a:r>
            <a:r>
              <a:rPr lang="en-GB" sz="1100" dirty="0" smtClean="0">
                <a:solidFill>
                  <a:prstClr val="black"/>
                </a:solidFill>
                <a:latin typeface="Arial" panose="020B0604020202020204" pitchFamily="34" charset="0"/>
                <a:ea typeface="Calibri"/>
                <a:cs typeface="Arial" panose="020B0604020202020204" pitchFamily="34" charset="0"/>
              </a:rPr>
              <a:t>)</a:t>
            </a:r>
            <a:endParaRPr lang="en-GB" sz="1100" dirty="0">
              <a:solidFill>
                <a:prstClr val="black"/>
              </a:solidFill>
              <a:latin typeface="Arial" panose="020B0604020202020204" pitchFamily="34" charset="0"/>
              <a:ea typeface="Calibri"/>
              <a:cs typeface="Arial" panose="020B0604020202020204" pitchFamily="34" charset="0"/>
            </a:endParaRPr>
          </a:p>
        </p:txBody>
      </p:sp>
      <p:sp>
        <p:nvSpPr>
          <p:cNvPr id="11" name="TextBox 10"/>
          <p:cNvSpPr txBox="1"/>
          <p:nvPr/>
        </p:nvSpPr>
        <p:spPr>
          <a:xfrm>
            <a:off x="2735628" y="3861048"/>
            <a:ext cx="3264363" cy="1065676"/>
          </a:xfrm>
          <a:prstGeom prst="rect">
            <a:avLst/>
          </a:prstGeom>
          <a:solidFill>
            <a:schemeClr val="accent3">
              <a:lumMod val="40000"/>
              <a:lumOff val="60000"/>
            </a:schemeClr>
          </a:solidFill>
        </p:spPr>
        <p:txBody>
          <a:bodyPr wrap="square" rtlCol="0">
            <a:spAutoFit/>
          </a:bodyPr>
          <a:lstStyle/>
          <a:p>
            <a:pPr>
              <a:lnSpc>
                <a:spcPct val="115000"/>
              </a:lnSpc>
            </a:pPr>
            <a:r>
              <a:rPr lang="en-GB" sz="1100" dirty="0">
                <a:solidFill>
                  <a:prstClr val="black"/>
                </a:solidFill>
                <a:latin typeface="Arial" panose="020B0604020202020204" pitchFamily="34" charset="0"/>
                <a:ea typeface="Times New Roman"/>
                <a:cs typeface="Arial" panose="020B0604020202020204" pitchFamily="34" charset="0"/>
              </a:rPr>
              <a:t>Out of Hours Palliative Care </a:t>
            </a:r>
            <a:r>
              <a:rPr lang="en-GB" sz="1100" dirty="0" smtClean="0">
                <a:solidFill>
                  <a:prstClr val="black"/>
                </a:solidFill>
                <a:latin typeface="Arial" panose="020B0604020202020204" pitchFamily="34" charset="0"/>
                <a:ea typeface="Times New Roman"/>
                <a:cs typeface="Arial" panose="020B0604020202020204" pitchFamily="34" charset="0"/>
              </a:rPr>
              <a:t>Team</a:t>
            </a:r>
          </a:p>
          <a:p>
            <a:pPr>
              <a:lnSpc>
                <a:spcPct val="115000"/>
              </a:lnSpc>
            </a:pPr>
            <a:endParaRPr lang="en-GB" sz="1100" dirty="0">
              <a:solidFill>
                <a:prstClr val="black"/>
              </a:solidFill>
              <a:latin typeface="Arial" panose="020B0604020202020204" pitchFamily="34" charset="0"/>
              <a:ea typeface="Times New Roman"/>
              <a:cs typeface="Arial" panose="020B0604020202020204" pitchFamily="34" charset="0"/>
            </a:endParaRPr>
          </a:p>
          <a:p>
            <a:pPr>
              <a:lnSpc>
                <a:spcPct val="115000"/>
              </a:lnSpc>
            </a:pPr>
            <a:r>
              <a:rPr lang="en-GB" sz="1100" b="1" dirty="0" smtClean="0">
                <a:solidFill>
                  <a:prstClr val="black"/>
                </a:solidFill>
                <a:latin typeface="Arial" panose="020B0604020202020204" pitchFamily="34" charset="0"/>
                <a:ea typeface="Times New Roman"/>
                <a:cs typeface="Arial" panose="020B0604020202020204" pitchFamily="34" charset="0"/>
              </a:rPr>
              <a:t>Tel</a:t>
            </a:r>
            <a:r>
              <a:rPr lang="en-GB" sz="1100" b="1" dirty="0">
                <a:solidFill>
                  <a:prstClr val="black"/>
                </a:solidFill>
                <a:latin typeface="Arial" panose="020B0604020202020204" pitchFamily="34" charset="0"/>
                <a:ea typeface="Times New Roman"/>
                <a:cs typeface="Arial" panose="020B0604020202020204" pitchFamily="34" charset="0"/>
              </a:rPr>
              <a:t>: </a:t>
            </a:r>
            <a:r>
              <a:rPr lang="en-GB" sz="1100" b="1" dirty="0" smtClean="0">
                <a:solidFill>
                  <a:prstClr val="black"/>
                </a:solidFill>
                <a:latin typeface="Arial" panose="020B0604020202020204" pitchFamily="34" charset="0"/>
                <a:ea typeface="Times New Roman"/>
                <a:cs typeface="Arial" panose="020B0604020202020204" pitchFamily="34" charset="0"/>
              </a:rPr>
              <a:t>07798925128</a:t>
            </a:r>
          </a:p>
          <a:p>
            <a:pPr>
              <a:lnSpc>
                <a:spcPct val="115000"/>
              </a:lnSpc>
            </a:pPr>
            <a:endParaRPr lang="en-GB" sz="1100" b="1" dirty="0">
              <a:solidFill>
                <a:prstClr val="black"/>
              </a:solidFill>
              <a:latin typeface="Arial" panose="020B0604020202020204" pitchFamily="34" charset="0"/>
              <a:ea typeface="Calibri"/>
              <a:cs typeface="Arial" panose="020B0604020202020204" pitchFamily="34" charset="0"/>
            </a:endParaRPr>
          </a:p>
          <a:p>
            <a:pPr>
              <a:lnSpc>
                <a:spcPct val="115000"/>
              </a:lnSpc>
            </a:pPr>
            <a:r>
              <a:rPr lang="en-GB" sz="1100" dirty="0">
                <a:solidFill>
                  <a:prstClr val="black"/>
                </a:solidFill>
                <a:latin typeface="Arial" panose="020B0604020202020204" pitchFamily="34" charset="0"/>
                <a:ea typeface="Calibri"/>
                <a:cs typeface="Arial" panose="020B0604020202020204" pitchFamily="34" charset="0"/>
              </a:rPr>
              <a:t>(5.00pm – 8.30am</a:t>
            </a:r>
            <a:r>
              <a:rPr lang="en-GB" sz="1100" dirty="0" smtClean="0">
                <a:solidFill>
                  <a:prstClr val="black"/>
                </a:solidFill>
                <a:latin typeface="Arial" panose="020B0604020202020204" pitchFamily="34" charset="0"/>
                <a:ea typeface="Calibri"/>
                <a:cs typeface="Arial" panose="020B0604020202020204" pitchFamily="34" charset="0"/>
              </a:rPr>
              <a:t>)</a:t>
            </a:r>
            <a:endParaRPr lang="en-GB" sz="1100" dirty="0">
              <a:solidFill>
                <a:prstClr val="black"/>
              </a:solidFill>
              <a:latin typeface="Arial" panose="020B0604020202020204" pitchFamily="34" charset="0"/>
              <a:ea typeface="Calibri"/>
              <a:cs typeface="Arial" panose="020B0604020202020204" pitchFamily="34" charset="0"/>
            </a:endParaRPr>
          </a:p>
        </p:txBody>
      </p:sp>
      <p:sp>
        <p:nvSpPr>
          <p:cNvPr id="12" name="TextBox 11"/>
          <p:cNvSpPr txBox="1"/>
          <p:nvPr/>
        </p:nvSpPr>
        <p:spPr>
          <a:xfrm>
            <a:off x="6142344" y="3861051"/>
            <a:ext cx="2688299" cy="676339"/>
          </a:xfrm>
          <a:prstGeom prst="rect">
            <a:avLst/>
          </a:prstGeom>
          <a:solidFill>
            <a:schemeClr val="accent6">
              <a:lumMod val="40000"/>
              <a:lumOff val="60000"/>
            </a:schemeClr>
          </a:solidFill>
        </p:spPr>
        <p:txBody>
          <a:bodyPr wrap="square" rtlCol="0">
            <a:spAutoFit/>
          </a:bodyPr>
          <a:lstStyle/>
          <a:p>
            <a:pPr algn="ctr">
              <a:lnSpc>
                <a:spcPct val="115000"/>
              </a:lnSpc>
            </a:pPr>
            <a:r>
              <a:rPr lang="en-GB" sz="1100" dirty="0">
                <a:solidFill>
                  <a:prstClr val="black"/>
                </a:solidFill>
                <a:latin typeface="Arial" panose="020B0604020202020204" pitchFamily="34" charset="0"/>
                <a:ea typeface="Times New Roman"/>
                <a:cs typeface="Arial" panose="020B0604020202020204" pitchFamily="34" charset="0"/>
              </a:rPr>
              <a:t>District nurses </a:t>
            </a:r>
            <a:endParaRPr lang="en-GB" sz="1100" dirty="0" smtClean="0">
              <a:solidFill>
                <a:prstClr val="black"/>
              </a:solidFill>
              <a:latin typeface="Arial" panose="020B0604020202020204" pitchFamily="34" charset="0"/>
              <a:ea typeface="Times New Roman"/>
              <a:cs typeface="Arial" panose="020B0604020202020204" pitchFamily="34" charset="0"/>
            </a:endParaRPr>
          </a:p>
          <a:p>
            <a:pPr algn="ctr">
              <a:lnSpc>
                <a:spcPct val="115000"/>
              </a:lnSpc>
            </a:pPr>
            <a:endParaRPr lang="en-GB" sz="1100" dirty="0" smtClean="0">
              <a:solidFill>
                <a:prstClr val="black"/>
              </a:solidFill>
              <a:latin typeface="Arial" panose="020B0604020202020204" pitchFamily="34" charset="0"/>
              <a:ea typeface="Times New Roman"/>
              <a:cs typeface="Arial" panose="020B0604020202020204" pitchFamily="34" charset="0"/>
            </a:endParaRPr>
          </a:p>
          <a:p>
            <a:pPr algn="ctr">
              <a:lnSpc>
                <a:spcPct val="115000"/>
              </a:lnSpc>
            </a:pPr>
            <a:r>
              <a:rPr lang="en-GB" sz="1100" dirty="0" smtClean="0">
                <a:solidFill>
                  <a:prstClr val="black"/>
                </a:solidFill>
                <a:latin typeface="Arial" panose="020B0604020202020204" pitchFamily="34" charset="0"/>
                <a:ea typeface="Times New Roman"/>
                <a:cs typeface="Arial" panose="020B0604020202020204" pitchFamily="34" charset="0"/>
              </a:rPr>
              <a:t>(</a:t>
            </a:r>
            <a:r>
              <a:rPr lang="en-GB" sz="1100" dirty="0">
                <a:solidFill>
                  <a:prstClr val="black"/>
                </a:solidFill>
                <a:latin typeface="Arial" panose="020B0604020202020204" pitchFamily="34" charset="0"/>
                <a:ea typeface="Times New Roman"/>
                <a:cs typeface="Arial" panose="020B0604020202020204" pitchFamily="34" charset="0"/>
              </a:rPr>
              <a:t>see resource folder)</a:t>
            </a:r>
            <a:endParaRPr lang="en-GB" sz="1100" dirty="0">
              <a:solidFill>
                <a:prstClr val="black"/>
              </a:solidFill>
              <a:latin typeface="Arial" panose="020B0604020202020204" pitchFamily="34" charset="0"/>
              <a:ea typeface="Calibri"/>
              <a:cs typeface="Arial" panose="020B0604020202020204" pitchFamily="34" charset="0"/>
            </a:endParaRPr>
          </a:p>
        </p:txBody>
      </p:sp>
    </p:spTree>
    <p:extLst>
      <p:ext uri="{BB962C8B-B14F-4D97-AF65-F5344CB8AC3E}">
        <p14:creationId xmlns:p14="http://schemas.microsoft.com/office/powerpoint/2010/main" val="216250245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0" y="2130428"/>
            <a:ext cx="12192000" cy="1470025"/>
          </a:xfrm>
        </p:spPr>
        <p:txBody>
          <a:bodyPr/>
          <a:lstStyle/>
          <a:p>
            <a:r>
              <a:rPr lang="en-GB" dirty="0" smtClean="0"/>
              <a:t>So how are we doing in Sunderland?</a:t>
            </a:r>
            <a:endParaRPr lang="en-GB" dirty="0"/>
          </a:p>
        </p:txBody>
      </p:sp>
    </p:spTree>
    <p:extLst>
      <p:ext uri="{BB962C8B-B14F-4D97-AF65-F5344CB8AC3E}">
        <p14:creationId xmlns:p14="http://schemas.microsoft.com/office/powerpoint/2010/main" val="22869845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850106"/>
          </a:xfrm>
        </p:spPr>
        <p:txBody>
          <a:bodyPr/>
          <a:lstStyle/>
          <a:p>
            <a:r>
              <a:rPr lang="en-GB" dirty="0" smtClean="0"/>
              <a:t>Audit -12 months 2016-2017</a:t>
            </a:r>
            <a:endParaRPr lang="en-GB" dirty="0"/>
          </a:p>
        </p:txBody>
      </p:sp>
      <p:sp>
        <p:nvSpPr>
          <p:cNvPr id="3" name="Content Placeholder 2"/>
          <p:cNvSpPr>
            <a:spLocks noGrp="1"/>
          </p:cNvSpPr>
          <p:nvPr>
            <p:ph idx="1"/>
          </p:nvPr>
        </p:nvSpPr>
        <p:spPr/>
        <p:txBody>
          <a:bodyPr>
            <a:normAutofit/>
          </a:bodyPr>
          <a:lstStyle/>
          <a:p>
            <a:pPr marL="0" indent="0">
              <a:buNone/>
            </a:pPr>
            <a:r>
              <a:rPr lang="en-US" sz="2600" b="1" dirty="0" smtClean="0"/>
              <a:t> Demographics</a:t>
            </a:r>
            <a:endParaRPr lang="en-GB" sz="2600" dirty="0"/>
          </a:p>
          <a:p>
            <a:pPr marL="0" indent="0">
              <a:buNone/>
            </a:pPr>
            <a:r>
              <a:rPr lang="en-US" sz="2600" dirty="0"/>
              <a:t>5 patients 3 female 2 male over a 12 month period</a:t>
            </a:r>
            <a:endParaRPr lang="en-GB" sz="2600" dirty="0"/>
          </a:p>
          <a:p>
            <a:pPr marL="0" indent="0">
              <a:buNone/>
            </a:pPr>
            <a:r>
              <a:rPr lang="en-US" sz="2600" dirty="0"/>
              <a:t>4 deaths </a:t>
            </a:r>
            <a:endParaRPr lang="en-GB" sz="2600" dirty="0"/>
          </a:p>
          <a:p>
            <a:pPr marL="0" indent="0">
              <a:buNone/>
            </a:pPr>
            <a:r>
              <a:rPr lang="en-US" sz="2600" b="1" dirty="0" smtClean="0"/>
              <a:t> </a:t>
            </a:r>
          </a:p>
          <a:p>
            <a:pPr marL="0" indent="0">
              <a:buNone/>
            </a:pPr>
            <a:r>
              <a:rPr lang="en-US" sz="2600" b="1" dirty="0" smtClean="0"/>
              <a:t>Diagnosis</a:t>
            </a:r>
            <a:endParaRPr lang="en-GB" sz="2600" dirty="0"/>
          </a:p>
          <a:p>
            <a:pPr marL="0" indent="0">
              <a:buNone/>
            </a:pPr>
            <a:r>
              <a:rPr lang="en-US" sz="2600" dirty="0"/>
              <a:t>4 cancers - GIST, Gynae cancer, Gastric cancer, Bowel cancer</a:t>
            </a:r>
            <a:endParaRPr lang="en-GB" sz="2600" dirty="0"/>
          </a:p>
          <a:p>
            <a:pPr marL="0" indent="0">
              <a:buNone/>
            </a:pPr>
            <a:r>
              <a:rPr lang="en-US" sz="2600" dirty="0"/>
              <a:t>1 non cancer - Complex epilepsy/challenging behavior/recurrent aspiration pneumonia</a:t>
            </a:r>
            <a:endParaRPr lang="en-GB" sz="2600" dirty="0"/>
          </a:p>
          <a:p>
            <a:pPr marL="0" indent="0">
              <a:buNone/>
            </a:pPr>
            <a:r>
              <a:rPr lang="en-US" sz="2600" dirty="0"/>
              <a:t> </a:t>
            </a:r>
            <a:endParaRPr lang="en-GB" sz="2600" dirty="0"/>
          </a:p>
          <a:p>
            <a:endParaRPr lang="en-GB" dirty="0"/>
          </a:p>
        </p:txBody>
      </p:sp>
    </p:spTree>
    <p:extLst>
      <p:ext uri="{BB962C8B-B14F-4D97-AF65-F5344CB8AC3E}">
        <p14:creationId xmlns:p14="http://schemas.microsoft.com/office/powerpoint/2010/main" val="23763819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79766" y="2984810"/>
            <a:ext cx="7560501" cy="1107996"/>
          </a:xfrm>
          <a:prstGeom prst="rect">
            <a:avLst/>
          </a:prstGeom>
        </p:spPr>
        <p:txBody>
          <a:bodyPr wrap="square">
            <a:spAutoFit/>
          </a:bodyPr>
          <a:lstStyle/>
          <a:p>
            <a:r>
              <a:rPr lang="en-US" b="1" dirty="0">
                <a:solidFill>
                  <a:prstClr val="black"/>
                </a:solidFill>
                <a:latin typeface="Cambria"/>
                <a:ea typeface="MS Mincho"/>
                <a:cs typeface="Times New Roman"/>
              </a:rPr>
              <a:t>Step </a:t>
            </a:r>
            <a:r>
              <a:rPr lang="en-US" b="1" dirty="0" smtClean="0">
                <a:solidFill>
                  <a:prstClr val="black"/>
                </a:solidFill>
                <a:latin typeface="Cambria"/>
                <a:ea typeface="MS Mincho"/>
                <a:cs typeface="Times New Roman"/>
              </a:rPr>
              <a:t>1 Discussions as end of life approaches</a:t>
            </a:r>
          </a:p>
          <a:p>
            <a:endParaRPr lang="en-GB" sz="1200" dirty="0">
              <a:solidFill>
                <a:prstClr val="black"/>
              </a:solidFill>
              <a:latin typeface="Cambria"/>
              <a:ea typeface="MS Mincho"/>
              <a:cs typeface="Times New Roman"/>
            </a:endParaRPr>
          </a:p>
          <a:p>
            <a:pPr marL="342900" indent="-342900">
              <a:buFont typeface="Symbol"/>
              <a:buChar char=""/>
            </a:pPr>
            <a:r>
              <a:rPr lang="en-US" dirty="0">
                <a:solidFill>
                  <a:srgbClr val="F79646"/>
                </a:solidFill>
                <a:latin typeface="Cambria"/>
                <a:ea typeface="MS Mincho"/>
                <a:cs typeface="Times New Roman"/>
              </a:rPr>
              <a:t>LD key worker -1/5 patients carer declined LD input</a:t>
            </a:r>
            <a:endParaRPr lang="en-GB" sz="1200" dirty="0">
              <a:solidFill>
                <a:prstClr val="black"/>
              </a:solidFill>
              <a:latin typeface="Cambria"/>
              <a:ea typeface="MS Mincho"/>
              <a:cs typeface="Times New Roman"/>
            </a:endParaRPr>
          </a:p>
          <a:p>
            <a:pPr marL="342900" indent="-342900">
              <a:buFont typeface="Symbol"/>
              <a:buChar char=""/>
            </a:pPr>
            <a:r>
              <a:rPr lang="en-US" dirty="0">
                <a:solidFill>
                  <a:srgbClr val="00B050"/>
                </a:solidFill>
                <a:latin typeface="Cambria"/>
                <a:ea typeface="MS Mincho"/>
                <a:cs typeface="Times New Roman"/>
              </a:rPr>
              <a:t>Planned LD/Palliative care MDTs </a:t>
            </a:r>
            <a:endParaRPr lang="en-GB" sz="1200" dirty="0">
              <a:solidFill>
                <a:prstClr val="black"/>
              </a:solidFill>
              <a:latin typeface="Cambria"/>
              <a:ea typeface="MS Mincho"/>
              <a:cs typeface="Times New Roman"/>
            </a:endParaRPr>
          </a:p>
        </p:txBody>
      </p:sp>
    </p:spTree>
    <p:extLst>
      <p:ext uri="{BB962C8B-B14F-4D97-AF65-F5344CB8AC3E}">
        <p14:creationId xmlns:p14="http://schemas.microsoft.com/office/powerpoint/2010/main" val="41911288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64648" y="332659"/>
            <a:ext cx="9985109" cy="5816977"/>
          </a:xfrm>
          <a:prstGeom prst="rect">
            <a:avLst/>
          </a:prstGeom>
        </p:spPr>
        <p:txBody>
          <a:bodyPr wrap="square">
            <a:spAutoFit/>
          </a:bodyPr>
          <a:lstStyle/>
          <a:p>
            <a:r>
              <a:rPr lang="en-US" b="1" dirty="0">
                <a:solidFill>
                  <a:prstClr val="black"/>
                </a:solidFill>
                <a:latin typeface="Cambria"/>
                <a:ea typeface="MS Mincho"/>
                <a:cs typeface="Times New Roman"/>
              </a:rPr>
              <a:t>Step </a:t>
            </a:r>
            <a:r>
              <a:rPr lang="en-US" b="1" dirty="0" smtClean="0">
                <a:solidFill>
                  <a:prstClr val="black"/>
                </a:solidFill>
                <a:latin typeface="Cambria"/>
                <a:ea typeface="MS Mincho"/>
                <a:cs typeface="Times New Roman"/>
              </a:rPr>
              <a:t>2 assessment, care planning and review</a:t>
            </a:r>
          </a:p>
          <a:p>
            <a:endParaRPr lang="en-GB" sz="1200" dirty="0">
              <a:solidFill>
                <a:prstClr val="black"/>
              </a:solidFill>
              <a:latin typeface="Cambria"/>
              <a:ea typeface="MS Mincho"/>
              <a:cs typeface="Times New Roman"/>
            </a:endParaRPr>
          </a:p>
          <a:p>
            <a:pPr marL="342900" indent="-342900">
              <a:buClr>
                <a:srgbClr val="00B050"/>
              </a:buClr>
              <a:buFont typeface="Symbol"/>
              <a:buChar char=""/>
            </a:pPr>
            <a:r>
              <a:rPr lang="en-US" dirty="0">
                <a:solidFill>
                  <a:srgbClr val="00B050"/>
                </a:solidFill>
                <a:latin typeface="Cambria"/>
                <a:ea typeface="MS Mincho"/>
                <a:cs typeface="Times New Roman"/>
              </a:rPr>
              <a:t>MDT agree care plan with action points</a:t>
            </a:r>
            <a:endParaRPr lang="en-GB" sz="1200" dirty="0">
              <a:solidFill>
                <a:prstClr val="black"/>
              </a:solidFill>
              <a:latin typeface="Cambria"/>
              <a:ea typeface="MS Mincho"/>
              <a:cs typeface="Times New Roman"/>
            </a:endParaRPr>
          </a:p>
          <a:p>
            <a:pPr marL="342900" indent="-342900">
              <a:buClr>
                <a:srgbClr val="00B050"/>
              </a:buClr>
              <a:buFont typeface="Symbol"/>
              <a:buChar char=""/>
            </a:pPr>
            <a:r>
              <a:rPr lang="en-US" dirty="0">
                <a:solidFill>
                  <a:srgbClr val="00B050"/>
                </a:solidFill>
                <a:latin typeface="Cambria"/>
                <a:ea typeface="MS Mincho"/>
                <a:cs typeface="Times New Roman"/>
              </a:rPr>
              <a:t>Family Carer assessment</a:t>
            </a:r>
            <a:endParaRPr lang="en-GB" sz="1200" dirty="0">
              <a:solidFill>
                <a:prstClr val="black"/>
              </a:solidFill>
              <a:latin typeface="Cambria"/>
              <a:ea typeface="MS Mincho"/>
              <a:cs typeface="Times New Roman"/>
            </a:endParaRPr>
          </a:p>
          <a:p>
            <a:pPr marL="742950" lvl="1" indent="-285750">
              <a:buFont typeface="Courier New"/>
              <a:buChar char="o"/>
            </a:pPr>
            <a:r>
              <a:rPr lang="en-US" dirty="0">
                <a:solidFill>
                  <a:srgbClr val="00B050"/>
                </a:solidFill>
                <a:latin typeface="Cambria"/>
                <a:ea typeface="MS Mincho"/>
                <a:cs typeface="Times New Roman"/>
              </a:rPr>
              <a:t>4/5 yes</a:t>
            </a:r>
            <a:endParaRPr lang="en-GB" sz="1200" dirty="0">
              <a:solidFill>
                <a:prstClr val="black"/>
              </a:solidFill>
              <a:latin typeface="Cambria"/>
              <a:ea typeface="MS Mincho"/>
              <a:cs typeface="Times New Roman"/>
            </a:endParaRPr>
          </a:p>
          <a:p>
            <a:pPr marL="742950" lvl="1" indent="-285750">
              <a:buFont typeface="Courier New"/>
              <a:buChar char="o"/>
            </a:pPr>
            <a:r>
              <a:rPr lang="en-US" dirty="0">
                <a:solidFill>
                  <a:srgbClr val="F79646"/>
                </a:solidFill>
                <a:latin typeface="Cambria"/>
                <a:ea typeface="MS Mincho"/>
                <a:cs typeface="Times New Roman"/>
              </a:rPr>
              <a:t> x1 patient had no biological family, MDT appointed an IMCA</a:t>
            </a:r>
            <a:endParaRPr lang="en-GB" sz="1200" dirty="0">
              <a:solidFill>
                <a:prstClr val="black"/>
              </a:solidFill>
              <a:latin typeface="Cambria"/>
              <a:ea typeface="MS Mincho"/>
              <a:cs typeface="Times New Roman"/>
            </a:endParaRPr>
          </a:p>
          <a:p>
            <a:pPr marL="342900" indent="-342900">
              <a:buClr>
                <a:srgbClr val="00B050"/>
              </a:buClr>
              <a:buFont typeface="Symbol"/>
              <a:buChar char=""/>
            </a:pPr>
            <a:r>
              <a:rPr lang="en-US" dirty="0">
                <a:solidFill>
                  <a:srgbClr val="00B050"/>
                </a:solidFill>
                <a:latin typeface="Cambria"/>
                <a:ea typeface="MS Mincho"/>
                <a:cs typeface="Times New Roman"/>
              </a:rPr>
              <a:t>Professional Carer assessment applicable in 2/5</a:t>
            </a:r>
            <a:endParaRPr lang="en-GB" sz="1200" dirty="0">
              <a:solidFill>
                <a:prstClr val="black"/>
              </a:solidFill>
              <a:latin typeface="Cambria"/>
              <a:ea typeface="MS Mincho"/>
              <a:cs typeface="Times New Roman"/>
            </a:endParaRPr>
          </a:p>
          <a:p>
            <a:pPr marL="342900" indent="-342900">
              <a:buClr>
                <a:srgbClr val="00B050"/>
              </a:buClr>
              <a:buFont typeface="Symbol"/>
              <a:buChar char=""/>
            </a:pPr>
            <a:r>
              <a:rPr lang="en-US" dirty="0">
                <a:solidFill>
                  <a:srgbClr val="00B050"/>
                </a:solidFill>
                <a:latin typeface="Cambria"/>
                <a:ea typeface="MS Mincho"/>
                <a:cs typeface="Times New Roman"/>
              </a:rPr>
              <a:t>Identify lead GP</a:t>
            </a:r>
            <a:endParaRPr lang="en-GB" sz="1200" dirty="0">
              <a:solidFill>
                <a:prstClr val="black"/>
              </a:solidFill>
              <a:latin typeface="Cambria"/>
              <a:ea typeface="MS Mincho"/>
              <a:cs typeface="Times New Roman"/>
            </a:endParaRPr>
          </a:p>
          <a:p>
            <a:pPr marL="342900" indent="-342900">
              <a:buClr>
                <a:srgbClr val="00B050"/>
              </a:buClr>
              <a:buFont typeface="Symbol"/>
              <a:buChar char=""/>
            </a:pPr>
            <a:r>
              <a:rPr lang="en-US" dirty="0">
                <a:solidFill>
                  <a:srgbClr val="00B050"/>
                </a:solidFill>
                <a:latin typeface="Cambria"/>
                <a:ea typeface="MS Mincho"/>
                <a:cs typeface="Times New Roman"/>
              </a:rPr>
              <a:t>Identify lead DN</a:t>
            </a:r>
            <a:endParaRPr lang="en-GB" sz="1200" dirty="0">
              <a:solidFill>
                <a:prstClr val="black"/>
              </a:solidFill>
              <a:latin typeface="Cambria"/>
              <a:ea typeface="MS Mincho"/>
              <a:cs typeface="Times New Roman"/>
            </a:endParaRPr>
          </a:p>
          <a:p>
            <a:pPr marL="342900" indent="-342900">
              <a:buClr>
                <a:srgbClr val="00B050"/>
              </a:buClr>
              <a:buFont typeface="Symbol"/>
              <a:buChar char=""/>
            </a:pPr>
            <a:r>
              <a:rPr lang="en-US" dirty="0">
                <a:solidFill>
                  <a:srgbClr val="00B050"/>
                </a:solidFill>
                <a:latin typeface="Cambria"/>
                <a:ea typeface="MS Mincho"/>
                <a:cs typeface="Times New Roman"/>
              </a:rPr>
              <a:t>Holistic assessment</a:t>
            </a:r>
            <a:endParaRPr lang="en-GB" sz="1200" dirty="0">
              <a:solidFill>
                <a:prstClr val="black"/>
              </a:solidFill>
              <a:latin typeface="Cambria"/>
              <a:ea typeface="MS Mincho"/>
              <a:cs typeface="Times New Roman"/>
            </a:endParaRPr>
          </a:p>
          <a:p>
            <a:pPr marL="342900" indent="-342900">
              <a:buClr>
                <a:srgbClr val="00B050"/>
              </a:buClr>
              <a:buFont typeface="Symbol"/>
              <a:buChar char=""/>
            </a:pPr>
            <a:r>
              <a:rPr lang="en-US" dirty="0">
                <a:solidFill>
                  <a:srgbClr val="00B050"/>
                </a:solidFill>
                <a:latin typeface="Cambria"/>
                <a:ea typeface="MS Mincho"/>
                <a:cs typeface="Times New Roman"/>
              </a:rPr>
              <a:t>Add to GP PCR</a:t>
            </a:r>
            <a:endParaRPr lang="en-GB" sz="1200" dirty="0">
              <a:solidFill>
                <a:prstClr val="black"/>
              </a:solidFill>
              <a:latin typeface="Cambria"/>
              <a:ea typeface="MS Mincho"/>
              <a:cs typeface="Times New Roman"/>
            </a:endParaRPr>
          </a:p>
          <a:p>
            <a:pPr marL="342900" indent="-342900">
              <a:buClr>
                <a:srgbClr val="00B050"/>
              </a:buClr>
              <a:buFont typeface="Symbol"/>
              <a:buChar char=""/>
            </a:pPr>
            <a:r>
              <a:rPr lang="en-US" dirty="0">
                <a:solidFill>
                  <a:srgbClr val="00B050"/>
                </a:solidFill>
                <a:latin typeface="Cambria"/>
                <a:ea typeface="MS Mincho"/>
                <a:cs typeface="Times New Roman"/>
              </a:rPr>
              <a:t>DS 1500</a:t>
            </a:r>
            <a:endParaRPr lang="en-GB" sz="1200" dirty="0">
              <a:solidFill>
                <a:prstClr val="black"/>
              </a:solidFill>
              <a:latin typeface="Cambria"/>
              <a:ea typeface="MS Mincho"/>
              <a:cs typeface="Times New Roman"/>
            </a:endParaRPr>
          </a:p>
          <a:p>
            <a:pPr marL="342900" indent="-342900">
              <a:buClr>
                <a:srgbClr val="00B050"/>
              </a:buClr>
              <a:buFont typeface="Symbol"/>
              <a:buChar char=""/>
            </a:pPr>
            <a:r>
              <a:rPr lang="en-US" dirty="0">
                <a:solidFill>
                  <a:srgbClr val="00B050"/>
                </a:solidFill>
                <a:latin typeface="Cambria"/>
                <a:ea typeface="MS Mincho"/>
                <a:cs typeface="Times New Roman"/>
              </a:rPr>
              <a:t>Health Action Plan</a:t>
            </a:r>
            <a:endParaRPr lang="en-GB" sz="1200" dirty="0">
              <a:solidFill>
                <a:prstClr val="black"/>
              </a:solidFill>
              <a:latin typeface="Cambria"/>
              <a:ea typeface="MS Mincho"/>
              <a:cs typeface="Times New Roman"/>
            </a:endParaRPr>
          </a:p>
          <a:p>
            <a:pPr marL="342900" indent="-342900">
              <a:buClr>
                <a:srgbClr val="00B050"/>
              </a:buClr>
              <a:buFont typeface="Symbol"/>
              <a:buChar char=""/>
            </a:pPr>
            <a:r>
              <a:rPr lang="en-US" dirty="0">
                <a:solidFill>
                  <a:srgbClr val="00B050"/>
                </a:solidFill>
                <a:latin typeface="Cambria"/>
                <a:ea typeface="MS Mincho"/>
                <a:cs typeface="Times New Roman"/>
              </a:rPr>
              <a:t>EHCP</a:t>
            </a:r>
            <a:endParaRPr lang="en-GB" sz="1200" dirty="0">
              <a:solidFill>
                <a:prstClr val="black"/>
              </a:solidFill>
              <a:latin typeface="Cambria"/>
              <a:ea typeface="MS Mincho"/>
              <a:cs typeface="Times New Roman"/>
            </a:endParaRPr>
          </a:p>
          <a:p>
            <a:pPr marL="342900" indent="-342900">
              <a:buClr>
                <a:srgbClr val="00B050"/>
              </a:buClr>
              <a:buFont typeface="Symbol"/>
              <a:buChar char=""/>
            </a:pPr>
            <a:r>
              <a:rPr lang="en-US" dirty="0">
                <a:solidFill>
                  <a:srgbClr val="00B050"/>
                </a:solidFill>
                <a:latin typeface="Cambria"/>
                <a:ea typeface="MS Mincho"/>
                <a:cs typeface="Times New Roman"/>
              </a:rPr>
              <a:t>Advance statement or Best Interests Decision re PPC</a:t>
            </a:r>
            <a:endParaRPr lang="en-GB" sz="1200" dirty="0">
              <a:solidFill>
                <a:prstClr val="black"/>
              </a:solidFill>
              <a:latin typeface="Cambria"/>
              <a:ea typeface="MS Mincho"/>
              <a:cs typeface="Times New Roman"/>
            </a:endParaRPr>
          </a:p>
          <a:p>
            <a:pPr marL="342900" indent="-342900">
              <a:buClr>
                <a:srgbClr val="00B050"/>
              </a:buClr>
              <a:buFont typeface="Symbol"/>
              <a:buChar char=""/>
            </a:pPr>
            <a:r>
              <a:rPr lang="en-US" dirty="0">
                <a:solidFill>
                  <a:srgbClr val="00B050"/>
                </a:solidFill>
                <a:latin typeface="Cambria"/>
                <a:ea typeface="MS Mincho"/>
                <a:cs typeface="Times New Roman"/>
              </a:rPr>
              <a:t>DNACPR</a:t>
            </a:r>
            <a:endParaRPr lang="en-GB" sz="1200" dirty="0">
              <a:solidFill>
                <a:prstClr val="black"/>
              </a:solidFill>
              <a:latin typeface="Cambria"/>
              <a:ea typeface="MS Mincho"/>
              <a:cs typeface="Times New Roman"/>
            </a:endParaRPr>
          </a:p>
          <a:p>
            <a:pPr marL="342900" indent="-342900">
              <a:buClr>
                <a:srgbClr val="00B050"/>
              </a:buClr>
              <a:buFont typeface="Symbol"/>
              <a:buChar char=""/>
            </a:pPr>
            <a:r>
              <a:rPr lang="en-US" dirty="0">
                <a:solidFill>
                  <a:srgbClr val="F79646"/>
                </a:solidFill>
                <a:latin typeface="Cambria"/>
                <a:ea typeface="MS Mincho"/>
                <a:cs typeface="Times New Roman"/>
              </a:rPr>
              <a:t>ADRT n/a</a:t>
            </a:r>
            <a:endParaRPr lang="en-GB" sz="1200" dirty="0">
              <a:solidFill>
                <a:prstClr val="black"/>
              </a:solidFill>
              <a:latin typeface="Cambria"/>
              <a:ea typeface="MS Mincho"/>
              <a:cs typeface="Times New Roman"/>
            </a:endParaRPr>
          </a:p>
          <a:p>
            <a:pPr marL="342900" indent="-342900">
              <a:buClr>
                <a:srgbClr val="00B050"/>
              </a:buClr>
              <a:buFont typeface="Symbol"/>
              <a:buChar char=""/>
            </a:pPr>
            <a:r>
              <a:rPr lang="en-US" dirty="0">
                <a:solidFill>
                  <a:srgbClr val="00B050"/>
                </a:solidFill>
                <a:latin typeface="Cambria"/>
                <a:ea typeface="MS Mincho"/>
                <a:cs typeface="Times New Roman"/>
              </a:rPr>
              <a:t>LPA x1/5 checked was for property and financial</a:t>
            </a:r>
            <a:endParaRPr lang="en-GB" sz="1200" dirty="0">
              <a:solidFill>
                <a:prstClr val="black"/>
              </a:solidFill>
              <a:latin typeface="Cambria"/>
              <a:ea typeface="MS Mincho"/>
              <a:cs typeface="Times New Roman"/>
            </a:endParaRPr>
          </a:p>
          <a:p>
            <a:pPr marL="342900" indent="-342900">
              <a:buClr>
                <a:srgbClr val="00B050"/>
              </a:buClr>
              <a:buFont typeface="Symbol"/>
              <a:buChar char=""/>
            </a:pPr>
            <a:r>
              <a:rPr lang="en-US" dirty="0">
                <a:solidFill>
                  <a:srgbClr val="00B050"/>
                </a:solidFill>
                <a:latin typeface="Cambria"/>
                <a:ea typeface="MS Mincho"/>
                <a:cs typeface="Times New Roman"/>
              </a:rPr>
              <a:t>IMCA 3/5 referred from MDT</a:t>
            </a:r>
            <a:endParaRPr lang="en-GB" sz="1200" dirty="0">
              <a:solidFill>
                <a:prstClr val="black"/>
              </a:solidFill>
              <a:latin typeface="Cambria"/>
              <a:ea typeface="MS Mincho"/>
              <a:cs typeface="Times New Roman"/>
            </a:endParaRPr>
          </a:p>
          <a:p>
            <a:pPr marL="342900" indent="-342900">
              <a:buClr>
                <a:srgbClr val="00B050"/>
              </a:buClr>
              <a:buFont typeface="Symbol"/>
              <a:buChar char=""/>
            </a:pPr>
            <a:r>
              <a:rPr lang="en-US" dirty="0">
                <a:solidFill>
                  <a:srgbClr val="00B050"/>
                </a:solidFill>
                <a:latin typeface="Cambria"/>
                <a:ea typeface="MS Mincho"/>
                <a:cs typeface="Times New Roman"/>
              </a:rPr>
              <a:t>SPCN</a:t>
            </a:r>
            <a:endParaRPr lang="en-GB" sz="1200" dirty="0">
              <a:solidFill>
                <a:prstClr val="black"/>
              </a:solidFill>
              <a:latin typeface="Cambria"/>
              <a:ea typeface="MS Mincho"/>
              <a:cs typeface="Times New Roman"/>
            </a:endParaRPr>
          </a:p>
          <a:p>
            <a:pPr marL="342900" indent="-342900">
              <a:buClr>
                <a:srgbClr val="00B050"/>
              </a:buClr>
              <a:buFont typeface="Symbol"/>
              <a:buChar char=""/>
            </a:pPr>
            <a:r>
              <a:rPr lang="en-US" dirty="0">
                <a:solidFill>
                  <a:srgbClr val="00B050"/>
                </a:solidFill>
                <a:latin typeface="Cambria"/>
                <a:ea typeface="MS Mincho"/>
                <a:cs typeface="Times New Roman"/>
              </a:rPr>
              <a:t>SPC Consultant</a:t>
            </a:r>
            <a:endParaRPr lang="en-GB" sz="1200" dirty="0">
              <a:solidFill>
                <a:prstClr val="black"/>
              </a:solidFill>
              <a:latin typeface="Cambria"/>
              <a:ea typeface="MS Mincho"/>
              <a:cs typeface="Times New Roman"/>
            </a:endParaRPr>
          </a:p>
        </p:txBody>
      </p:sp>
    </p:spTree>
    <p:extLst>
      <p:ext uri="{BB962C8B-B14F-4D97-AF65-F5344CB8AC3E}">
        <p14:creationId xmlns:p14="http://schemas.microsoft.com/office/powerpoint/2010/main" val="24625727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5477" y="1739099"/>
            <a:ext cx="6096000" cy="3323987"/>
          </a:xfrm>
          <a:prstGeom prst="rect">
            <a:avLst/>
          </a:prstGeom>
        </p:spPr>
        <p:txBody>
          <a:bodyPr>
            <a:spAutoFit/>
          </a:bodyPr>
          <a:lstStyle/>
          <a:p>
            <a:r>
              <a:rPr lang="en-US" b="1" dirty="0">
                <a:solidFill>
                  <a:prstClr val="black"/>
                </a:solidFill>
                <a:latin typeface="Cambria"/>
                <a:ea typeface="MS Mincho"/>
                <a:cs typeface="Times New Roman"/>
              </a:rPr>
              <a:t>Step 3 </a:t>
            </a:r>
            <a:r>
              <a:rPr lang="en-US" b="1" dirty="0" smtClean="0">
                <a:solidFill>
                  <a:prstClr val="black"/>
                </a:solidFill>
                <a:latin typeface="Cambria"/>
                <a:ea typeface="MS Mincho"/>
                <a:cs typeface="Times New Roman"/>
              </a:rPr>
              <a:t>coordination of care</a:t>
            </a:r>
          </a:p>
          <a:p>
            <a:endParaRPr lang="en-GB" sz="1200" dirty="0">
              <a:solidFill>
                <a:prstClr val="black"/>
              </a:solidFill>
              <a:latin typeface="Cambria"/>
              <a:ea typeface="MS Mincho"/>
              <a:cs typeface="Times New Roman"/>
            </a:endParaRPr>
          </a:p>
          <a:p>
            <a:pPr marL="342900" indent="-342900">
              <a:buFont typeface="Symbol"/>
              <a:buChar char=""/>
            </a:pPr>
            <a:r>
              <a:rPr lang="en-US" dirty="0">
                <a:solidFill>
                  <a:srgbClr val="00B050"/>
                </a:solidFill>
                <a:latin typeface="Cambria"/>
                <a:ea typeface="MS Mincho"/>
                <a:cs typeface="Times New Roman"/>
              </a:rPr>
              <a:t>Regular MDTs</a:t>
            </a:r>
            <a:endParaRPr lang="en-GB" sz="1200" dirty="0">
              <a:solidFill>
                <a:prstClr val="black"/>
              </a:solidFill>
              <a:latin typeface="Cambria"/>
              <a:ea typeface="MS Mincho"/>
              <a:cs typeface="Times New Roman"/>
            </a:endParaRPr>
          </a:p>
          <a:p>
            <a:pPr marL="342900" indent="-342900">
              <a:buFont typeface="Symbol"/>
              <a:buChar char=""/>
            </a:pPr>
            <a:r>
              <a:rPr lang="en-US" dirty="0">
                <a:solidFill>
                  <a:srgbClr val="00B050"/>
                </a:solidFill>
                <a:latin typeface="Cambria"/>
                <a:ea typeface="MS Mincho"/>
                <a:cs typeface="Times New Roman"/>
              </a:rPr>
              <a:t>Frequency/period of care</a:t>
            </a:r>
            <a:endParaRPr lang="en-GB" sz="1200" dirty="0">
              <a:solidFill>
                <a:prstClr val="black"/>
              </a:solidFill>
              <a:latin typeface="Cambria"/>
              <a:ea typeface="MS Mincho"/>
              <a:cs typeface="Times New Roman"/>
            </a:endParaRPr>
          </a:p>
          <a:p>
            <a:pPr marL="914400"/>
            <a:r>
              <a:rPr lang="en-US" dirty="0">
                <a:solidFill>
                  <a:srgbClr val="00B050"/>
                </a:solidFill>
                <a:latin typeface="Cambria"/>
                <a:ea typeface="MS Mincho"/>
                <a:cs typeface="Times New Roman"/>
              </a:rPr>
              <a:t>Patient 1   5 months of care – 7 MDTs</a:t>
            </a:r>
            <a:endParaRPr lang="en-GB" sz="1200" dirty="0">
              <a:solidFill>
                <a:prstClr val="black"/>
              </a:solidFill>
              <a:latin typeface="Cambria"/>
              <a:ea typeface="MS Mincho"/>
              <a:cs typeface="Times New Roman"/>
            </a:endParaRPr>
          </a:p>
          <a:p>
            <a:pPr marL="914400"/>
            <a:r>
              <a:rPr lang="en-US" dirty="0">
                <a:solidFill>
                  <a:srgbClr val="00B050"/>
                </a:solidFill>
                <a:latin typeface="Cambria"/>
                <a:ea typeface="MS Mincho"/>
                <a:cs typeface="Times New Roman"/>
              </a:rPr>
              <a:t>Patient 2   3 months of care -  5 MDTs</a:t>
            </a:r>
            <a:endParaRPr lang="en-GB" sz="1200" dirty="0">
              <a:solidFill>
                <a:prstClr val="black"/>
              </a:solidFill>
              <a:latin typeface="Cambria"/>
              <a:ea typeface="MS Mincho"/>
              <a:cs typeface="Times New Roman"/>
            </a:endParaRPr>
          </a:p>
          <a:p>
            <a:pPr marL="914400"/>
            <a:r>
              <a:rPr lang="en-US" dirty="0">
                <a:solidFill>
                  <a:srgbClr val="00B050"/>
                </a:solidFill>
                <a:latin typeface="Cambria"/>
                <a:ea typeface="MS Mincho"/>
                <a:cs typeface="Times New Roman"/>
              </a:rPr>
              <a:t>Patient 3    No MDTS but care coordinated as per standards by SPCN</a:t>
            </a:r>
            <a:endParaRPr lang="en-GB" sz="1200" dirty="0">
              <a:solidFill>
                <a:prstClr val="black"/>
              </a:solidFill>
              <a:latin typeface="Cambria"/>
              <a:ea typeface="MS Mincho"/>
              <a:cs typeface="Times New Roman"/>
            </a:endParaRPr>
          </a:p>
          <a:p>
            <a:pPr marL="914400"/>
            <a:r>
              <a:rPr lang="en-US" dirty="0">
                <a:solidFill>
                  <a:srgbClr val="00B050"/>
                </a:solidFill>
                <a:latin typeface="Cambria"/>
                <a:ea typeface="MS Mincho"/>
                <a:cs typeface="Times New Roman"/>
              </a:rPr>
              <a:t>Patient 4   5 months of care –  8 MDTs</a:t>
            </a:r>
            <a:endParaRPr lang="en-GB" sz="1200" dirty="0">
              <a:solidFill>
                <a:prstClr val="black"/>
              </a:solidFill>
              <a:latin typeface="Cambria"/>
              <a:ea typeface="MS Mincho"/>
              <a:cs typeface="Times New Roman"/>
            </a:endParaRPr>
          </a:p>
          <a:p>
            <a:pPr marL="914400"/>
            <a:r>
              <a:rPr lang="en-US" dirty="0">
                <a:solidFill>
                  <a:srgbClr val="00B050"/>
                </a:solidFill>
                <a:latin typeface="Cambria"/>
                <a:ea typeface="MS Mincho"/>
                <a:cs typeface="Times New Roman"/>
              </a:rPr>
              <a:t>Patient 5   6 months of care – 6 MDTs ongoing monthly</a:t>
            </a:r>
            <a:endParaRPr lang="en-GB" sz="1200" dirty="0">
              <a:solidFill>
                <a:prstClr val="black"/>
              </a:solidFill>
              <a:latin typeface="Cambria"/>
              <a:ea typeface="MS Mincho"/>
              <a:cs typeface="Times New Roman"/>
            </a:endParaRPr>
          </a:p>
          <a:p>
            <a:pPr marL="914400"/>
            <a:r>
              <a:rPr lang="en-US" dirty="0">
                <a:solidFill>
                  <a:srgbClr val="00B050"/>
                </a:solidFill>
                <a:latin typeface="Cambria"/>
                <a:ea typeface="MS Mincho"/>
                <a:cs typeface="Times New Roman"/>
              </a:rPr>
              <a:t> </a:t>
            </a:r>
            <a:endParaRPr lang="en-GB" sz="1200" dirty="0">
              <a:solidFill>
                <a:prstClr val="black"/>
              </a:solidFill>
              <a:latin typeface="Cambria"/>
              <a:ea typeface="MS Mincho"/>
              <a:cs typeface="Times New Roman"/>
            </a:endParaRPr>
          </a:p>
        </p:txBody>
      </p:sp>
    </p:spTree>
    <p:extLst>
      <p:ext uri="{BB962C8B-B14F-4D97-AF65-F5344CB8AC3E}">
        <p14:creationId xmlns:p14="http://schemas.microsoft.com/office/powerpoint/2010/main" val="33893770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5359" y="2309445"/>
            <a:ext cx="12001333" cy="1938992"/>
          </a:xfrm>
          <a:prstGeom prst="rect">
            <a:avLst/>
          </a:prstGeom>
        </p:spPr>
        <p:txBody>
          <a:bodyPr wrap="square">
            <a:spAutoFit/>
          </a:bodyPr>
          <a:lstStyle/>
          <a:p>
            <a:r>
              <a:rPr lang="en-US" b="1" dirty="0" smtClean="0">
                <a:solidFill>
                  <a:prstClr val="black"/>
                </a:solidFill>
                <a:latin typeface="Cambria"/>
                <a:ea typeface="MS Mincho"/>
                <a:cs typeface="Times New Roman"/>
              </a:rPr>
              <a:t>Step 4  Delivery of high quality care in different settings</a:t>
            </a:r>
          </a:p>
          <a:p>
            <a:endParaRPr lang="en-GB" sz="1200" dirty="0" smtClean="0">
              <a:solidFill>
                <a:prstClr val="black"/>
              </a:solidFill>
              <a:latin typeface="Cambria"/>
              <a:ea typeface="MS Mincho"/>
              <a:cs typeface="Times New Roman"/>
            </a:endParaRPr>
          </a:p>
          <a:p>
            <a:pPr marL="342900" indent="-342900">
              <a:buFont typeface="Symbol"/>
              <a:buChar char=""/>
            </a:pPr>
            <a:r>
              <a:rPr lang="en-US" dirty="0" smtClean="0">
                <a:solidFill>
                  <a:srgbClr val="00B050"/>
                </a:solidFill>
                <a:latin typeface="Cambria"/>
                <a:ea typeface="MS Mincho"/>
                <a:cs typeface="Times New Roman"/>
              </a:rPr>
              <a:t>Education </a:t>
            </a:r>
            <a:r>
              <a:rPr lang="en-US" dirty="0">
                <a:solidFill>
                  <a:srgbClr val="00B050"/>
                </a:solidFill>
                <a:latin typeface="Cambria"/>
                <a:ea typeface="MS Mincho"/>
                <a:cs typeface="Times New Roman"/>
              </a:rPr>
              <a:t>of family carers</a:t>
            </a:r>
            <a:endParaRPr lang="en-GB" sz="1200" dirty="0">
              <a:solidFill>
                <a:prstClr val="black"/>
              </a:solidFill>
              <a:latin typeface="Cambria"/>
              <a:ea typeface="MS Mincho"/>
              <a:cs typeface="Times New Roman"/>
            </a:endParaRPr>
          </a:p>
          <a:p>
            <a:pPr marL="742950" lvl="1" indent="-285750">
              <a:buClr>
                <a:srgbClr val="F79646"/>
              </a:buClr>
              <a:buFont typeface="Courier New"/>
              <a:buChar char="o"/>
            </a:pPr>
            <a:r>
              <a:rPr lang="en-US" dirty="0">
                <a:solidFill>
                  <a:srgbClr val="F79646"/>
                </a:solidFill>
                <a:latin typeface="Cambria"/>
                <a:ea typeface="MS Mincho"/>
                <a:cs typeface="Times New Roman"/>
              </a:rPr>
              <a:t>2/5</a:t>
            </a:r>
            <a:endParaRPr lang="en-GB" sz="1200" dirty="0">
              <a:solidFill>
                <a:prstClr val="black"/>
              </a:solidFill>
              <a:latin typeface="Cambria"/>
              <a:ea typeface="MS Mincho"/>
              <a:cs typeface="Times New Roman"/>
            </a:endParaRPr>
          </a:p>
          <a:p>
            <a:pPr marL="342900" indent="-342900">
              <a:buFont typeface="Symbol"/>
              <a:buChar char=""/>
            </a:pPr>
            <a:r>
              <a:rPr lang="en-US" dirty="0">
                <a:solidFill>
                  <a:srgbClr val="00B050"/>
                </a:solidFill>
                <a:latin typeface="Cambria"/>
                <a:ea typeface="MS Mincho"/>
                <a:cs typeface="Times New Roman"/>
              </a:rPr>
              <a:t>Education of professional carers</a:t>
            </a:r>
            <a:endParaRPr lang="en-GB" sz="1200" dirty="0">
              <a:solidFill>
                <a:prstClr val="black"/>
              </a:solidFill>
              <a:latin typeface="Cambria"/>
              <a:ea typeface="MS Mincho"/>
              <a:cs typeface="Times New Roman"/>
            </a:endParaRPr>
          </a:p>
          <a:p>
            <a:pPr marL="742950" lvl="1" indent="-285750">
              <a:buClr>
                <a:srgbClr val="F79646"/>
              </a:buClr>
              <a:buFont typeface="Courier New"/>
              <a:buChar char="o"/>
            </a:pPr>
            <a:r>
              <a:rPr lang="en-US" dirty="0">
                <a:solidFill>
                  <a:srgbClr val="F79646"/>
                </a:solidFill>
                <a:latin typeface="Cambria"/>
                <a:ea typeface="MS Mincho"/>
                <a:cs typeface="Times New Roman"/>
              </a:rPr>
              <a:t>3/5</a:t>
            </a:r>
            <a:endParaRPr lang="en-GB" sz="1200" dirty="0">
              <a:solidFill>
                <a:prstClr val="black"/>
              </a:solidFill>
              <a:latin typeface="Cambria"/>
              <a:ea typeface="MS Mincho"/>
              <a:cs typeface="Times New Roman"/>
            </a:endParaRPr>
          </a:p>
          <a:p>
            <a:r>
              <a:rPr lang="en-US" dirty="0">
                <a:solidFill>
                  <a:srgbClr val="00B050"/>
                </a:solidFill>
                <a:latin typeface="Cambria"/>
                <a:ea typeface="MS Mincho"/>
                <a:cs typeface="Times New Roman"/>
              </a:rPr>
              <a:t> </a:t>
            </a:r>
            <a:endParaRPr lang="en-GB" sz="1200" dirty="0">
              <a:solidFill>
                <a:prstClr val="black"/>
              </a:solidFill>
              <a:latin typeface="Cambria"/>
              <a:ea typeface="MS Mincho"/>
              <a:cs typeface="Times New Roman"/>
            </a:endParaRPr>
          </a:p>
        </p:txBody>
      </p:sp>
    </p:spTree>
    <p:extLst>
      <p:ext uri="{BB962C8B-B14F-4D97-AF65-F5344CB8AC3E}">
        <p14:creationId xmlns:p14="http://schemas.microsoft.com/office/powerpoint/2010/main" val="21016240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98892" y="1306687"/>
            <a:ext cx="10273141" cy="4431983"/>
          </a:xfrm>
          <a:prstGeom prst="rect">
            <a:avLst/>
          </a:prstGeom>
        </p:spPr>
        <p:txBody>
          <a:bodyPr wrap="square">
            <a:spAutoFit/>
          </a:bodyPr>
          <a:lstStyle/>
          <a:p>
            <a:r>
              <a:rPr lang="en-US" b="1" dirty="0">
                <a:solidFill>
                  <a:prstClr val="black"/>
                </a:solidFill>
                <a:latin typeface="Cambria"/>
                <a:ea typeface="MS Mincho"/>
                <a:cs typeface="Times New Roman"/>
              </a:rPr>
              <a:t>Step </a:t>
            </a:r>
            <a:r>
              <a:rPr lang="en-US" b="1" dirty="0" smtClean="0">
                <a:solidFill>
                  <a:prstClr val="black"/>
                </a:solidFill>
                <a:latin typeface="Cambria"/>
                <a:ea typeface="MS Mincho"/>
                <a:cs typeface="Times New Roman"/>
              </a:rPr>
              <a:t>5 care in the last days of life</a:t>
            </a:r>
          </a:p>
          <a:p>
            <a:endParaRPr lang="en-GB" sz="1200" dirty="0">
              <a:solidFill>
                <a:prstClr val="black"/>
              </a:solidFill>
              <a:latin typeface="Cambria"/>
              <a:ea typeface="MS Mincho"/>
              <a:cs typeface="Times New Roman"/>
            </a:endParaRPr>
          </a:p>
          <a:p>
            <a:pPr marL="342900" indent="-342900">
              <a:buFont typeface="Symbol"/>
              <a:buChar char=""/>
            </a:pPr>
            <a:r>
              <a:rPr lang="en-US" dirty="0">
                <a:solidFill>
                  <a:srgbClr val="00B050"/>
                </a:solidFill>
                <a:latin typeface="Cambria"/>
                <a:ea typeface="MS Mincho"/>
                <a:cs typeface="Times New Roman"/>
              </a:rPr>
              <a:t>Identification of dying </a:t>
            </a:r>
            <a:r>
              <a:rPr lang="en-US" dirty="0">
                <a:solidFill>
                  <a:srgbClr val="F79646"/>
                </a:solidFill>
                <a:latin typeface="Cambria"/>
                <a:ea typeface="MS Mincho"/>
                <a:cs typeface="Times New Roman"/>
              </a:rPr>
              <a:t>4/5, 1 improving</a:t>
            </a:r>
            <a:endParaRPr lang="en-GB" sz="1200" dirty="0">
              <a:solidFill>
                <a:prstClr val="black"/>
              </a:solidFill>
              <a:latin typeface="Cambria"/>
              <a:ea typeface="MS Mincho"/>
              <a:cs typeface="Times New Roman"/>
            </a:endParaRPr>
          </a:p>
          <a:p>
            <a:pPr marL="342900" indent="-342900">
              <a:buFont typeface="Symbol"/>
              <a:buChar char=""/>
            </a:pPr>
            <a:r>
              <a:rPr lang="en-US" dirty="0">
                <a:solidFill>
                  <a:srgbClr val="00B050"/>
                </a:solidFill>
                <a:latin typeface="Cambria"/>
                <a:ea typeface="MS Mincho"/>
                <a:cs typeface="Times New Roman"/>
              </a:rPr>
              <a:t>Reversible causes of dying assessed 5/5 </a:t>
            </a:r>
            <a:r>
              <a:rPr lang="en-US" dirty="0">
                <a:solidFill>
                  <a:srgbClr val="F79646"/>
                </a:solidFill>
                <a:latin typeface="Cambria"/>
                <a:ea typeface="MS Mincho"/>
                <a:cs typeface="Times New Roman"/>
              </a:rPr>
              <a:t>1/5 not dying now frail but stable</a:t>
            </a:r>
            <a:endParaRPr lang="en-GB" sz="1200" dirty="0">
              <a:solidFill>
                <a:prstClr val="black"/>
              </a:solidFill>
              <a:latin typeface="Cambria"/>
              <a:ea typeface="MS Mincho"/>
              <a:cs typeface="Times New Roman"/>
            </a:endParaRPr>
          </a:p>
          <a:p>
            <a:pPr marL="342900" indent="-342900">
              <a:buFont typeface="Symbol"/>
              <a:buChar char=""/>
            </a:pPr>
            <a:r>
              <a:rPr lang="en-US" dirty="0">
                <a:solidFill>
                  <a:srgbClr val="00B050"/>
                </a:solidFill>
                <a:latin typeface="Cambria"/>
                <a:ea typeface="MS Mincho"/>
                <a:cs typeface="Times New Roman"/>
              </a:rPr>
              <a:t>Support of family carers 2/5 </a:t>
            </a:r>
            <a:endParaRPr lang="en-GB" sz="1200" dirty="0">
              <a:solidFill>
                <a:prstClr val="black"/>
              </a:solidFill>
              <a:latin typeface="Cambria"/>
              <a:ea typeface="MS Mincho"/>
              <a:cs typeface="Times New Roman"/>
            </a:endParaRPr>
          </a:p>
          <a:p>
            <a:pPr marL="342900" indent="-342900">
              <a:buFont typeface="Symbol"/>
              <a:buChar char=""/>
            </a:pPr>
            <a:r>
              <a:rPr lang="en-US" dirty="0">
                <a:solidFill>
                  <a:srgbClr val="00B050"/>
                </a:solidFill>
                <a:latin typeface="Cambria"/>
                <a:ea typeface="MS Mincho"/>
                <a:cs typeface="Times New Roman"/>
              </a:rPr>
              <a:t>Support of professional carers</a:t>
            </a:r>
            <a:endParaRPr lang="en-GB" sz="1200" dirty="0">
              <a:solidFill>
                <a:prstClr val="black"/>
              </a:solidFill>
              <a:latin typeface="Cambria"/>
              <a:ea typeface="MS Mincho"/>
              <a:cs typeface="Times New Roman"/>
            </a:endParaRPr>
          </a:p>
          <a:p>
            <a:pPr marL="342900" indent="-342900">
              <a:buFont typeface="Symbol"/>
              <a:buChar char=""/>
            </a:pPr>
            <a:r>
              <a:rPr lang="en-US" dirty="0">
                <a:solidFill>
                  <a:srgbClr val="00B050"/>
                </a:solidFill>
                <a:latin typeface="Cambria"/>
                <a:ea typeface="MS Mincho"/>
                <a:cs typeface="Times New Roman"/>
              </a:rPr>
              <a:t>Increase in care package for patient</a:t>
            </a:r>
            <a:endParaRPr lang="en-GB" sz="1200" dirty="0">
              <a:solidFill>
                <a:prstClr val="black"/>
              </a:solidFill>
              <a:latin typeface="Cambria"/>
              <a:ea typeface="MS Mincho"/>
              <a:cs typeface="Times New Roman"/>
            </a:endParaRPr>
          </a:p>
          <a:p>
            <a:pPr marL="742950" lvl="1" indent="-285750">
              <a:buFont typeface="Courier New"/>
              <a:buChar char="o"/>
            </a:pPr>
            <a:r>
              <a:rPr lang="en-US" dirty="0">
                <a:solidFill>
                  <a:srgbClr val="00B050"/>
                </a:solidFill>
                <a:latin typeface="Cambria"/>
                <a:ea typeface="MS Mincho"/>
                <a:cs typeface="Times New Roman"/>
              </a:rPr>
              <a:t>1/5 Yes over 24 hour period from familiar bank of staff in supported living home</a:t>
            </a:r>
            <a:endParaRPr lang="en-GB" sz="1200" dirty="0">
              <a:solidFill>
                <a:prstClr val="black"/>
              </a:solidFill>
              <a:latin typeface="Cambria"/>
              <a:ea typeface="MS Mincho"/>
              <a:cs typeface="Times New Roman"/>
            </a:endParaRPr>
          </a:p>
          <a:p>
            <a:pPr marL="742950" lvl="1" indent="-285750">
              <a:buFont typeface="Courier New"/>
              <a:buChar char="o"/>
            </a:pPr>
            <a:r>
              <a:rPr lang="en-US" dirty="0">
                <a:solidFill>
                  <a:srgbClr val="00B050"/>
                </a:solidFill>
                <a:latin typeface="Cambria"/>
                <a:ea typeface="MS Mincho"/>
                <a:cs typeface="Times New Roman"/>
              </a:rPr>
              <a:t>1/5 Moved from residential side of care home to nursing side, same home</a:t>
            </a:r>
            <a:endParaRPr lang="en-GB" sz="1200" dirty="0">
              <a:solidFill>
                <a:prstClr val="black"/>
              </a:solidFill>
              <a:latin typeface="Cambria"/>
              <a:ea typeface="MS Mincho"/>
              <a:cs typeface="Times New Roman"/>
            </a:endParaRPr>
          </a:p>
          <a:p>
            <a:pPr marL="742950" lvl="1" indent="-285750">
              <a:buFont typeface="Courier New"/>
              <a:buChar char="o"/>
            </a:pPr>
            <a:r>
              <a:rPr lang="en-US" dirty="0">
                <a:solidFill>
                  <a:srgbClr val="00B050"/>
                </a:solidFill>
                <a:latin typeface="Cambria"/>
                <a:ea typeface="MS Mincho"/>
                <a:cs typeface="Times New Roman"/>
              </a:rPr>
              <a:t>2/5 yes in own  home</a:t>
            </a:r>
            <a:endParaRPr lang="en-GB" sz="1200" dirty="0">
              <a:solidFill>
                <a:prstClr val="black"/>
              </a:solidFill>
              <a:latin typeface="Cambria"/>
              <a:ea typeface="MS Mincho"/>
              <a:cs typeface="Times New Roman"/>
            </a:endParaRPr>
          </a:p>
          <a:p>
            <a:pPr marL="742950" lvl="1" indent="-285750">
              <a:buFont typeface="Courier New"/>
              <a:buChar char="o"/>
            </a:pPr>
            <a:r>
              <a:rPr lang="en-US" dirty="0">
                <a:solidFill>
                  <a:srgbClr val="00B050"/>
                </a:solidFill>
                <a:latin typeface="Cambria"/>
                <a:ea typeface="MS Mincho"/>
                <a:cs typeface="Times New Roman"/>
              </a:rPr>
              <a:t> </a:t>
            </a:r>
            <a:endParaRPr lang="en-GB" sz="1200" dirty="0">
              <a:solidFill>
                <a:prstClr val="black"/>
              </a:solidFill>
              <a:latin typeface="Cambria"/>
              <a:ea typeface="MS Mincho"/>
              <a:cs typeface="Times New Roman"/>
            </a:endParaRPr>
          </a:p>
          <a:p>
            <a:pPr marL="342900" indent="-342900">
              <a:buFont typeface="Symbol"/>
              <a:buChar char=""/>
            </a:pPr>
            <a:r>
              <a:rPr lang="en-US" dirty="0">
                <a:solidFill>
                  <a:srgbClr val="00B050"/>
                </a:solidFill>
                <a:latin typeface="Cambria"/>
                <a:ea typeface="MS Mincho"/>
                <a:cs typeface="Times New Roman"/>
              </a:rPr>
              <a:t>Increase incare package for other residents in same care setting 1/5</a:t>
            </a:r>
            <a:endParaRPr lang="en-GB" sz="1200" dirty="0">
              <a:solidFill>
                <a:prstClr val="black"/>
              </a:solidFill>
              <a:latin typeface="Cambria"/>
              <a:ea typeface="MS Mincho"/>
              <a:cs typeface="Times New Roman"/>
            </a:endParaRPr>
          </a:p>
          <a:p>
            <a:pPr marL="342900" indent="-342900">
              <a:buFont typeface="Symbol"/>
              <a:buChar char=""/>
            </a:pPr>
            <a:r>
              <a:rPr lang="en-US" dirty="0">
                <a:solidFill>
                  <a:srgbClr val="00B050"/>
                </a:solidFill>
                <a:latin typeface="Cambria"/>
                <a:ea typeface="MS Mincho"/>
                <a:cs typeface="Times New Roman"/>
              </a:rPr>
              <a:t>Anticipatory drugs in place</a:t>
            </a:r>
            <a:endParaRPr lang="en-GB" sz="1200" dirty="0">
              <a:solidFill>
                <a:prstClr val="black"/>
              </a:solidFill>
              <a:latin typeface="Cambria"/>
              <a:ea typeface="MS Mincho"/>
              <a:cs typeface="Times New Roman"/>
            </a:endParaRPr>
          </a:p>
          <a:p>
            <a:pPr marL="342900" indent="-342900">
              <a:buFont typeface="Symbol"/>
              <a:buChar char=""/>
            </a:pPr>
            <a:r>
              <a:rPr lang="en-US" dirty="0">
                <a:solidFill>
                  <a:srgbClr val="00B050"/>
                </a:solidFill>
                <a:latin typeface="Cambria"/>
                <a:ea typeface="MS Mincho"/>
                <a:cs typeface="Times New Roman"/>
              </a:rPr>
              <a:t>Known to OOHPCT</a:t>
            </a:r>
            <a:endParaRPr lang="en-GB" sz="1200" dirty="0">
              <a:solidFill>
                <a:prstClr val="black"/>
              </a:solidFill>
              <a:latin typeface="Cambria"/>
              <a:ea typeface="MS Mincho"/>
              <a:cs typeface="Times New Roman"/>
            </a:endParaRPr>
          </a:p>
          <a:p>
            <a:pPr marL="342900" indent="-342900">
              <a:buFont typeface="Symbol"/>
              <a:buChar char=""/>
            </a:pPr>
            <a:r>
              <a:rPr lang="en-US" dirty="0">
                <a:solidFill>
                  <a:srgbClr val="00B050"/>
                </a:solidFill>
                <a:latin typeface="Cambria"/>
                <a:ea typeface="MS Mincho"/>
                <a:cs typeface="Times New Roman"/>
              </a:rPr>
              <a:t>GP asked to visit every 14days</a:t>
            </a:r>
            <a:endParaRPr lang="en-GB" sz="1200" dirty="0">
              <a:solidFill>
                <a:prstClr val="black"/>
              </a:solidFill>
              <a:latin typeface="Cambria"/>
              <a:ea typeface="MS Mincho"/>
              <a:cs typeface="Times New Roman"/>
            </a:endParaRPr>
          </a:p>
          <a:p>
            <a:pPr marL="342900" indent="-342900">
              <a:buFont typeface="Symbol"/>
              <a:buChar char=""/>
            </a:pPr>
            <a:r>
              <a:rPr lang="en-US" dirty="0">
                <a:solidFill>
                  <a:srgbClr val="00B050"/>
                </a:solidFill>
                <a:latin typeface="Cambria"/>
                <a:ea typeface="MS Mincho"/>
                <a:cs typeface="Times New Roman"/>
              </a:rPr>
              <a:t>GP visits every 14 days</a:t>
            </a:r>
            <a:endParaRPr lang="en-GB" sz="1200" dirty="0">
              <a:solidFill>
                <a:prstClr val="black"/>
              </a:solidFill>
              <a:latin typeface="Cambria"/>
              <a:ea typeface="MS Mincho"/>
              <a:cs typeface="Times New Roman"/>
            </a:endParaRPr>
          </a:p>
        </p:txBody>
      </p:sp>
    </p:spTree>
    <p:extLst>
      <p:ext uri="{BB962C8B-B14F-4D97-AF65-F5344CB8AC3E}">
        <p14:creationId xmlns:p14="http://schemas.microsoft.com/office/powerpoint/2010/main" val="24181023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4398" y="685361"/>
            <a:ext cx="10369152" cy="4985980"/>
          </a:xfrm>
          <a:prstGeom prst="rect">
            <a:avLst/>
          </a:prstGeom>
        </p:spPr>
        <p:txBody>
          <a:bodyPr wrap="square">
            <a:spAutoFit/>
          </a:bodyPr>
          <a:lstStyle/>
          <a:p>
            <a:r>
              <a:rPr lang="en-US" b="1" dirty="0">
                <a:solidFill>
                  <a:srgbClr val="000000"/>
                </a:solidFill>
                <a:latin typeface="Cambria"/>
                <a:ea typeface="MS Mincho"/>
                <a:cs typeface="Times New Roman"/>
              </a:rPr>
              <a:t>Step </a:t>
            </a:r>
            <a:r>
              <a:rPr lang="en-US" b="1" dirty="0" smtClean="0">
                <a:solidFill>
                  <a:srgbClr val="000000"/>
                </a:solidFill>
                <a:latin typeface="Cambria"/>
                <a:ea typeface="MS Mincho"/>
                <a:cs typeface="Times New Roman"/>
              </a:rPr>
              <a:t>6 care after death</a:t>
            </a:r>
          </a:p>
          <a:p>
            <a:endParaRPr lang="en-GB" sz="1200" dirty="0">
              <a:solidFill>
                <a:prstClr val="black"/>
              </a:solidFill>
              <a:latin typeface="Cambria"/>
              <a:ea typeface="MS Mincho"/>
              <a:cs typeface="Times New Roman"/>
            </a:endParaRPr>
          </a:p>
          <a:p>
            <a:pPr marL="342900" indent="-342900">
              <a:buFont typeface="Symbol"/>
              <a:buChar char=""/>
            </a:pPr>
            <a:r>
              <a:rPr lang="en-US" dirty="0">
                <a:solidFill>
                  <a:srgbClr val="00B050"/>
                </a:solidFill>
                <a:latin typeface="Cambria"/>
                <a:ea typeface="MS Mincho"/>
                <a:cs typeface="Times New Roman"/>
              </a:rPr>
              <a:t>Preferred place of death identified?  </a:t>
            </a:r>
            <a:endParaRPr lang="en-GB" sz="1200" dirty="0">
              <a:solidFill>
                <a:prstClr val="black"/>
              </a:solidFill>
              <a:latin typeface="Cambria"/>
              <a:ea typeface="MS Mincho"/>
              <a:cs typeface="Times New Roman"/>
            </a:endParaRPr>
          </a:p>
          <a:p>
            <a:pPr marL="742950" lvl="1" indent="-285750">
              <a:buFont typeface="Courier New"/>
              <a:buChar char="o"/>
            </a:pPr>
            <a:r>
              <a:rPr lang="en-US" dirty="0">
                <a:solidFill>
                  <a:srgbClr val="00B050"/>
                </a:solidFill>
                <a:latin typeface="Cambria"/>
                <a:ea typeface="MS Mincho"/>
                <a:cs typeface="Times New Roman"/>
              </a:rPr>
              <a:t>2/5 supported living</a:t>
            </a:r>
            <a:endParaRPr lang="en-GB" sz="1200" dirty="0">
              <a:solidFill>
                <a:prstClr val="black"/>
              </a:solidFill>
              <a:latin typeface="Cambria"/>
              <a:ea typeface="MS Mincho"/>
              <a:cs typeface="Times New Roman"/>
            </a:endParaRPr>
          </a:p>
          <a:p>
            <a:pPr marL="742950" lvl="1" indent="-285750">
              <a:buFont typeface="Courier New"/>
              <a:buChar char="o"/>
            </a:pPr>
            <a:r>
              <a:rPr lang="en-US" dirty="0">
                <a:solidFill>
                  <a:srgbClr val="00B050"/>
                </a:solidFill>
                <a:latin typeface="Cambria"/>
                <a:ea typeface="MS Mincho"/>
                <a:cs typeface="Times New Roman"/>
              </a:rPr>
              <a:t>1/5 own nursing home</a:t>
            </a:r>
            <a:endParaRPr lang="en-GB" sz="1200" dirty="0">
              <a:solidFill>
                <a:prstClr val="black"/>
              </a:solidFill>
              <a:latin typeface="Cambria"/>
              <a:ea typeface="MS Mincho"/>
              <a:cs typeface="Times New Roman"/>
            </a:endParaRPr>
          </a:p>
          <a:p>
            <a:pPr marL="742950" lvl="1" indent="-285750">
              <a:buFont typeface="Courier New"/>
              <a:buChar char="o"/>
            </a:pPr>
            <a:r>
              <a:rPr lang="en-US" dirty="0">
                <a:solidFill>
                  <a:srgbClr val="00B050"/>
                </a:solidFill>
                <a:latin typeface="Cambria"/>
                <a:ea typeface="MS Mincho"/>
                <a:cs typeface="Times New Roman"/>
              </a:rPr>
              <a:t>2/5 at home</a:t>
            </a:r>
            <a:endParaRPr lang="en-GB" sz="1200" dirty="0">
              <a:solidFill>
                <a:prstClr val="black"/>
              </a:solidFill>
              <a:latin typeface="Cambria"/>
              <a:ea typeface="MS Mincho"/>
              <a:cs typeface="Times New Roman"/>
            </a:endParaRPr>
          </a:p>
          <a:p>
            <a:pPr marL="342900" indent="-342900">
              <a:buFont typeface="Symbol"/>
              <a:buChar char=""/>
            </a:pPr>
            <a:r>
              <a:rPr lang="en-US" dirty="0">
                <a:solidFill>
                  <a:srgbClr val="00B050"/>
                </a:solidFill>
                <a:latin typeface="Cambria"/>
                <a:ea typeface="MS Mincho"/>
                <a:cs typeface="Times New Roman"/>
              </a:rPr>
              <a:t>Place of death</a:t>
            </a:r>
            <a:endParaRPr lang="en-GB" sz="1200" dirty="0">
              <a:solidFill>
                <a:prstClr val="black"/>
              </a:solidFill>
              <a:latin typeface="Cambria"/>
              <a:ea typeface="MS Mincho"/>
              <a:cs typeface="Times New Roman"/>
            </a:endParaRPr>
          </a:p>
          <a:p>
            <a:pPr marL="742950" lvl="1" indent="-285750">
              <a:buFont typeface="Courier New"/>
              <a:buChar char="o"/>
            </a:pPr>
            <a:r>
              <a:rPr lang="en-US" dirty="0">
                <a:solidFill>
                  <a:srgbClr val="00B050"/>
                </a:solidFill>
                <a:latin typeface="Cambria"/>
                <a:ea typeface="MS Mincho"/>
                <a:cs typeface="Times New Roman"/>
              </a:rPr>
              <a:t>4/5 achieved PPD</a:t>
            </a:r>
            <a:endParaRPr lang="en-GB" sz="1200" dirty="0">
              <a:solidFill>
                <a:prstClr val="black"/>
              </a:solidFill>
              <a:latin typeface="Cambria"/>
              <a:ea typeface="MS Mincho"/>
              <a:cs typeface="Times New Roman"/>
            </a:endParaRPr>
          </a:p>
          <a:p>
            <a:pPr marL="742950" lvl="1" indent="-285750">
              <a:buFont typeface="Courier New"/>
              <a:buChar char="o"/>
            </a:pPr>
            <a:r>
              <a:rPr lang="en-US" dirty="0">
                <a:solidFill>
                  <a:srgbClr val="00B050"/>
                </a:solidFill>
                <a:latin typeface="Cambria"/>
                <a:ea typeface="MS Mincho"/>
                <a:cs typeface="Times New Roman"/>
              </a:rPr>
              <a:t>1/5 improved not dying</a:t>
            </a:r>
            <a:endParaRPr lang="en-GB" sz="1200" dirty="0">
              <a:solidFill>
                <a:prstClr val="black"/>
              </a:solidFill>
              <a:latin typeface="Cambria"/>
              <a:ea typeface="MS Mincho"/>
              <a:cs typeface="Times New Roman"/>
            </a:endParaRPr>
          </a:p>
          <a:p>
            <a:pPr marL="342900" indent="-342900">
              <a:buFont typeface="Symbol"/>
              <a:buChar char=""/>
            </a:pPr>
            <a:r>
              <a:rPr lang="en-US" dirty="0">
                <a:solidFill>
                  <a:srgbClr val="00B050"/>
                </a:solidFill>
                <a:latin typeface="Cambria"/>
                <a:ea typeface="MS Mincho"/>
                <a:cs typeface="Times New Roman"/>
              </a:rPr>
              <a:t>PP death achieved 100%</a:t>
            </a:r>
            <a:endParaRPr lang="en-GB" sz="1200" dirty="0">
              <a:solidFill>
                <a:prstClr val="black"/>
              </a:solidFill>
              <a:latin typeface="Cambria"/>
              <a:ea typeface="MS Mincho"/>
              <a:cs typeface="Times New Roman"/>
            </a:endParaRPr>
          </a:p>
          <a:p>
            <a:pPr marL="342900" indent="-342900">
              <a:buFont typeface="Symbol"/>
              <a:buChar char=""/>
            </a:pPr>
            <a:r>
              <a:rPr lang="en-US" dirty="0">
                <a:solidFill>
                  <a:srgbClr val="00B050"/>
                </a:solidFill>
                <a:latin typeface="Cambria"/>
                <a:ea typeface="MS Mincho"/>
                <a:cs typeface="Times New Roman"/>
              </a:rPr>
              <a:t>Verification of death by DN 1/4</a:t>
            </a:r>
            <a:endParaRPr lang="en-GB" sz="1200" dirty="0">
              <a:solidFill>
                <a:prstClr val="black"/>
              </a:solidFill>
              <a:latin typeface="Cambria"/>
              <a:ea typeface="MS Mincho"/>
              <a:cs typeface="Times New Roman"/>
            </a:endParaRPr>
          </a:p>
          <a:p>
            <a:pPr marL="342900" indent="-342900">
              <a:buFont typeface="Symbol"/>
              <a:buChar char=""/>
            </a:pPr>
            <a:r>
              <a:rPr lang="en-US" dirty="0">
                <a:solidFill>
                  <a:srgbClr val="00B050"/>
                </a:solidFill>
                <a:latin typeface="Cambria"/>
                <a:ea typeface="MS Mincho"/>
                <a:cs typeface="Times New Roman"/>
              </a:rPr>
              <a:t>Verification of death by OOHPCT 1/4</a:t>
            </a:r>
            <a:endParaRPr lang="en-GB" sz="1200" dirty="0">
              <a:solidFill>
                <a:prstClr val="black"/>
              </a:solidFill>
              <a:latin typeface="Cambria"/>
              <a:ea typeface="MS Mincho"/>
              <a:cs typeface="Times New Roman"/>
            </a:endParaRPr>
          </a:p>
          <a:p>
            <a:pPr marL="342900" indent="-342900">
              <a:buFont typeface="Symbol"/>
              <a:buChar char=""/>
            </a:pPr>
            <a:r>
              <a:rPr lang="en-US" dirty="0">
                <a:solidFill>
                  <a:srgbClr val="00B050"/>
                </a:solidFill>
                <a:latin typeface="Cambria"/>
                <a:ea typeface="MS Mincho"/>
                <a:cs typeface="Times New Roman"/>
              </a:rPr>
              <a:t>Verification of death by OOHGP 2/4</a:t>
            </a:r>
            <a:endParaRPr lang="en-GB" sz="1200" dirty="0">
              <a:solidFill>
                <a:prstClr val="black"/>
              </a:solidFill>
              <a:latin typeface="Cambria"/>
              <a:ea typeface="MS Mincho"/>
              <a:cs typeface="Times New Roman"/>
            </a:endParaRPr>
          </a:p>
          <a:p>
            <a:pPr marL="342900" indent="-342900">
              <a:buFont typeface="Symbol"/>
              <a:buChar char=""/>
            </a:pPr>
            <a:r>
              <a:rPr lang="en-US" dirty="0">
                <a:solidFill>
                  <a:srgbClr val="00B050"/>
                </a:solidFill>
                <a:latin typeface="Cambria"/>
                <a:ea typeface="MS Mincho"/>
                <a:cs typeface="Times New Roman"/>
              </a:rPr>
              <a:t>Coroners referral 0%</a:t>
            </a:r>
            <a:endParaRPr lang="en-GB" sz="1200" dirty="0">
              <a:solidFill>
                <a:prstClr val="black"/>
              </a:solidFill>
              <a:latin typeface="Cambria"/>
              <a:ea typeface="MS Mincho"/>
              <a:cs typeface="Times New Roman"/>
            </a:endParaRPr>
          </a:p>
          <a:p>
            <a:pPr marL="342900" indent="-342900">
              <a:buFont typeface="Symbol"/>
              <a:buChar char=""/>
            </a:pPr>
            <a:r>
              <a:rPr lang="en-US" dirty="0">
                <a:solidFill>
                  <a:srgbClr val="00B050"/>
                </a:solidFill>
                <a:latin typeface="Cambria"/>
                <a:ea typeface="MS Mincho"/>
                <a:cs typeface="Times New Roman"/>
              </a:rPr>
              <a:t>Bereavement follow up to family carers by DNs 1/4</a:t>
            </a:r>
            <a:endParaRPr lang="en-GB" sz="1200" dirty="0">
              <a:solidFill>
                <a:prstClr val="black"/>
              </a:solidFill>
              <a:latin typeface="Cambria"/>
              <a:ea typeface="MS Mincho"/>
              <a:cs typeface="Times New Roman"/>
            </a:endParaRPr>
          </a:p>
          <a:p>
            <a:pPr marL="342900" indent="-342900">
              <a:buFont typeface="Symbol"/>
              <a:buChar char=""/>
            </a:pPr>
            <a:r>
              <a:rPr lang="en-US" dirty="0">
                <a:solidFill>
                  <a:srgbClr val="00B050"/>
                </a:solidFill>
                <a:latin typeface="Cambria"/>
                <a:ea typeface="MS Mincho"/>
                <a:cs typeface="Times New Roman"/>
              </a:rPr>
              <a:t>Bereavement follow up to professional carers by DNs 1/4</a:t>
            </a:r>
            <a:endParaRPr lang="en-GB" sz="1200" dirty="0">
              <a:solidFill>
                <a:prstClr val="black"/>
              </a:solidFill>
              <a:latin typeface="Cambria"/>
              <a:ea typeface="MS Mincho"/>
              <a:cs typeface="Times New Roman"/>
            </a:endParaRPr>
          </a:p>
          <a:p>
            <a:pPr marL="342900" indent="-342900">
              <a:buFont typeface="Symbol"/>
              <a:buChar char=""/>
            </a:pPr>
            <a:r>
              <a:rPr lang="en-US" dirty="0">
                <a:solidFill>
                  <a:srgbClr val="00B050"/>
                </a:solidFill>
                <a:latin typeface="Cambria"/>
                <a:ea typeface="MS Mincho"/>
                <a:cs typeface="Times New Roman"/>
              </a:rPr>
              <a:t>Bereavement follow up to family carers by SPCNs 2/4</a:t>
            </a:r>
            <a:endParaRPr lang="en-GB" sz="1200" dirty="0">
              <a:solidFill>
                <a:prstClr val="black"/>
              </a:solidFill>
              <a:latin typeface="Cambria"/>
              <a:ea typeface="MS Mincho"/>
              <a:cs typeface="Times New Roman"/>
            </a:endParaRPr>
          </a:p>
          <a:p>
            <a:pPr marL="342900" indent="-342900">
              <a:buFont typeface="Symbol"/>
              <a:buChar char=""/>
            </a:pPr>
            <a:r>
              <a:rPr lang="en-US" dirty="0">
                <a:solidFill>
                  <a:srgbClr val="00B050"/>
                </a:solidFill>
                <a:latin typeface="Cambria"/>
                <a:ea typeface="MS Mincho"/>
                <a:cs typeface="Times New Roman"/>
              </a:rPr>
              <a:t>Bereavement follow up to professional carers By SPCNs 3/4</a:t>
            </a:r>
            <a:endParaRPr lang="en-GB" sz="1200" dirty="0">
              <a:solidFill>
                <a:prstClr val="black"/>
              </a:solidFill>
              <a:latin typeface="Cambria"/>
              <a:ea typeface="MS Mincho"/>
              <a:cs typeface="Times New Roman"/>
            </a:endParaRPr>
          </a:p>
        </p:txBody>
      </p:sp>
    </p:spTree>
    <p:extLst>
      <p:ext uri="{BB962C8B-B14F-4D97-AF65-F5344CB8AC3E}">
        <p14:creationId xmlns:p14="http://schemas.microsoft.com/office/powerpoint/2010/main" val="20102066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Image result for baby">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91478" y="476673"/>
            <a:ext cx="4899883" cy="2448272"/>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4" descr="Image result for old person"/>
          <p:cNvSpPr>
            <a:spLocks noChangeAspect="1" noChangeArrowheads="1"/>
          </p:cNvSpPr>
          <p:nvPr/>
        </p:nvSpPr>
        <p:spPr bwMode="auto">
          <a:xfrm>
            <a:off x="0" y="-144463"/>
            <a:ext cx="4064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pic>
        <p:nvPicPr>
          <p:cNvPr id="14342" name="Picture 6" descr="Image result for old person">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56107" y="2924947"/>
            <a:ext cx="3744416" cy="36342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419397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191772395"/>
              </p:ext>
            </p:extLst>
          </p:nvPr>
        </p:nvGraphicFramePr>
        <p:xfrm>
          <a:off x="2490895" y="2354421"/>
          <a:ext cx="7210214" cy="2743200"/>
        </p:xfrm>
        <a:graphic>
          <a:graphicData uri="http://schemas.openxmlformats.org/drawingml/2006/table">
            <a:tbl>
              <a:tblPr firstRow="1" firstCol="1" bandRow="1"/>
              <a:tblGrid>
                <a:gridCol w="2402840"/>
                <a:gridCol w="2403687"/>
                <a:gridCol w="2403687"/>
              </a:tblGrid>
              <a:tr h="0">
                <a:tc>
                  <a:txBody>
                    <a:bodyPr/>
                    <a:lstStyle/>
                    <a:p>
                      <a:pPr>
                        <a:spcAft>
                          <a:spcPts val="0"/>
                        </a:spcAft>
                      </a:pPr>
                      <a:r>
                        <a:rPr lang="en-US" sz="1800" dirty="0" smtClean="0">
                          <a:effectLst/>
                          <a:latin typeface="Cambria"/>
                          <a:ea typeface="MS Mincho"/>
                          <a:cs typeface="Times New Roman"/>
                        </a:rPr>
                        <a:t>Patient</a:t>
                      </a:r>
                      <a:endParaRPr lang="en-GB" sz="1200" dirty="0">
                        <a:effectLst/>
                        <a:latin typeface="Cambria"/>
                        <a:ea typeface="MS Mincho"/>
                        <a:cs typeface="Times New Roman"/>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800">
                          <a:effectLst/>
                          <a:latin typeface="Cambria"/>
                          <a:ea typeface="MS Mincho"/>
                          <a:cs typeface="Times New Roman"/>
                        </a:rPr>
                        <a:t>Before MDT</a:t>
                      </a:r>
                      <a:endParaRPr lang="en-GB" sz="1200">
                        <a:effectLst/>
                        <a:latin typeface="Cambria"/>
                        <a:ea typeface="MS Mincho"/>
                        <a:cs typeface="Times New Roman"/>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800" dirty="0">
                          <a:effectLst/>
                          <a:latin typeface="Cambria"/>
                          <a:ea typeface="MS Mincho"/>
                          <a:cs typeface="Times New Roman"/>
                        </a:rPr>
                        <a:t>After MDT</a:t>
                      </a:r>
                      <a:endParaRPr lang="en-GB" sz="1200" dirty="0">
                        <a:effectLst/>
                        <a:latin typeface="Cambria"/>
                        <a:ea typeface="MS Mincho"/>
                        <a:cs typeface="Times New Roman"/>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spcAft>
                          <a:spcPts val="0"/>
                        </a:spcAft>
                      </a:pPr>
                      <a:r>
                        <a:rPr lang="en-US" sz="1800" dirty="0">
                          <a:effectLst/>
                          <a:latin typeface="Cambria"/>
                          <a:ea typeface="MS Mincho"/>
                          <a:cs typeface="Times New Roman"/>
                        </a:rPr>
                        <a:t>1</a:t>
                      </a:r>
                      <a:endParaRPr lang="en-GB" sz="1200" dirty="0">
                        <a:effectLst/>
                        <a:latin typeface="Cambria"/>
                        <a:ea typeface="MS Mincho"/>
                        <a:cs typeface="Times New Roman"/>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800">
                          <a:effectLst/>
                          <a:latin typeface="Cambria"/>
                          <a:ea typeface="MS Mincho"/>
                          <a:cs typeface="Times New Roman"/>
                        </a:rPr>
                        <a:t>7 in 6 months</a:t>
                      </a:r>
                      <a:endParaRPr lang="en-GB" sz="1200">
                        <a:effectLst/>
                        <a:latin typeface="Cambria"/>
                        <a:ea typeface="MS Mincho"/>
                        <a:cs typeface="Times New Roman"/>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800">
                          <a:effectLst/>
                          <a:latin typeface="Cambria"/>
                          <a:ea typeface="MS Mincho"/>
                          <a:cs typeface="Times New Roman"/>
                        </a:rPr>
                        <a:t>0 in 5 months, died PPC</a:t>
                      </a:r>
                      <a:endParaRPr lang="en-GB" sz="1200">
                        <a:effectLst/>
                        <a:latin typeface="Cambria"/>
                        <a:ea typeface="MS Mincho"/>
                        <a:cs typeface="Times New Roman"/>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spcAft>
                          <a:spcPts val="0"/>
                        </a:spcAft>
                      </a:pPr>
                      <a:r>
                        <a:rPr lang="en-US" sz="1800">
                          <a:effectLst/>
                          <a:latin typeface="Cambria"/>
                          <a:ea typeface="MS Mincho"/>
                          <a:cs typeface="Times New Roman"/>
                        </a:rPr>
                        <a:t>2</a:t>
                      </a:r>
                      <a:endParaRPr lang="en-GB" sz="1200">
                        <a:effectLst/>
                        <a:latin typeface="Cambria"/>
                        <a:ea typeface="MS Mincho"/>
                        <a:cs typeface="Times New Roman"/>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800">
                          <a:effectLst/>
                          <a:latin typeface="Cambria"/>
                          <a:ea typeface="MS Mincho"/>
                          <a:cs typeface="Times New Roman"/>
                        </a:rPr>
                        <a:t>3 in 2 months</a:t>
                      </a:r>
                      <a:endParaRPr lang="en-GB" sz="1200">
                        <a:effectLst/>
                        <a:latin typeface="Cambria"/>
                        <a:ea typeface="MS Mincho"/>
                        <a:cs typeface="Times New Roman"/>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800">
                          <a:effectLst/>
                          <a:latin typeface="Cambria"/>
                          <a:ea typeface="MS Mincho"/>
                          <a:cs typeface="Times New Roman"/>
                        </a:rPr>
                        <a:t>0 in 3 months, died PPC</a:t>
                      </a:r>
                      <a:endParaRPr lang="en-GB" sz="1200">
                        <a:effectLst/>
                        <a:latin typeface="Cambria"/>
                        <a:ea typeface="MS Mincho"/>
                        <a:cs typeface="Times New Roman"/>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spcAft>
                          <a:spcPts val="0"/>
                        </a:spcAft>
                      </a:pPr>
                      <a:r>
                        <a:rPr lang="en-US" sz="1800">
                          <a:effectLst/>
                          <a:latin typeface="Cambria"/>
                          <a:ea typeface="MS Mincho"/>
                          <a:cs typeface="Times New Roman"/>
                        </a:rPr>
                        <a:t>3</a:t>
                      </a:r>
                      <a:endParaRPr lang="en-GB" sz="1200">
                        <a:effectLst/>
                        <a:latin typeface="Cambria"/>
                        <a:ea typeface="MS Mincho"/>
                        <a:cs typeface="Times New Roman"/>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800">
                          <a:effectLst/>
                          <a:latin typeface="Cambria"/>
                          <a:ea typeface="MS Mincho"/>
                          <a:cs typeface="Times New Roman"/>
                        </a:rPr>
                        <a:t>2 in 2 months</a:t>
                      </a:r>
                      <a:endParaRPr lang="en-GB" sz="1200">
                        <a:effectLst/>
                        <a:latin typeface="Cambria"/>
                        <a:ea typeface="MS Mincho"/>
                        <a:cs typeface="Times New Roman"/>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800">
                          <a:effectLst/>
                          <a:latin typeface="Cambria"/>
                          <a:ea typeface="MS Mincho"/>
                          <a:cs typeface="Times New Roman"/>
                        </a:rPr>
                        <a:t>0 in 3 months, died PPC</a:t>
                      </a:r>
                      <a:endParaRPr lang="en-GB" sz="1200">
                        <a:effectLst/>
                        <a:latin typeface="Cambria"/>
                        <a:ea typeface="MS Mincho"/>
                        <a:cs typeface="Times New Roman"/>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spcAft>
                          <a:spcPts val="0"/>
                        </a:spcAft>
                      </a:pPr>
                      <a:r>
                        <a:rPr lang="en-US" sz="1800">
                          <a:effectLst/>
                          <a:latin typeface="Cambria"/>
                          <a:ea typeface="MS Mincho"/>
                          <a:cs typeface="Times New Roman"/>
                        </a:rPr>
                        <a:t>4</a:t>
                      </a:r>
                      <a:endParaRPr lang="en-GB" sz="1200">
                        <a:effectLst/>
                        <a:latin typeface="Cambria"/>
                        <a:ea typeface="MS Mincho"/>
                        <a:cs typeface="Times New Roman"/>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800">
                          <a:effectLst/>
                          <a:latin typeface="Cambria"/>
                          <a:ea typeface="MS Mincho"/>
                          <a:cs typeface="Times New Roman"/>
                        </a:rPr>
                        <a:t>1 in 2 months</a:t>
                      </a:r>
                      <a:endParaRPr lang="en-GB" sz="1200">
                        <a:effectLst/>
                        <a:latin typeface="Cambria"/>
                        <a:ea typeface="MS Mincho"/>
                        <a:cs typeface="Times New Roman"/>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800">
                          <a:effectLst/>
                          <a:latin typeface="Cambria"/>
                          <a:ea typeface="MS Mincho"/>
                          <a:cs typeface="Times New Roman"/>
                        </a:rPr>
                        <a:t>O in 3 months, died PPC</a:t>
                      </a:r>
                      <a:endParaRPr lang="en-GB" sz="1200">
                        <a:effectLst/>
                        <a:latin typeface="Cambria"/>
                        <a:ea typeface="MS Mincho"/>
                        <a:cs typeface="Times New Roman"/>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spcAft>
                          <a:spcPts val="0"/>
                        </a:spcAft>
                      </a:pPr>
                      <a:r>
                        <a:rPr lang="en-US" sz="1800">
                          <a:effectLst/>
                          <a:latin typeface="Cambria"/>
                          <a:ea typeface="MS Mincho"/>
                          <a:cs typeface="Times New Roman"/>
                        </a:rPr>
                        <a:t>5</a:t>
                      </a:r>
                      <a:endParaRPr lang="en-GB" sz="1200">
                        <a:effectLst/>
                        <a:latin typeface="Cambria"/>
                        <a:ea typeface="MS Mincho"/>
                        <a:cs typeface="Times New Roman"/>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800">
                          <a:effectLst/>
                          <a:latin typeface="Cambria"/>
                          <a:ea typeface="MS Mincho"/>
                          <a:cs typeface="Times New Roman"/>
                        </a:rPr>
                        <a:t>8 in 5 months</a:t>
                      </a:r>
                      <a:endParaRPr lang="en-GB" sz="1200">
                        <a:effectLst/>
                        <a:latin typeface="Cambria"/>
                        <a:ea typeface="MS Mincho"/>
                        <a:cs typeface="Times New Roman"/>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800" dirty="0">
                          <a:effectLst/>
                          <a:latin typeface="Cambria"/>
                          <a:ea typeface="MS Mincho"/>
                          <a:cs typeface="Times New Roman"/>
                        </a:rPr>
                        <a:t>0 in 6 months ongoing</a:t>
                      </a:r>
                      <a:endParaRPr lang="en-GB" sz="1200" dirty="0">
                        <a:effectLst/>
                        <a:latin typeface="Cambria"/>
                        <a:ea typeface="MS Mincho"/>
                        <a:cs typeface="Times New Roman"/>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TextBox 3"/>
          <p:cNvSpPr txBox="1"/>
          <p:nvPr/>
        </p:nvSpPr>
        <p:spPr>
          <a:xfrm>
            <a:off x="1007436" y="980731"/>
            <a:ext cx="10753195" cy="769441"/>
          </a:xfrm>
          <a:prstGeom prst="rect">
            <a:avLst/>
          </a:prstGeom>
          <a:noFill/>
        </p:spPr>
        <p:txBody>
          <a:bodyPr wrap="square" rtlCol="0">
            <a:spAutoFit/>
          </a:bodyPr>
          <a:lstStyle/>
          <a:p>
            <a:pPr algn="ctr"/>
            <a:r>
              <a:rPr lang="en-GB" sz="4400" b="1" dirty="0" smtClean="0">
                <a:solidFill>
                  <a:prstClr val="black"/>
                </a:solidFill>
              </a:rPr>
              <a:t>Unplanned Hospital Admissions</a:t>
            </a:r>
            <a:endParaRPr lang="en-GB" sz="4400" b="1" dirty="0">
              <a:solidFill>
                <a:prstClr val="black"/>
              </a:solidFill>
            </a:endParaRPr>
          </a:p>
        </p:txBody>
      </p:sp>
    </p:spTree>
    <p:extLst>
      <p:ext uri="{BB962C8B-B14F-4D97-AF65-F5344CB8AC3E}">
        <p14:creationId xmlns:p14="http://schemas.microsoft.com/office/powerpoint/2010/main" val="663602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b="1" dirty="0" smtClean="0"/>
              <a:t>PPC</a:t>
            </a:r>
            <a:endParaRPr lang="en-GB" b="1" dirty="0"/>
          </a:p>
        </p:txBody>
      </p:sp>
      <p:sp>
        <p:nvSpPr>
          <p:cNvPr id="3" name="Content Placeholder 2"/>
          <p:cNvSpPr>
            <a:spLocks noGrp="1"/>
          </p:cNvSpPr>
          <p:nvPr>
            <p:ph idx="1"/>
          </p:nvPr>
        </p:nvSpPr>
        <p:spPr/>
        <p:txBody>
          <a:bodyPr>
            <a:normAutofit/>
          </a:bodyPr>
          <a:lstStyle/>
          <a:p>
            <a:pPr>
              <a:spcAft>
                <a:spcPts val="0"/>
              </a:spcAft>
            </a:pPr>
            <a:r>
              <a:rPr lang="en-US" dirty="0" smtClean="0">
                <a:latin typeface="Cambria"/>
                <a:ea typeface="MS Mincho"/>
                <a:cs typeface="Times New Roman"/>
              </a:rPr>
              <a:t>100% (4/4) </a:t>
            </a:r>
            <a:r>
              <a:rPr lang="en-US" dirty="0">
                <a:latin typeface="Cambria"/>
                <a:ea typeface="MS Mincho"/>
                <a:cs typeface="Times New Roman"/>
              </a:rPr>
              <a:t>died in their own home</a:t>
            </a:r>
            <a:endParaRPr lang="en-GB" sz="2000" dirty="0">
              <a:latin typeface="Cambria"/>
              <a:ea typeface="MS Mincho"/>
              <a:cs typeface="Times New Roman"/>
            </a:endParaRPr>
          </a:p>
          <a:p>
            <a:pPr lvl="1">
              <a:buFont typeface="Cambria"/>
              <a:buChar char="-"/>
            </a:pPr>
            <a:r>
              <a:rPr lang="en-US" dirty="0">
                <a:latin typeface="Cambria"/>
                <a:ea typeface="MS Mincho"/>
                <a:cs typeface="Times New Roman"/>
              </a:rPr>
              <a:t>supported living shared house</a:t>
            </a:r>
            <a:endParaRPr lang="en-GB" sz="1600" dirty="0">
              <a:latin typeface="Cambria"/>
              <a:ea typeface="MS Mincho"/>
              <a:cs typeface="Times New Roman"/>
            </a:endParaRPr>
          </a:p>
          <a:p>
            <a:pPr lvl="1">
              <a:buFont typeface="Cambria"/>
              <a:buChar char="-"/>
            </a:pPr>
            <a:r>
              <a:rPr lang="en-US" dirty="0">
                <a:latin typeface="Cambria"/>
                <a:ea typeface="MS Mincho"/>
                <a:cs typeface="Times New Roman"/>
              </a:rPr>
              <a:t>residential home ( stayed in same home moved over to nursing)</a:t>
            </a:r>
            <a:endParaRPr lang="en-GB" sz="1600" dirty="0">
              <a:latin typeface="Cambria"/>
              <a:ea typeface="MS Mincho"/>
              <a:cs typeface="Times New Roman"/>
            </a:endParaRPr>
          </a:p>
          <a:p>
            <a:pPr lvl="1">
              <a:buFont typeface="Cambria"/>
              <a:buChar char="-"/>
            </a:pPr>
            <a:r>
              <a:rPr lang="en-US" dirty="0">
                <a:latin typeface="Cambria"/>
                <a:ea typeface="MS Mincho"/>
                <a:cs typeface="Times New Roman"/>
              </a:rPr>
              <a:t>home with private welfare carer</a:t>
            </a:r>
            <a:endParaRPr lang="en-GB" sz="1600" dirty="0">
              <a:latin typeface="Cambria"/>
              <a:ea typeface="MS Mincho"/>
              <a:cs typeface="Times New Roman"/>
            </a:endParaRPr>
          </a:p>
          <a:p>
            <a:pPr lvl="1">
              <a:buFont typeface="Cambria"/>
              <a:buChar char="-"/>
            </a:pPr>
            <a:r>
              <a:rPr lang="en-US" dirty="0">
                <a:latin typeface="Cambria"/>
                <a:ea typeface="MS Mincho"/>
                <a:cs typeface="Times New Roman"/>
              </a:rPr>
              <a:t>home with parents</a:t>
            </a:r>
            <a:endParaRPr lang="en-GB" sz="1600" dirty="0">
              <a:latin typeface="Cambria"/>
              <a:ea typeface="MS Mincho"/>
              <a:cs typeface="Times New Roman"/>
            </a:endParaRPr>
          </a:p>
          <a:p>
            <a:pPr>
              <a:spcAft>
                <a:spcPts val="0"/>
              </a:spcAft>
            </a:pPr>
            <a:endParaRPr lang="en-GB" sz="2000" dirty="0" smtClean="0">
              <a:latin typeface="Cambria"/>
              <a:ea typeface="MS Mincho"/>
              <a:cs typeface="Times New Roman"/>
            </a:endParaRPr>
          </a:p>
          <a:p>
            <a:pPr>
              <a:spcAft>
                <a:spcPts val="0"/>
              </a:spcAft>
            </a:pPr>
            <a:r>
              <a:rPr lang="en-US" dirty="0" smtClean="0">
                <a:latin typeface="Cambria"/>
                <a:ea typeface="MS Mincho"/>
                <a:cs typeface="Times New Roman"/>
              </a:rPr>
              <a:t>1/5 has improved and likely to be discharged from SPC</a:t>
            </a:r>
            <a:endParaRPr lang="en-GB" dirty="0"/>
          </a:p>
        </p:txBody>
      </p:sp>
    </p:spTree>
    <p:extLst>
      <p:ext uri="{BB962C8B-B14F-4D97-AF65-F5344CB8AC3E}">
        <p14:creationId xmlns:p14="http://schemas.microsoft.com/office/powerpoint/2010/main" val="123105560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GB" dirty="0"/>
              <a:t>Some of the challenges managed in the Community</a:t>
            </a:r>
            <a:br>
              <a:rPr lang="en-GB" dirty="0"/>
            </a:br>
            <a:endParaRPr lang="en-GB" dirty="0"/>
          </a:p>
        </p:txBody>
      </p:sp>
      <p:sp>
        <p:nvSpPr>
          <p:cNvPr id="6" name="Content Placeholder 5"/>
          <p:cNvSpPr>
            <a:spLocks noGrp="1"/>
          </p:cNvSpPr>
          <p:nvPr>
            <p:ph idx="1"/>
          </p:nvPr>
        </p:nvSpPr>
        <p:spPr/>
        <p:txBody>
          <a:bodyPr>
            <a:normAutofit fontScale="70000" lnSpcReduction="20000"/>
          </a:bodyPr>
          <a:lstStyle/>
          <a:p>
            <a:r>
              <a:rPr lang="en-GB" dirty="0" smtClean="0"/>
              <a:t>Recurrent </a:t>
            </a:r>
            <a:r>
              <a:rPr lang="en-GB" dirty="0"/>
              <a:t>bowel obstruction managed in supported living home (SLH)</a:t>
            </a:r>
          </a:p>
          <a:p>
            <a:endParaRPr lang="en-GB" dirty="0"/>
          </a:p>
          <a:p>
            <a:r>
              <a:rPr lang="en-GB" dirty="0" smtClean="0"/>
              <a:t>Large </a:t>
            </a:r>
            <a:r>
              <a:rPr lang="en-GB" dirty="0"/>
              <a:t>bleeds recurrent bleeding managed with symptom control in NH </a:t>
            </a:r>
          </a:p>
          <a:p>
            <a:endParaRPr lang="en-GB" dirty="0"/>
          </a:p>
          <a:p>
            <a:r>
              <a:rPr lang="en-GB" dirty="0" smtClean="0"/>
              <a:t>Peritoneal </a:t>
            </a:r>
            <a:r>
              <a:rPr lang="en-GB" dirty="0"/>
              <a:t>fluid drainage by implanted catheter (DNs) in SLH</a:t>
            </a:r>
          </a:p>
          <a:p>
            <a:endParaRPr lang="en-GB" dirty="0"/>
          </a:p>
          <a:p>
            <a:r>
              <a:rPr lang="en-GB" dirty="0"/>
              <a:t>Symptom management with unreliable yes/no in SLH</a:t>
            </a:r>
          </a:p>
          <a:p>
            <a:endParaRPr lang="en-GB" dirty="0"/>
          </a:p>
          <a:p>
            <a:r>
              <a:rPr lang="en-GB" dirty="0"/>
              <a:t>Increased </a:t>
            </a:r>
            <a:r>
              <a:rPr lang="en-GB" dirty="0" smtClean="0"/>
              <a:t>behavioural </a:t>
            </a:r>
            <a:r>
              <a:rPr lang="en-GB" dirty="0"/>
              <a:t>needs of other residents in SLH whilst patient has increasing care needs …pebble in a pond</a:t>
            </a:r>
          </a:p>
          <a:p>
            <a:endParaRPr lang="en-GB" dirty="0"/>
          </a:p>
          <a:p>
            <a:r>
              <a:rPr lang="en-GB" dirty="0"/>
              <a:t>Carer uncertainty about their own coping and experiences of death. Huge efforts by carers to try and maintain normality, really up and above the call of duty….pebble in a pond</a:t>
            </a:r>
          </a:p>
          <a:p>
            <a:pPr marL="0" indent="0">
              <a:buNone/>
            </a:pPr>
            <a:endParaRPr lang="en-GB" dirty="0"/>
          </a:p>
        </p:txBody>
      </p:sp>
    </p:spTree>
    <p:extLst>
      <p:ext uri="{BB962C8B-B14F-4D97-AF65-F5344CB8AC3E}">
        <p14:creationId xmlns:p14="http://schemas.microsoft.com/office/powerpoint/2010/main" val="50408427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16632"/>
            <a:ext cx="10972800" cy="936104"/>
          </a:xfrm>
        </p:spPr>
        <p:txBody>
          <a:bodyPr/>
          <a:lstStyle/>
          <a:p>
            <a:pPr algn="l"/>
            <a:r>
              <a:rPr lang="en-GB" b="1" dirty="0" smtClean="0"/>
              <a:t>Benefits</a:t>
            </a:r>
            <a:endParaRPr lang="en-GB" b="1" dirty="0"/>
          </a:p>
        </p:txBody>
      </p:sp>
      <p:sp>
        <p:nvSpPr>
          <p:cNvPr id="4" name="Rectangle 3"/>
          <p:cNvSpPr/>
          <p:nvPr/>
        </p:nvSpPr>
        <p:spPr>
          <a:xfrm>
            <a:off x="774296" y="1041023"/>
            <a:ext cx="8736971" cy="5355312"/>
          </a:xfrm>
          <a:prstGeom prst="rect">
            <a:avLst/>
          </a:prstGeom>
        </p:spPr>
        <p:txBody>
          <a:bodyPr wrap="square">
            <a:spAutoFit/>
          </a:bodyPr>
          <a:lstStyle/>
          <a:p>
            <a:pPr marL="285750" indent="-285750">
              <a:buFont typeface="Arial" panose="020B0604020202020204" pitchFamily="34" charset="0"/>
              <a:buChar char="•"/>
            </a:pPr>
            <a:r>
              <a:rPr lang="en-US" dirty="0" smtClean="0">
                <a:solidFill>
                  <a:prstClr val="black"/>
                </a:solidFill>
                <a:latin typeface="Cambria" panose="02040503050406030204" pitchFamily="18" charset="0"/>
                <a:ea typeface="MS Mincho"/>
                <a:cs typeface="Times New Roman"/>
              </a:rPr>
              <a:t>Patient </a:t>
            </a:r>
            <a:r>
              <a:rPr lang="en-US" dirty="0">
                <a:solidFill>
                  <a:prstClr val="black"/>
                </a:solidFill>
                <a:latin typeface="Cambria" panose="02040503050406030204" pitchFamily="18" charset="0"/>
                <a:ea typeface="MS Mincho"/>
                <a:cs typeface="Times New Roman"/>
              </a:rPr>
              <a:t>gets best care possible with existing resources available in Sunderland</a:t>
            </a:r>
            <a:endParaRPr lang="en-GB" dirty="0">
              <a:solidFill>
                <a:prstClr val="black"/>
              </a:solidFill>
              <a:latin typeface="Cambria" panose="02040503050406030204" pitchFamily="18" charset="0"/>
              <a:ea typeface="MS Mincho"/>
              <a:cs typeface="Times New Roman"/>
            </a:endParaRPr>
          </a:p>
          <a:p>
            <a:pPr marL="285750" indent="-285750">
              <a:buFont typeface="Arial" panose="020B0604020202020204" pitchFamily="34" charset="0"/>
              <a:buChar char="•"/>
            </a:pPr>
            <a:endParaRPr lang="en-US" dirty="0" smtClean="0">
              <a:solidFill>
                <a:prstClr val="black"/>
              </a:solidFill>
              <a:latin typeface="Cambria" panose="02040503050406030204" pitchFamily="18" charset="0"/>
              <a:ea typeface="MS Mincho"/>
              <a:cs typeface="Times New Roman"/>
            </a:endParaRPr>
          </a:p>
          <a:p>
            <a:pPr marL="285750" indent="-285750">
              <a:buFont typeface="Arial" panose="020B0604020202020204" pitchFamily="34" charset="0"/>
              <a:buChar char="•"/>
            </a:pPr>
            <a:r>
              <a:rPr lang="en-US" dirty="0" smtClean="0">
                <a:solidFill>
                  <a:prstClr val="black"/>
                </a:solidFill>
                <a:latin typeface="Cambria" panose="02040503050406030204" pitchFamily="18" charset="0"/>
                <a:ea typeface="MS Mincho"/>
                <a:cs typeface="Times New Roman"/>
              </a:rPr>
              <a:t>Patient has opportunity to die </a:t>
            </a:r>
            <a:r>
              <a:rPr lang="en-US" dirty="0">
                <a:solidFill>
                  <a:prstClr val="black"/>
                </a:solidFill>
                <a:latin typeface="Cambria" panose="02040503050406030204" pitchFamily="18" charset="0"/>
                <a:ea typeface="MS Mincho"/>
                <a:cs typeface="Times New Roman"/>
              </a:rPr>
              <a:t>in their PPC</a:t>
            </a:r>
            <a:endParaRPr lang="en-GB" dirty="0">
              <a:solidFill>
                <a:prstClr val="black"/>
              </a:solidFill>
              <a:latin typeface="Cambria" panose="02040503050406030204" pitchFamily="18" charset="0"/>
              <a:ea typeface="MS Mincho"/>
              <a:cs typeface="Times New Roman"/>
            </a:endParaRPr>
          </a:p>
          <a:p>
            <a:pPr marL="285750" indent="-285750">
              <a:buFont typeface="Arial" panose="020B0604020202020204" pitchFamily="34" charset="0"/>
              <a:buChar char="•"/>
            </a:pPr>
            <a:endParaRPr lang="en-US" dirty="0" smtClean="0">
              <a:solidFill>
                <a:prstClr val="black"/>
              </a:solidFill>
              <a:latin typeface="Cambria" panose="02040503050406030204" pitchFamily="18" charset="0"/>
              <a:ea typeface="MS Mincho"/>
              <a:cs typeface="Times New Roman"/>
            </a:endParaRPr>
          </a:p>
          <a:p>
            <a:pPr marL="285750" indent="-285750">
              <a:buFont typeface="Arial" panose="020B0604020202020204" pitchFamily="34" charset="0"/>
              <a:buChar char="•"/>
            </a:pPr>
            <a:r>
              <a:rPr lang="en-US" dirty="0" smtClean="0">
                <a:solidFill>
                  <a:prstClr val="black"/>
                </a:solidFill>
                <a:latin typeface="Cambria" panose="02040503050406030204" pitchFamily="18" charset="0"/>
                <a:ea typeface="MS Mincho"/>
                <a:cs typeface="Times New Roman"/>
              </a:rPr>
              <a:t>Patient </a:t>
            </a:r>
            <a:r>
              <a:rPr lang="en-US" dirty="0">
                <a:solidFill>
                  <a:prstClr val="black"/>
                </a:solidFill>
                <a:latin typeface="Cambria" panose="02040503050406030204" pitchFamily="18" charset="0"/>
                <a:ea typeface="MS Mincho"/>
                <a:cs typeface="Times New Roman"/>
              </a:rPr>
              <a:t>maintains a normal routine for as long as </a:t>
            </a:r>
            <a:r>
              <a:rPr lang="en-US" dirty="0" smtClean="0">
                <a:solidFill>
                  <a:prstClr val="black"/>
                </a:solidFill>
                <a:latin typeface="Cambria" panose="02040503050406030204" pitchFamily="18" charset="0"/>
                <a:ea typeface="MS Mincho"/>
                <a:cs typeface="Times New Roman"/>
              </a:rPr>
              <a:t>possible</a:t>
            </a:r>
            <a:r>
              <a:rPr lang="en-GB" dirty="0" smtClean="0">
                <a:solidFill>
                  <a:prstClr val="black"/>
                </a:solidFill>
                <a:latin typeface="Cambria" panose="02040503050406030204" pitchFamily="18" charset="0"/>
                <a:ea typeface="MS Mincho"/>
                <a:cs typeface="Times New Roman"/>
              </a:rPr>
              <a:t> </a:t>
            </a:r>
            <a:r>
              <a:rPr lang="en-US" dirty="0" smtClean="0">
                <a:solidFill>
                  <a:prstClr val="black"/>
                </a:solidFill>
                <a:latin typeface="Cambria" panose="02040503050406030204" pitchFamily="18" charset="0"/>
              </a:rPr>
              <a:t>as </a:t>
            </a:r>
            <a:r>
              <a:rPr lang="en-US" dirty="0">
                <a:solidFill>
                  <a:prstClr val="black"/>
                </a:solidFill>
                <a:latin typeface="Cambria" panose="02040503050406030204" pitchFamily="18" charset="0"/>
              </a:rPr>
              <a:t>change is more difficult for a person with LD. Can’t change the disease trajectory but we can influence place of care</a:t>
            </a:r>
            <a:endParaRPr lang="en-GB" dirty="0">
              <a:solidFill>
                <a:prstClr val="black"/>
              </a:solidFill>
              <a:latin typeface="Cambria" panose="02040503050406030204" pitchFamily="18" charset="0"/>
            </a:endParaRPr>
          </a:p>
          <a:p>
            <a:endParaRPr lang="en-GB" dirty="0">
              <a:solidFill>
                <a:prstClr val="black"/>
              </a:solidFill>
              <a:latin typeface="Cambria" panose="02040503050406030204" pitchFamily="18" charset="0"/>
              <a:ea typeface="MS Mincho"/>
              <a:cs typeface="Times New Roman"/>
            </a:endParaRPr>
          </a:p>
          <a:p>
            <a:pPr marL="285750" indent="-285750">
              <a:buFont typeface="Arial" panose="020B0604020202020204" pitchFamily="34" charset="0"/>
              <a:buChar char="•"/>
            </a:pPr>
            <a:r>
              <a:rPr lang="en-US" dirty="0">
                <a:solidFill>
                  <a:prstClr val="black"/>
                </a:solidFill>
                <a:latin typeface="Cambria" panose="02040503050406030204" pitchFamily="18" charset="0"/>
                <a:ea typeface="MS Mincho"/>
                <a:cs typeface="Times New Roman"/>
              </a:rPr>
              <a:t>Avoidance of unplanned hospital admissions</a:t>
            </a:r>
            <a:endParaRPr lang="en-GB" dirty="0">
              <a:solidFill>
                <a:prstClr val="black"/>
              </a:solidFill>
              <a:latin typeface="Cambria" panose="02040503050406030204" pitchFamily="18" charset="0"/>
              <a:ea typeface="MS Mincho"/>
              <a:cs typeface="Times New Roman"/>
            </a:endParaRPr>
          </a:p>
          <a:p>
            <a:pPr marL="285750" indent="-285750">
              <a:buFont typeface="Arial" panose="020B0604020202020204" pitchFamily="34" charset="0"/>
              <a:buChar char="•"/>
            </a:pPr>
            <a:endParaRPr lang="en-US" dirty="0" smtClean="0">
              <a:solidFill>
                <a:prstClr val="black"/>
              </a:solidFill>
              <a:latin typeface="Cambria" panose="02040503050406030204" pitchFamily="18" charset="0"/>
              <a:ea typeface="MS Mincho"/>
              <a:cs typeface="Times New Roman"/>
            </a:endParaRPr>
          </a:p>
          <a:p>
            <a:pPr marL="285750" indent="-285750">
              <a:buFont typeface="Arial" panose="020B0604020202020204" pitchFamily="34" charset="0"/>
              <a:buChar char="•"/>
            </a:pPr>
            <a:r>
              <a:rPr lang="en-US" dirty="0" smtClean="0">
                <a:solidFill>
                  <a:prstClr val="black"/>
                </a:solidFill>
                <a:latin typeface="Cambria" panose="02040503050406030204" pitchFamily="18" charset="0"/>
                <a:ea typeface="MS Mincho"/>
                <a:cs typeface="Times New Roman"/>
              </a:rPr>
              <a:t>Coordinated </a:t>
            </a:r>
            <a:r>
              <a:rPr lang="en-US" dirty="0">
                <a:solidFill>
                  <a:prstClr val="black"/>
                </a:solidFill>
                <a:latin typeface="Cambria" panose="02040503050406030204" pitchFamily="18" charset="0"/>
                <a:ea typeface="MS Mincho"/>
                <a:cs typeface="Times New Roman"/>
              </a:rPr>
              <a:t>and planned care </a:t>
            </a:r>
            <a:r>
              <a:rPr lang="en-GB" dirty="0" smtClean="0">
                <a:solidFill>
                  <a:prstClr val="black"/>
                </a:solidFill>
                <a:latin typeface="Cambria" panose="02040503050406030204" pitchFamily="18" charset="0"/>
                <a:ea typeface="MS Mincho"/>
                <a:cs typeface="Times New Roman"/>
              </a:rPr>
              <a:t>amongst teams</a:t>
            </a:r>
            <a:endParaRPr lang="en-GB" dirty="0">
              <a:solidFill>
                <a:prstClr val="black"/>
              </a:solidFill>
              <a:latin typeface="Cambria" panose="02040503050406030204" pitchFamily="18" charset="0"/>
              <a:ea typeface="MS Mincho"/>
              <a:cs typeface="Times New Roman"/>
            </a:endParaRPr>
          </a:p>
          <a:p>
            <a:pPr marL="285750" indent="-285750">
              <a:buFont typeface="Arial" panose="020B0604020202020204" pitchFamily="34" charset="0"/>
              <a:buChar char="•"/>
            </a:pPr>
            <a:endParaRPr lang="en-US" dirty="0" smtClean="0">
              <a:solidFill>
                <a:prstClr val="black"/>
              </a:solidFill>
              <a:latin typeface="Cambria" panose="02040503050406030204" pitchFamily="18" charset="0"/>
              <a:ea typeface="MS Mincho"/>
              <a:cs typeface="Times New Roman"/>
            </a:endParaRPr>
          </a:p>
          <a:p>
            <a:pPr marL="285750" indent="-285750">
              <a:buFont typeface="Arial" panose="020B0604020202020204" pitchFamily="34" charset="0"/>
              <a:buChar char="•"/>
            </a:pPr>
            <a:r>
              <a:rPr lang="en-US" dirty="0" smtClean="0">
                <a:solidFill>
                  <a:prstClr val="black"/>
                </a:solidFill>
                <a:latin typeface="Cambria" panose="02040503050406030204" pitchFamily="18" charset="0"/>
                <a:ea typeface="MS Mincho"/>
                <a:cs typeface="Times New Roman"/>
              </a:rPr>
              <a:t>Avoidance </a:t>
            </a:r>
            <a:r>
              <a:rPr lang="en-US" dirty="0">
                <a:solidFill>
                  <a:prstClr val="black"/>
                </a:solidFill>
                <a:latin typeface="Cambria" panose="02040503050406030204" pitchFamily="18" charset="0"/>
                <a:ea typeface="MS Mincho"/>
                <a:cs typeface="Times New Roman"/>
              </a:rPr>
              <a:t>of referral to coroner/police attendance </a:t>
            </a:r>
            <a:r>
              <a:rPr lang="en-US" dirty="0" smtClean="0">
                <a:solidFill>
                  <a:prstClr val="black"/>
                </a:solidFill>
                <a:latin typeface="Cambria" panose="02040503050406030204" pitchFamily="18" charset="0"/>
                <a:ea typeface="MS Mincho"/>
                <a:cs typeface="Times New Roman"/>
              </a:rPr>
              <a:t>and “unexpected </a:t>
            </a:r>
            <a:r>
              <a:rPr lang="en-US" dirty="0">
                <a:solidFill>
                  <a:prstClr val="black"/>
                </a:solidFill>
                <a:latin typeface="Cambria" panose="02040503050406030204" pitchFamily="18" charset="0"/>
                <a:ea typeface="MS Mincho"/>
                <a:cs typeface="Times New Roman"/>
              </a:rPr>
              <a:t>death</a:t>
            </a:r>
            <a:r>
              <a:rPr lang="en-US" dirty="0" smtClean="0">
                <a:solidFill>
                  <a:prstClr val="black"/>
                </a:solidFill>
                <a:latin typeface="Cambria" panose="02040503050406030204" pitchFamily="18" charset="0"/>
                <a:ea typeface="MS Mincho"/>
                <a:cs typeface="Times New Roman"/>
              </a:rPr>
              <a:t>”</a:t>
            </a:r>
            <a:endParaRPr lang="en-GB" dirty="0">
              <a:solidFill>
                <a:prstClr val="black"/>
              </a:solidFill>
              <a:latin typeface="Cambria" panose="02040503050406030204" pitchFamily="18" charset="0"/>
              <a:ea typeface="MS Mincho"/>
              <a:cs typeface="Times New Roman"/>
            </a:endParaRPr>
          </a:p>
          <a:p>
            <a:pPr marL="285750" indent="-285750">
              <a:buFont typeface="Arial" panose="020B0604020202020204" pitchFamily="34" charset="0"/>
              <a:buChar char="•"/>
            </a:pPr>
            <a:endParaRPr lang="en-US" dirty="0" smtClean="0">
              <a:solidFill>
                <a:prstClr val="black"/>
              </a:solidFill>
              <a:latin typeface="Cambria" panose="02040503050406030204" pitchFamily="18" charset="0"/>
              <a:ea typeface="MS Mincho"/>
              <a:cs typeface="Times New Roman"/>
            </a:endParaRPr>
          </a:p>
          <a:p>
            <a:pPr marL="285750" indent="-285750">
              <a:buFont typeface="Arial" panose="020B0604020202020204" pitchFamily="34" charset="0"/>
              <a:buChar char="•"/>
            </a:pPr>
            <a:r>
              <a:rPr lang="en-US" dirty="0" smtClean="0">
                <a:solidFill>
                  <a:prstClr val="black"/>
                </a:solidFill>
                <a:latin typeface="Cambria" panose="02040503050406030204" pitchFamily="18" charset="0"/>
                <a:ea typeface="MS Mincho"/>
                <a:cs typeface="Times New Roman"/>
              </a:rPr>
              <a:t>Verification </a:t>
            </a:r>
            <a:r>
              <a:rPr lang="en-US" dirty="0">
                <a:solidFill>
                  <a:prstClr val="black"/>
                </a:solidFill>
                <a:latin typeface="Cambria" panose="02040503050406030204" pitchFamily="18" charset="0"/>
                <a:ea typeface="MS Mincho"/>
                <a:cs typeface="Times New Roman"/>
              </a:rPr>
              <a:t>of death by DN/OOHPCT </a:t>
            </a:r>
            <a:endParaRPr lang="en-GB" dirty="0">
              <a:solidFill>
                <a:prstClr val="black"/>
              </a:solidFill>
              <a:latin typeface="Cambria" panose="02040503050406030204" pitchFamily="18" charset="0"/>
              <a:ea typeface="MS Mincho"/>
              <a:cs typeface="Times New Roman"/>
            </a:endParaRPr>
          </a:p>
          <a:p>
            <a:r>
              <a:rPr lang="en-US" dirty="0">
                <a:solidFill>
                  <a:prstClr val="black"/>
                </a:solidFill>
                <a:latin typeface="Cambria" panose="02040503050406030204" pitchFamily="18" charset="0"/>
                <a:ea typeface="MS Mincho"/>
                <a:cs typeface="Times New Roman"/>
              </a:rPr>
              <a:t> </a:t>
            </a:r>
            <a:endParaRPr lang="en-GB" dirty="0">
              <a:solidFill>
                <a:prstClr val="black"/>
              </a:solidFill>
              <a:latin typeface="Cambria" panose="02040503050406030204" pitchFamily="18" charset="0"/>
              <a:ea typeface="MS Mincho"/>
              <a:cs typeface="Times New Roman"/>
            </a:endParaRPr>
          </a:p>
          <a:p>
            <a:pPr marL="285750" indent="-285750">
              <a:buFont typeface="Arial" panose="020B0604020202020204" pitchFamily="34" charset="0"/>
              <a:buChar char="•"/>
            </a:pPr>
            <a:r>
              <a:rPr lang="en-US" dirty="0">
                <a:solidFill>
                  <a:prstClr val="black"/>
                </a:solidFill>
                <a:latin typeface="Cambria" panose="02040503050406030204" pitchFamily="18" charset="0"/>
                <a:ea typeface="MS Mincho"/>
                <a:cs typeface="Times New Roman"/>
              </a:rPr>
              <a:t>Job satisfaction</a:t>
            </a:r>
            <a:endParaRPr lang="en-GB" dirty="0">
              <a:solidFill>
                <a:prstClr val="black"/>
              </a:solidFill>
              <a:latin typeface="Cambria" panose="02040503050406030204" pitchFamily="18" charset="0"/>
              <a:ea typeface="MS Mincho"/>
              <a:cs typeface="Times New Roman"/>
            </a:endParaRPr>
          </a:p>
          <a:p>
            <a:pPr marL="285750" indent="-285750">
              <a:buFont typeface="Arial" panose="020B0604020202020204" pitchFamily="34" charset="0"/>
              <a:buChar char="•"/>
            </a:pPr>
            <a:r>
              <a:rPr lang="en-US" dirty="0">
                <a:solidFill>
                  <a:prstClr val="black"/>
                </a:solidFill>
                <a:latin typeface="Cambria" panose="02040503050406030204" pitchFamily="18" charset="0"/>
                <a:ea typeface="MS Mincho"/>
                <a:cs typeface="Times New Roman"/>
              </a:rPr>
              <a:t>Impact </a:t>
            </a:r>
            <a:r>
              <a:rPr lang="en-US" dirty="0" smtClean="0">
                <a:solidFill>
                  <a:prstClr val="black"/>
                </a:solidFill>
                <a:latin typeface="Cambria" panose="02040503050406030204" pitchFamily="18" charset="0"/>
                <a:ea typeface="MS Mincho"/>
                <a:cs typeface="Times New Roman"/>
              </a:rPr>
              <a:t>on </a:t>
            </a:r>
            <a:r>
              <a:rPr lang="en-US" dirty="0">
                <a:solidFill>
                  <a:prstClr val="black"/>
                </a:solidFill>
                <a:latin typeface="Cambria" panose="02040503050406030204" pitchFamily="18" charset="0"/>
                <a:ea typeface="MS Mincho"/>
                <a:cs typeface="Times New Roman"/>
              </a:rPr>
              <a:t>bereavement</a:t>
            </a:r>
            <a:endParaRPr lang="en-GB" dirty="0">
              <a:solidFill>
                <a:prstClr val="black"/>
              </a:solidFill>
              <a:latin typeface="Cambria" panose="02040503050406030204" pitchFamily="18" charset="0"/>
              <a:ea typeface="MS Mincho"/>
              <a:cs typeface="Times New Roman"/>
            </a:endParaRPr>
          </a:p>
          <a:p>
            <a:r>
              <a:rPr lang="en-US" dirty="0">
                <a:solidFill>
                  <a:prstClr val="black"/>
                </a:solidFill>
                <a:latin typeface="Cambria" panose="02040503050406030204" pitchFamily="18" charset="0"/>
                <a:ea typeface="MS Mincho"/>
                <a:cs typeface="Times New Roman"/>
              </a:rPr>
              <a:t> </a:t>
            </a:r>
            <a:endParaRPr lang="en-GB" dirty="0">
              <a:solidFill>
                <a:prstClr val="black"/>
              </a:solidFill>
              <a:latin typeface="Cambria" panose="02040503050406030204" pitchFamily="18" charset="0"/>
              <a:ea typeface="MS Mincho"/>
              <a:cs typeface="Times New Roman"/>
            </a:endParaRPr>
          </a:p>
        </p:txBody>
      </p:sp>
    </p:spTree>
    <p:extLst>
      <p:ext uri="{BB962C8B-B14F-4D97-AF65-F5344CB8AC3E}">
        <p14:creationId xmlns:p14="http://schemas.microsoft.com/office/powerpoint/2010/main" val="169773728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36841" y="404667"/>
            <a:ext cx="10369152" cy="4770537"/>
          </a:xfrm>
          <a:prstGeom prst="rect">
            <a:avLst/>
          </a:prstGeom>
        </p:spPr>
        <p:txBody>
          <a:bodyPr wrap="square">
            <a:spAutoFit/>
          </a:bodyPr>
          <a:lstStyle/>
          <a:p>
            <a:r>
              <a:rPr lang="en-GB" sz="4400" b="1" dirty="0" smtClean="0">
                <a:solidFill>
                  <a:prstClr val="black"/>
                </a:solidFill>
              </a:rPr>
              <a:t>Challenges</a:t>
            </a:r>
            <a:endParaRPr lang="en-GB" sz="4400" dirty="0">
              <a:solidFill>
                <a:prstClr val="black"/>
              </a:solidFill>
            </a:endParaRPr>
          </a:p>
          <a:p>
            <a:r>
              <a:rPr lang="en-US" sz="4400" b="1" dirty="0">
                <a:solidFill>
                  <a:prstClr val="black"/>
                </a:solidFill>
              </a:rPr>
              <a:t> </a:t>
            </a:r>
            <a:endParaRPr lang="en-US" dirty="0" smtClean="0">
              <a:solidFill>
                <a:prstClr val="black"/>
              </a:solidFill>
            </a:endParaRPr>
          </a:p>
          <a:p>
            <a:pPr marL="285750" indent="-285750">
              <a:buFont typeface="Arial" panose="020B0604020202020204" pitchFamily="34" charset="0"/>
              <a:buChar char="•"/>
            </a:pPr>
            <a:r>
              <a:rPr lang="en-US" sz="2400" dirty="0" smtClean="0">
                <a:solidFill>
                  <a:prstClr val="black"/>
                </a:solidFill>
              </a:rPr>
              <a:t>Who’s </a:t>
            </a:r>
            <a:r>
              <a:rPr lang="en-US" sz="2400" dirty="0">
                <a:solidFill>
                  <a:prstClr val="black"/>
                </a:solidFill>
              </a:rPr>
              <a:t>job is it?</a:t>
            </a:r>
            <a:endParaRPr lang="en-GB" sz="2400" dirty="0">
              <a:solidFill>
                <a:prstClr val="black"/>
              </a:solidFill>
            </a:endParaRPr>
          </a:p>
          <a:p>
            <a:pPr marL="285750" indent="-285750">
              <a:buFont typeface="Arial" panose="020B0604020202020204" pitchFamily="34" charset="0"/>
              <a:buChar char="•"/>
            </a:pPr>
            <a:endParaRPr lang="en-US" sz="2400" dirty="0" smtClean="0">
              <a:solidFill>
                <a:prstClr val="black"/>
              </a:solidFill>
            </a:endParaRPr>
          </a:p>
          <a:p>
            <a:pPr marL="285750" indent="-285750">
              <a:buFont typeface="Arial" panose="020B0604020202020204" pitchFamily="34" charset="0"/>
              <a:buChar char="•"/>
            </a:pPr>
            <a:r>
              <a:rPr lang="en-US" sz="2400" dirty="0" smtClean="0">
                <a:solidFill>
                  <a:prstClr val="black"/>
                </a:solidFill>
              </a:rPr>
              <a:t>Training </a:t>
            </a:r>
            <a:r>
              <a:rPr lang="en-US" sz="2400" dirty="0">
                <a:solidFill>
                  <a:prstClr val="black"/>
                </a:solidFill>
              </a:rPr>
              <a:t>Education and Support = mutually beneficial . None of us are expert in this but together as an MDT we can be. We are like a jigsaw.</a:t>
            </a:r>
            <a:endParaRPr lang="en-GB" sz="2400" dirty="0">
              <a:solidFill>
                <a:prstClr val="black"/>
              </a:solidFill>
            </a:endParaRPr>
          </a:p>
          <a:p>
            <a:endParaRPr lang="en-US" sz="2400" dirty="0" smtClean="0">
              <a:solidFill>
                <a:prstClr val="black"/>
              </a:solidFill>
            </a:endParaRPr>
          </a:p>
          <a:p>
            <a:pPr marL="285750" indent="-285750">
              <a:buFont typeface="Arial" panose="020B0604020202020204" pitchFamily="34" charset="0"/>
              <a:buChar char="•"/>
            </a:pPr>
            <a:r>
              <a:rPr lang="en-US" sz="2400" dirty="0" smtClean="0">
                <a:solidFill>
                  <a:prstClr val="black"/>
                </a:solidFill>
              </a:rPr>
              <a:t>Time consuming or time saving?</a:t>
            </a:r>
            <a:endParaRPr lang="en-GB" sz="2400" dirty="0">
              <a:solidFill>
                <a:prstClr val="black"/>
              </a:solidFill>
            </a:endParaRPr>
          </a:p>
          <a:p>
            <a:endParaRPr lang="en-US" sz="2400" dirty="0" smtClean="0">
              <a:solidFill>
                <a:prstClr val="black"/>
              </a:solidFill>
            </a:endParaRPr>
          </a:p>
          <a:p>
            <a:pPr marL="285750" indent="-285750">
              <a:buFont typeface="Arial" panose="020B0604020202020204" pitchFamily="34" charset="0"/>
              <a:buChar char="•"/>
            </a:pPr>
            <a:r>
              <a:rPr lang="en-US" sz="2400" dirty="0" smtClean="0">
                <a:solidFill>
                  <a:prstClr val="black"/>
                </a:solidFill>
              </a:rPr>
              <a:t>Need for </a:t>
            </a:r>
            <a:r>
              <a:rPr lang="en-US" sz="2400" dirty="0">
                <a:solidFill>
                  <a:prstClr val="black"/>
                </a:solidFill>
              </a:rPr>
              <a:t>increased care hours in supported living </a:t>
            </a:r>
            <a:r>
              <a:rPr lang="en-US" sz="2400" dirty="0" smtClean="0">
                <a:solidFill>
                  <a:prstClr val="black"/>
                </a:solidFill>
              </a:rPr>
              <a:t>homes to support patient and other residents</a:t>
            </a:r>
            <a:endParaRPr lang="en-GB" sz="2400" dirty="0">
              <a:solidFill>
                <a:prstClr val="black"/>
              </a:solidFill>
            </a:endParaRPr>
          </a:p>
        </p:txBody>
      </p:sp>
    </p:spTree>
    <p:extLst>
      <p:ext uri="{BB962C8B-B14F-4D97-AF65-F5344CB8AC3E}">
        <p14:creationId xmlns:p14="http://schemas.microsoft.com/office/powerpoint/2010/main" val="182694339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23393" y="1598676"/>
            <a:ext cx="11329259" cy="4216539"/>
          </a:xfrm>
          <a:prstGeom prst="rect">
            <a:avLst/>
          </a:prstGeom>
        </p:spPr>
        <p:txBody>
          <a:bodyPr wrap="square">
            <a:spAutoFit/>
          </a:bodyPr>
          <a:lstStyle/>
          <a:p>
            <a:pPr marL="285750" indent="-285750">
              <a:buFont typeface="Arial" panose="020B0604020202020204" pitchFamily="34" charset="0"/>
              <a:buChar char="•"/>
            </a:pPr>
            <a:r>
              <a:rPr lang="en-GB" dirty="0">
                <a:solidFill>
                  <a:prstClr val="black"/>
                </a:solidFill>
              </a:rPr>
              <a:t>Maintaining normal routine and care settings for as long as possible, as change is more difficult for a person with LD. We often are unable to change the disease trajectory but we can influence place of care</a:t>
            </a:r>
            <a:r>
              <a:rPr lang="en-GB" dirty="0" smtClean="0">
                <a:solidFill>
                  <a:prstClr val="black"/>
                </a:solidFill>
              </a:rPr>
              <a:t>.</a:t>
            </a:r>
            <a:endParaRPr lang="en-GB" sz="1600" dirty="0">
              <a:solidFill>
                <a:prstClr val="black"/>
              </a:solidFill>
            </a:endParaRPr>
          </a:p>
          <a:p>
            <a:pPr marL="285750" indent="-285750">
              <a:buFont typeface="Arial" panose="020B0604020202020204" pitchFamily="34" charset="0"/>
              <a:buChar char="•"/>
            </a:pPr>
            <a:endParaRPr lang="en-GB" dirty="0" smtClean="0">
              <a:solidFill>
                <a:prstClr val="black"/>
              </a:solidFill>
            </a:endParaRPr>
          </a:p>
          <a:p>
            <a:pPr marL="285750" indent="-285750">
              <a:buFont typeface="Arial" panose="020B0604020202020204" pitchFamily="34" charset="0"/>
              <a:buChar char="•"/>
            </a:pPr>
            <a:r>
              <a:rPr lang="en-GB" dirty="0" smtClean="0">
                <a:solidFill>
                  <a:prstClr val="black"/>
                </a:solidFill>
              </a:rPr>
              <a:t>Patient </a:t>
            </a:r>
            <a:r>
              <a:rPr lang="en-GB" dirty="0">
                <a:solidFill>
                  <a:prstClr val="black"/>
                </a:solidFill>
              </a:rPr>
              <a:t>identification</a:t>
            </a:r>
            <a:endParaRPr lang="en-GB" sz="1600" dirty="0">
              <a:solidFill>
                <a:prstClr val="black"/>
              </a:solidFill>
            </a:endParaRPr>
          </a:p>
          <a:p>
            <a:r>
              <a:rPr lang="en-GB" dirty="0">
                <a:solidFill>
                  <a:prstClr val="black"/>
                </a:solidFill>
              </a:rPr>
              <a:t> </a:t>
            </a:r>
            <a:endParaRPr lang="en-GB" sz="1600" dirty="0">
              <a:solidFill>
                <a:prstClr val="black"/>
              </a:solidFill>
            </a:endParaRPr>
          </a:p>
          <a:p>
            <a:pPr marL="285750" indent="-285750">
              <a:buFont typeface="Arial" panose="020B0604020202020204" pitchFamily="34" charset="0"/>
              <a:buChar char="•"/>
            </a:pPr>
            <a:r>
              <a:rPr lang="en-GB" dirty="0" smtClean="0">
                <a:solidFill>
                  <a:prstClr val="black"/>
                </a:solidFill>
              </a:rPr>
              <a:t>Learning disability bereavement </a:t>
            </a:r>
            <a:r>
              <a:rPr lang="en-GB" dirty="0">
                <a:solidFill>
                  <a:prstClr val="black"/>
                </a:solidFill>
              </a:rPr>
              <a:t>follow up for other people who were important to the patient or to other residents in a supported living </a:t>
            </a:r>
            <a:r>
              <a:rPr lang="en-GB" dirty="0" smtClean="0">
                <a:solidFill>
                  <a:prstClr val="black"/>
                </a:solidFill>
              </a:rPr>
              <a:t>home. </a:t>
            </a:r>
          </a:p>
          <a:p>
            <a:pPr lvl="1"/>
            <a:r>
              <a:rPr lang="en-GB" dirty="0" smtClean="0">
                <a:solidFill>
                  <a:prstClr val="black"/>
                </a:solidFill>
              </a:rPr>
              <a:t>“How </a:t>
            </a:r>
            <a:r>
              <a:rPr lang="en-GB" dirty="0">
                <a:solidFill>
                  <a:prstClr val="black"/>
                </a:solidFill>
              </a:rPr>
              <a:t>people die remains in the memory of those who live on</a:t>
            </a:r>
            <a:r>
              <a:rPr lang="en-GB" dirty="0" smtClean="0">
                <a:solidFill>
                  <a:prstClr val="black"/>
                </a:solidFill>
              </a:rPr>
              <a:t>” DCS</a:t>
            </a:r>
            <a:r>
              <a:rPr lang="en-GB" sz="1600" dirty="0">
                <a:solidFill>
                  <a:prstClr val="black"/>
                </a:solidFill>
              </a:rPr>
              <a:t/>
            </a:r>
            <a:br>
              <a:rPr lang="en-GB" sz="1600" dirty="0">
                <a:solidFill>
                  <a:prstClr val="black"/>
                </a:solidFill>
              </a:rPr>
            </a:br>
            <a:endParaRPr lang="en-GB" dirty="0" smtClean="0">
              <a:solidFill>
                <a:prstClr val="black"/>
              </a:solidFill>
            </a:endParaRPr>
          </a:p>
          <a:p>
            <a:pPr marL="285750" indent="-285750">
              <a:buFont typeface="Arial" panose="020B0604020202020204" pitchFamily="34" charset="0"/>
              <a:buChar char="•"/>
            </a:pPr>
            <a:r>
              <a:rPr lang="en-GB" dirty="0" smtClean="0">
                <a:solidFill>
                  <a:prstClr val="black"/>
                </a:solidFill>
              </a:rPr>
              <a:t>Support </a:t>
            </a:r>
            <a:r>
              <a:rPr lang="en-GB" dirty="0">
                <a:solidFill>
                  <a:prstClr val="black"/>
                </a:solidFill>
              </a:rPr>
              <a:t>specific educational support on a case by case need to carers and managers in supported living </a:t>
            </a:r>
            <a:r>
              <a:rPr lang="en-GB" dirty="0" smtClean="0">
                <a:solidFill>
                  <a:prstClr val="black"/>
                </a:solidFill>
              </a:rPr>
              <a:t>housing</a:t>
            </a:r>
            <a:endParaRPr lang="en-GB" sz="1600" dirty="0">
              <a:solidFill>
                <a:prstClr val="black"/>
              </a:solidFill>
            </a:endParaRPr>
          </a:p>
          <a:p>
            <a:r>
              <a:rPr lang="en-GB" dirty="0">
                <a:solidFill>
                  <a:prstClr val="black"/>
                </a:solidFill>
              </a:rPr>
              <a:t> </a:t>
            </a:r>
            <a:endParaRPr lang="en-GB" sz="1600" dirty="0">
              <a:solidFill>
                <a:prstClr val="black"/>
              </a:solidFill>
            </a:endParaRPr>
          </a:p>
          <a:p>
            <a:pPr marL="285750" indent="-285750">
              <a:buFont typeface="Arial" panose="020B0604020202020204" pitchFamily="34" charset="0"/>
              <a:buChar char="•"/>
            </a:pPr>
            <a:r>
              <a:rPr lang="en-GB" dirty="0">
                <a:solidFill>
                  <a:prstClr val="black"/>
                </a:solidFill>
              </a:rPr>
              <a:t>Continue to educate the wider Community Team in Sunderland around the MDT pathway that we have in </a:t>
            </a:r>
            <a:r>
              <a:rPr lang="en-GB" dirty="0" smtClean="0">
                <a:solidFill>
                  <a:prstClr val="black"/>
                </a:solidFill>
              </a:rPr>
              <a:t>place</a:t>
            </a:r>
          </a:p>
          <a:p>
            <a:pPr marL="285750" indent="-285750">
              <a:buFont typeface="Arial" panose="020B0604020202020204" pitchFamily="34" charset="0"/>
              <a:buChar char="•"/>
            </a:pPr>
            <a:endParaRPr lang="en-GB" sz="1600" dirty="0" smtClean="0">
              <a:solidFill>
                <a:prstClr val="black"/>
              </a:solidFill>
            </a:endParaRPr>
          </a:p>
          <a:p>
            <a:pPr marL="285750" indent="-285750">
              <a:buFont typeface="Arial" panose="020B0604020202020204" pitchFamily="34" charset="0"/>
              <a:buChar char="•"/>
            </a:pPr>
            <a:r>
              <a:rPr lang="en-GB" dirty="0" smtClean="0">
                <a:solidFill>
                  <a:prstClr val="black"/>
                </a:solidFill>
              </a:rPr>
              <a:t>More Celebrating life Workshops</a:t>
            </a:r>
            <a:endParaRPr lang="en-GB" dirty="0">
              <a:solidFill>
                <a:prstClr val="black"/>
              </a:solidFill>
            </a:endParaRPr>
          </a:p>
          <a:p>
            <a:r>
              <a:rPr lang="en-GB" dirty="0">
                <a:solidFill>
                  <a:prstClr val="black"/>
                </a:solidFill>
              </a:rPr>
              <a:t> </a:t>
            </a:r>
            <a:endParaRPr lang="en-GB" sz="1600" dirty="0">
              <a:solidFill>
                <a:prstClr val="black"/>
              </a:solidFill>
            </a:endParaRPr>
          </a:p>
        </p:txBody>
      </p:sp>
      <p:sp>
        <p:nvSpPr>
          <p:cNvPr id="6" name="TextBox 5"/>
          <p:cNvSpPr txBox="1"/>
          <p:nvPr/>
        </p:nvSpPr>
        <p:spPr>
          <a:xfrm>
            <a:off x="719403" y="571328"/>
            <a:ext cx="8256917" cy="707886"/>
          </a:xfrm>
          <a:prstGeom prst="rect">
            <a:avLst/>
          </a:prstGeom>
          <a:noFill/>
        </p:spPr>
        <p:txBody>
          <a:bodyPr wrap="square" rtlCol="0">
            <a:spAutoFit/>
          </a:bodyPr>
          <a:lstStyle/>
          <a:p>
            <a:r>
              <a:rPr lang="en-GB" sz="4000" b="1" dirty="0" smtClean="0">
                <a:solidFill>
                  <a:prstClr val="black"/>
                </a:solidFill>
              </a:rPr>
              <a:t>To </a:t>
            </a:r>
            <a:r>
              <a:rPr lang="en-GB" sz="4000" b="1" dirty="0">
                <a:solidFill>
                  <a:prstClr val="black"/>
                </a:solidFill>
              </a:rPr>
              <a:t>T</a:t>
            </a:r>
            <a:r>
              <a:rPr lang="en-GB" sz="4000" b="1" dirty="0" smtClean="0">
                <a:solidFill>
                  <a:prstClr val="black"/>
                </a:solidFill>
              </a:rPr>
              <a:t>ake Forward </a:t>
            </a:r>
            <a:endParaRPr lang="en-GB" sz="4000" dirty="0">
              <a:solidFill>
                <a:prstClr val="black"/>
              </a:solidFill>
            </a:endParaRPr>
          </a:p>
        </p:txBody>
      </p:sp>
    </p:spTree>
    <p:extLst>
      <p:ext uri="{BB962C8B-B14F-4D97-AF65-F5344CB8AC3E}">
        <p14:creationId xmlns:p14="http://schemas.microsoft.com/office/powerpoint/2010/main" val="170232741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1662116"/>
            <a:ext cx="8382000" cy="3533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0130795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normAutofit/>
          </a:bodyPr>
          <a:lstStyle/>
          <a:p>
            <a:pPr eaLnBrk="1" hangingPunct="1"/>
            <a:r>
              <a:rPr lang="en-US" altLang="en-US" sz="4000" dirty="0" smtClean="0"/>
              <a:t>Learning Disability and Palliative Care</a:t>
            </a:r>
          </a:p>
        </p:txBody>
      </p:sp>
      <p:sp>
        <p:nvSpPr>
          <p:cNvPr id="2051" name="Rectangle 3"/>
          <p:cNvSpPr>
            <a:spLocks noGrp="1" noChangeArrowheads="1"/>
          </p:cNvSpPr>
          <p:nvPr>
            <p:ph type="subTitle" idx="1"/>
          </p:nvPr>
        </p:nvSpPr>
        <p:spPr/>
        <p:txBody>
          <a:bodyPr/>
          <a:lstStyle/>
          <a:p>
            <a:pPr eaLnBrk="1" hangingPunct="1"/>
            <a:endParaRPr lang="en-US" altLang="en-US" dirty="0" smtClean="0"/>
          </a:p>
          <a:p>
            <a:pPr eaLnBrk="1" hangingPunct="1"/>
            <a:r>
              <a:rPr lang="en-US" altLang="en-US" dirty="0" smtClean="0"/>
              <a:t>November 2017</a:t>
            </a:r>
          </a:p>
          <a:p>
            <a:pPr eaLnBrk="1" hangingPunct="1"/>
            <a:r>
              <a:rPr lang="en-US" altLang="en-US" dirty="0" smtClean="0"/>
              <a:t>Wendy Johnson</a:t>
            </a:r>
          </a:p>
        </p:txBody>
      </p:sp>
      <p:pic>
        <p:nvPicPr>
          <p:cNvPr id="2052" name="Picture 4" descr="FT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44835" y="260350"/>
            <a:ext cx="4660900"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1054395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7"/>
          <p:cNvSpPr>
            <a:spLocks noGrp="1" noChangeArrowheads="1"/>
          </p:cNvSpPr>
          <p:nvPr>
            <p:ph type="title"/>
          </p:nvPr>
        </p:nvSpPr>
        <p:spPr/>
        <p:txBody>
          <a:bodyPr/>
          <a:lstStyle/>
          <a:p>
            <a:pPr algn="l"/>
            <a:r>
              <a:rPr lang="en-GB" altLang="en-US" dirty="0" smtClean="0"/>
              <a:t>Background</a:t>
            </a:r>
          </a:p>
        </p:txBody>
      </p:sp>
      <p:sp>
        <p:nvSpPr>
          <p:cNvPr id="3075" name="Rectangle 8"/>
          <p:cNvSpPr>
            <a:spLocks noGrp="1" noChangeArrowheads="1"/>
          </p:cNvSpPr>
          <p:nvPr>
            <p:ph type="body" idx="1"/>
          </p:nvPr>
        </p:nvSpPr>
        <p:spPr>
          <a:xfrm>
            <a:off x="609600" y="1268413"/>
            <a:ext cx="10972800" cy="5256212"/>
          </a:xfrm>
        </p:spPr>
        <p:txBody>
          <a:bodyPr>
            <a:normAutofit lnSpcReduction="10000"/>
          </a:bodyPr>
          <a:lstStyle/>
          <a:p>
            <a:r>
              <a:rPr lang="en-GB" altLang="en-US" dirty="0" smtClean="0"/>
              <a:t>38 year old lady referred from GP and District nurse for symptom control and carer support.</a:t>
            </a:r>
          </a:p>
          <a:p>
            <a:r>
              <a:rPr lang="en-GB" altLang="en-US" dirty="0"/>
              <a:t>Lives at home with Mam, Dad and brother</a:t>
            </a:r>
            <a:r>
              <a:rPr lang="en-GB" altLang="en-US" dirty="0" smtClean="0"/>
              <a:t>.</a:t>
            </a:r>
          </a:p>
          <a:p>
            <a:r>
              <a:rPr lang="en-GB" altLang="en-US" dirty="0" smtClean="0"/>
              <a:t>Diagnosed with a Lymphoma with a  </a:t>
            </a:r>
            <a:r>
              <a:rPr lang="en-GB" altLang="en-US" dirty="0"/>
              <a:t>p</a:t>
            </a:r>
            <a:r>
              <a:rPr lang="en-GB" altLang="en-US" dirty="0" smtClean="0"/>
              <a:t>oor prognosis (&lt;12 months)</a:t>
            </a:r>
          </a:p>
          <a:p>
            <a:r>
              <a:rPr lang="en-GB" altLang="en-US" dirty="0" smtClean="0"/>
              <a:t>Refuses any kind treatment </a:t>
            </a:r>
          </a:p>
          <a:p>
            <a:pPr marL="400050" lvl="1" indent="0">
              <a:buNone/>
            </a:pPr>
            <a:r>
              <a:rPr lang="en-GB" altLang="en-US" dirty="0"/>
              <a:t>-</a:t>
            </a:r>
            <a:r>
              <a:rPr lang="en-GB" altLang="en-US" dirty="0" smtClean="0"/>
              <a:t>has a needle phobia</a:t>
            </a:r>
          </a:p>
          <a:p>
            <a:pPr marL="400050" lvl="1" indent="0">
              <a:buNone/>
            </a:pPr>
            <a:r>
              <a:rPr lang="en-GB" altLang="en-US" dirty="0"/>
              <a:t>-</a:t>
            </a:r>
            <a:r>
              <a:rPr lang="en-GB" altLang="en-US" dirty="0" smtClean="0"/>
              <a:t>dislikes going to the dentist </a:t>
            </a:r>
          </a:p>
          <a:p>
            <a:pPr marL="400050" lvl="1" indent="0">
              <a:buNone/>
            </a:pPr>
            <a:r>
              <a:rPr lang="en-GB" altLang="en-US" dirty="0"/>
              <a:t>-</a:t>
            </a:r>
            <a:r>
              <a:rPr lang="en-GB" altLang="en-US" dirty="0" smtClean="0"/>
              <a:t>refuses to be examined by health professionals</a:t>
            </a:r>
          </a:p>
          <a:p>
            <a:pPr marL="400050" lvl="1" indent="0">
              <a:buNone/>
            </a:pPr>
            <a:r>
              <a:rPr lang="en-GB" altLang="en-US" dirty="0" smtClean="0"/>
              <a:t>-can be very anxious and can get verbally aggressive</a:t>
            </a:r>
          </a:p>
        </p:txBody>
      </p:sp>
    </p:spTree>
    <p:extLst>
      <p:ext uri="{BB962C8B-B14F-4D97-AF65-F5344CB8AC3E}">
        <p14:creationId xmlns:p14="http://schemas.microsoft.com/office/powerpoint/2010/main" val="335350759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algn="l"/>
            <a:r>
              <a:rPr lang="en-US" altLang="en-US" dirty="0" smtClean="0"/>
              <a:t>Background</a:t>
            </a:r>
          </a:p>
        </p:txBody>
      </p:sp>
      <p:sp>
        <p:nvSpPr>
          <p:cNvPr id="4099" name="Rectangle 6"/>
          <p:cNvSpPr>
            <a:spLocks noGrp="1" noChangeArrowheads="1"/>
          </p:cNvSpPr>
          <p:nvPr>
            <p:ph type="body" idx="4294967295"/>
          </p:nvPr>
        </p:nvSpPr>
        <p:spPr>
          <a:xfrm>
            <a:off x="586154" y="1465508"/>
            <a:ext cx="10972800" cy="5052524"/>
          </a:xfrm>
        </p:spPr>
        <p:txBody>
          <a:bodyPr>
            <a:normAutofit/>
          </a:bodyPr>
          <a:lstStyle/>
          <a:p>
            <a:r>
              <a:rPr lang="en-GB" altLang="en-US" dirty="0" smtClean="0"/>
              <a:t>Has a learning disability and epilepsy</a:t>
            </a:r>
          </a:p>
          <a:p>
            <a:r>
              <a:rPr lang="en-GB" altLang="en-US" dirty="0" smtClean="0"/>
              <a:t>Known to the learning disability team since early age</a:t>
            </a:r>
          </a:p>
          <a:p>
            <a:r>
              <a:rPr lang="en-GB" altLang="en-US" dirty="0" smtClean="0"/>
              <a:t>Has been assessed and found to not have capacity to make complex decisions only basic ones eg. food choices </a:t>
            </a:r>
          </a:p>
          <a:p>
            <a:r>
              <a:rPr lang="en-GB" altLang="en-US" dirty="0" smtClean="0"/>
              <a:t>MDT including her parents make a best interests decision not to inform her of  cancer diagnosis </a:t>
            </a:r>
          </a:p>
          <a:p>
            <a:r>
              <a:rPr lang="en-GB" altLang="en-US" dirty="0"/>
              <a:t>S</a:t>
            </a:r>
            <a:r>
              <a:rPr lang="en-GB" altLang="en-US" dirty="0" smtClean="0"/>
              <a:t>he refers to the disease as her lumps that hurt.</a:t>
            </a:r>
          </a:p>
        </p:txBody>
      </p:sp>
    </p:spTree>
    <p:extLst>
      <p:ext uri="{BB962C8B-B14F-4D97-AF65-F5344CB8AC3E}">
        <p14:creationId xmlns:p14="http://schemas.microsoft.com/office/powerpoint/2010/main" val="13363238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Image result for old person"/>
          <p:cNvSpPr>
            <a:spLocks noChangeAspect="1" noChangeArrowheads="1"/>
          </p:cNvSpPr>
          <p:nvPr/>
        </p:nvSpPr>
        <p:spPr bwMode="auto">
          <a:xfrm>
            <a:off x="0" y="-144463"/>
            <a:ext cx="4064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pic>
        <p:nvPicPr>
          <p:cNvPr id="15364" name="Picture 4" descr="Image result for baby with downs">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7588" y="399434"/>
            <a:ext cx="4519477" cy="3389609"/>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6" descr="Image result for older adult with downs"/>
          <p:cNvSpPr>
            <a:spLocks noChangeAspect="1" noChangeArrowheads="1"/>
          </p:cNvSpPr>
          <p:nvPr/>
        </p:nvSpPr>
        <p:spPr bwMode="auto">
          <a:xfrm>
            <a:off x="203200" y="7940"/>
            <a:ext cx="4064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pic>
        <p:nvPicPr>
          <p:cNvPr id="15368" name="Picture 8" descr="Related image">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81105" y="2094238"/>
            <a:ext cx="4715431" cy="42438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014948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algn="l"/>
            <a:r>
              <a:rPr lang="en-US" altLang="en-US" dirty="0" smtClean="0"/>
              <a:t>Background</a:t>
            </a:r>
          </a:p>
        </p:txBody>
      </p:sp>
      <p:sp>
        <p:nvSpPr>
          <p:cNvPr id="5124" name="Rectangle 6"/>
          <p:cNvSpPr>
            <a:spLocks noGrp="1" noChangeArrowheads="1"/>
          </p:cNvSpPr>
          <p:nvPr>
            <p:ph type="body" idx="4294967295"/>
          </p:nvPr>
        </p:nvSpPr>
        <p:spPr/>
        <p:txBody>
          <a:bodyPr>
            <a:normAutofit/>
          </a:bodyPr>
          <a:lstStyle/>
          <a:p>
            <a:pPr>
              <a:defRPr/>
            </a:pPr>
            <a:r>
              <a:rPr lang="en-GB" altLang="en-US" dirty="0" smtClean="0"/>
              <a:t>Hospital MDT discussion with parents who have Lasting Power of Attorney </a:t>
            </a:r>
          </a:p>
          <a:p>
            <a:pPr>
              <a:defRPr/>
            </a:pPr>
            <a:endParaRPr lang="en-GB" altLang="en-US" dirty="0" smtClean="0"/>
          </a:p>
          <a:p>
            <a:pPr>
              <a:defRPr/>
            </a:pPr>
            <a:r>
              <a:rPr lang="en-GB" altLang="en-US" dirty="0" smtClean="0"/>
              <a:t>Best </a:t>
            </a:r>
            <a:r>
              <a:rPr lang="en-GB" altLang="en-US" dirty="0"/>
              <a:t>interest decision for </a:t>
            </a:r>
            <a:r>
              <a:rPr lang="en-GB" altLang="en-US" dirty="0" smtClean="0"/>
              <a:t>supportive care only as thought unlikely to tolerate the treatments</a:t>
            </a:r>
          </a:p>
          <a:p>
            <a:pPr>
              <a:defRPr/>
            </a:pPr>
            <a:endParaRPr lang="en-GB" altLang="en-US" dirty="0" smtClean="0"/>
          </a:p>
          <a:p>
            <a:pPr marL="0" indent="0">
              <a:buFontTx/>
              <a:buNone/>
              <a:defRPr/>
            </a:pPr>
            <a:endParaRPr lang="en-GB" altLang="en-US" dirty="0" smtClean="0"/>
          </a:p>
        </p:txBody>
      </p:sp>
    </p:spTree>
    <p:extLst>
      <p:ext uri="{BB962C8B-B14F-4D97-AF65-F5344CB8AC3E}">
        <p14:creationId xmlns:p14="http://schemas.microsoft.com/office/powerpoint/2010/main" val="30688225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Content Placeholder 3"/>
          <p:cNvSpPr>
            <a:spLocks noGrp="1"/>
          </p:cNvSpPr>
          <p:nvPr>
            <p:ph idx="1"/>
          </p:nvPr>
        </p:nvSpPr>
        <p:spPr>
          <a:xfrm>
            <a:off x="431372" y="332659"/>
            <a:ext cx="11151029" cy="5793507"/>
          </a:xfrm>
        </p:spPr>
        <p:txBody>
          <a:bodyPr/>
          <a:lstStyle/>
          <a:p>
            <a:pPr marL="0" indent="0">
              <a:buFontTx/>
              <a:buNone/>
              <a:defRPr/>
            </a:pPr>
            <a:endParaRPr lang="en-GB" altLang="en-US" dirty="0" smtClean="0"/>
          </a:p>
          <a:p>
            <a:pPr>
              <a:defRPr/>
            </a:pPr>
            <a:r>
              <a:rPr lang="en-GB" altLang="en-US" dirty="0" smtClean="0"/>
              <a:t>What might your priorities be as an MDT?</a:t>
            </a:r>
          </a:p>
          <a:p>
            <a:pPr>
              <a:defRPr/>
            </a:pPr>
            <a:endParaRPr lang="en-GB" altLang="en-US" dirty="0" smtClean="0"/>
          </a:p>
          <a:p>
            <a:pPr>
              <a:defRPr/>
            </a:pPr>
            <a:r>
              <a:rPr lang="en-GB" altLang="en-US" dirty="0" smtClean="0"/>
              <a:t>What would your assessment + care plan include ?</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11693" y="3501008"/>
            <a:ext cx="4595833" cy="2206000"/>
          </a:xfrm>
          <a:prstGeom prst="rect">
            <a:avLst/>
          </a:prstGeom>
        </p:spPr>
      </p:pic>
    </p:spTree>
    <p:extLst>
      <p:ext uri="{BB962C8B-B14F-4D97-AF65-F5344CB8AC3E}">
        <p14:creationId xmlns:p14="http://schemas.microsoft.com/office/powerpoint/2010/main" val="78904203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6"/>
          <p:cNvSpPr>
            <a:spLocks noGrp="1" noChangeArrowheads="1"/>
          </p:cNvSpPr>
          <p:nvPr>
            <p:ph type="title" idx="4294967295"/>
          </p:nvPr>
        </p:nvSpPr>
        <p:spPr/>
        <p:txBody>
          <a:bodyPr/>
          <a:lstStyle/>
          <a:p>
            <a:pPr algn="l"/>
            <a:r>
              <a:rPr lang="en-GB" altLang="en-US" dirty="0" smtClean="0"/>
              <a:t>Holistic Assessment</a:t>
            </a:r>
          </a:p>
        </p:txBody>
      </p:sp>
      <p:sp>
        <p:nvSpPr>
          <p:cNvPr id="8195" name="Rectangle 7"/>
          <p:cNvSpPr>
            <a:spLocks noGrp="1" noChangeArrowheads="1"/>
          </p:cNvSpPr>
          <p:nvPr>
            <p:ph type="body" idx="4294967295"/>
          </p:nvPr>
        </p:nvSpPr>
        <p:spPr>
          <a:xfrm>
            <a:off x="609600" y="1600200"/>
            <a:ext cx="10972800" cy="4781550"/>
          </a:xfrm>
        </p:spPr>
        <p:txBody>
          <a:bodyPr>
            <a:normAutofit fontScale="92500" lnSpcReduction="10000"/>
          </a:bodyPr>
          <a:lstStyle/>
          <a:p>
            <a:r>
              <a:rPr lang="en-GB" altLang="en-US" dirty="0" smtClean="0"/>
              <a:t>Identified a Key worker- district nurse and learning disability key person</a:t>
            </a:r>
          </a:p>
          <a:p>
            <a:endParaRPr lang="en-GB" altLang="en-US" dirty="0" smtClean="0"/>
          </a:p>
          <a:p>
            <a:r>
              <a:rPr lang="en-GB" altLang="en-US" dirty="0" smtClean="0"/>
              <a:t>Regular MDTs with all professionals every 6 to twelve weeks according to symptoms</a:t>
            </a:r>
          </a:p>
          <a:p>
            <a:endParaRPr lang="en-GB" altLang="en-US" dirty="0" smtClean="0"/>
          </a:p>
          <a:p>
            <a:r>
              <a:rPr lang="en-GB" altLang="en-US" dirty="0" smtClean="0"/>
              <a:t>DS1500 and CHC applied for by DNs</a:t>
            </a:r>
          </a:p>
          <a:p>
            <a:endParaRPr lang="en-GB" altLang="en-US" dirty="0" smtClean="0"/>
          </a:p>
          <a:p>
            <a:r>
              <a:rPr lang="en-GB" altLang="en-US" dirty="0" smtClean="0"/>
              <a:t>Introduced pain tools with the support of the learning disability team. </a:t>
            </a:r>
            <a:r>
              <a:rPr lang="en-GB" altLang="en-US" dirty="0" err="1" smtClean="0"/>
              <a:t>Disdat</a:t>
            </a:r>
            <a:r>
              <a:rPr lang="en-GB" altLang="en-US" dirty="0" smtClean="0"/>
              <a:t> tool, Pain Chart to which she would draw</a:t>
            </a:r>
          </a:p>
          <a:p>
            <a:endParaRPr lang="en-GB" altLang="en-US" dirty="0" smtClean="0"/>
          </a:p>
          <a:p>
            <a:endParaRPr lang="en-GB" altLang="en-US" dirty="0" smtClean="0"/>
          </a:p>
        </p:txBody>
      </p:sp>
    </p:spTree>
    <p:extLst>
      <p:ext uri="{BB962C8B-B14F-4D97-AF65-F5344CB8AC3E}">
        <p14:creationId xmlns:p14="http://schemas.microsoft.com/office/powerpoint/2010/main" val="296751510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6"/>
          <p:cNvSpPr>
            <a:spLocks noGrp="1" noChangeArrowheads="1"/>
          </p:cNvSpPr>
          <p:nvPr>
            <p:ph type="title" idx="4294967295"/>
          </p:nvPr>
        </p:nvSpPr>
        <p:spPr/>
        <p:txBody>
          <a:bodyPr/>
          <a:lstStyle/>
          <a:p>
            <a:pPr algn="l"/>
            <a:r>
              <a:rPr lang="en-GB" altLang="en-US" dirty="0" smtClean="0"/>
              <a:t>Holistic assessment</a:t>
            </a:r>
          </a:p>
        </p:txBody>
      </p:sp>
      <p:sp>
        <p:nvSpPr>
          <p:cNvPr id="7171" name="Rectangle 7"/>
          <p:cNvSpPr>
            <a:spLocks noGrp="1" noChangeArrowheads="1"/>
          </p:cNvSpPr>
          <p:nvPr>
            <p:ph type="body" idx="4294967295"/>
          </p:nvPr>
        </p:nvSpPr>
        <p:spPr>
          <a:xfrm>
            <a:off x="586153" y="1409090"/>
            <a:ext cx="10972800" cy="4857750"/>
          </a:xfrm>
        </p:spPr>
        <p:txBody>
          <a:bodyPr>
            <a:normAutofit lnSpcReduction="10000"/>
          </a:bodyPr>
          <a:lstStyle/>
          <a:p>
            <a:r>
              <a:rPr lang="en-GB" altLang="en-US" dirty="0"/>
              <a:t>Needs assistance with hygiene needs, diet and mobilising - 24 hour </a:t>
            </a:r>
            <a:r>
              <a:rPr lang="en-GB" altLang="en-US" dirty="0" smtClean="0"/>
              <a:t>care</a:t>
            </a:r>
          </a:p>
          <a:p>
            <a:endParaRPr lang="en-GB" altLang="en-US" dirty="0"/>
          </a:p>
          <a:p>
            <a:r>
              <a:rPr lang="en-GB" altLang="en-US" dirty="0" smtClean="0"/>
              <a:t>Mam </a:t>
            </a:r>
            <a:r>
              <a:rPr lang="en-GB" altLang="en-US" dirty="0"/>
              <a:t>and Dad main carers and has a younger brother</a:t>
            </a:r>
          </a:p>
          <a:p>
            <a:pPr marL="0" indent="0">
              <a:buNone/>
            </a:pPr>
            <a:endParaRPr lang="en-GB" altLang="en-US" dirty="0" smtClean="0"/>
          </a:p>
          <a:p>
            <a:r>
              <a:rPr lang="en-GB" altLang="en-US" dirty="0" smtClean="0"/>
              <a:t>Attends day centre Monday to Friday 10am to 3pm for 22 years – good rapport with staff + Key Worker, to continue</a:t>
            </a:r>
          </a:p>
          <a:p>
            <a:pPr marL="0" indent="0">
              <a:buNone/>
            </a:pPr>
            <a:endParaRPr lang="en-GB" altLang="en-US" dirty="0" smtClean="0"/>
          </a:p>
          <a:p>
            <a:r>
              <a:rPr lang="en-GB" altLang="en-US" dirty="0" smtClean="0"/>
              <a:t>Has 40 respite days in respite care</a:t>
            </a:r>
          </a:p>
          <a:p>
            <a:endParaRPr lang="en-GB" altLang="en-US" dirty="0" smtClean="0"/>
          </a:p>
          <a:p>
            <a:endParaRPr lang="en-GB" altLang="en-US" dirty="0" smtClean="0"/>
          </a:p>
        </p:txBody>
      </p:sp>
    </p:spTree>
    <p:extLst>
      <p:ext uri="{BB962C8B-B14F-4D97-AF65-F5344CB8AC3E}">
        <p14:creationId xmlns:p14="http://schemas.microsoft.com/office/powerpoint/2010/main" val="224666214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6"/>
          <p:cNvSpPr>
            <a:spLocks noGrp="1" noChangeArrowheads="1"/>
          </p:cNvSpPr>
          <p:nvPr>
            <p:ph type="title" idx="4294967295"/>
          </p:nvPr>
        </p:nvSpPr>
        <p:spPr/>
        <p:txBody>
          <a:bodyPr/>
          <a:lstStyle/>
          <a:p>
            <a:pPr algn="l"/>
            <a:r>
              <a:rPr lang="en-GB" altLang="en-US" dirty="0" smtClean="0"/>
              <a:t>Holistic Assessment</a:t>
            </a:r>
          </a:p>
        </p:txBody>
      </p:sp>
      <p:sp>
        <p:nvSpPr>
          <p:cNvPr id="9219" name="Rectangle 7"/>
          <p:cNvSpPr>
            <a:spLocks noGrp="1" noChangeArrowheads="1"/>
          </p:cNvSpPr>
          <p:nvPr>
            <p:ph type="body" idx="4294967295"/>
          </p:nvPr>
        </p:nvSpPr>
        <p:spPr/>
        <p:txBody>
          <a:bodyPr>
            <a:normAutofit/>
          </a:bodyPr>
          <a:lstStyle/>
          <a:p>
            <a:r>
              <a:rPr lang="en-GB" altLang="en-US" dirty="0" smtClean="0"/>
              <a:t>Unable to complete ACP so best interests decision made about PPC</a:t>
            </a:r>
          </a:p>
          <a:p>
            <a:endParaRPr lang="en-GB" altLang="en-US" dirty="0" smtClean="0"/>
          </a:p>
          <a:p>
            <a:r>
              <a:rPr lang="en-GB" altLang="en-US" dirty="0" smtClean="0"/>
              <a:t> Parents expressed that they would like to care for her at home with support as she does not adjust well to change</a:t>
            </a:r>
          </a:p>
          <a:p>
            <a:endParaRPr lang="en-GB" altLang="en-US" dirty="0" smtClean="0"/>
          </a:p>
          <a:p>
            <a:r>
              <a:rPr lang="en-GB" altLang="en-US" dirty="0" smtClean="0"/>
              <a:t> Dad also recently diagnosed with palliative illness he died in hospital during patients illness</a:t>
            </a:r>
          </a:p>
        </p:txBody>
      </p:sp>
    </p:spTree>
    <p:extLst>
      <p:ext uri="{BB962C8B-B14F-4D97-AF65-F5344CB8AC3E}">
        <p14:creationId xmlns:p14="http://schemas.microsoft.com/office/powerpoint/2010/main" val="177799001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algn="l"/>
            <a:r>
              <a:rPr lang="en-GB" altLang="en-US" dirty="0" smtClean="0"/>
              <a:t>Ongoing Assessment</a:t>
            </a:r>
          </a:p>
        </p:txBody>
      </p:sp>
      <p:sp>
        <p:nvSpPr>
          <p:cNvPr id="10243" name="Rectangle 3"/>
          <p:cNvSpPr>
            <a:spLocks noGrp="1" noChangeArrowheads="1"/>
          </p:cNvSpPr>
          <p:nvPr>
            <p:ph type="body" idx="1"/>
          </p:nvPr>
        </p:nvSpPr>
        <p:spPr>
          <a:xfrm>
            <a:off x="609600" y="1268416"/>
            <a:ext cx="10972800" cy="5329237"/>
          </a:xfrm>
        </p:spPr>
        <p:txBody>
          <a:bodyPr>
            <a:normAutofit fontScale="92500" lnSpcReduction="10000"/>
          </a:bodyPr>
          <a:lstStyle/>
          <a:p>
            <a:pPr>
              <a:lnSpc>
                <a:spcPct val="90000"/>
              </a:lnSpc>
            </a:pPr>
            <a:r>
              <a:rPr lang="en-GB" altLang="en-US" sz="2800" dirty="0" smtClean="0"/>
              <a:t>Pain &amp; symptom control over months varied according to disease progression involving patient, parents, day care and respite centre.</a:t>
            </a:r>
          </a:p>
          <a:p>
            <a:pPr>
              <a:lnSpc>
                <a:spcPct val="90000"/>
              </a:lnSpc>
            </a:pPr>
            <a:endParaRPr lang="en-GB" altLang="en-US" sz="2800" dirty="0" smtClean="0"/>
          </a:p>
          <a:p>
            <a:pPr>
              <a:lnSpc>
                <a:spcPct val="90000"/>
              </a:lnSpc>
            </a:pPr>
            <a:r>
              <a:rPr lang="en-GB" altLang="en-US" sz="2800" dirty="0" smtClean="0"/>
              <a:t>Routine was kept as much as possible for day centres and respite. After 24 months rapid deterioration with multiple tumours, in abdomen, left leg DVT, causing reduced mobility and pain ++</a:t>
            </a:r>
          </a:p>
          <a:p>
            <a:pPr>
              <a:lnSpc>
                <a:spcPct val="90000"/>
              </a:lnSpc>
            </a:pPr>
            <a:endParaRPr lang="en-GB" altLang="en-US" sz="2800" dirty="0" smtClean="0"/>
          </a:p>
          <a:p>
            <a:pPr>
              <a:lnSpc>
                <a:spcPct val="90000"/>
              </a:lnSpc>
            </a:pPr>
            <a:r>
              <a:rPr lang="en-GB" altLang="en-US" sz="2800" dirty="0" smtClean="0"/>
              <a:t>MDT discussion and referred to haematologist, with support from learning disability team for appointments. Best Interest decision for palliative radiotherapy</a:t>
            </a:r>
          </a:p>
          <a:p>
            <a:pPr>
              <a:lnSpc>
                <a:spcPct val="90000"/>
              </a:lnSpc>
            </a:pPr>
            <a:endParaRPr lang="en-GB" altLang="en-US" sz="2800" dirty="0" smtClean="0"/>
          </a:p>
          <a:p>
            <a:pPr>
              <a:lnSpc>
                <a:spcPct val="90000"/>
              </a:lnSpc>
            </a:pPr>
            <a:r>
              <a:rPr lang="en-GB" altLang="en-US" sz="2800" dirty="0" smtClean="0"/>
              <a:t>Visual aids used for the patient about radiotherapy, lots of preparation for radiotherapy, visited the cancer centre with mam, carer and Learning Disability Nurse</a:t>
            </a:r>
          </a:p>
        </p:txBody>
      </p:sp>
    </p:spTree>
    <p:extLst>
      <p:ext uri="{BB962C8B-B14F-4D97-AF65-F5344CB8AC3E}">
        <p14:creationId xmlns:p14="http://schemas.microsoft.com/office/powerpoint/2010/main" val="202646697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GB" altLang="en-US" smtClean="0"/>
              <a:t>Ongoing Assessment</a:t>
            </a:r>
          </a:p>
        </p:txBody>
      </p:sp>
      <p:sp>
        <p:nvSpPr>
          <p:cNvPr id="11267" name="Rectangle 3"/>
          <p:cNvSpPr>
            <a:spLocks noGrp="1" noChangeArrowheads="1"/>
          </p:cNvSpPr>
          <p:nvPr>
            <p:ph type="body" idx="1"/>
          </p:nvPr>
        </p:nvSpPr>
        <p:spPr>
          <a:xfrm>
            <a:off x="609600" y="1457326"/>
            <a:ext cx="10972800" cy="4732460"/>
          </a:xfrm>
        </p:spPr>
        <p:txBody>
          <a:bodyPr/>
          <a:lstStyle/>
          <a:p>
            <a:pPr>
              <a:lnSpc>
                <a:spcPct val="90000"/>
              </a:lnSpc>
            </a:pPr>
            <a:r>
              <a:rPr lang="en-GB" altLang="en-US" sz="3000" dirty="0" smtClean="0"/>
              <a:t>Agreed in best interest for radiotherapy and lady agreed following visit to the department (lay on table, met staff, saw equipment </a:t>
            </a:r>
            <a:r>
              <a:rPr lang="en-GB" altLang="en-US" sz="3000" dirty="0" err="1" smtClean="0"/>
              <a:t>etc</a:t>
            </a:r>
            <a:r>
              <a:rPr lang="en-GB" altLang="en-US" sz="3000" dirty="0" smtClean="0"/>
              <a:t>).</a:t>
            </a:r>
          </a:p>
          <a:p>
            <a:pPr>
              <a:lnSpc>
                <a:spcPct val="90000"/>
              </a:lnSpc>
            </a:pPr>
            <a:endParaRPr lang="en-GB" altLang="en-US" sz="3000" dirty="0" smtClean="0"/>
          </a:p>
          <a:p>
            <a:pPr>
              <a:lnSpc>
                <a:spcPct val="90000"/>
              </a:lnSpc>
            </a:pPr>
            <a:r>
              <a:rPr lang="en-GB" altLang="en-US" sz="3000" dirty="0" smtClean="0"/>
              <a:t>Symptoms more controlled for a few weeks and attended day centre up to one week prior to death, respite </a:t>
            </a:r>
            <a:r>
              <a:rPr lang="en-GB" altLang="en-US" sz="3000" dirty="0" err="1" smtClean="0"/>
              <a:t>etc</a:t>
            </a:r>
            <a:r>
              <a:rPr lang="en-GB" altLang="en-US" sz="3000" dirty="0" smtClean="0"/>
              <a:t>, also had a short break holiday with Mam and friend.</a:t>
            </a:r>
          </a:p>
          <a:p>
            <a:pPr marL="0" indent="0">
              <a:lnSpc>
                <a:spcPct val="90000"/>
              </a:lnSpc>
              <a:buNone/>
            </a:pPr>
            <a:endParaRPr lang="en-GB" altLang="en-US" sz="3000" dirty="0" smtClean="0"/>
          </a:p>
          <a:p>
            <a:pPr>
              <a:lnSpc>
                <a:spcPct val="90000"/>
              </a:lnSpc>
            </a:pPr>
            <a:r>
              <a:rPr lang="en-GB" altLang="en-US" sz="3000" dirty="0" smtClean="0"/>
              <a:t>Respite increased to 66 days per year to help support mam and carers at home, visits continued from District Nurse and SPCN in respite care to support staff with ongoing changes.</a:t>
            </a:r>
          </a:p>
        </p:txBody>
      </p:sp>
    </p:spTree>
    <p:extLst>
      <p:ext uri="{BB962C8B-B14F-4D97-AF65-F5344CB8AC3E}">
        <p14:creationId xmlns:p14="http://schemas.microsoft.com/office/powerpoint/2010/main" val="331750235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Grp="1" noChangeArrowheads="1"/>
          </p:cNvSpPr>
          <p:nvPr>
            <p:ph type="body" idx="1"/>
          </p:nvPr>
        </p:nvSpPr>
        <p:spPr>
          <a:xfrm>
            <a:off x="609600" y="765176"/>
            <a:ext cx="10972800" cy="5832475"/>
          </a:xfrm>
        </p:spPr>
        <p:txBody>
          <a:bodyPr/>
          <a:lstStyle/>
          <a:p>
            <a:pPr>
              <a:lnSpc>
                <a:spcPct val="90000"/>
              </a:lnSpc>
            </a:pPr>
            <a:r>
              <a:rPr lang="en-GB" altLang="en-US" smtClean="0"/>
              <a:t>DNACPR completed</a:t>
            </a:r>
          </a:p>
          <a:p>
            <a:pPr>
              <a:lnSpc>
                <a:spcPct val="90000"/>
              </a:lnSpc>
            </a:pPr>
            <a:r>
              <a:rPr lang="en-GB" altLang="en-US" smtClean="0"/>
              <a:t>Deteriorated ++, complex pain issues.</a:t>
            </a:r>
          </a:p>
          <a:p>
            <a:pPr>
              <a:lnSpc>
                <a:spcPct val="90000"/>
              </a:lnSpc>
            </a:pPr>
            <a:r>
              <a:rPr lang="en-GB" altLang="en-US" smtClean="0"/>
              <a:t>Weekly MDTs</a:t>
            </a:r>
          </a:p>
          <a:p>
            <a:pPr>
              <a:lnSpc>
                <a:spcPct val="90000"/>
              </a:lnSpc>
            </a:pPr>
            <a:r>
              <a:rPr lang="en-GB" altLang="en-US" smtClean="0"/>
              <a:t>Carers introduced at home – only three for continuity.</a:t>
            </a:r>
          </a:p>
          <a:p>
            <a:pPr>
              <a:lnSpc>
                <a:spcPct val="90000"/>
              </a:lnSpc>
            </a:pPr>
            <a:r>
              <a:rPr lang="en-GB" altLang="en-US" smtClean="0"/>
              <a:t>Anticipatory drugs in place, deteriorated+++ unable to attend day centre and bed bound due to fungating tumours and oedema++</a:t>
            </a:r>
          </a:p>
          <a:p>
            <a:pPr>
              <a:lnSpc>
                <a:spcPct val="90000"/>
              </a:lnSpc>
            </a:pPr>
            <a:r>
              <a:rPr lang="en-GB" altLang="en-US" smtClean="0"/>
              <a:t>Oxycodone change to fentanyl patch due to swallowing difficulties and compliance.</a:t>
            </a:r>
          </a:p>
          <a:p>
            <a:pPr>
              <a:lnSpc>
                <a:spcPct val="90000"/>
              </a:lnSpc>
            </a:pPr>
            <a:endParaRPr lang="en-GB" altLang="en-US" smtClean="0"/>
          </a:p>
        </p:txBody>
      </p:sp>
    </p:spTree>
    <p:extLst>
      <p:ext uri="{BB962C8B-B14F-4D97-AF65-F5344CB8AC3E}">
        <p14:creationId xmlns:p14="http://schemas.microsoft.com/office/powerpoint/2010/main" val="112808232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algn="l"/>
            <a:r>
              <a:rPr lang="en-GB" altLang="en-US" dirty="0" smtClean="0"/>
              <a:t>Ongoing Review</a:t>
            </a:r>
          </a:p>
        </p:txBody>
      </p:sp>
      <p:sp>
        <p:nvSpPr>
          <p:cNvPr id="13315" name="Rectangle 3"/>
          <p:cNvSpPr>
            <a:spLocks noGrp="1" noChangeArrowheads="1"/>
          </p:cNvSpPr>
          <p:nvPr>
            <p:ph type="body" idx="1"/>
          </p:nvPr>
        </p:nvSpPr>
        <p:spPr>
          <a:xfrm>
            <a:off x="609600" y="1412878"/>
            <a:ext cx="10972800" cy="4968875"/>
          </a:xfrm>
        </p:spPr>
        <p:txBody>
          <a:bodyPr>
            <a:normAutofit fontScale="92500" lnSpcReduction="10000"/>
          </a:bodyPr>
          <a:lstStyle/>
          <a:p>
            <a:r>
              <a:rPr lang="en-GB" altLang="en-US" dirty="0" smtClean="0"/>
              <a:t>Daily to twice daily reviews by District Nurse and SPCN and OOH on a evening</a:t>
            </a:r>
          </a:p>
          <a:p>
            <a:endParaRPr lang="en-GB" altLang="en-US" dirty="0" smtClean="0"/>
          </a:p>
          <a:p>
            <a:r>
              <a:rPr lang="en-GB" altLang="en-US" dirty="0" smtClean="0"/>
              <a:t>Required 2 stat doses of sub cut medication and died peacefully with mam at home</a:t>
            </a:r>
          </a:p>
          <a:p>
            <a:endParaRPr lang="en-GB" altLang="en-US" dirty="0" smtClean="0"/>
          </a:p>
          <a:p>
            <a:r>
              <a:rPr lang="en-GB" altLang="en-US" dirty="0" smtClean="0"/>
              <a:t>Bereavement support for mam, brother and all carers + professionals involved</a:t>
            </a:r>
          </a:p>
          <a:p>
            <a:endParaRPr lang="en-GB" altLang="en-US" dirty="0" smtClean="0"/>
          </a:p>
          <a:p>
            <a:r>
              <a:rPr lang="en-GB" altLang="en-US" dirty="0" smtClean="0"/>
              <a:t>Reflection also took place for all involved</a:t>
            </a:r>
          </a:p>
        </p:txBody>
      </p:sp>
    </p:spTree>
    <p:extLst>
      <p:ext uri="{BB962C8B-B14F-4D97-AF65-F5344CB8AC3E}">
        <p14:creationId xmlns:p14="http://schemas.microsoft.com/office/powerpoint/2010/main" val="50998039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algn="l"/>
            <a:r>
              <a:rPr lang="en-GB" altLang="en-US" dirty="0" smtClean="0"/>
              <a:t>Learning Points</a:t>
            </a:r>
          </a:p>
        </p:txBody>
      </p:sp>
      <p:sp>
        <p:nvSpPr>
          <p:cNvPr id="3" name="Content Placeholder 2"/>
          <p:cNvSpPr>
            <a:spLocks noGrp="1"/>
          </p:cNvSpPr>
          <p:nvPr>
            <p:ph idx="1"/>
          </p:nvPr>
        </p:nvSpPr>
        <p:spPr>
          <a:xfrm>
            <a:off x="609600" y="1341441"/>
            <a:ext cx="10972800" cy="4784725"/>
          </a:xfrm>
        </p:spPr>
        <p:txBody>
          <a:bodyPr>
            <a:normAutofit lnSpcReduction="10000"/>
          </a:bodyPr>
          <a:lstStyle/>
          <a:p>
            <a:pPr marL="0" indent="0">
              <a:buFontTx/>
              <a:buNone/>
              <a:defRPr/>
            </a:pPr>
            <a:endParaRPr lang="en-GB" i="1" dirty="0" smtClean="0"/>
          </a:p>
          <a:p>
            <a:pPr marL="0" indent="0">
              <a:buFontTx/>
              <a:buNone/>
              <a:defRPr/>
            </a:pPr>
            <a:r>
              <a:rPr lang="en-GB" i="1" dirty="0" smtClean="0"/>
              <a:t>What was involved? </a:t>
            </a:r>
          </a:p>
          <a:p>
            <a:pPr>
              <a:defRPr/>
            </a:pPr>
            <a:r>
              <a:rPr lang="en-GB" dirty="0" smtClean="0"/>
              <a:t>Regular assessment according to condition changes and support needed for all professionals and carers involved.</a:t>
            </a:r>
          </a:p>
          <a:p>
            <a:pPr>
              <a:defRPr/>
            </a:pPr>
            <a:endParaRPr lang="en-GB" dirty="0" smtClean="0"/>
          </a:p>
          <a:p>
            <a:pPr>
              <a:defRPr/>
            </a:pPr>
            <a:r>
              <a:rPr lang="en-GB" dirty="0" smtClean="0"/>
              <a:t>Effective communication between multiple multi disciplinary professionals.</a:t>
            </a:r>
          </a:p>
          <a:p>
            <a:pPr>
              <a:defRPr/>
            </a:pPr>
            <a:endParaRPr lang="en-GB" dirty="0" smtClean="0"/>
          </a:p>
          <a:p>
            <a:pPr>
              <a:defRPr/>
            </a:pPr>
            <a:r>
              <a:rPr lang="en-GB" dirty="0" smtClean="0"/>
              <a:t>Careful planning.</a:t>
            </a:r>
          </a:p>
        </p:txBody>
      </p:sp>
    </p:spTree>
    <p:extLst>
      <p:ext uri="{BB962C8B-B14F-4D97-AF65-F5344CB8AC3E}">
        <p14:creationId xmlns:p14="http://schemas.microsoft.com/office/powerpoint/2010/main" val="28312370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Image result for celebrating lif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5627" y="1097548"/>
            <a:ext cx="6983696" cy="4194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866914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algn="l"/>
            <a:r>
              <a:rPr lang="en-GB" altLang="en-US" dirty="0" smtClean="0"/>
              <a:t>Learning Points</a:t>
            </a:r>
          </a:p>
        </p:txBody>
      </p:sp>
      <p:sp>
        <p:nvSpPr>
          <p:cNvPr id="3" name="Content Placeholder 2"/>
          <p:cNvSpPr>
            <a:spLocks noGrp="1"/>
          </p:cNvSpPr>
          <p:nvPr>
            <p:ph idx="1"/>
          </p:nvPr>
        </p:nvSpPr>
        <p:spPr/>
        <p:txBody>
          <a:bodyPr/>
          <a:lstStyle/>
          <a:p>
            <a:pPr marL="0" indent="0">
              <a:buFontTx/>
              <a:buNone/>
              <a:defRPr/>
            </a:pPr>
            <a:r>
              <a:rPr lang="en-GB" i="1" dirty="0" smtClean="0"/>
              <a:t>Who was involved?</a:t>
            </a:r>
          </a:p>
          <a:p>
            <a:pPr>
              <a:defRPr/>
            </a:pPr>
            <a:endParaRPr lang="en-GB" dirty="0" smtClean="0"/>
          </a:p>
          <a:p>
            <a:pPr>
              <a:defRPr/>
            </a:pPr>
            <a:r>
              <a:rPr lang="en-GB" dirty="0" smtClean="0"/>
              <a:t>Patient, parents, carers, day centre, respite centre, LD team, DNs, GP, palliative care, consultants, OOH, specialist palliative care nurse, social worker, OT, lymphoedema. </a:t>
            </a:r>
          </a:p>
          <a:p>
            <a:pPr>
              <a:defRPr/>
            </a:pPr>
            <a:endParaRPr lang="en-GB" dirty="0"/>
          </a:p>
        </p:txBody>
      </p:sp>
    </p:spTree>
    <p:extLst>
      <p:ext uri="{BB962C8B-B14F-4D97-AF65-F5344CB8AC3E}">
        <p14:creationId xmlns:p14="http://schemas.microsoft.com/office/powerpoint/2010/main" val="34391548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algn="l"/>
            <a:r>
              <a:rPr lang="en-GB" altLang="en-US" dirty="0" smtClean="0"/>
              <a:t>Learning Points</a:t>
            </a:r>
          </a:p>
        </p:txBody>
      </p:sp>
      <p:sp>
        <p:nvSpPr>
          <p:cNvPr id="3" name="Content Placeholder 2"/>
          <p:cNvSpPr>
            <a:spLocks noGrp="1"/>
          </p:cNvSpPr>
          <p:nvPr>
            <p:ph idx="1"/>
          </p:nvPr>
        </p:nvSpPr>
        <p:spPr>
          <a:xfrm>
            <a:off x="609600" y="1196978"/>
            <a:ext cx="10972800" cy="5472113"/>
          </a:xfrm>
        </p:spPr>
        <p:txBody>
          <a:bodyPr/>
          <a:lstStyle/>
          <a:p>
            <a:pPr marL="0" indent="0">
              <a:buFontTx/>
              <a:buNone/>
              <a:defRPr/>
            </a:pPr>
            <a:r>
              <a:rPr lang="en-GB" i="1" dirty="0" smtClean="0"/>
              <a:t>Specific considerations in LD</a:t>
            </a:r>
          </a:p>
          <a:p>
            <a:pPr>
              <a:defRPr/>
            </a:pPr>
            <a:r>
              <a:rPr lang="en-GB" dirty="0" smtClean="0"/>
              <a:t>Extended multi professional teams involved</a:t>
            </a:r>
          </a:p>
          <a:p>
            <a:pPr>
              <a:defRPr/>
            </a:pPr>
            <a:r>
              <a:rPr lang="en-GB" dirty="0" smtClean="0"/>
              <a:t>Continuity from team</a:t>
            </a:r>
          </a:p>
          <a:p>
            <a:pPr>
              <a:defRPr/>
            </a:pPr>
            <a:r>
              <a:rPr lang="en-GB" dirty="0" smtClean="0"/>
              <a:t>Effective communication, regular commitment between team</a:t>
            </a:r>
          </a:p>
          <a:p>
            <a:pPr>
              <a:defRPr/>
            </a:pPr>
            <a:r>
              <a:rPr lang="en-GB" dirty="0" smtClean="0"/>
              <a:t>MDT team approach re changes in condition and planning</a:t>
            </a:r>
          </a:p>
          <a:p>
            <a:pPr>
              <a:defRPr/>
            </a:pPr>
            <a:r>
              <a:rPr lang="en-GB" dirty="0" smtClean="0"/>
              <a:t>Use of appropriate tools </a:t>
            </a:r>
            <a:r>
              <a:rPr lang="en-GB" dirty="0" err="1" smtClean="0"/>
              <a:t>ie</a:t>
            </a:r>
            <a:r>
              <a:rPr lang="en-GB" dirty="0" smtClean="0"/>
              <a:t> pain charts, </a:t>
            </a:r>
            <a:r>
              <a:rPr lang="en-GB" dirty="0" err="1" smtClean="0"/>
              <a:t>Distat</a:t>
            </a:r>
            <a:r>
              <a:rPr lang="en-GB" dirty="0" smtClean="0"/>
              <a:t> tool, pictures </a:t>
            </a:r>
            <a:r>
              <a:rPr lang="en-GB" dirty="0" err="1" smtClean="0"/>
              <a:t>etc</a:t>
            </a:r>
            <a:endParaRPr lang="en-GB" dirty="0"/>
          </a:p>
        </p:txBody>
      </p:sp>
    </p:spTree>
    <p:extLst>
      <p:ext uri="{BB962C8B-B14F-4D97-AF65-F5344CB8AC3E}">
        <p14:creationId xmlns:p14="http://schemas.microsoft.com/office/powerpoint/2010/main" val="262793684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algn="l"/>
            <a:r>
              <a:rPr lang="en-GB" altLang="en-US" dirty="0" smtClean="0"/>
              <a:t>Learning Points</a:t>
            </a:r>
          </a:p>
        </p:txBody>
      </p:sp>
      <p:sp>
        <p:nvSpPr>
          <p:cNvPr id="3" name="Content Placeholder 2"/>
          <p:cNvSpPr>
            <a:spLocks noGrp="1"/>
          </p:cNvSpPr>
          <p:nvPr>
            <p:ph idx="1"/>
          </p:nvPr>
        </p:nvSpPr>
        <p:spPr/>
        <p:txBody>
          <a:bodyPr/>
          <a:lstStyle/>
          <a:p>
            <a:pPr marL="0" indent="0">
              <a:buFontTx/>
              <a:buNone/>
              <a:defRPr/>
            </a:pPr>
            <a:r>
              <a:rPr lang="en-GB" i="1" dirty="0" smtClean="0"/>
              <a:t>Bereavement support</a:t>
            </a:r>
          </a:p>
          <a:p>
            <a:pPr>
              <a:defRPr/>
            </a:pPr>
            <a:endParaRPr lang="en-GB" dirty="0" smtClean="0"/>
          </a:p>
          <a:p>
            <a:pPr>
              <a:defRPr/>
            </a:pPr>
            <a:r>
              <a:rPr lang="en-GB" dirty="0" smtClean="0"/>
              <a:t>For family, carers and professionals </a:t>
            </a:r>
          </a:p>
          <a:p>
            <a:pPr marL="0" indent="0">
              <a:buNone/>
              <a:defRPr/>
            </a:pPr>
            <a:endParaRPr lang="en-GB" dirty="0" smtClean="0"/>
          </a:p>
          <a:p>
            <a:pPr>
              <a:defRPr/>
            </a:pPr>
            <a:r>
              <a:rPr lang="en-GB" dirty="0" smtClean="0"/>
              <a:t>Reflection offered between professionals – learning opportunities / support.</a:t>
            </a:r>
            <a:endParaRPr lang="en-GB" dirty="0"/>
          </a:p>
        </p:txBody>
      </p:sp>
    </p:spTree>
    <p:extLst>
      <p:ext uri="{BB962C8B-B14F-4D97-AF65-F5344CB8AC3E}">
        <p14:creationId xmlns:p14="http://schemas.microsoft.com/office/powerpoint/2010/main" val="163563483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algn="l"/>
            <a:r>
              <a:rPr lang="en-GB" altLang="en-US" dirty="0" smtClean="0"/>
              <a:t>Summary</a:t>
            </a:r>
          </a:p>
        </p:txBody>
      </p:sp>
      <p:sp>
        <p:nvSpPr>
          <p:cNvPr id="18435" name="Content Placeholder 2"/>
          <p:cNvSpPr>
            <a:spLocks noGrp="1"/>
          </p:cNvSpPr>
          <p:nvPr>
            <p:ph idx="1"/>
          </p:nvPr>
        </p:nvSpPr>
        <p:spPr>
          <a:xfrm>
            <a:off x="609600" y="1268416"/>
            <a:ext cx="10972800" cy="5400675"/>
          </a:xfrm>
        </p:spPr>
        <p:txBody>
          <a:bodyPr/>
          <a:lstStyle/>
          <a:p>
            <a:r>
              <a:rPr lang="en-GB" altLang="en-US" dirty="0" smtClean="0"/>
              <a:t>Patient died at home with Mam</a:t>
            </a:r>
          </a:p>
          <a:p>
            <a:r>
              <a:rPr lang="en-GB" altLang="en-US" dirty="0" smtClean="0"/>
              <a:t>No unplanned hospital admissions</a:t>
            </a:r>
          </a:p>
          <a:p>
            <a:r>
              <a:rPr lang="en-GB" altLang="en-US" dirty="0" smtClean="0"/>
              <a:t>Able to attend day care respite up to one week prior to death with ongoing adaptions and support</a:t>
            </a:r>
          </a:p>
          <a:p>
            <a:r>
              <a:rPr lang="en-GB" altLang="en-US" dirty="0" smtClean="0"/>
              <a:t> Patient had familiarity with staff, carers throughout palliation</a:t>
            </a:r>
          </a:p>
          <a:p>
            <a:r>
              <a:rPr lang="en-GB" altLang="en-US" dirty="0" smtClean="0"/>
              <a:t>Reflection for all involved – positive and extensive learning for all involved all felt had valued part</a:t>
            </a:r>
          </a:p>
        </p:txBody>
      </p:sp>
    </p:spTree>
    <p:extLst>
      <p:ext uri="{BB962C8B-B14F-4D97-AF65-F5344CB8AC3E}">
        <p14:creationId xmlns:p14="http://schemas.microsoft.com/office/powerpoint/2010/main" val="344155722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Learning Disability and Palliative </a:t>
            </a:r>
            <a:r>
              <a:rPr lang="en-GB" dirty="0"/>
              <a:t>C</a:t>
            </a:r>
            <a:r>
              <a:rPr lang="en-GB" dirty="0" smtClean="0"/>
              <a:t>are</a:t>
            </a:r>
            <a:endParaRPr lang="en-GB" dirty="0"/>
          </a:p>
        </p:txBody>
      </p:sp>
      <p:sp>
        <p:nvSpPr>
          <p:cNvPr id="3" name="Subtitle 2"/>
          <p:cNvSpPr>
            <a:spLocks noGrp="1"/>
          </p:cNvSpPr>
          <p:nvPr>
            <p:ph type="subTitle" idx="1"/>
          </p:nvPr>
        </p:nvSpPr>
        <p:spPr/>
        <p:txBody>
          <a:bodyPr/>
          <a:lstStyle/>
          <a:p>
            <a:r>
              <a:rPr lang="en-GB" dirty="0" smtClean="0"/>
              <a:t>Case 2</a:t>
            </a:r>
          </a:p>
          <a:p>
            <a:r>
              <a:rPr lang="en-GB" dirty="0" smtClean="0"/>
              <a:t>BW </a:t>
            </a:r>
            <a:endParaRPr lang="en-GB" dirty="0"/>
          </a:p>
        </p:txBody>
      </p:sp>
    </p:spTree>
    <p:extLst>
      <p:ext uri="{BB962C8B-B14F-4D97-AF65-F5344CB8AC3E}">
        <p14:creationId xmlns:p14="http://schemas.microsoft.com/office/powerpoint/2010/main" val="193887313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BACKGROUND</a:t>
            </a:r>
            <a:endParaRPr lang="en-GB" sz="3200" dirty="0"/>
          </a:p>
        </p:txBody>
      </p:sp>
      <p:sp>
        <p:nvSpPr>
          <p:cNvPr id="3" name="Content Placeholder 2"/>
          <p:cNvSpPr>
            <a:spLocks noGrp="1"/>
          </p:cNvSpPr>
          <p:nvPr>
            <p:ph idx="1"/>
          </p:nvPr>
        </p:nvSpPr>
        <p:spPr/>
        <p:txBody>
          <a:bodyPr>
            <a:normAutofit/>
          </a:bodyPr>
          <a:lstStyle/>
          <a:p>
            <a:endParaRPr lang="en-GB" dirty="0" smtClean="0"/>
          </a:p>
          <a:p>
            <a:r>
              <a:rPr lang="en-GB" dirty="0" smtClean="0"/>
              <a:t>GIST tumour diagnosed in 2013</a:t>
            </a:r>
          </a:p>
          <a:p>
            <a:r>
              <a:rPr lang="en-GB" dirty="0" smtClean="0"/>
              <a:t>Third line treatment with Regorafenib discontinued. No surgical options available</a:t>
            </a:r>
          </a:p>
          <a:p>
            <a:r>
              <a:rPr lang="en-GB" dirty="0" smtClean="0"/>
              <a:t>CT scan showed progressive disease</a:t>
            </a:r>
          </a:p>
          <a:p>
            <a:r>
              <a:rPr lang="en-GB" dirty="0" smtClean="0"/>
              <a:t>Recurrent ascites requiring drainage</a:t>
            </a:r>
          </a:p>
        </p:txBody>
      </p:sp>
    </p:spTree>
    <p:extLst>
      <p:ext uri="{BB962C8B-B14F-4D97-AF65-F5344CB8AC3E}">
        <p14:creationId xmlns:p14="http://schemas.microsoft.com/office/powerpoint/2010/main" val="104722414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BACKGROUND</a:t>
            </a:r>
            <a:endParaRPr lang="en-GB" dirty="0"/>
          </a:p>
        </p:txBody>
      </p:sp>
      <p:sp>
        <p:nvSpPr>
          <p:cNvPr id="3" name="Content Placeholder 2"/>
          <p:cNvSpPr>
            <a:spLocks noGrp="1"/>
          </p:cNvSpPr>
          <p:nvPr>
            <p:ph idx="1"/>
          </p:nvPr>
        </p:nvSpPr>
        <p:spPr/>
        <p:txBody>
          <a:bodyPr/>
          <a:lstStyle/>
          <a:p>
            <a:r>
              <a:rPr lang="en-GB" dirty="0" smtClean="0"/>
              <a:t>Learning disability</a:t>
            </a:r>
          </a:p>
          <a:p>
            <a:r>
              <a:rPr lang="en-GB" dirty="0" smtClean="0"/>
              <a:t>Able to communicate verbally but difficulty understanding complex concepts</a:t>
            </a:r>
          </a:p>
          <a:p>
            <a:r>
              <a:rPr lang="en-GB" dirty="0" smtClean="0"/>
              <a:t>Lived in </a:t>
            </a:r>
            <a:r>
              <a:rPr lang="en-GB" dirty="0"/>
              <a:t>a</a:t>
            </a:r>
            <a:r>
              <a:rPr lang="en-GB" dirty="0" smtClean="0"/>
              <a:t>ssisted living</a:t>
            </a:r>
          </a:p>
          <a:p>
            <a:r>
              <a:rPr lang="en-GB" dirty="0" smtClean="0"/>
              <a:t>Had a girlfriend but no identified NOK</a:t>
            </a:r>
          </a:p>
          <a:p>
            <a:endParaRPr lang="en-GB" dirty="0"/>
          </a:p>
        </p:txBody>
      </p:sp>
    </p:spTree>
    <p:extLst>
      <p:ext uri="{BB962C8B-B14F-4D97-AF65-F5344CB8AC3E}">
        <p14:creationId xmlns:p14="http://schemas.microsoft.com/office/powerpoint/2010/main" val="152545759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BACKGROUND</a:t>
            </a:r>
            <a:endParaRPr lang="en-GB" dirty="0"/>
          </a:p>
        </p:txBody>
      </p:sp>
      <p:sp>
        <p:nvSpPr>
          <p:cNvPr id="3" name="Content Placeholder 2"/>
          <p:cNvSpPr>
            <a:spLocks noGrp="1"/>
          </p:cNvSpPr>
          <p:nvPr>
            <p:ph idx="1"/>
          </p:nvPr>
        </p:nvSpPr>
        <p:spPr/>
        <p:txBody>
          <a:bodyPr/>
          <a:lstStyle/>
          <a:p>
            <a:r>
              <a:rPr lang="en-GB" dirty="0" smtClean="0"/>
              <a:t>In your tables</a:t>
            </a:r>
          </a:p>
          <a:p>
            <a:pPr lvl="1"/>
            <a:r>
              <a:rPr lang="en-GB" dirty="0" smtClean="0"/>
              <a:t>What would your priorities be?</a:t>
            </a:r>
          </a:p>
          <a:p>
            <a:pPr lvl="1"/>
            <a:r>
              <a:rPr lang="en-GB" dirty="0" smtClean="0"/>
              <a:t>What might your plan of care look like?</a:t>
            </a:r>
            <a:endParaRPr lang="en-GB" dirty="0"/>
          </a:p>
        </p:txBody>
      </p:sp>
    </p:spTree>
    <p:extLst>
      <p:ext uri="{BB962C8B-B14F-4D97-AF65-F5344CB8AC3E}">
        <p14:creationId xmlns:p14="http://schemas.microsoft.com/office/powerpoint/2010/main" val="206369428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INITIAL ASSESSMENT</a:t>
            </a:r>
            <a:endParaRPr lang="en-GB" dirty="0"/>
          </a:p>
        </p:txBody>
      </p:sp>
      <p:sp>
        <p:nvSpPr>
          <p:cNvPr id="3" name="Content Placeholder 2"/>
          <p:cNvSpPr>
            <a:spLocks noGrp="1"/>
          </p:cNvSpPr>
          <p:nvPr>
            <p:ph idx="1"/>
          </p:nvPr>
        </p:nvSpPr>
        <p:spPr/>
        <p:txBody>
          <a:bodyPr>
            <a:normAutofit fontScale="85000" lnSpcReduction="20000"/>
          </a:bodyPr>
          <a:lstStyle/>
          <a:p>
            <a:r>
              <a:rPr lang="en-GB" dirty="0" smtClean="0"/>
              <a:t>Re-referred to Specialist palliative care nurse by DN May 2016 for symptom control, psychological support and carer support</a:t>
            </a:r>
          </a:p>
          <a:p>
            <a:r>
              <a:rPr lang="en-GB" dirty="0" smtClean="0"/>
              <a:t>Specialist Palliative care input</a:t>
            </a:r>
          </a:p>
          <a:p>
            <a:pPr lvl="1"/>
            <a:r>
              <a:rPr lang="en-GB" dirty="0" smtClean="0"/>
              <a:t>More frequent ascitic drainage required</a:t>
            </a:r>
          </a:p>
          <a:p>
            <a:pPr lvl="1"/>
            <a:r>
              <a:rPr lang="en-GB" dirty="0" smtClean="0"/>
              <a:t>Indwelling drain not previously inserted due to concerns about infection but requiring antibiotics after each temporary drain</a:t>
            </a:r>
          </a:p>
          <a:p>
            <a:pPr lvl="1"/>
            <a:r>
              <a:rPr lang="en-GB" dirty="0" smtClean="0"/>
              <a:t>Increased abdominal distension would cause discomfort</a:t>
            </a:r>
          </a:p>
          <a:p>
            <a:pPr lvl="1"/>
            <a:r>
              <a:rPr lang="en-GB" dirty="0" smtClean="0"/>
              <a:t>Assessment of capacity</a:t>
            </a:r>
          </a:p>
          <a:p>
            <a:pPr lvl="1"/>
            <a:r>
              <a:rPr lang="en-GB" dirty="0" smtClean="0"/>
              <a:t>Liaised with gastroenterology and radiology who agreed to arrange an indwelling drain</a:t>
            </a:r>
          </a:p>
          <a:p>
            <a:pPr lvl="1"/>
            <a:r>
              <a:rPr lang="en-GB" dirty="0" smtClean="0"/>
              <a:t>DS1500 organised. Need for OT input. Allocated Social worker. LD team referral</a:t>
            </a:r>
          </a:p>
          <a:p>
            <a:pPr lvl="1"/>
            <a:r>
              <a:rPr lang="en-GB" dirty="0" smtClean="0"/>
              <a:t>Need to consider future care and support for carers</a:t>
            </a:r>
          </a:p>
        </p:txBody>
      </p:sp>
    </p:spTree>
    <p:extLst>
      <p:ext uri="{BB962C8B-B14F-4D97-AF65-F5344CB8AC3E}">
        <p14:creationId xmlns:p14="http://schemas.microsoft.com/office/powerpoint/2010/main" val="182780750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INDWELLING ASCITIC DRAIN</a:t>
            </a:r>
            <a:endParaRPr lang="en-GB" dirty="0"/>
          </a:p>
        </p:txBody>
      </p:sp>
      <p:sp>
        <p:nvSpPr>
          <p:cNvPr id="3" name="Content Placeholder 2"/>
          <p:cNvSpPr>
            <a:spLocks noGrp="1"/>
          </p:cNvSpPr>
          <p:nvPr>
            <p:ph idx="1"/>
          </p:nvPr>
        </p:nvSpPr>
        <p:spPr/>
        <p:txBody>
          <a:bodyPr/>
          <a:lstStyle/>
          <a:p>
            <a:r>
              <a:rPr lang="en-GB" dirty="0" smtClean="0"/>
              <a:t>As an MDT what would need to be considered and arranged prior to a planned procedure?</a:t>
            </a:r>
            <a:endParaRPr lang="en-GB" dirty="0"/>
          </a:p>
        </p:txBody>
      </p:sp>
    </p:spTree>
    <p:extLst>
      <p:ext uri="{BB962C8B-B14F-4D97-AF65-F5344CB8AC3E}">
        <p14:creationId xmlns:p14="http://schemas.microsoft.com/office/powerpoint/2010/main" val="2294601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97" y="1617785"/>
            <a:ext cx="5686572" cy="29732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1599263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HAPPENED NEXT…</a:t>
            </a:r>
            <a:endParaRPr lang="en-GB" dirty="0"/>
          </a:p>
        </p:txBody>
      </p:sp>
      <p:sp>
        <p:nvSpPr>
          <p:cNvPr id="3" name="Content Placeholder 2"/>
          <p:cNvSpPr>
            <a:spLocks noGrp="1"/>
          </p:cNvSpPr>
          <p:nvPr>
            <p:ph idx="1"/>
          </p:nvPr>
        </p:nvSpPr>
        <p:spPr/>
        <p:txBody>
          <a:bodyPr>
            <a:normAutofit fontScale="85000" lnSpcReduction="20000"/>
          </a:bodyPr>
          <a:lstStyle/>
          <a:p>
            <a:r>
              <a:rPr lang="en-GB" dirty="0" smtClean="0"/>
              <a:t>Regular MDT meetings and reviews by members of the MDT</a:t>
            </a:r>
          </a:p>
          <a:p>
            <a:r>
              <a:rPr lang="en-GB" dirty="0" smtClean="0"/>
              <a:t>Arranged visit to the hospice</a:t>
            </a:r>
          </a:p>
          <a:p>
            <a:r>
              <a:rPr lang="en-GB" dirty="0" smtClean="0"/>
              <a:t>LD support worker supported Billy achieve his wishes with trips out to Whitby </a:t>
            </a:r>
            <a:r>
              <a:rPr lang="en-GB" dirty="0" err="1" smtClean="0"/>
              <a:t>etc</a:t>
            </a:r>
            <a:endParaRPr lang="en-GB" dirty="0" smtClean="0"/>
          </a:p>
          <a:p>
            <a:r>
              <a:rPr lang="en-GB" dirty="0" smtClean="0"/>
              <a:t>Involvement of an IMCA</a:t>
            </a:r>
          </a:p>
          <a:p>
            <a:r>
              <a:rPr lang="en-GB" dirty="0" smtClean="0"/>
              <a:t>Carers supported completion of a Will and documentation of BW’s wishes for his funeral</a:t>
            </a:r>
          </a:p>
          <a:p>
            <a:r>
              <a:rPr lang="en-GB" dirty="0" smtClean="0"/>
              <a:t>EHCP</a:t>
            </a:r>
          </a:p>
          <a:p>
            <a:pPr lvl="1"/>
            <a:r>
              <a:rPr lang="en-GB" dirty="0" smtClean="0"/>
              <a:t>Falls</a:t>
            </a:r>
            <a:r>
              <a:rPr lang="en-GB" dirty="0"/>
              <a:t>, </a:t>
            </a:r>
            <a:r>
              <a:rPr lang="en-GB" dirty="0" smtClean="0"/>
              <a:t>infection </a:t>
            </a:r>
            <a:r>
              <a:rPr lang="en-GB" dirty="0"/>
              <a:t>and possible bowel </a:t>
            </a:r>
            <a:r>
              <a:rPr lang="en-GB" dirty="0" smtClean="0"/>
              <a:t>obstruction</a:t>
            </a:r>
          </a:p>
          <a:p>
            <a:r>
              <a:rPr lang="en-GB" dirty="0" smtClean="0"/>
              <a:t>DNACPR</a:t>
            </a:r>
          </a:p>
          <a:p>
            <a:pPr lvl="1"/>
            <a:r>
              <a:rPr lang="en-GB" dirty="0" smtClean="0"/>
              <a:t>Decision made in best interest</a:t>
            </a:r>
          </a:p>
        </p:txBody>
      </p:sp>
    </p:spTree>
    <p:extLst>
      <p:ext uri="{BB962C8B-B14F-4D97-AF65-F5344CB8AC3E}">
        <p14:creationId xmlns:p14="http://schemas.microsoft.com/office/powerpoint/2010/main" val="321371810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ONGOING ASSESSMENT</a:t>
            </a:r>
            <a:endParaRPr lang="en-GB" dirty="0"/>
          </a:p>
        </p:txBody>
      </p:sp>
      <p:sp>
        <p:nvSpPr>
          <p:cNvPr id="3" name="Content Placeholder 2"/>
          <p:cNvSpPr>
            <a:spLocks noGrp="1"/>
          </p:cNvSpPr>
          <p:nvPr>
            <p:ph idx="1"/>
          </p:nvPr>
        </p:nvSpPr>
        <p:spPr/>
        <p:txBody>
          <a:bodyPr>
            <a:normAutofit fontScale="92500"/>
          </a:bodyPr>
          <a:lstStyle/>
          <a:p>
            <a:r>
              <a:rPr lang="en-GB" dirty="0" smtClean="0"/>
              <a:t>Increased support over night</a:t>
            </a:r>
          </a:p>
          <a:p>
            <a:r>
              <a:rPr lang="en-GB" dirty="0" smtClean="0"/>
              <a:t>DISDAT tool. Commenced on regular Morphine</a:t>
            </a:r>
          </a:p>
          <a:p>
            <a:r>
              <a:rPr lang="en-GB" dirty="0" smtClean="0"/>
              <a:t>Commenced on steroids to help appetite but developed diabetes</a:t>
            </a:r>
          </a:p>
          <a:p>
            <a:r>
              <a:rPr lang="en-GB" dirty="0" smtClean="0"/>
              <a:t>Excoriated skin and antibiotics for infected ascites </a:t>
            </a:r>
          </a:p>
          <a:p>
            <a:r>
              <a:rPr lang="en-GB" dirty="0" smtClean="0"/>
              <a:t>Ascitic drain stopped draining</a:t>
            </a:r>
          </a:p>
          <a:p>
            <a:r>
              <a:rPr lang="en-GB" dirty="0" smtClean="0"/>
              <a:t>Communication session arranged for carers to guide how to respond to Billy’s questions relating to dying</a:t>
            </a:r>
          </a:p>
          <a:p>
            <a:r>
              <a:rPr lang="en-GB" dirty="0" smtClean="0"/>
              <a:t>Carer’s efforts to find relatives was extensive</a:t>
            </a:r>
          </a:p>
        </p:txBody>
      </p:sp>
    </p:spTree>
    <p:extLst>
      <p:ext uri="{BB962C8B-B14F-4D97-AF65-F5344CB8AC3E}">
        <p14:creationId xmlns:p14="http://schemas.microsoft.com/office/powerpoint/2010/main" val="200666114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ONGOING ASSESSMENT</a:t>
            </a:r>
            <a:endParaRPr lang="en-GB" dirty="0"/>
          </a:p>
        </p:txBody>
      </p:sp>
      <p:sp>
        <p:nvSpPr>
          <p:cNvPr id="3" name="Content Placeholder 2"/>
          <p:cNvSpPr>
            <a:spLocks noGrp="1"/>
          </p:cNvSpPr>
          <p:nvPr>
            <p:ph idx="1"/>
          </p:nvPr>
        </p:nvSpPr>
        <p:spPr/>
        <p:txBody>
          <a:bodyPr>
            <a:normAutofit fontScale="92500"/>
          </a:bodyPr>
          <a:lstStyle/>
          <a:p>
            <a:r>
              <a:rPr lang="en-GB" dirty="0" smtClean="0"/>
              <a:t>Deteriorating condition noted</a:t>
            </a:r>
          </a:p>
          <a:p>
            <a:r>
              <a:rPr lang="en-GB" dirty="0" smtClean="0"/>
              <a:t>Preferred place of death established as home and team agreed that escalation of care to hospital would no longer be in best interest</a:t>
            </a:r>
          </a:p>
          <a:p>
            <a:r>
              <a:rPr lang="en-GB" dirty="0" smtClean="0"/>
              <a:t>Anticipatory drugs arranged including crisis midazolam</a:t>
            </a:r>
          </a:p>
          <a:p>
            <a:r>
              <a:rPr lang="en-GB" dirty="0" smtClean="0"/>
              <a:t>Regular GP reviews encouraged</a:t>
            </a:r>
          </a:p>
          <a:p>
            <a:r>
              <a:rPr lang="en-GB" dirty="0" smtClean="0"/>
              <a:t>Continued MDT meetings and weekly support for carers</a:t>
            </a:r>
          </a:p>
          <a:p>
            <a:r>
              <a:rPr lang="en-GB" dirty="0" smtClean="0"/>
              <a:t>Introduction to OOH palliative care team</a:t>
            </a:r>
          </a:p>
          <a:p>
            <a:r>
              <a:rPr lang="en-GB" dirty="0" smtClean="0"/>
              <a:t>Bereavement support for carers</a:t>
            </a:r>
          </a:p>
          <a:p>
            <a:endParaRPr lang="en-GB" dirty="0"/>
          </a:p>
        </p:txBody>
      </p:sp>
    </p:spTree>
    <p:extLst>
      <p:ext uri="{BB962C8B-B14F-4D97-AF65-F5344CB8AC3E}">
        <p14:creationId xmlns:p14="http://schemas.microsoft.com/office/powerpoint/2010/main" val="360280906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SUMMARY OF OUTCOMES</a:t>
            </a:r>
            <a:endParaRPr lang="en-GB" dirty="0"/>
          </a:p>
        </p:txBody>
      </p:sp>
      <p:sp>
        <p:nvSpPr>
          <p:cNvPr id="3" name="Content Placeholder 2"/>
          <p:cNvSpPr>
            <a:spLocks noGrp="1"/>
          </p:cNvSpPr>
          <p:nvPr>
            <p:ph idx="1"/>
          </p:nvPr>
        </p:nvSpPr>
        <p:spPr/>
        <p:txBody>
          <a:bodyPr/>
          <a:lstStyle/>
          <a:p>
            <a:r>
              <a:rPr lang="en-GB" dirty="0" smtClean="0"/>
              <a:t>BW died in his home December 2016</a:t>
            </a:r>
          </a:p>
          <a:p>
            <a:r>
              <a:rPr lang="en-GB" dirty="0" smtClean="0"/>
              <a:t>Decisions made in best interest after assessment of capacity</a:t>
            </a:r>
          </a:p>
          <a:p>
            <a:r>
              <a:rPr lang="en-GB" dirty="0" smtClean="0"/>
              <a:t>No hospital admissions since drain inserted June 2016</a:t>
            </a:r>
          </a:p>
          <a:p>
            <a:r>
              <a:rPr lang="en-GB" dirty="0" smtClean="0"/>
              <a:t>BW achieved the wishes identified on his bucket list</a:t>
            </a:r>
            <a:endParaRPr lang="en-GB" dirty="0"/>
          </a:p>
        </p:txBody>
      </p:sp>
    </p:spTree>
    <p:extLst>
      <p:ext uri="{BB962C8B-B14F-4D97-AF65-F5344CB8AC3E}">
        <p14:creationId xmlns:p14="http://schemas.microsoft.com/office/powerpoint/2010/main" val="377744828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LEARNING POINTS</a:t>
            </a:r>
            <a:endParaRPr lang="en-GB" dirty="0"/>
          </a:p>
        </p:txBody>
      </p:sp>
      <p:sp>
        <p:nvSpPr>
          <p:cNvPr id="3" name="Content Placeholder 2"/>
          <p:cNvSpPr>
            <a:spLocks noGrp="1"/>
          </p:cNvSpPr>
          <p:nvPr>
            <p:ph idx="1"/>
          </p:nvPr>
        </p:nvSpPr>
        <p:spPr/>
        <p:txBody>
          <a:bodyPr>
            <a:normAutofit fontScale="92500" lnSpcReduction="20000"/>
          </a:bodyPr>
          <a:lstStyle/>
          <a:p>
            <a:r>
              <a:rPr lang="en-GB" dirty="0" smtClean="0"/>
              <a:t>What was involved?</a:t>
            </a:r>
          </a:p>
          <a:p>
            <a:pPr lvl="1"/>
            <a:r>
              <a:rPr lang="en-GB" dirty="0" smtClean="0"/>
              <a:t>Regular assessment</a:t>
            </a:r>
          </a:p>
          <a:p>
            <a:pPr lvl="1"/>
            <a:r>
              <a:rPr lang="en-GB" dirty="0" smtClean="0"/>
              <a:t>Communication between services</a:t>
            </a:r>
          </a:p>
          <a:p>
            <a:r>
              <a:rPr lang="en-GB" dirty="0" smtClean="0"/>
              <a:t>Who was involved?</a:t>
            </a:r>
          </a:p>
          <a:p>
            <a:pPr lvl="1"/>
            <a:r>
              <a:rPr lang="en-GB" dirty="0" smtClean="0"/>
              <a:t>Individual, carers, IMCA, LD team, DN, Pall care team, Oncology, GP, OT, SALT</a:t>
            </a:r>
          </a:p>
          <a:p>
            <a:r>
              <a:rPr lang="en-GB" dirty="0" smtClean="0"/>
              <a:t>Specific considerations in LD?</a:t>
            </a:r>
          </a:p>
          <a:p>
            <a:pPr lvl="1"/>
            <a:r>
              <a:rPr lang="en-GB" dirty="0" smtClean="0"/>
              <a:t>Need for continuity</a:t>
            </a:r>
          </a:p>
          <a:p>
            <a:pPr lvl="1"/>
            <a:r>
              <a:rPr lang="en-GB" dirty="0" smtClean="0"/>
              <a:t>Need for familiarity</a:t>
            </a:r>
          </a:p>
          <a:p>
            <a:pPr lvl="1"/>
            <a:r>
              <a:rPr lang="en-GB" dirty="0" smtClean="0"/>
              <a:t>Need to observe changes as a team</a:t>
            </a:r>
          </a:p>
          <a:p>
            <a:r>
              <a:rPr lang="en-GB" dirty="0" smtClean="0"/>
              <a:t>Bereavement support</a:t>
            </a:r>
          </a:p>
        </p:txBody>
      </p:sp>
    </p:spTree>
    <p:extLst>
      <p:ext uri="{BB962C8B-B14F-4D97-AF65-F5344CB8AC3E}">
        <p14:creationId xmlns:p14="http://schemas.microsoft.com/office/powerpoint/2010/main" val="33450700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8" name="Rectangle 2"/>
          <p:cNvSpPr>
            <a:spLocks noGrp="1" noChangeArrowheads="1"/>
          </p:cNvSpPr>
          <p:nvPr>
            <p:ph type="title"/>
          </p:nvPr>
        </p:nvSpPr>
        <p:spPr bwMode="auto">
          <a:xfrm>
            <a:off x="1678069" y="2485623"/>
            <a:ext cx="8148512" cy="3129566"/>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6438" tIns="43219" rIns="86438" bIns="43219" numCol="1" anchor="t" anchorCtr="0" compatLnSpc="1">
            <a:prstTxWarp prst="textNoShape">
              <a:avLst/>
            </a:prstTxWarp>
          </a:bodyPr>
          <a:lstStyle/>
          <a:p>
            <a:pPr algn="ctr"/>
            <a:r>
              <a:rPr lang="en-GB" altLang="en-US" sz="3025" dirty="0" smtClean="0"/>
              <a:t>Delivering Excellence in Palliative Care and Learning Disability</a:t>
            </a:r>
            <a:br>
              <a:rPr lang="en-GB" altLang="en-US" sz="3025" dirty="0" smtClean="0"/>
            </a:br>
            <a:r>
              <a:rPr lang="en-GB" altLang="en-US" sz="3025" dirty="0" smtClean="0"/>
              <a:t/>
            </a:r>
            <a:br>
              <a:rPr lang="en-GB" altLang="en-US" sz="3025" dirty="0" smtClean="0"/>
            </a:br>
            <a:r>
              <a:rPr lang="en-GB" altLang="en-US" sz="3025" dirty="0" smtClean="0"/>
              <a:t>November 9</a:t>
            </a:r>
            <a:r>
              <a:rPr lang="en-GB" altLang="en-US" sz="3025" baseline="30000" dirty="0" smtClean="0"/>
              <a:t>th</a:t>
            </a:r>
            <a:r>
              <a:rPr lang="en-GB" altLang="en-US" sz="3025" dirty="0" smtClean="0"/>
              <a:t> 2017</a:t>
            </a:r>
            <a:br>
              <a:rPr lang="en-GB" altLang="en-US" sz="3025" dirty="0" smtClean="0"/>
            </a:br>
            <a:r>
              <a:rPr lang="en-GB" altLang="en-US" sz="3025" dirty="0" smtClean="0"/>
              <a:t/>
            </a:r>
            <a:br>
              <a:rPr lang="en-GB" altLang="en-US" sz="3025" dirty="0" smtClean="0"/>
            </a:br>
            <a:r>
              <a:rPr lang="en-GB" altLang="en-US" sz="3025" dirty="0" smtClean="0"/>
              <a:t>St Benedict's Hospice and Northumberland, Tyne and Wear NHS Foundation Trust.</a:t>
            </a:r>
            <a:endParaRPr lang="en-GB" altLang="en-US" sz="3025" dirty="0"/>
          </a:p>
        </p:txBody>
      </p:sp>
    </p:spTree>
    <p:extLst>
      <p:ext uri="{BB962C8B-B14F-4D97-AF65-F5344CB8AC3E}">
        <p14:creationId xmlns:p14="http://schemas.microsoft.com/office/powerpoint/2010/main" val="9950184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644" y="1068946"/>
            <a:ext cx="10514715" cy="622294"/>
          </a:xfrm>
        </p:spPr>
        <p:txBody>
          <a:bodyPr/>
          <a:lstStyle/>
          <a:p>
            <a:r>
              <a:rPr lang="en-GB" dirty="0" smtClean="0"/>
              <a:t>Background</a:t>
            </a:r>
            <a:endParaRPr lang="en-GB" dirty="0"/>
          </a:p>
        </p:txBody>
      </p:sp>
      <p:graphicFrame>
        <p:nvGraphicFramePr>
          <p:cNvPr id="5" name="Content Placeholder 4"/>
          <p:cNvGraphicFramePr>
            <a:graphicFrameLocks noGrp="1" noChangeAspect="1"/>
          </p:cNvGraphicFramePr>
          <p:nvPr>
            <p:ph idx="1"/>
            <p:extLst>
              <p:ext uri="{D42A27DB-BD31-4B8C-83A1-F6EECF244321}">
                <p14:modId xmlns:p14="http://schemas.microsoft.com/office/powerpoint/2010/main" val="2856367400"/>
              </p:ext>
            </p:extLst>
          </p:nvPr>
        </p:nvGraphicFramePr>
        <p:xfrm>
          <a:off x="669143" y="1928656"/>
          <a:ext cx="3074876" cy="4351338"/>
        </p:xfrm>
        <a:graphic>
          <a:graphicData uri="http://schemas.openxmlformats.org/presentationml/2006/ole">
            <mc:AlternateContent xmlns:mc="http://schemas.openxmlformats.org/markup-compatibility/2006">
              <mc:Choice xmlns:v="urn:schemas-microsoft-com:vml" Requires="v">
                <p:oleObj spid="_x0000_s1052" name="Acrobat Document" r:id="rId3" imgW="5667375" imgH="8020050" progId="AcroExch.Document.7">
                  <p:embed/>
                </p:oleObj>
              </mc:Choice>
              <mc:Fallback>
                <p:oleObj name="Acrobat Document" r:id="rId3" imgW="5667375" imgH="8020050" progId="AcroExch.Document.7">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9143" y="1928656"/>
                        <a:ext cx="3074876" cy="43513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Rectangle 5"/>
          <p:cNvSpPr/>
          <p:nvPr/>
        </p:nvSpPr>
        <p:spPr>
          <a:xfrm>
            <a:off x="4902559" y="1928658"/>
            <a:ext cx="6096000" cy="3139321"/>
          </a:xfrm>
          <a:prstGeom prst="rect">
            <a:avLst/>
          </a:prstGeom>
        </p:spPr>
        <p:txBody>
          <a:bodyPr>
            <a:spAutoFit/>
          </a:bodyPr>
          <a:lstStyle/>
          <a:p>
            <a:r>
              <a:rPr lang="en-GB" dirty="0" smtClean="0"/>
              <a:t>The average age of death for people with learning disabilities</a:t>
            </a:r>
            <a:r>
              <a:rPr lang="en-GB" dirty="0"/>
              <a:t> </a:t>
            </a:r>
            <a:r>
              <a:rPr lang="en-GB" dirty="0" smtClean="0"/>
              <a:t>was 65 years for men and 63 years for women.</a:t>
            </a:r>
          </a:p>
          <a:p>
            <a:r>
              <a:rPr lang="en-GB" dirty="0" smtClean="0"/>
              <a:t> This is significantly less than for the UK population of 78 years for men and 83 years for women. </a:t>
            </a:r>
          </a:p>
          <a:p>
            <a:endParaRPr lang="en-GB" dirty="0" smtClean="0"/>
          </a:p>
          <a:p>
            <a:r>
              <a:rPr lang="en-GB" dirty="0" smtClean="0"/>
              <a:t>Thus men with learning disabilities died, on average, 13 years sooner than men in the general population and women with learning disabilities died 20 years sooner than women in the general population. </a:t>
            </a:r>
          </a:p>
          <a:p>
            <a:endParaRPr lang="en-GB" dirty="0" smtClean="0"/>
          </a:p>
          <a:p>
            <a:r>
              <a:rPr lang="en-GB" dirty="0" smtClean="0"/>
              <a:t>Overall, 22% were under the age of 50 when they died.’</a:t>
            </a:r>
            <a:endParaRPr lang="en-GB" dirty="0"/>
          </a:p>
        </p:txBody>
      </p:sp>
    </p:spTree>
    <p:extLst>
      <p:ext uri="{BB962C8B-B14F-4D97-AF65-F5344CB8AC3E}">
        <p14:creationId xmlns:p14="http://schemas.microsoft.com/office/powerpoint/2010/main" val="3005765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2_NTW_beacon1">
  <a:themeElements>
    <a:clrScheme name="2_NTW_beacon1 1">
      <a:dk1>
        <a:srgbClr val="000000"/>
      </a:dk1>
      <a:lt1>
        <a:srgbClr val="FFFFFF"/>
      </a:lt1>
      <a:dk2>
        <a:srgbClr val="00338C"/>
      </a:dk2>
      <a:lt2>
        <a:srgbClr val="808080"/>
      </a:lt2>
      <a:accent1>
        <a:srgbClr val="D1D1FF"/>
      </a:accent1>
      <a:accent2>
        <a:srgbClr val="FFC39B"/>
      </a:accent2>
      <a:accent3>
        <a:srgbClr val="FFFFFF"/>
      </a:accent3>
      <a:accent4>
        <a:srgbClr val="000000"/>
      </a:accent4>
      <a:accent5>
        <a:srgbClr val="E5E5FF"/>
      </a:accent5>
      <a:accent6>
        <a:srgbClr val="E7B08C"/>
      </a:accent6>
      <a:hlink>
        <a:srgbClr val="FF6600"/>
      </a:hlink>
      <a:folHlink>
        <a:srgbClr val="66CC33"/>
      </a:folHlink>
    </a:clrScheme>
    <a:fontScheme name="2_NTW_beacon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2_NTW_beacon1 1">
        <a:dk1>
          <a:srgbClr val="000000"/>
        </a:dk1>
        <a:lt1>
          <a:srgbClr val="FFFFFF"/>
        </a:lt1>
        <a:dk2>
          <a:srgbClr val="00338C"/>
        </a:dk2>
        <a:lt2>
          <a:srgbClr val="808080"/>
        </a:lt2>
        <a:accent1>
          <a:srgbClr val="D1D1FF"/>
        </a:accent1>
        <a:accent2>
          <a:srgbClr val="FFC39B"/>
        </a:accent2>
        <a:accent3>
          <a:srgbClr val="FFFFFF"/>
        </a:accent3>
        <a:accent4>
          <a:srgbClr val="000000"/>
        </a:accent4>
        <a:accent5>
          <a:srgbClr val="E5E5FF"/>
        </a:accent5>
        <a:accent6>
          <a:srgbClr val="E7B08C"/>
        </a:accent6>
        <a:hlink>
          <a:srgbClr val="FF6600"/>
        </a:hlink>
        <a:folHlink>
          <a:srgbClr val="66CC33"/>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NTW_beacon1">
  <a:themeElements>
    <a:clrScheme name="2_NTW_beacon1 1">
      <a:dk1>
        <a:srgbClr val="000000"/>
      </a:dk1>
      <a:lt1>
        <a:srgbClr val="FFFFFF"/>
      </a:lt1>
      <a:dk2>
        <a:srgbClr val="00338C"/>
      </a:dk2>
      <a:lt2>
        <a:srgbClr val="808080"/>
      </a:lt2>
      <a:accent1>
        <a:srgbClr val="D1D1FF"/>
      </a:accent1>
      <a:accent2>
        <a:srgbClr val="FFC39B"/>
      </a:accent2>
      <a:accent3>
        <a:srgbClr val="FFFFFF"/>
      </a:accent3>
      <a:accent4>
        <a:srgbClr val="000000"/>
      </a:accent4>
      <a:accent5>
        <a:srgbClr val="E5E5FF"/>
      </a:accent5>
      <a:accent6>
        <a:srgbClr val="E7B08C"/>
      </a:accent6>
      <a:hlink>
        <a:srgbClr val="FF6600"/>
      </a:hlink>
      <a:folHlink>
        <a:srgbClr val="66CC33"/>
      </a:folHlink>
    </a:clrScheme>
    <a:fontScheme name="2_NTW_beacon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2_NTW_beacon1 1">
        <a:dk1>
          <a:srgbClr val="000000"/>
        </a:dk1>
        <a:lt1>
          <a:srgbClr val="FFFFFF"/>
        </a:lt1>
        <a:dk2>
          <a:srgbClr val="00338C"/>
        </a:dk2>
        <a:lt2>
          <a:srgbClr val="808080"/>
        </a:lt2>
        <a:accent1>
          <a:srgbClr val="D1D1FF"/>
        </a:accent1>
        <a:accent2>
          <a:srgbClr val="FFC39B"/>
        </a:accent2>
        <a:accent3>
          <a:srgbClr val="FFFFFF"/>
        </a:accent3>
        <a:accent4>
          <a:srgbClr val="000000"/>
        </a:accent4>
        <a:accent5>
          <a:srgbClr val="E5E5FF"/>
        </a:accent5>
        <a:accent6>
          <a:srgbClr val="E7B08C"/>
        </a:accent6>
        <a:hlink>
          <a:srgbClr val="FF6600"/>
        </a:hlink>
        <a:folHlink>
          <a:srgbClr val="66CC33"/>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NTW_beacon1">
  <a:themeElements>
    <a:clrScheme name="2_NTW_beacon1 1">
      <a:dk1>
        <a:srgbClr val="000000"/>
      </a:dk1>
      <a:lt1>
        <a:srgbClr val="FFFFFF"/>
      </a:lt1>
      <a:dk2>
        <a:srgbClr val="00338C"/>
      </a:dk2>
      <a:lt2>
        <a:srgbClr val="808080"/>
      </a:lt2>
      <a:accent1>
        <a:srgbClr val="D1D1FF"/>
      </a:accent1>
      <a:accent2>
        <a:srgbClr val="FFC39B"/>
      </a:accent2>
      <a:accent3>
        <a:srgbClr val="FFFFFF"/>
      </a:accent3>
      <a:accent4>
        <a:srgbClr val="000000"/>
      </a:accent4>
      <a:accent5>
        <a:srgbClr val="E5E5FF"/>
      </a:accent5>
      <a:accent6>
        <a:srgbClr val="E7B08C"/>
      </a:accent6>
      <a:hlink>
        <a:srgbClr val="FF6600"/>
      </a:hlink>
      <a:folHlink>
        <a:srgbClr val="66CC33"/>
      </a:folHlink>
    </a:clrScheme>
    <a:fontScheme name="2_NTW_beacon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2_NTW_beacon1 1">
        <a:dk1>
          <a:srgbClr val="000000"/>
        </a:dk1>
        <a:lt1>
          <a:srgbClr val="FFFFFF"/>
        </a:lt1>
        <a:dk2>
          <a:srgbClr val="00338C"/>
        </a:dk2>
        <a:lt2>
          <a:srgbClr val="808080"/>
        </a:lt2>
        <a:accent1>
          <a:srgbClr val="D1D1FF"/>
        </a:accent1>
        <a:accent2>
          <a:srgbClr val="FFC39B"/>
        </a:accent2>
        <a:accent3>
          <a:srgbClr val="FFFFFF"/>
        </a:accent3>
        <a:accent4>
          <a:srgbClr val="000000"/>
        </a:accent4>
        <a:accent5>
          <a:srgbClr val="E5E5FF"/>
        </a:accent5>
        <a:accent6>
          <a:srgbClr val="E7B08C"/>
        </a:accent6>
        <a:hlink>
          <a:srgbClr val="FF6600"/>
        </a:hlink>
        <a:folHlink>
          <a:srgbClr val="66CC33"/>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695</TotalTime>
  <Words>3527</Words>
  <Application>Microsoft Office PowerPoint</Application>
  <PresentationFormat>Widescreen</PresentationFormat>
  <Paragraphs>576</Paragraphs>
  <Slides>74</Slides>
  <Notes>10</Notes>
  <HiddenSlides>0</HiddenSlides>
  <MMClips>0</MMClips>
  <ScaleCrop>false</ScaleCrop>
  <HeadingPairs>
    <vt:vector size="8" baseType="variant">
      <vt:variant>
        <vt:lpstr>Fonts Used</vt:lpstr>
      </vt:variant>
      <vt:variant>
        <vt:i4>7</vt:i4>
      </vt:variant>
      <vt:variant>
        <vt:lpstr>Theme</vt:lpstr>
      </vt:variant>
      <vt:variant>
        <vt:i4>4</vt:i4>
      </vt:variant>
      <vt:variant>
        <vt:lpstr>Embedded OLE Servers</vt:lpstr>
      </vt:variant>
      <vt:variant>
        <vt:i4>1</vt:i4>
      </vt:variant>
      <vt:variant>
        <vt:lpstr>Slide Titles</vt:lpstr>
      </vt:variant>
      <vt:variant>
        <vt:i4>74</vt:i4>
      </vt:variant>
    </vt:vector>
  </HeadingPairs>
  <TitlesOfParts>
    <vt:vector size="86" baseType="lpstr">
      <vt:lpstr>Arial</vt:lpstr>
      <vt:lpstr>Calibri</vt:lpstr>
      <vt:lpstr>Cambria</vt:lpstr>
      <vt:lpstr>Courier New</vt:lpstr>
      <vt:lpstr>MS Mincho</vt:lpstr>
      <vt:lpstr>Symbol</vt:lpstr>
      <vt:lpstr>Times New Roman</vt:lpstr>
      <vt:lpstr>2_NTW_beacon1</vt:lpstr>
      <vt:lpstr>3_NTW_beacon1</vt:lpstr>
      <vt:lpstr>4_NTW_beacon1</vt:lpstr>
      <vt:lpstr>1_Office Theme</vt:lpstr>
      <vt:lpstr>Acrobat Document</vt:lpstr>
      <vt:lpstr>PowerPoint Presentation</vt:lpstr>
      <vt:lpstr>Speakers </vt:lpstr>
      <vt:lpstr>Learning from today</vt:lpstr>
      <vt:lpstr>PowerPoint Presentation</vt:lpstr>
      <vt:lpstr>PowerPoint Presentation</vt:lpstr>
      <vt:lpstr>PowerPoint Presentation</vt:lpstr>
      <vt:lpstr>PowerPoint Presentation</vt:lpstr>
      <vt:lpstr>Delivering Excellence in Palliative Care and Learning Disability  November 9th 2017  St Benedict's Hospice and Northumberland, Tyne and Wear NHS Foundation Trust.</vt:lpstr>
      <vt:lpstr>Background</vt:lpstr>
      <vt:lpstr>Reasons for Premature Deaths</vt:lpstr>
      <vt:lpstr>What we are doing in Sunderland to change this</vt:lpstr>
      <vt:lpstr>Regional Work</vt:lpstr>
      <vt:lpstr> Making reasonable adjustments to end of life care for people with learning disabilities (Public Health England)</vt:lpstr>
      <vt:lpstr> Ambitions for Palliative and End of Life Care:  A national framework for local action 2015-2020 </vt:lpstr>
      <vt:lpstr>PCPLD Palliative Care for People with Learning Disability Network.</vt:lpstr>
      <vt:lpstr>PowerPoint Presentation</vt:lpstr>
      <vt:lpstr>Celebrating Life Workshops</vt:lpstr>
      <vt:lpstr>Celebrating Life Workshops</vt:lpstr>
      <vt:lpstr>Bucket Lists Clip</vt:lpstr>
      <vt:lpstr>Evaluation from Workshops</vt:lpstr>
      <vt:lpstr>Our catalogue of resources</vt:lpstr>
      <vt:lpstr>Beverley's Story</vt:lpstr>
      <vt:lpstr>PowerPoint Presentation</vt:lpstr>
      <vt:lpstr>Step 1</vt:lpstr>
      <vt:lpstr>Step 2</vt:lpstr>
      <vt:lpstr>Step 3</vt:lpstr>
      <vt:lpstr>Step 4</vt:lpstr>
      <vt:lpstr>Step 5</vt:lpstr>
      <vt:lpstr>Step 6</vt:lpstr>
      <vt:lpstr>PowerPoint Presentation</vt:lpstr>
      <vt:lpstr>Useful Numbers</vt:lpstr>
      <vt:lpstr>So how are we doing in Sunderland?</vt:lpstr>
      <vt:lpstr>Audit -12 months 2016-2017</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PPC</vt:lpstr>
      <vt:lpstr>Some of the challenges managed in the Community </vt:lpstr>
      <vt:lpstr>Benefits</vt:lpstr>
      <vt:lpstr>PowerPoint Presentation</vt:lpstr>
      <vt:lpstr>PowerPoint Presentation</vt:lpstr>
      <vt:lpstr>PowerPoint Presentation</vt:lpstr>
      <vt:lpstr>Learning Disability and Palliative Care</vt:lpstr>
      <vt:lpstr>Background</vt:lpstr>
      <vt:lpstr>Background</vt:lpstr>
      <vt:lpstr>Background</vt:lpstr>
      <vt:lpstr>PowerPoint Presentation</vt:lpstr>
      <vt:lpstr>Holistic Assessment</vt:lpstr>
      <vt:lpstr>Holistic assessment</vt:lpstr>
      <vt:lpstr>Holistic Assessment</vt:lpstr>
      <vt:lpstr>Ongoing Assessment</vt:lpstr>
      <vt:lpstr>Ongoing Assessment</vt:lpstr>
      <vt:lpstr>PowerPoint Presentation</vt:lpstr>
      <vt:lpstr>Ongoing Review</vt:lpstr>
      <vt:lpstr>Learning Points</vt:lpstr>
      <vt:lpstr>Learning Points</vt:lpstr>
      <vt:lpstr>Learning Points</vt:lpstr>
      <vt:lpstr>Learning Points</vt:lpstr>
      <vt:lpstr>Summary</vt:lpstr>
      <vt:lpstr>Learning Disability and Palliative Care</vt:lpstr>
      <vt:lpstr>BACKGROUND</vt:lpstr>
      <vt:lpstr>BACKGROUND</vt:lpstr>
      <vt:lpstr>BACKGROUND</vt:lpstr>
      <vt:lpstr>INITIAL ASSESSMENT</vt:lpstr>
      <vt:lpstr>INDWELLING ASCITIC DRAIN</vt:lpstr>
      <vt:lpstr>WHAT HAPPENED NEXT…</vt:lpstr>
      <vt:lpstr>ONGOING ASSESSMENT</vt:lpstr>
      <vt:lpstr>ONGOING ASSESSMENT</vt:lpstr>
      <vt:lpstr>SUMMARY OF OUTCOMES</vt:lpstr>
      <vt:lpstr>LEARNING POINTS</vt:lpstr>
    </vt:vector>
  </TitlesOfParts>
  <Company>NTW NHS Trust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Palliative Care and People with Learning Disabilities</dc:title>
  <dc:creator>Murphy, Ashley</dc:creator>
  <cp:lastModifiedBy>Murphy, Ashley</cp:lastModifiedBy>
  <cp:revision>33</cp:revision>
  <dcterms:created xsi:type="dcterms:W3CDTF">2017-10-19T15:40:01Z</dcterms:created>
  <dcterms:modified xsi:type="dcterms:W3CDTF">2017-11-07T11:29:36Z</dcterms:modified>
</cp:coreProperties>
</file>