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F6C75-63B8-48A0-9197-61C46A3121FD}" type="datetimeFigureOut">
              <a:rPr lang="en-GB" smtClean="0"/>
              <a:t>04/08/2015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2DD75-1032-4A05-8FE9-DEF89E379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6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DD75-1032-4A05-8FE9-DEF89E3798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5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6B91-933B-4A37-9E1B-11BD8E1E5ACC}" type="datetime1">
              <a:rPr lang="en-GB" smtClean="0"/>
              <a:t>04/08/2015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5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49CE-CB7A-4DD5-A11F-AF144C75DE84}" type="datetime1">
              <a:rPr lang="en-GB" smtClean="0"/>
              <a:t>04/08/2015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9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84EB-FCE3-48D4-B6EF-E54FB81172F9}" type="datetime1">
              <a:rPr lang="en-GB" smtClean="0"/>
              <a:t>04/08/2015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38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8CD4-08F5-42F4-B312-A601177049EB}" type="datetime1">
              <a:rPr lang="en-GB" smtClean="0"/>
              <a:t>04/08/2015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7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822F-59D4-4770-845C-27D33B4CD1D1}" type="datetime1">
              <a:rPr lang="en-GB" smtClean="0"/>
              <a:t>04/08/2015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6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86A1-4B8B-420A-9E67-DC390EB87C87}" type="datetime1">
              <a:rPr lang="en-GB" smtClean="0"/>
              <a:t>04/08/2015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D8F6-FEB9-4B9B-BB5D-E5C19EF381DF}" type="datetime1">
              <a:rPr lang="en-GB" smtClean="0"/>
              <a:t>04/08/2015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6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1FA-A7D4-4355-9471-06FB695A0E9D}" type="datetime1">
              <a:rPr lang="en-GB" smtClean="0"/>
              <a:t>04/08/2015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4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6420-0134-4140-A140-68C11752B6EE}" type="datetime1">
              <a:rPr lang="en-GB" smtClean="0"/>
              <a:t>04/08/2015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1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72CE-662C-48A2-933B-D19325ED93E4}" type="datetime1">
              <a:rPr lang="en-GB" smtClean="0"/>
              <a:t>04/08/2015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40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8B68-D3F8-49A9-AD17-A39F7311662E}" type="datetime1">
              <a:rPr lang="en-GB" smtClean="0"/>
              <a:t>04/08/2015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8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60CB7-1928-4A2F-BDE1-CF0F31EF0CF0}" type="datetime1">
              <a:rPr lang="en-GB" smtClean="0"/>
              <a:t>04/08/2015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404B-D606-4280-BFD2-B76B7300C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8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8208912" cy="13623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cs typeface="Arial" panose="020B0604020202020204" pitchFamily="34" charset="0"/>
              </a:rPr>
              <a:t>Make People with learning disabilities part of your Winter Plan this year!</a:t>
            </a:r>
            <a:endParaRPr lang="en-GB" b="1" dirty="0"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5045068" cy="35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" y="94694"/>
            <a:ext cx="1872208" cy="1323867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1840" y="6165304"/>
            <a:ext cx="2895600" cy="54868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GAPS Network</a:t>
            </a:r>
          </a:p>
          <a:p>
            <a:r>
              <a:rPr lang="en-GB" dirty="0" smtClean="0"/>
              <a:t>Good Access to Primary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7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6009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Issues that may arise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844824"/>
            <a:ext cx="641905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700" dirty="0" smtClean="0"/>
              <a:t>Establishing if the person has the capacity to agree or disagree to the flu vaccine</a:t>
            </a:r>
          </a:p>
          <a:p>
            <a:endParaRPr lang="en-GB" sz="2700" dirty="0" smtClean="0"/>
          </a:p>
          <a:p>
            <a:r>
              <a:rPr lang="en-GB" sz="2700" dirty="0" smtClean="0"/>
              <a:t>Determining if it is in a persons best interest to have the flu vaccine</a:t>
            </a:r>
          </a:p>
          <a:p>
            <a:pPr marL="0" indent="0">
              <a:buNone/>
            </a:pPr>
            <a:endParaRPr lang="en-GB" sz="2700" dirty="0" smtClean="0"/>
          </a:p>
          <a:p>
            <a:r>
              <a:rPr lang="en-GB" sz="2700" dirty="0" smtClean="0"/>
              <a:t>Deciding if it is too anxiety provoking to provide the vaccine</a:t>
            </a:r>
          </a:p>
          <a:p>
            <a:endParaRPr lang="en-GB" sz="2700" dirty="0" smtClean="0"/>
          </a:p>
          <a:p>
            <a:r>
              <a:rPr lang="en-GB" sz="2700" dirty="0" smtClean="0"/>
              <a:t>People not coming along to the practice because they have not understood the importance of it</a:t>
            </a:r>
            <a:endParaRPr lang="en-GB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72816"/>
            <a:ext cx="1656184" cy="18713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35683" cy="1085905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GAPS Network</a:t>
            </a:r>
          </a:p>
          <a:p>
            <a:r>
              <a:rPr lang="en-GB" dirty="0" smtClean="0"/>
              <a:t>Good Access to Primary Services</a:t>
            </a:r>
            <a:endParaRPr lang="en-GB" dirty="0"/>
          </a:p>
        </p:txBody>
      </p:sp>
      <p:pic>
        <p:nvPicPr>
          <p:cNvPr id="3074" name="Picture 2" descr="C:\Users\kbell2\AppData\Local\Microsoft\Windows\Temporary Internet Files\Content.IE5\EXV556KJ\Bookl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98" y="4077071"/>
            <a:ext cx="1621450" cy="21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195" y="172953"/>
            <a:ext cx="7149480" cy="1278160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Making reasonable adjustments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1399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You need to be prepared to sometimes carry out a home visit to administer the vaccine</a:t>
            </a:r>
          </a:p>
          <a:p>
            <a:endParaRPr lang="en-GB" dirty="0" smtClean="0"/>
          </a:p>
          <a:p>
            <a:r>
              <a:rPr lang="en-GB" dirty="0" smtClean="0"/>
              <a:t>You might need to build a relationship up with the individual first over a period of a few appointments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You need to send an accessible picture based information sheet out to the person</a:t>
            </a:r>
          </a:p>
          <a:p>
            <a:endParaRPr lang="en-GB" dirty="0" smtClean="0"/>
          </a:p>
          <a:p>
            <a:r>
              <a:rPr lang="en-GB" dirty="0" smtClean="0"/>
              <a:t>You might need to consider a seeking advice or support from  the community learning disability team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You may need to consider use of the patch rather than a needle?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2953"/>
            <a:ext cx="1535683" cy="1085905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1840" y="6165304"/>
            <a:ext cx="2895600" cy="54868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GAPS Network</a:t>
            </a:r>
          </a:p>
          <a:p>
            <a:r>
              <a:rPr lang="en-GB" dirty="0" smtClean="0"/>
              <a:t>Good Access to Primary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7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51254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Aims of session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064896" cy="451405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Tell you about why people with learning disabilities are high priority for the flu vaccine.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Tell you how learning disability community teams can help you ensure this group of people receive their flu vaccine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1840" y="6165304"/>
            <a:ext cx="2895600" cy="54868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GAPS Network</a:t>
            </a:r>
          </a:p>
          <a:p>
            <a:r>
              <a:rPr lang="en-GB" dirty="0" smtClean="0"/>
              <a:t>Good Access to Primary Services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4694"/>
            <a:ext cx="1872208" cy="13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1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What did the Confidential Enquiry into the premature deaths of people with learning disabilities tell us?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79" y="2204864"/>
            <a:ext cx="6563072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confidential enquiry into the premature deaths of people with learning disabilities reviewed 247 deaths and found the cause of death in a third of these individuals was due to respiratory disease.</a:t>
            </a:r>
          </a:p>
          <a:p>
            <a:endParaRPr lang="en-GB" dirty="0" smtClean="0"/>
          </a:p>
          <a:p>
            <a:r>
              <a:rPr lang="en-GB" dirty="0" smtClean="0"/>
              <a:t>Therefore the report recommended that people with learning disability should be identified as a high risk group in seasonal influenza vaccination programmes.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7" y="2629339"/>
            <a:ext cx="1797011" cy="291080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" y="11647"/>
            <a:ext cx="1535683" cy="1085905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165304"/>
            <a:ext cx="2895600" cy="54868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GAPS Network</a:t>
            </a:r>
          </a:p>
          <a:p>
            <a:r>
              <a:rPr lang="en-GB" dirty="0" smtClean="0"/>
              <a:t>Good Access to Primary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7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The Plan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700" dirty="0" smtClean="0"/>
              <a:t>Following discussions with NHS England and Public Health England it was agreed that the flu plan would specifically emphasise that people with learning disability were in a clinically at risk group by merit of their learning disability alone and should be a priority group.</a:t>
            </a:r>
            <a:endParaRPr lang="en-GB" sz="27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" y="94694"/>
            <a:ext cx="1872208" cy="1323867"/>
          </a:xfrm>
          <a:prstGeom prst="rect">
            <a:avLst/>
          </a:prstGeom>
        </p:spPr>
      </p:pic>
      <p:pic>
        <p:nvPicPr>
          <p:cNvPr id="1026" name="Picture 2" descr="C:\Users\kbell2\AppData\Local\Microsoft\Windows\Temporary Internet Files\Content.IE5\MJQG6J7I\Blow-Nose-Tiss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79"/>
            <a:ext cx="2016224" cy="24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bell2\AppData\Local\Microsoft\Windows\Temporary Internet Files\Content.IE5\EXV556KJ\Cold(Illness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53353"/>
            <a:ext cx="1825813" cy="27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1840" y="6165304"/>
            <a:ext cx="2895600" cy="54868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GAPS Network</a:t>
            </a:r>
          </a:p>
          <a:p>
            <a:r>
              <a:rPr lang="en-GB" dirty="0" smtClean="0"/>
              <a:t>Good Access to Primary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5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5127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What do we need to do?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900808"/>
          </a:xfrm>
        </p:spPr>
        <p:txBody>
          <a:bodyPr>
            <a:normAutofit/>
          </a:bodyPr>
          <a:lstStyle/>
          <a:p>
            <a:r>
              <a:rPr lang="en-GB" sz="2700" dirty="0" smtClean="0"/>
              <a:t>It is therefore strongly recommended that GP practices should not just vaccinate those coming forward, but should be proactively offering vaccination to this group</a:t>
            </a:r>
            <a:endParaRPr lang="en-GB" sz="27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" y="94694"/>
            <a:ext cx="1872208" cy="1323867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1840" y="6165304"/>
            <a:ext cx="2895600" cy="54868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GAPS Network</a:t>
            </a:r>
          </a:p>
          <a:p>
            <a:r>
              <a:rPr lang="en-GB" dirty="0" smtClean="0"/>
              <a:t>Good Access to Primary Services</a:t>
            </a:r>
            <a:endParaRPr lang="en-GB" dirty="0"/>
          </a:p>
        </p:txBody>
      </p:sp>
      <p:pic>
        <p:nvPicPr>
          <p:cNvPr id="5122" name="Picture 2" descr="C:\Users\kbell2\AppData\Local\Microsoft\Windows\Temporary Internet Files\Content.IE5\MJQG6J7I\Place_GP_Surg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06890"/>
            <a:ext cx="2030912" cy="23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bell2\AppData\Local\Microsoft\Windows\Temporary Internet Files\Content.IE5\8ZSP168L\GP_Doctor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6" y="3870750"/>
            <a:ext cx="2659273" cy="202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6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45" y="188640"/>
            <a:ext cx="8229600" cy="1143000"/>
          </a:xfrm>
        </p:spPr>
        <p:txBody>
          <a:bodyPr/>
          <a:lstStyle/>
          <a:p>
            <a:r>
              <a:rPr lang="en-GB" b="1" dirty="0" smtClean="0"/>
              <a:t>What do we need to do?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700" dirty="0" smtClean="0"/>
              <a:t>People with learning disabilities are offered a free flu vaccination because they may be more susceptible to the effects of flu and at increased risk of developing complications including bronchitis, pneumonia, and a painful ear infection that may be severe</a:t>
            </a:r>
            <a:endParaRPr lang="en-GB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066"/>
            <a:ext cx="1535683" cy="1085905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GAPS Network</a:t>
            </a:r>
          </a:p>
          <a:p>
            <a:r>
              <a:rPr lang="en-GB" dirty="0" smtClean="0"/>
              <a:t>Good Access to Primary Services</a:t>
            </a:r>
            <a:endParaRPr lang="en-GB" dirty="0"/>
          </a:p>
        </p:txBody>
      </p:sp>
      <p:pic>
        <p:nvPicPr>
          <p:cNvPr id="6146" name="Picture 2" descr="C:\Users\kbell2\AppData\Local\Microsoft\Windows\Temporary Internet Files\Content.IE5\EXV556KJ\Cough-Woma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22" y="3933056"/>
            <a:ext cx="1831097" cy="23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bell2\AppData\Local\Microsoft\Windows\Temporary Internet Files\Content.IE5\MJQG6J7I\Terence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75391"/>
            <a:ext cx="1244749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How can community learning disability teams help?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700" dirty="0" smtClean="0"/>
              <a:t>There are community teams in each locality who have nurses within them</a:t>
            </a:r>
          </a:p>
          <a:p>
            <a:endParaRPr lang="en-GB" sz="2700" dirty="0" smtClean="0"/>
          </a:p>
          <a:p>
            <a:r>
              <a:rPr lang="en-GB" sz="2700" dirty="0" smtClean="0"/>
              <a:t>If you have complex people on your register who can not access the surgery or easily tolerate the flu vaccine, seek support and advice from the Community Team who will help</a:t>
            </a:r>
            <a:endParaRPr lang="en-GB" sz="27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GAPS Network</a:t>
            </a:r>
          </a:p>
          <a:p>
            <a:r>
              <a:rPr lang="en-GB" dirty="0" smtClean="0"/>
              <a:t>Good Access to Primary Services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535683" cy="1085905"/>
          </a:xfrm>
          <a:prstGeom prst="rect">
            <a:avLst/>
          </a:prstGeom>
        </p:spPr>
      </p:pic>
      <p:pic>
        <p:nvPicPr>
          <p:cNvPr id="4098" name="Picture 2" descr="C:\Users\kbell2\AppData\Local\Microsoft\Windows\Temporary Internet Files\Content.IE5\8ZSP168L\Diabetes_nurs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13154"/>
            <a:ext cx="1728192" cy="16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bell2\AppData\Local\Microsoft\Windows\Temporary Internet Files\Content.IE5\EXV556KJ\Learning_Disability_Team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136"/>
            <a:ext cx="1959077" cy="175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Community Learning Disability Teams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352928" cy="4320480"/>
          </a:xfrm>
        </p:spPr>
        <p:txBody>
          <a:bodyPr>
            <a:normAutofit fontScale="4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5700" dirty="0" smtClean="0">
                <a:solidFill>
                  <a:schemeClr val="tx1"/>
                </a:solidFill>
              </a:rPr>
              <a:t>They are all tasked with promoting good health in people with learning disabilities</a:t>
            </a:r>
          </a:p>
          <a:p>
            <a:pPr algn="l"/>
            <a:endParaRPr lang="en-GB" sz="57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5700" dirty="0" smtClean="0">
                <a:solidFill>
                  <a:schemeClr val="tx1"/>
                </a:solidFill>
              </a:rPr>
              <a:t>They have expertise in caring for people with complex needs</a:t>
            </a:r>
          </a:p>
          <a:p>
            <a:pPr algn="l"/>
            <a:endParaRPr lang="en-GB" sz="57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5700" dirty="0" smtClean="0">
                <a:solidFill>
                  <a:schemeClr val="tx1"/>
                </a:solidFill>
              </a:rPr>
              <a:t>They can work intensively with people and help reduce their anxieties and help desensitise them to needle phobia</a:t>
            </a:r>
          </a:p>
          <a:p>
            <a:pPr algn="l"/>
            <a:endParaRPr lang="en-GB" sz="57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5700" dirty="0" smtClean="0">
                <a:solidFill>
                  <a:schemeClr val="tx1"/>
                </a:solidFill>
              </a:rPr>
              <a:t>They may already know the individual very well</a:t>
            </a:r>
          </a:p>
          <a:p>
            <a:pPr algn="l"/>
            <a:endParaRPr lang="en-GB" sz="57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5700" dirty="0" smtClean="0">
                <a:solidFill>
                  <a:schemeClr val="tx1"/>
                </a:solidFill>
              </a:rPr>
              <a:t>They can come along to practice meetings to raise awareness in relation to people with learning disabilities and the support that is available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535683" cy="1085905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1840" y="6165304"/>
            <a:ext cx="2895600" cy="54868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GAPS Network</a:t>
            </a:r>
          </a:p>
          <a:p>
            <a:r>
              <a:rPr lang="en-GB" dirty="0" smtClean="0"/>
              <a:t>Good Access to Primary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6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38"/>
            <a:ext cx="8229600" cy="1143000"/>
          </a:xfrm>
        </p:spPr>
        <p:txBody>
          <a:bodyPr/>
          <a:lstStyle/>
          <a:p>
            <a:r>
              <a:rPr lang="en-GB" b="1" dirty="0" smtClean="0"/>
              <a:t>Accessible information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700" dirty="0" smtClean="0"/>
              <a:t>We must ensure that people are invited in a way they understand</a:t>
            </a:r>
          </a:p>
          <a:p>
            <a:pPr marL="0" indent="0">
              <a:buNone/>
            </a:pPr>
            <a:endParaRPr lang="en-GB" sz="2700" dirty="0" smtClean="0"/>
          </a:p>
          <a:p>
            <a:r>
              <a:rPr lang="en-GB" sz="2700" dirty="0" smtClean="0"/>
              <a:t>They need to understand what the vaccine is for and how it can benefit them</a:t>
            </a:r>
            <a:endParaRPr lang="en-GB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21088"/>
            <a:ext cx="1584176" cy="22520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404B-D606-4280-BFD2-B76B7300C4C2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8"/>
            <a:ext cx="1535683" cy="1085905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229403"/>
            <a:ext cx="2895600" cy="36512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GAPS Network</a:t>
            </a:r>
          </a:p>
          <a:p>
            <a:r>
              <a:rPr lang="en-GB" dirty="0" smtClean="0"/>
              <a:t>Good Access to Primary Services</a:t>
            </a:r>
            <a:endParaRPr lang="en-GB" dirty="0"/>
          </a:p>
        </p:txBody>
      </p:sp>
      <p:pic>
        <p:nvPicPr>
          <p:cNvPr id="2050" name="Picture 2" descr="C:\Users\kbell2\AppData\Local\Microsoft\Windows\Temporary Internet Files\Content.IE5\KHXO2B02\Easy_Re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4" y="4347389"/>
            <a:ext cx="2100721" cy="19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628</Words>
  <Application>Microsoft Office PowerPoint</Application>
  <PresentationFormat>On-screen Show (4:3)</PresentationFormat>
  <Paragraphs>95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Make People with learning disabilities part of your Winter Plan this year!</vt:lpstr>
      <vt:lpstr>Aims of session</vt:lpstr>
      <vt:lpstr>What did the Confidential Enquiry into the premature deaths of people with learning disabilities tell us?</vt:lpstr>
      <vt:lpstr>The Plan</vt:lpstr>
      <vt:lpstr>What do we need to do?</vt:lpstr>
      <vt:lpstr>What do we need to do?</vt:lpstr>
      <vt:lpstr>How can community learning disability teams help?</vt:lpstr>
      <vt:lpstr>Community Learning Disability Teams</vt:lpstr>
      <vt:lpstr>Accessible information</vt:lpstr>
      <vt:lpstr>Issues that may arise</vt:lpstr>
      <vt:lpstr>Making reasonable adjustments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Ashley</dc:creator>
  <cp:lastModifiedBy>Murphy, Ashley</cp:lastModifiedBy>
  <cp:revision>13</cp:revision>
  <dcterms:created xsi:type="dcterms:W3CDTF">2015-05-27T22:17:49Z</dcterms:created>
  <dcterms:modified xsi:type="dcterms:W3CDTF">2015-08-04T14:26:09Z</dcterms:modified>
</cp:coreProperties>
</file>