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753600" cy="7315200"/>
  <p:notesSz cx="6797675" cy="9926638"/>
  <p:embeddedFontLst>
    <p:embeddedFont>
      <p:font typeface="Canva Sans" panose="020B0604020202020204" charset="0"/>
      <p:regular r:id="rId18"/>
    </p:embeddedFont>
    <p:embeddedFont>
      <p:font typeface="Canva Sans Bold" panose="020B0604020202020204" charset="0"/>
      <p:regular r:id="rId19"/>
    </p:embeddedFont>
    <p:embeddedFont>
      <p:font typeface="Genty Sans" panose="020B0604020202020204" charset="0"/>
      <p:regular r:id="rId20"/>
    </p:embeddedFont>
    <p:embeddedFont>
      <p:font typeface="Open Sans" panose="020B0606030504020204" pitchFamily="34" charset="0"/>
      <p:regular r:id="rId21"/>
      <p:bold r:id="rId22"/>
      <p:italic r:id="rId23"/>
      <p:boldItalic r:id="rId24"/>
    </p:embeddedFont>
    <p:embeddedFont>
      <p:font typeface="Open Sans Bold" panose="020B0806030504020204" charset="0"/>
      <p:regular r:id="rId25"/>
    </p:embeddedFont>
    <p:embeddedFont>
      <p:font typeface="Poppins" panose="00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BA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6" d="100"/>
          <a:sy n="96"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40.png"/><Relationship Id="rId3" Type="http://schemas.openxmlformats.org/officeDocument/2006/relationships/image" Target="../media/image67.svg"/><Relationship Id="rId7" Type="http://schemas.openxmlformats.org/officeDocument/2006/relationships/image" Target="../media/image71.svg"/><Relationship Id="rId12" Type="http://schemas.openxmlformats.org/officeDocument/2006/relationships/image" Target="../media/image3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38.png"/><Relationship Id="rId5" Type="http://schemas.openxmlformats.org/officeDocument/2006/relationships/image" Target="../media/image69.svg"/><Relationship Id="rId10" Type="http://schemas.openxmlformats.org/officeDocument/2006/relationships/image" Target="../media/image74.svg"/><Relationship Id="rId4" Type="http://schemas.openxmlformats.org/officeDocument/2006/relationships/image" Target="../media/image68.pn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sv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jpe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svg"/><Relationship Id="rId7" Type="http://schemas.openxmlformats.org/officeDocument/2006/relationships/image" Target="../media/image87.svg"/><Relationship Id="rId12" Type="http://schemas.openxmlformats.org/officeDocument/2006/relationships/image" Target="../media/image9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slides/_rels/slide14.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svg"/><Relationship Id="rId11" Type="http://schemas.openxmlformats.org/officeDocument/2006/relationships/image" Target="../media/image40.png"/><Relationship Id="rId5" Type="http://schemas.openxmlformats.org/officeDocument/2006/relationships/image" Target="../media/image96.png"/><Relationship Id="rId10" Type="http://schemas.openxmlformats.org/officeDocument/2006/relationships/image" Target="../media/image39.svg"/><Relationship Id="rId4" Type="http://schemas.openxmlformats.org/officeDocument/2006/relationships/image" Target="../media/image95.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3.png"/><Relationship Id="rId3" Type="http://schemas.openxmlformats.org/officeDocument/2006/relationships/image" Target="../media/image101.svg"/><Relationship Id="rId7" Type="http://schemas.openxmlformats.org/officeDocument/2006/relationships/image" Target="../media/image105.sv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2.svg"/><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8.sv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1.sv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8.svg"/><Relationship Id="rId7" Type="http://schemas.openxmlformats.org/officeDocument/2006/relationships/image" Target="../media/image5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39.svg"/><Relationship Id="rId10"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5229">
            <a:off x="7324817" y="1755134"/>
            <a:ext cx="2837439" cy="4046259"/>
          </a:xfrm>
          <a:prstGeom prst="rect">
            <a:avLst/>
          </a:prstGeom>
        </p:spPr>
      </p:pic>
      <p:pic>
        <p:nvPicPr>
          <p:cNvPr id="3" name="Picture 3"/>
          <p:cNvPicPr>
            <a:picLocks noChangeAspect="1"/>
          </p:cNvPicPr>
          <p:nvPr/>
        </p:nvPicPr>
        <p:blipFill>
          <a:blip r:embed="rId3"/>
          <a:srcRect/>
          <a:stretch>
            <a:fillRect/>
          </a:stretch>
        </p:blipFill>
        <p:spPr>
          <a:xfrm>
            <a:off x="7038169" y="4033229"/>
            <a:ext cx="4870036" cy="4389120"/>
          </a:xfrm>
          <a:prstGeom prst="rect">
            <a:avLst/>
          </a:prstGeom>
        </p:spPr>
      </p:pic>
      <p:pic>
        <p:nvPicPr>
          <p:cNvPr id="4" name="Picture 4"/>
          <p:cNvPicPr>
            <a:picLocks noChangeAspect="1"/>
          </p:cNvPicPr>
          <p:nvPr/>
        </p:nvPicPr>
        <p:blipFill>
          <a:blip r:embed="rId4"/>
          <a:srcRect/>
          <a:stretch>
            <a:fillRect/>
          </a:stretch>
        </p:blipFill>
        <p:spPr>
          <a:xfrm rot="271784">
            <a:off x="-498925" y="333165"/>
            <a:ext cx="2460889" cy="284907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02599">
            <a:off x="-1342082" y="5014939"/>
            <a:ext cx="4176558" cy="2735646"/>
          </a:xfrm>
          <a:prstGeom prst="rect">
            <a:avLst/>
          </a:prstGeom>
        </p:spPr>
      </p:pic>
      <p:sp>
        <p:nvSpPr>
          <p:cNvPr id="6" name="TextBox 6"/>
          <p:cNvSpPr txBox="1"/>
          <p:nvPr/>
        </p:nvSpPr>
        <p:spPr>
          <a:xfrm>
            <a:off x="1543883" y="1775356"/>
            <a:ext cx="6200920" cy="1184940"/>
          </a:xfrm>
          <a:prstGeom prst="rect">
            <a:avLst/>
          </a:prstGeom>
        </p:spPr>
        <p:txBody>
          <a:bodyPr lIns="0" tIns="0" rIns="0" bIns="0" rtlCol="0" anchor="t">
            <a:spAutoFit/>
          </a:bodyPr>
          <a:lstStyle/>
          <a:p>
            <a:pPr algn="ctr">
              <a:spcBef>
                <a:spcPts val="600"/>
              </a:spcBef>
            </a:pPr>
            <a:r>
              <a:rPr lang="en-GB" sz="3600" b="1"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HEALTH</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pPr>
            <a:r>
              <a:rPr lang="en-GB" sz="3600"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Health Centre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
          <p:cNvSpPr txBox="1"/>
          <p:nvPr/>
        </p:nvSpPr>
        <p:spPr>
          <a:xfrm>
            <a:off x="2427667" y="3778263"/>
            <a:ext cx="4587241" cy="1458733"/>
          </a:xfrm>
          <a:prstGeom prst="rect">
            <a:avLst/>
          </a:prstGeom>
        </p:spPr>
        <p:txBody>
          <a:bodyPr lIns="0" tIns="0" rIns="0" bIns="0" rtlCol="0" anchor="t">
            <a:spAutoFit/>
          </a:bodyPr>
          <a:lstStyle/>
          <a:p>
            <a:pPr algn="ctr">
              <a:lnSpc>
                <a:spcPts val="5880"/>
              </a:lnSpc>
            </a:pPr>
            <a:r>
              <a:rPr lang="en-US" sz="4200" spc="4" dirty="0">
                <a:solidFill>
                  <a:srgbClr val="1B325C"/>
                </a:solidFill>
                <a:latin typeface="Genty Sans"/>
              </a:rPr>
              <a:t>EASY READ PRIVACY NOTICE</a:t>
            </a:r>
          </a:p>
        </p:txBody>
      </p:sp>
      <p:sp>
        <p:nvSpPr>
          <p:cNvPr id="10" name="TextBox 10"/>
          <p:cNvSpPr txBox="1"/>
          <p:nvPr/>
        </p:nvSpPr>
        <p:spPr>
          <a:xfrm>
            <a:off x="334877" y="5566012"/>
            <a:ext cx="2418011" cy="297180"/>
          </a:xfrm>
          <a:prstGeom prst="rect">
            <a:avLst/>
          </a:prstGeom>
        </p:spPr>
        <p:txBody>
          <a:bodyPr lIns="0" tIns="0" rIns="0" bIns="0" rtlCol="0" anchor="t">
            <a:spAutoFit/>
          </a:bodyPr>
          <a:lstStyle/>
          <a:p>
            <a:pPr algn="ctr">
              <a:lnSpc>
                <a:spcPts val="2520"/>
              </a:lnSpc>
            </a:pPr>
            <a:r>
              <a:rPr lang="en-US" dirty="0">
                <a:solidFill>
                  <a:srgbClr val="1B325C"/>
                </a:solidFill>
                <a:latin typeface="Canva Sans Bold"/>
              </a:rPr>
              <a:t>December 2024</a:t>
            </a:r>
            <a:endParaRPr lang="en-US" sz="1800" dirty="0">
              <a:solidFill>
                <a:srgbClr val="1B325C"/>
              </a:solidFill>
              <a:latin typeface="Canva Sans Bold"/>
            </a:endParaRPr>
          </a:p>
        </p:txBody>
      </p:sp>
      <p:pic>
        <p:nvPicPr>
          <p:cNvPr id="11" name="Picture 10" descr="A picture containing text&#10;&#10;Description automatically generated">
            <a:extLst>
              <a:ext uri="{FF2B5EF4-FFF2-40B4-BE49-F238E27FC236}">
                <a16:creationId xmlns:a16="http://schemas.microsoft.com/office/drawing/2014/main" id="{AA25FF1F-F0E0-D4C9-8C12-E751A2F75B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82571"/>
            <a:ext cx="2619375" cy="110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8656" y="2605702"/>
            <a:ext cx="1533797" cy="19616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29785" y="2912453"/>
            <a:ext cx="1494030" cy="14902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5826" y="2768554"/>
            <a:ext cx="1021371" cy="1634194"/>
          </a:xfrm>
          <a:prstGeom prst="rect">
            <a:avLst/>
          </a:prstGeom>
        </p:spPr>
      </p:pic>
      <p:sp>
        <p:nvSpPr>
          <p:cNvPr id="5" name="TextBox 5"/>
          <p:cNvSpPr txBox="1"/>
          <p:nvPr/>
        </p:nvSpPr>
        <p:spPr>
          <a:xfrm>
            <a:off x="938656" y="898369"/>
            <a:ext cx="7876289" cy="86042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Why</a:t>
            </a:r>
            <a:r>
              <a:rPr lang="en-US" sz="2499">
                <a:solidFill>
                  <a:srgbClr val="1B325C"/>
                </a:solidFill>
                <a:latin typeface="Genty Sans"/>
              </a:rPr>
              <a:t> do we share information and under </a:t>
            </a:r>
            <a:r>
              <a:rPr lang="en-US" sz="2499">
                <a:solidFill>
                  <a:srgbClr val="17B194"/>
                </a:solidFill>
                <a:latin typeface="Genty Sans"/>
              </a:rPr>
              <a:t>what conditions</a:t>
            </a:r>
            <a:r>
              <a:rPr lang="en-US" sz="2499">
                <a:solidFill>
                  <a:srgbClr val="1B325C"/>
                </a:solidFill>
                <a:latin typeface="Genty Sans"/>
              </a:rPr>
              <a:t> ?</a:t>
            </a:r>
          </a:p>
        </p:txBody>
      </p:sp>
      <p:sp>
        <p:nvSpPr>
          <p:cNvPr id="6" name="TextBox 6"/>
          <p:cNvSpPr txBox="1"/>
          <p:nvPr/>
        </p:nvSpPr>
        <p:spPr>
          <a:xfrm>
            <a:off x="318364" y="4949163"/>
            <a:ext cx="304464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tell you how personal information will be used</a:t>
            </a:r>
          </a:p>
        </p:txBody>
      </p:sp>
      <p:sp>
        <p:nvSpPr>
          <p:cNvPr id="7" name="TextBox 7"/>
          <p:cNvSpPr txBox="1"/>
          <p:nvPr/>
        </p:nvSpPr>
        <p:spPr>
          <a:xfrm>
            <a:off x="3516665" y="4806288"/>
            <a:ext cx="272027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have a legal reason for using your information without asking you first</a:t>
            </a:r>
          </a:p>
        </p:txBody>
      </p:sp>
      <p:sp>
        <p:nvSpPr>
          <p:cNvPr id="8" name="TextBox 8"/>
          <p:cNvSpPr txBox="1"/>
          <p:nvPr/>
        </p:nvSpPr>
        <p:spPr>
          <a:xfrm>
            <a:off x="6478074" y="4663413"/>
            <a:ext cx="3036874"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Sometimes special permissions will be given to use information that uses your name without your consent. </a:t>
            </a:r>
          </a:p>
        </p:txBody>
      </p:sp>
      <p:pic>
        <p:nvPicPr>
          <p:cNvPr id="9" name="Picture 9"/>
          <p:cNvPicPr>
            <a:picLocks noChangeAspect="1"/>
          </p:cNvPicPr>
          <p:nvPr/>
        </p:nvPicPr>
        <p:blipFill>
          <a:blip r:embed="rId8"/>
          <a:srcRect/>
          <a:stretch>
            <a:fillRect/>
          </a:stretch>
        </p:blipFill>
        <p:spPr>
          <a:xfrm rot="271784">
            <a:off x="-1230445" y="824247"/>
            <a:ext cx="2460889" cy="2849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5264" y="1978644"/>
            <a:ext cx="1096420" cy="175427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413" y="4268516"/>
            <a:ext cx="1046875" cy="11317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1767" y="4263424"/>
            <a:ext cx="1095819" cy="1171999"/>
          </a:xfrm>
          <a:prstGeom prst="rect">
            <a:avLst/>
          </a:prstGeom>
        </p:spPr>
      </p:pic>
      <p:pic>
        <p:nvPicPr>
          <p:cNvPr id="5" name="Picture 5"/>
          <p:cNvPicPr>
            <a:picLocks noChangeAspect="1"/>
          </p:cNvPicPr>
          <p:nvPr/>
        </p:nvPicPr>
        <p:blipFill>
          <a:blip r:embed="rId8"/>
          <a:srcRect l="9446" r="10796"/>
          <a:stretch>
            <a:fillRect/>
          </a:stretch>
        </p:blipFill>
        <p:spPr>
          <a:xfrm>
            <a:off x="4763474" y="4273608"/>
            <a:ext cx="1983201" cy="116181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89600" y="4273608"/>
            <a:ext cx="1157458" cy="116181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845235" y="3941581"/>
            <a:ext cx="3901440" cy="39014"/>
          </a:xfrm>
          <a:prstGeom prst="rect">
            <a:avLst/>
          </a:prstGeom>
        </p:spPr>
      </p:pic>
      <p:sp>
        <p:nvSpPr>
          <p:cNvPr id="8" name="TextBox 8"/>
          <p:cNvSpPr txBox="1"/>
          <p:nvPr/>
        </p:nvSpPr>
        <p:spPr>
          <a:xfrm>
            <a:off x="731520" y="5895573"/>
            <a:ext cx="82905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be for medical research or checking quality of care. This permission is given by the Secretary of State for Health on advice from the National Information Governance Board for Health and Social Care under strict conditions. </a:t>
            </a:r>
          </a:p>
        </p:txBody>
      </p:sp>
      <p:sp>
        <p:nvSpPr>
          <p:cNvPr id="9" name="TextBox 9"/>
          <p:cNvSpPr txBox="1"/>
          <p:nvPr/>
        </p:nvSpPr>
        <p:spPr>
          <a:xfrm>
            <a:off x="938656" y="909554"/>
            <a:ext cx="7876289"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is the </a:t>
            </a:r>
            <a:r>
              <a:rPr lang="en-US" sz="2499">
                <a:solidFill>
                  <a:srgbClr val="17B194"/>
                </a:solidFill>
                <a:latin typeface="Genty Sans"/>
              </a:rPr>
              <a:t>reason</a:t>
            </a:r>
            <a:r>
              <a:rPr lang="en-US" sz="2499">
                <a:solidFill>
                  <a:srgbClr val="1B325C"/>
                </a:solidFill>
                <a:latin typeface="Genty Sans"/>
              </a:rPr>
              <a:t> for using my name without your consent?</a:t>
            </a:r>
          </a:p>
        </p:txBody>
      </p:sp>
      <p:pic>
        <p:nvPicPr>
          <p:cNvPr id="10" name="Picture 10"/>
          <p:cNvPicPr>
            <a:picLocks noChangeAspect="1"/>
          </p:cNvPicPr>
          <p:nvPr/>
        </p:nvPicPr>
        <p:blipFill>
          <a:blip r:embed="rId13"/>
          <a:srcRect/>
          <a:stretch>
            <a:fillRect/>
          </a:stretch>
        </p:blipFill>
        <p:spPr>
          <a:xfrm rot="2417981">
            <a:off x="8311801" y="1023644"/>
            <a:ext cx="1894759" cy="2701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023938"/>
            <a:ext cx="7481371" cy="10058986"/>
          </a:xfrm>
          <a:prstGeom prst="rect">
            <a:avLst/>
          </a:prstGeom>
        </p:spPr>
      </p:pic>
      <p:pic>
        <p:nvPicPr>
          <p:cNvPr id="3" name="Picture 3"/>
          <p:cNvPicPr>
            <a:picLocks noChangeAspect="1"/>
          </p:cNvPicPr>
          <p:nvPr/>
        </p:nvPicPr>
        <p:blipFill>
          <a:blip r:embed="rId4"/>
          <a:srcRect/>
          <a:stretch>
            <a:fillRect/>
          </a:stretch>
        </p:blipFill>
        <p:spPr>
          <a:xfrm>
            <a:off x="5107350" y="1928440"/>
            <a:ext cx="2038442" cy="931738"/>
          </a:xfrm>
          <a:prstGeom prst="rect">
            <a:avLst/>
          </a:prstGeom>
        </p:spPr>
      </p:pic>
      <p:pic>
        <p:nvPicPr>
          <p:cNvPr id="4" name="Picture 4"/>
          <p:cNvPicPr>
            <a:picLocks noChangeAspect="1"/>
          </p:cNvPicPr>
          <p:nvPr/>
        </p:nvPicPr>
        <p:blipFill>
          <a:blip r:embed="rId5"/>
          <a:srcRect/>
          <a:stretch>
            <a:fillRect/>
          </a:stretch>
        </p:blipFill>
        <p:spPr>
          <a:xfrm>
            <a:off x="451887" y="3329846"/>
            <a:ext cx="2264941" cy="1294252"/>
          </a:xfrm>
          <a:prstGeom prst="rect">
            <a:avLst/>
          </a:prstGeom>
        </p:spPr>
      </p:pic>
      <p:pic>
        <p:nvPicPr>
          <p:cNvPr id="5" name="Picture 5"/>
          <p:cNvPicPr>
            <a:picLocks noChangeAspect="1"/>
          </p:cNvPicPr>
          <p:nvPr/>
        </p:nvPicPr>
        <p:blipFill>
          <a:blip r:embed="rId6"/>
          <a:srcRect t="1394"/>
          <a:stretch>
            <a:fillRect/>
          </a:stretch>
        </p:blipFill>
        <p:spPr>
          <a:xfrm>
            <a:off x="567165" y="1563547"/>
            <a:ext cx="1281622" cy="166152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16155" y="4917349"/>
            <a:ext cx="1259467" cy="125946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1453" y="4730913"/>
            <a:ext cx="1510442" cy="151044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77521" y="3295256"/>
            <a:ext cx="1298102" cy="1363433"/>
          </a:xfrm>
          <a:prstGeom prst="rect">
            <a:avLst/>
          </a:prstGeom>
        </p:spPr>
      </p:pic>
      <p:sp>
        <p:nvSpPr>
          <p:cNvPr id="9" name="TextBox 9"/>
          <p:cNvSpPr txBox="1"/>
          <p:nvPr/>
        </p:nvSpPr>
        <p:spPr>
          <a:xfrm>
            <a:off x="1341327" y="909554"/>
            <a:ext cx="7070946" cy="42227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Who</a:t>
            </a:r>
            <a:r>
              <a:rPr lang="en-US" sz="2499">
                <a:solidFill>
                  <a:srgbClr val="1B325C"/>
                </a:solidFill>
                <a:latin typeface="Genty Sans"/>
              </a:rPr>
              <a:t> do we share information with?</a:t>
            </a:r>
          </a:p>
        </p:txBody>
      </p:sp>
      <p:sp>
        <p:nvSpPr>
          <p:cNvPr id="10" name="TextBox 10"/>
          <p:cNvSpPr txBox="1"/>
          <p:nvPr/>
        </p:nvSpPr>
        <p:spPr>
          <a:xfrm>
            <a:off x="7074653" y="5408463"/>
            <a:ext cx="2088514" cy="549421"/>
          </a:xfrm>
          <a:prstGeom prst="rect">
            <a:avLst/>
          </a:prstGeom>
        </p:spPr>
        <p:txBody>
          <a:bodyPr lIns="0" tIns="0" rIns="0" bIns="0" rtlCol="0" anchor="t">
            <a:spAutoFit/>
          </a:bodyPr>
          <a:lstStyle/>
          <a:p>
            <a:pPr algn="ctr">
              <a:lnSpc>
                <a:spcPts val="2214"/>
              </a:lnSpc>
              <a:spcBef>
                <a:spcPct val="0"/>
              </a:spcBef>
            </a:pPr>
            <a:r>
              <a:rPr lang="en-US" sz="1845" spc="-73">
                <a:solidFill>
                  <a:srgbClr val="1B325C"/>
                </a:solidFill>
                <a:latin typeface="Open Sans"/>
              </a:rPr>
              <a:t>Primary Care Agencies</a:t>
            </a:r>
          </a:p>
        </p:txBody>
      </p:sp>
      <p:sp>
        <p:nvSpPr>
          <p:cNvPr id="11" name="TextBox 11"/>
          <p:cNvSpPr txBox="1"/>
          <p:nvPr/>
        </p:nvSpPr>
        <p:spPr>
          <a:xfrm>
            <a:off x="7593468" y="2300282"/>
            <a:ext cx="1369368"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NHS England</a:t>
            </a:r>
          </a:p>
        </p:txBody>
      </p:sp>
      <p:sp>
        <p:nvSpPr>
          <p:cNvPr id="12" name="TextBox 12"/>
          <p:cNvSpPr txBox="1"/>
          <p:nvPr/>
        </p:nvSpPr>
        <p:spPr>
          <a:xfrm>
            <a:off x="2716828" y="3538822"/>
            <a:ext cx="1975351"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Public Health England and other NHS Trusts</a:t>
            </a:r>
          </a:p>
        </p:txBody>
      </p:sp>
      <p:sp>
        <p:nvSpPr>
          <p:cNvPr id="13" name="TextBox 13"/>
          <p:cNvSpPr txBox="1"/>
          <p:nvPr/>
        </p:nvSpPr>
        <p:spPr>
          <a:xfrm>
            <a:off x="2570456" y="5239845"/>
            <a:ext cx="2085406"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General Practitioners (GPs)</a:t>
            </a:r>
          </a:p>
        </p:txBody>
      </p:sp>
      <p:sp>
        <p:nvSpPr>
          <p:cNvPr id="14" name="TextBox 14"/>
          <p:cNvSpPr txBox="1"/>
          <p:nvPr/>
        </p:nvSpPr>
        <p:spPr>
          <a:xfrm>
            <a:off x="2564082" y="2300282"/>
            <a:ext cx="2091779"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Ambulance Services</a:t>
            </a:r>
          </a:p>
        </p:txBody>
      </p:sp>
      <p:sp>
        <p:nvSpPr>
          <p:cNvPr id="15" name="TextBox 15"/>
          <p:cNvSpPr txBox="1"/>
          <p:nvPr/>
        </p:nvSpPr>
        <p:spPr>
          <a:xfrm>
            <a:off x="721453" y="6603305"/>
            <a:ext cx="8310694" cy="581025"/>
          </a:xfrm>
          <a:prstGeom prst="rect">
            <a:avLst/>
          </a:prstGeom>
        </p:spPr>
        <p:txBody>
          <a:bodyPr lIns="0" tIns="0" rIns="0" bIns="0" rtlCol="0" anchor="t">
            <a:spAutoFit/>
          </a:bodyPr>
          <a:lstStyle/>
          <a:p>
            <a:pPr algn="ctr">
              <a:lnSpc>
                <a:spcPts val="2304"/>
              </a:lnSpc>
              <a:spcBef>
                <a:spcPct val="0"/>
              </a:spcBef>
            </a:pPr>
            <a:r>
              <a:rPr lang="en-US" sz="1920" spc="-76" dirty="0">
                <a:solidFill>
                  <a:srgbClr val="1B325C"/>
                </a:solidFill>
                <a:latin typeface="Open Sans"/>
              </a:rPr>
              <a:t>This may also include those </a:t>
            </a:r>
            <a:r>
              <a:rPr lang="en-US" sz="1920" spc="-76" dirty="0" err="1">
                <a:solidFill>
                  <a:srgbClr val="1B325C"/>
                </a:solidFill>
                <a:latin typeface="Open Sans"/>
              </a:rPr>
              <a:t>organisations</a:t>
            </a:r>
            <a:r>
              <a:rPr lang="en-US" sz="1920" spc="-76" dirty="0">
                <a:solidFill>
                  <a:srgbClr val="1B325C"/>
                </a:solidFill>
                <a:latin typeface="Open Sans"/>
              </a:rPr>
              <a:t> that help the NHS to look after your health. </a:t>
            </a:r>
          </a:p>
        </p:txBody>
      </p:sp>
      <p:sp>
        <p:nvSpPr>
          <p:cNvPr id="16" name="TextBox 16"/>
          <p:cNvSpPr txBox="1"/>
          <p:nvPr/>
        </p:nvSpPr>
        <p:spPr>
          <a:xfrm>
            <a:off x="6923505" y="3395947"/>
            <a:ext cx="2390811"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Social Services or private care homes to help them give you the best support.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22527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05994" y="2969414"/>
            <a:ext cx="1683060" cy="16557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2894" y="2802402"/>
            <a:ext cx="3901440" cy="19897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40218" y="6707935"/>
            <a:ext cx="497416" cy="497416"/>
          </a:xfrm>
          <a:prstGeom prst="rect">
            <a:avLst/>
          </a:prstGeom>
        </p:spPr>
      </p:pic>
      <p:pic>
        <p:nvPicPr>
          <p:cNvPr id="6" name="Picture 6"/>
          <p:cNvPicPr>
            <a:picLocks noChangeAspect="1"/>
          </p:cNvPicPr>
          <p:nvPr/>
        </p:nvPicPr>
        <p:blipFill>
          <a:blip r:embed="rId10"/>
          <a:srcRect r="478" b="478"/>
          <a:stretch>
            <a:fillRect/>
          </a:stretch>
        </p:blipFill>
        <p:spPr>
          <a:xfrm>
            <a:off x="8001055" y="6623573"/>
            <a:ext cx="1752545" cy="708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607222" y="2462343"/>
            <a:ext cx="376626" cy="94157"/>
          </a:xfrm>
          <a:prstGeom prst="rect">
            <a:avLst/>
          </a:prstGeom>
        </p:spPr>
      </p:pic>
      <p:sp>
        <p:nvSpPr>
          <p:cNvPr id="8" name="TextBox 8"/>
          <p:cNvSpPr txBox="1"/>
          <p:nvPr/>
        </p:nvSpPr>
        <p:spPr>
          <a:xfrm>
            <a:off x="1260062" y="706567"/>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National Data Opt-Out</a:t>
            </a:r>
          </a:p>
        </p:txBody>
      </p:sp>
      <p:sp>
        <p:nvSpPr>
          <p:cNvPr id="9" name="TextBox 9"/>
          <p:cNvSpPr txBox="1"/>
          <p:nvPr/>
        </p:nvSpPr>
        <p:spPr>
          <a:xfrm>
            <a:off x="731520" y="1481268"/>
            <a:ext cx="837109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The information collected about you when you use our services can also be used and provided to other organisations for purposes beyond your individual care, for instance to help with:</a:t>
            </a:r>
          </a:p>
        </p:txBody>
      </p:sp>
      <p:sp>
        <p:nvSpPr>
          <p:cNvPr id="10" name="TextBox 10"/>
          <p:cNvSpPr txBox="1"/>
          <p:nvPr/>
        </p:nvSpPr>
        <p:spPr>
          <a:xfrm>
            <a:off x="526569" y="4910513"/>
            <a:ext cx="4641908"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Improving the quality and standards of care provided - research into the development of new treatments  - preventing illness and diseases - monitoring safety - planning services </a:t>
            </a:r>
          </a:p>
        </p:txBody>
      </p:sp>
      <p:sp>
        <p:nvSpPr>
          <p:cNvPr id="11" name="TextBox 11"/>
          <p:cNvSpPr txBox="1"/>
          <p:nvPr/>
        </p:nvSpPr>
        <p:spPr>
          <a:xfrm>
            <a:off x="5771626" y="5053388"/>
            <a:ext cx="30938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All these uses help to provide better health and care for you, your family and future generations. </a:t>
            </a:r>
          </a:p>
        </p:txBody>
      </p:sp>
      <p:sp>
        <p:nvSpPr>
          <p:cNvPr id="12" name="TextBox 12"/>
          <p:cNvSpPr txBox="1"/>
          <p:nvPr/>
        </p:nvSpPr>
        <p:spPr>
          <a:xfrm>
            <a:off x="2847524" y="6804243"/>
            <a:ext cx="3896023" cy="295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 www.nhs.uk/your-nhs-data-matters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876800" y="154602"/>
            <a:ext cx="1780703" cy="1780703"/>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3102" y="2086872"/>
            <a:ext cx="1854084" cy="131176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78506" y="3601496"/>
            <a:ext cx="1549357" cy="160763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6280" y="5322570"/>
            <a:ext cx="1550907" cy="1497330"/>
          </a:xfrm>
          <a:prstGeom prst="rect">
            <a:avLst/>
          </a:prstGeom>
        </p:spPr>
      </p:pic>
      <p:sp>
        <p:nvSpPr>
          <p:cNvPr id="6" name="TextBox 6"/>
          <p:cNvSpPr txBox="1"/>
          <p:nvPr/>
        </p:nvSpPr>
        <p:spPr>
          <a:xfrm>
            <a:off x="4519988" y="2304604"/>
            <a:ext cx="4275030"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Confidential patient information about your health and care is only used like this when allowed by law. </a:t>
            </a:r>
          </a:p>
        </p:txBody>
      </p:sp>
      <p:sp>
        <p:nvSpPr>
          <p:cNvPr id="7" name="TextBox 7"/>
          <p:cNvSpPr txBox="1"/>
          <p:nvPr/>
        </p:nvSpPr>
        <p:spPr>
          <a:xfrm>
            <a:off x="345626" y="3708692"/>
            <a:ext cx="4174362"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Anonymised data is used for research and planning so that you cannot be identified in which case your confidential patient information isn’t needed.</a:t>
            </a:r>
          </a:p>
        </p:txBody>
      </p:sp>
      <p:sp>
        <p:nvSpPr>
          <p:cNvPr id="8" name="TextBox 8"/>
          <p:cNvSpPr txBox="1"/>
          <p:nvPr/>
        </p:nvSpPr>
        <p:spPr>
          <a:xfrm>
            <a:off x="637563" y="606804"/>
            <a:ext cx="3858936"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You have a choice about whether you want your confidential patient information to be used in this way. </a:t>
            </a:r>
          </a:p>
        </p:txBody>
      </p:sp>
      <p:sp>
        <p:nvSpPr>
          <p:cNvPr id="9" name="TextBox 9"/>
          <p:cNvSpPr txBox="1"/>
          <p:nvPr/>
        </p:nvSpPr>
        <p:spPr>
          <a:xfrm>
            <a:off x="4496499" y="5381625"/>
            <a:ext cx="4720206"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If you are happy with this use of information you do not need to do anything. If you do choose to opt out your confidential patient information will still be used to support your individual care. </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520" y="1896291"/>
            <a:ext cx="5321665" cy="5321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67031" y="3357195"/>
            <a:ext cx="6227987" cy="622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191" y="5146967"/>
            <a:ext cx="6216289" cy="621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280" y="6819900"/>
            <a:ext cx="7122769" cy="71228"/>
          </a:xfrm>
          <a:prstGeom prst="rect">
            <a:avLst/>
          </a:prstGeom>
        </p:spPr>
      </p:pic>
      <p:pic>
        <p:nvPicPr>
          <p:cNvPr id="14" name="Picture 14"/>
          <p:cNvPicPr>
            <a:picLocks noChangeAspect="1"/>
          </p:cNvPicPr>
          <p:nvPr/>
        </p:nvPicPr>
        <p:blipFill>
          <a:blip r:embed="rId11"/>
          <a:srcRect/>
          <a:stretch>
            <a:fillRect/>
          </a:stretch>
        </p:blipFill>
        <p:spPr>
          <a:xfrm rot="2417981">
            <a:off x="8344687" y="-679968"/>
            <a:ext cx="1894759" cy="27019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2270" y="2598165"/>
            <a:ext cx="1153022" cy="11530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97913" y="4086522"/>
            <a:ext cx="1315954" cy="100012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81020" y="5433465"/>
            <a:ext cx="1432847" cy="110585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944727" y="4699520"/>
            <a:ext cx="4326854" cy="3933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33560" y="3182256"/>
            <a:ext cx="1358643" cy="1137864"/>
          </a:xfrm>
          <a:prstGeom prst="rect">
            <a:avLst/>
          </a:prstGeom>
        </p:spPr>
      </p:pic>
      <p:pic>
        <p:nvPicPr>
          <p:cNvPr id="7" name="Picture 7"/>
          <p:cNvPicPr>
            <a:picLocks noChangeAspect="1"/>
          </p:cNvPicPr>
          <p:nvPr/>
        </p:nvPicPr>
        <p:blipFill>
          <a:blip r:embed="rId12"/>
          <a:srcRect/>
          <a:stretch>
            <a:fillRect/>
          </a:stretch>
        </p:blipFill>
        <p:spPr>
          <a:xfrm>
            <a:off x="7919260" y="4719188"/>
            <a:ext cx="1417841" cy="1428555"/>
          </a:xfrm>
          <a:prstGeom prst="rect">
            <a:avLst/>
          </a:prstGeom>
        </p:spPr>
      </p:pic>
      <p:sp>
        <p:nvSpPr>
          <p:cNvPr id="8" name="TextBox 8"/>
          <p:cNvSpPr txBox="1"/>
          <p:nvPr/>
        </p:nvSpPr>
        <p:spPr>
          <a:xfrm>
            <a:off x="1321660" y="801544"/>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are my rights?</a:t>
            </a:r>
          </a:p>
        </p:txBody>
      </p:sp>
      <p:sp>
        <p:nvSpPr>
          <p:cNvPr id="9" name="TextBox 9"/>
          <p:cNvSpPr txBox="1"/>
          <p:nvPr/>
        </p:nvSpPr>
        <p:spPr>
          <a:xfrm>
            <a:off x="1589386" y="1480995"/>
            <a:ext cx="6614162"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Bold"/>
              </a:rPr>
              <a:t>Under UK law The Data Protection Act and GDPR you can……</a:t>
            </a:r>
          </a:p>
        </p:txBody>
      </p:sp>
      <p:sp>
        <p:nvSpPr>
          <p:cNvPr id="10" name="TextBox 10"/>
          <p:cNvSpPr txBox="1"/>
          <p:nvPr/>
        </p:nvSpPr>
        <p:spPr>
          <a:xfrm>
            <a:off x="322061" y="4130983"/>
            <a:ext cx="2882138"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you a copy of your records, this is called a Rights of Access request</a:t>
            </a:r>
          </a:p>
        </p:txBody>
      </p:sp>
      <p:sp>
        <p:nvSpPr>
          <p:cNvPr id="11" name="TextBox 11"/>
          <p:cNvSpPr txBox="1"/>
          <p:nvPr/>
        </p:nvSpPr>
        <p:spPr>
          <a:xfrm>
            <a:off x="504016" y="2844547"/>
            <a:ext cx="2777004"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tell us not to share your information if you really don’t want us to</a:t>
            </a:r>
          </a:p>
        </p:txBody>
      </p:sp>
      <p:sp>
        <p:nvSpPr>
          <p:cNvPr id="12" name="TextBox 12"/>
          <p:cNvSpPr txBox="1"/>
          <p:nvPr/>
        </p:nvSpPr>
        <p:spPr>
          <a:xfrm>
            <a:off x="424980" y="5691117"/>
            <a:ext cx="2676300"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Unless we have to if it’s required by law</a:t>
            </a:r>
          </a:p>
        </p:txBody>
      </p:sp>
      <p:sp>
        <p:nvSpPr>
          <p:cNvPr id="13" name="TextBox 13"/>
          <p:cNvSpPr txBox="1"/>
          <p:nvPr/>
        </p:nvSpPr>
        <p:spPr>
          <a:xfrm>
            <a:off x="5299616" y="3313038"/>
            <a:ext cx="2619645"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If some information is wrong you can ask us to change it for you</a:t>
            </a:r>
          </a:p>
        </p:txBody>
      </p:sp>
      <p:sp>
        <p:nvSpPr>
          <p:cNvPr id="14" name="TextBox 14"/>
          <p:cNvSpPr txBox="1"/>
          <p:nvPr/>
        </p:nvSpPr>
        <p:spPr>
          <a:xfrm>
            <a:off x="5502440" y="4852440"/>
            <a:ext cx="2213996"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copies to other organisations if they need it too</a:t>
            </a:r>
          </a:p>
        </p:txBody>
      </p:sp>
      <p:pic>
        <p:nvPicPr>
          <p:cNvPr id="15" name="Picture 15"/>
          <p:cNvPicPr>
            <a:picLocks noChangeAspect="1"/>
          </p:cNvPicPr>
          <p:nvPr/>
        </p:nvPicPr>
        <p:blipFill>
          <a:blip r:embed="rId13"/>
          <a:srcRect/>
          <a:stretch>
            <a:fillRect/>
          </a:stretch>
        </p:blipFill>
        <p:spPr>
          <a:xfrm rot="-9939879">
            <a:off x="8265197" y="491337"/>
            <a:ext cx="1813089" cy="2099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71784">
            <a:off x="-720984" y="214302"/>
            <a:ext cx="2189626" cy="2535023"/>
          </a:xfrm>
          <a:prstGeom prst="rect">
            <a:avLst/>
          </a:prstGeom>
        </p:spPr>
      </p:pic>
      <p:sp>
        <p:nvSpPr>
          <p:cNvPr id="4" name="TextBox 4"/>
          <p:cNvSpPr txBox="1"/>
          <p:nvPr/>
        </p:nvSpPr>
        <p:spPr>
          <a:xfrm>
            <a:off x="2683858" y="1393117"/>
            <a:ext cx="4944702" cy="836042"/>
          </a:xfrm>
          <a:prstGeom prst="rect">
            <a:avLst/>
          </a:prstGeom>
        </p:spPr>
        <p:txBody>
          <a:bodyPr lIns="0" tIns="0" rIns="0" bIns="0" rtlCol="0" anchor="t">
            <a:spAutoFit/>
          </a:bodyPr>
          <a:lstStyle/>
          <a:p>
            <a:pPr algn="ctr">
              <a:lnSpc>
                <a:spcPts val="3182"/>
              </a:lnSpc>
            </a:pPr>
            <a:r>
              <a:rPr lang="en-US" sz="3700">
                <a:solidFill>
                  <a:srgbClr val="1B325C"/>
                </a:solidFill>
                <a:latin typeface="Genty Sans Bold"/>
              </a:rPr>
              <a:t>Who do I talk to if I’m not happy</a:t>
            </a:r>
          </a:p>
        </p:txBody>
      </p:sp>
      <p:pic>
        <p:nvPicPr>
          <p:cNvPr id="6" name="Picture 6"/>
          <p:cNvPicPr>
            <a:picLocks noChangeAspect="1"/>
          </p:cNvPicPr>
          <p:nvPr/>
        </p:nvPicPr>
        <p:blipFill>
          <a:blip r:embed="rId3"/>
          <a:srcRect r="704" b="704"/>
          <a:stretch>
            <a:fillRect/>
          </a:stretch>
        </p:blipFill>
        <p:spPr>
          <a:xfrm>
            <a:off x="6382244" y="5181009"/>
            <a:ext cx="1710943" cy="1083896"/>
          </a:xfrm>
          <a:prstGeom prst="rect">
            <a:avLst/>
          </a:prstGeom>
        </p:spPr>
      </p:pic>
      <p:sp>
        <p:nvSpPr>
          <p:cNvPr id="7" name="TextBox 7"/>
          <p:cNvSpPr txBox="1"/>
          <p:nvPr/>
        </p:nvSpPr>
        <p:spPr>
          <a:xfrm>
            <a:off x="1148901" y="5284807"/>
            <a:ext cx="4351437"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Bold"/>
              </a:rPr>
              <a:t>The Information Commissioners Office</a:t>
            </a:r>
          </a:p>
          <a:p>
            <a:pPr algn="ctr">
              <a:lnSpc>
                <a:spcPts val="2304"/>
              </a:lnSpc>
              <a:spcBef>
                <a:spcPct val="0"/>
              </a:spcBef>
            </a:pPr>
            <a:r>
              <a:rPr lang="en-US" sz="1920" spc="-76">
                <a:solidFill>
                  <a:srgbClr val="1B325C"/>
                </a:solidFill>
                <a:latin typeface="Open Sans"/>
              </a:rPr>
              <a:t>call our helpline on </a:t>
            </a:r>
            <a:r>
              <a:rPr lang="en-US" sz="1920" spc="-76">
                <a:solidFill>
                  <a:srgbClr val="1B325C"/>
                </a:solidFill>
                <a:latin typeface="Open Sans Bold"/>
              </a:rPr>
              <a:t>0303 123 1113</a:t>
            </a:r>
          </a:p>
          <a:p>
            <a:pPr algn="ctr">
              <a:lnSpc>
                <a:spcPts val="2304"/>
              </a:lnSpc>
              <a:spcBef>
                <a:spcPct val="0"/>
              </a:spcBef>
            </a:pPr>
            <a:r>
              <a:rPr lang="en-US" sz="1920" spc="-76">
                <a:solidFill>
                  <a:srgbClr val="1B325C"/>
                </a:solidFill>
                <a:latin typeface="Open Sans"/>
              </a:rPr>
              <a:t>https://ico.org.uk/make-a-complaint/ </a:t>
            </a:r>
          </a:p>
        </p:txBody>
      </p:sp>
      <p:sp>
        <p:nvSpPr>
          <p:cNvPr id="8" name="TextBox 8"/>
          <p:cNvSpPr txBox="1"/>
          <p:nvPr/>
        </p:nvSpPr>
        <p:spPr>
          <a:xfrm>
            <a:off x="3030384" y="4855041"/>
            <a:ext cx="448027"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or</a:t>
            </a:r>
          </a:p>
          <a:p>
            <a:pPr algn="ctr">
              <a:lnSpc>
                <a:spcPts val="2304"/>
              </a:lnSpc>
              <a:spcBef>
                <a:spcPct val="0"/>
              </a:spcBef>
            </a:pPr>
            <a:endParaRPr lang="en-US" sz="1920" spc="-76">
              <a:solidFill>
                <a:srgbClr val="1B325C"/>
              </a:solidFill>
              <a:latin typeface="Open Sans"/>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2648">
            <a:off x="-1110835" y="5415948"/>
            <a:ext cx="3350473" cy="2194560"/>
          </a:xfrm>
          <a:prstGeom prst="rect">
            <a:avLst/>
          </a:prstGeom>
        </p:spPr>
      </p:pic>
      <p:pic>
        <p:nvPicPr>
          <p:cNvPr id="11" name="Picture 11"/>
          <p:cNvPicPr>
            <a:picLocks noChangeAspect="1"/>
          </p:cNvPicPr>
          <p:nvPr/>
        </p:nvPicPr>
        <p:blipFill>
          <a:blip r:embed="rId6"/>
          <a:srcRect/>
          <a:stretch>
            <a:fillRect/>
          </a:stretch>
        </p:blipFill>
        <p:spPr>
          <a:xfrm rot="636831">
            <a:off x="7217914" y="4846092"/>
            <a:ext cx="4870036" cy="4389120"/>
          </a:xfrm>
          <a:prstGeom prst="rect">
            <a:avLst/>
          </a:prstGeom>
        </p:spPr>
      </p:pic>
      <p:sp>
        <p:nvSpPr>
          <p:cNvPr id="12" name="TextBox 5">
            <a:extLst>
              <a:ext uri="{FF2B5EF4-FFF2-40B4-BE49-F238E27FC236}">
                <a16:creationId xmlns:a16="http://schemas.microsoft.com/office/drawing/2014/main" id="{C50DE631-8633-21C6-AE94-07CACFA41F07}"/>
              </a:ext>
            </a:extLst>
          </p:cNvPr>
          <p:cNvSpPr txBox="1"/>
          <p:nvPr/>
        </p:nvSpPr>
        <p:spPr>
          <a:xfrm>
            <a:off x="731519" y="3056615"/>
            <a:ext cx="5186199" cy="11798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4"/>
              </a:lnSpc>
              <a:spcBef>
                <a:spcPct val="0"/>
              </a:spcBef>
            </a:pPr>
            <a:r>
              <a:rPr lang="en-US" sz="1920" spc="-76" dirty="0">
                <a:solidFill>
                  <a:srgbClr val="1B325C"/>
                </a:solidFill>
                <a:latin typeface="Open Sans"/>
              </a:rPr>
              <a:t>You can speak to our </a:t>
            </a:r>
            <a:r>
              <a:rPr lang="en-US" sz="1920" spc="-76" dirty="0">
                <a:solidFill>
                  <a:srgbClr val="1B325C"/>
                </a:solidFill>
                <a:latin typeface="Open Sans Bold"/>
              </a:rPr>
              <a:t>Data Protection Officer:</a:t>
            </a:r>
          </a:p>
          <a:p>
            <a:pPr algn="ctr">
              <a:lnSpc>
                <a:spcPts val="2304"/>
              </a:lnSpc>
              <a:spcBef>
                <a:spcPct val="0"/>
              </a:spcBef>
            </a:pPr>
            <a:r>
              <a:rPr lang="en-US" sz="1920" spc="-76" dirty="0">
                <a:solidFill>
                  <a:srgbClr val="1B325C"/>
                </a:solidFill>
                <a:latin typeface="Open Sans Bold"/>
              </a:rPr>
              <a:t>Lucy Hunt</a:t>
            </a:r>
          </a:p>
          <a:p>
            <a:pPr algn="ctr">
              <a:lnSpc>
                <a:spcPts val="2304"/>
              </a:lnSpc>
              <a:spcBef>
                <a:spcPct val="0"/>
              </a:spcBef>
            </a:pPr>
            <a:r>
              <a:rPr lang="en-US" sz="1920" spc="-76" dirty="0">
                <a:solidFill>
                  <a:srgbClr val="1B325C"/>
                </a:solidFill>
                <a:latin typeface="Open Sans"/>
              </a:rPr>
              <a:t>By emailing us at bnssg.montpelierhealthcentre@nhs.net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5696" y="2591732"/>
            <a:ext cx="7481371" cy="10058986"/>
          </a:xfrm>
          <a:prstGeom prst="rect">
            <a:avLst/>
          </a:prstGeom>
        </p:spPr>
      </p:pic>
      <p:sp>
        <p:nvSpPr>
          <p:cNvPr id="3" name="TextBox 3"/>
          <p:cNvSpPr txBox="1"/>
          <p:nvPr/>
        </p:nvSpPr>
        <p:spPr>
          <a:xfrm>
            <a:off x="1600200" y="230914"/>
            <a:ext cx="2726601" cy="1200404"/>
          </a:xfrm>
          <a:prstGeom prst="rect">
            <a:avLst/>
          </a:prstGeom>
        </p:spPr>
        <p:txBody>
          <a:bodyPr lIns="0" tIns="0" rIns="0" bIns="0" rtlCol="0" anchor="t">
            <a:spAutoFit/>
          </a:bodyPr>
          <a:lstStyle/>
          <a:p>
            <a:pPr>
              <a:lnSpc>
                <a:spcPts val="4557"/>
              </a:lnSpc>
            </a:pPr>
            <a:r>
              <a:rPr lang="en-US" sz="5299" dirty="0">
                <a:solidFill>
                  <a:srgbClr val="1B325C"/>
                </a:solidFill>
                <a:latin typeface="Genty Sans Bold"/>
              </a:rPr>
              <a:t>Who we are?</a:t>
            </a:r>
          </a:p>
        </p:txBody>
      </p:sp>
      <p:pic>
        <p:nvPicPr>
          <p:cNvPr id="4" name="Picture 4"/>
          <p:cNvPicPr>
            <a:picLocks noChangeAspect="1"/>
          </p:cNvPicPr>
          <p:nvPr/>
        </p:nvPicPr>
        <p:blipFill>
          <a:blip r:embed="rId4"/>
          <a:srcRect/>
          <a:stretch>
            <a:fillRect/>
          </a:stretch>
        </p:blipFill>
        <p:spPr>
          <a:xfrm rot="2417981">
            <a:off x="-601706" y="292124"/>
            <a:ext cx="1894759" cy="2701973"/>
          </a:xfrm>
          <a:prstGeom prst="rect">
            <a:avLst/>
          </a:prstGeom>
        </p:spPr>
      </p:pic>
      <p:sp>
        <p:nvSpPr>
          <p:cNvPr id="5" name="TextBox 5"/>
          <p:cNvSpPr txBox="1"/>
          <p:nvPr/>
        </p:nvSpPr>
        <p:spPr>
          <a:xfrm>
            <a:off x="4473307" y="506625"/>
            <a:ext cx="3862702" cy="509524"/>
          </a:xfrm>
          <a:prstGeom prst="rect">
            <a:avLst/>
          </a:prstGeom>
        </p:spPr>
        <p:txBody>
          <a:bodyPr lIns="0" tIns="0" rIns="0" bIns="0" rtlCol="0" anchor="t">
            <a:spAutoFit/>
          </a:bodyPr>
          <a:lstStyle/>
          <a:p>
            <a:pPr>
              <a:lnSpc>
                <a:spcPts val="2016"/>
              </a:lnSpc>
            </a:pPr>
            <a:r>
              <a:rPr lang="en-US" sz="1440" spc="1" dirty="0">
                <a:solidFill>
                  <a:srgbClr val="828FA6"/>
                </a:solidFill>
                <a:latin typeface="Poppins"/>
              </a:rPr>
              <a:t>We help people with their health care needs</a:t>
            </a:r>
          </a:p>
        </p:txBody>
      </p:sp>
      <p:sp>
        <p:nvSpPr>
          <p:cNvPr id="6" name="TextBox 6"/>
          <p:cNvSpPr txBox="1"/>
          <p:nvPr/>
        </p:nvSpPr>
        <p:spPr>
          <a:xfrm>
            <a:off x="731520" y="1621903"/>
            <a:ext cx="8564880" cy="3362972"/>
          </a:xfrm>
          <a:prstGeom prst="rect">
            <a:avLst/>
          </a:prstGeom>
        </p:spPr>
        <p:txBody>
          <a:bodyPr wrap="square" lIns="0" tIns="0" rIns="0" bIns="0" rtlCol="0" anchor="t">
            <a:spAutoFit/>
          </a:bodyPr>
          <a:lstStyle/>
          <a:p>
            <a:pPr algn="just">
              <a:spcBef>
                <a:spcPts val="600"/>
              </a:spcBef>
              <a:spcAft>
                <a:spcPts val="600"/>
              </a:spcAft>
            </a:pPr>
            <a:r>
              <a:rPr lang="en-US" sz="1920" spc="-76" dirty="0">
                <a:solidFill>
                  <a:srgbClr val="1B325C"/>
                </a:solidFill>
                <a:latin typeface="Canva Sans"/>
              </a:rPr>
              <a:t>We are </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  </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(‘the Practice’). Our address is:</a:t>
            </a:r>
          </a:p>
          <a:p>
            <a:pPr algn="ctr">
              <a:spcAft>
                <a:spcPts val="300"/>
              </a:spcAft>
            </a:pP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Montpelier, Bristol, BS6 5PT </a:t>
            </a:r>
          </a:p>
          <a:p>
            <a:pPr algn="ctr">
              <a:spcAft>
                <a:spcPts val="300"/>
              </a:spcAft>
            </a:pPr>
            <a:endParaRPr lang="en-GB" sz="1800" dirty="0">
              <a:solidFill>
                <a:srgbClr val="002060"/>
              </a:solidFill>
              <a:effectLst/>
              <a:latin typeface="Canva Sans" panose="020B0604020202020204" charset="0"/>
              <a:ea typeface="Calibri" panose="020F0502020204030204" pitchFamily="34" charset="0"/>
              <a:cs typeface="Times New Roman" panose="02020603050405020304" pitchFamily="18" charset="0"/>
            </a:endParaRPr>
          </a:p>
          <a:p>
            <a:pPr algn="l">
              <a:lnSpc>
                <a:spcPts val="2304"/>
              </a:lnSpc>
            </a:pPr>
            <a:r>
              <a:rPr lang="en-US" sz="1920" spc="-76" dirty="0">
                <a:solidFill>
                  <a:srgbClr val="1B325C"/>
                </a:solidFill>
                <a:latin typeface="Canva Sans"/>
              </a:rPr>
              <a:t>We are a</a:t>
            </a:r>
            <a:r>
              <a:rPr lang="en-US" sz="1920" spc="-76" dirty="0">
                <a:solidFill>
                  <a:srgbClr val="1B325C"/>
                </a:solidFill>
                <a:latin typeface="Canva Sans Bold"/>
              </a:rPr>
              <a:t> Data Controller</a:t>
            </a:r>
            <a:r>
              <a:rPr lang="en-US" sz="1920" spc="-76" dirty="0">
                <a:solidFill>
                  <a:srgbClr val="1B325C"/>
                </a:solidFill>
                <a:latin typeface="Canva Sans"/>
              </a:rPr>
              <a:t> </a:t>
            </a:r>
            <a:r>
              <a:rPr lang="en-US" sz="1920" spc="-76" dirty="0">
                <a:solidFill>
                  <a:srgbClr val="1B325C"/>
                </a:solidFill>
                <a:latin typeface="Canva Sans Bold"/>
              </a:rPr>
              <a:t>of your information</a:t>
            </a:r>
            <a:r>
              <a:rPr lang="en-US" sz="1920" spc="-76" dirty="0">
                <a:solidFill>
                  <a:srgbClr val="1B325C"/>
                </a:solidFill>
                <a:latin typeface="Canva Sans"/>
              </a:rPr>
              <a:t>. </a:t>
            </a:r>
          </a:p>
          <a:p>
            <a:pPr algn="l">
              <a:lnSpc>
                <a:spcPts val="2304"/>
              </a:lnSpc>
            </a:pPr>
            <a:endParaRPr lang="en-US" sz="1920" spc="-76" dirty="0">
              <a:solidFill>
                <a:srgbClr val="1B325C"/>
              </a:solidFill>
              <a:latin typeface="Canva Sans"/>
            </a:endParaRPr>
          </a:p>
          <a:p>
            <a:pPr marL="247091" lvl="1" indent="-123546" algn="l">
              <a:lnSpc>
                <a:spcPts val="2304"/>
              </a:lnSpc>
              <a:buFont typeface="Arial"/>
              <a:buChar char="•"/>
            </a:pPr>
            <a:r>
              <a:rPr lang="en-US" sz="1920" spc="-76" dirty="0">
                <a:solidFill>
                  <a:srgbClr val="1B325C"/>
                </a:solidFill>
                <a:latin typeface="Canva Sans"/>
              </a:rPr>
              <a:t>This means we are responsible for </a:t>
            </a:r>
            <a:r>
              <a:rPr lang="en-US" sz="1920" spc="-76" dirty="0">
                <a:solidFill>
                  <a:srgbClr val="1B325C"/>
                </a:solidFill>
                <a:latin typeface="Canva Sans Bold"/>
              </a:rPr>
              <a:t>collecting, storing and handling your personal and healthcare information</a:t>
            </a:r>
            <a:r>
              <a:rPr lang="en-US" sz="1920" spc="-76" dirty="0">
                <a:solidFill>
                  <a:srgbClr val="1B325C"/>
                </a:solidFill>
                <a:latin typeface="Canva Sans"/>
              </a:rPr>
              <a:t> when you register with us as a patient. </a:t>
            </a:r>
          </a:p>
          <a:p>
            <a:pPr marL="247091" lvl="1" indent="-123546" algn="l">
              <a:lnSpc>
                <a:spcPts val="2304"/>
              </a:lnSpc>
            </a:pPr>
            <a:r>
              <a:rPr lang="en-US" sz="1920" spc="-76" dirty="0">
                <a:solidFill>
                  <a:srgbClr val="1B325C"/>
                </a:solidFill>
                <a:latin typeface="Canva Sans"/>
              </a:rPr>
              <a:t> </a:t>
            </a:r>
          </a:p>
          <a:p>
            <a:pPr marL="247091" lvl="1" indent="-123546" algn="l">
              <a:lnSpc>
                <a:spcPts val="2304"/>
              </a:lnSpc>
              <a:buFont typeface="Arial"/>
              <a:buChar char="•"/>
            </a:pPr>
            <a:r>
              <a:rPr lang="en-US" sz="1920" spc="-76" dirty="0">
                <a:solidFill>
                  <a:srgbClr val="1B325C"/>
                </a:solidFill>
                <a:latin typeface="Canva Sans"/>
              </a:rPr>
              <a:t>There may be times where we also </a:t>
            </a:r>
            <a:r>
              <a:rPr lang="en-US" sz="1920" spc="-76" dirty="0">
                <a:solidFill>
                  <a:srgbClr val="1B325C"/>
                </a:solidFill>
                <a:latin typeface="Canva Sans Bold"/>
              </a:rPr>
              <a:t>process</a:t>
            </a:r>
            <a:r>
              <a:rPr lang="en-US" sz="1920" spc="-76" dirty="0">
                <a:solidFill>
                  <a:srgbClr val="1B325C"/>
                </a:solidFill>
                <a:latin typeface="Canva Sans"/>
              </a:rPr>
              <a:t> </a:t>
            </a:r>
            <a:r>
              <a:rPr lang="en-US" sz="1920" spc="-76" dirty="0">
                <a:solidFill>
                  <a:srgbClr val="1B325C"/>
                </a:solidFill>
                <a:latin typeface="Canva Sans Bold"/>
              </a:rPr>
              <a:t>your information. </a:t>
            </a:r>
          </a:p>
          <a:p>
            <a:pPr marL="247091" lvl="1" indent="-123546" algn="l">
              <a:lnSpc>
                <a:spcPts val="2304"/>
              </a:lnSpc>
              <a:buFont typeface="Arial"/>
              <a:buChar char="•"/>
            </a:pPr>
            <a:r>
              <a:rPr lang="en-US" sz="1920" spc="-76" dirty="0">
                <a:solidFill>
                  <a:srgbClr val="1B325C"/>
                </a:solidFill>
                <a:latin typeface="Canva Sans"/>
              </a:rPr>
              <a:t>That means we use your information for a particular purpose, we may also be called a </a:t>
            </a:r>
            <a:r>
              <a:rPr lang="en-US" sz="1920" spc="-76" dirty="0">
                <a:solidFill>
                  <a:srgbClr val="1B325C"/>
                </a:solidFill>
                <a:latin typeface="Canva Sans Bold"/>
              </a:rPr>
              <a:t>Data Processor</a:t>
            </a:r>
            <a:r>
              <a:rPr lang="en-US" sz="1920" spc="-76" dirty="0">
                <a:solidFill>
                  <a:srgbClr val="1B325C"/>
                </a:solidFill>
                <a:latin typeface="Canva Sans"/>
              </a:rPr>
              <a:t>. </a:t>
            </a:r>
          </a:p>
        </p:txBody>
      </p:sp>
      <p:sp>
        <p:nvSpPr>
          <p:cNvPr id="7" name="TextBox 7"/>
          <p:cNvSpPr txBox="1"/>
          <p:nvPr/>
        </p:nvSpPr>
        <p:spPr>
          <a:xfrm>
            <a:off x="2691524" y="5799368"/>
            <a:ext cx="6330556" cy="1238250"/>
          </a:xfrm>
          <a:prstGeom prst="rect">
            <a:avLst/>
          </a:prstGeom>
        </p:spPr>
        <p:txBody>
          <a:bodyPr lIns="0" tIns="0" rIns="0" bIns="0" rtlCol="0" anchor="t">
            <a:spAutoFit/>
          </a:bodyPr>
          <a:lstStyle/>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We are registered with the Information Commissioners Office (ICO) to use information about the people we work with under the Data Protection Act 2018 and our registration number is </a:t>
            </a:r>
            <a:r>
              <a:rPr lang="en-US" sz="1663" spc="-66" dirty="0">
                <a:solidFill>
                  <a:srgbClr val="1B325C"/>
                </a:solidFill>
                <a:latin typeface="Open Sans Bold"/>
              </a:rPr>
              <a:t>…………………</a:t>
            </a:r>
          </a:p>
        </p:txBody>
      </p:sp>
      <p:pic>
        <p:nvPicPr>
          <p:cNvPr id="8" name="Picture 8"/>
          <p:cNvPicPr>
            <a:picLocks noChangeAspect="1"/>
          </p:cNvPicPr>
          <p:nvPr/>
        </p:nvPicPr>
        <p:blipFill>
          <a:blip r:embed="rId5"/>
          <a:srcRect r="704" b="704"/>
          <a:stretch>
            <a:fillRect/>
          </a:stretch>
        </p:blipFill>
        <p:spPr>
          <a:xfrm>
            <a:off x="937632" y="6130490"/>
            <a:ext cx="1621805" cy="1027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7322" y="4369714"/>
            <a:ext cx="1879882" cy="191093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6233" y="4931560"/>
            <a:ext cx="1439029" cy="1349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8078" y="2035529"/>
            <a:ext cx="1740436" cy="17404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79826" y="2199091"/>
            <a:ext cx="1576874" cy="15768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3604" y="2151914"/>
            <a:ext cx="1659075" cy="1671229"/>
          </a:xfrm>
          <a:prstGeom prst="rect">
            <a:avLst/>
          </a:prstGeom>
        </p:spPr>
      </p:pic>
      <p:sp>
        <p:nvSpPr>
          <p:cNvPr id="7" name="TextBox 7"/>
          <p:cNvSpPr txBox="1"/>
          <p:nvPr/>
        </p:nvSpPr>
        <p:spPr>
          <a:xfrm>
            <a:off x="1835994" y="1070329"/>
            <a:ext cx="6638627" cy="422275"/>
          </a:xfrm>
          <a:prstGeom prst="rect">
            <a:avLst/>
          </a:prstGeom>
        </p:spPr>
        <p:txBody>
          <a:bodyPr lIns="0" tIns="0" rIns="0" bIns="0" rtlCol="0" anchor="t">
            <a:spAutoFit/>
          </a:bodyPr>
          <a:lstStyle/>
          <a:p>
            <a:pPr algn="ctr">
              <a:lnSpc>
                <a:spcPts val="3499"/>
              </a:lnSpc>
            </a:pPr>
            <a:r>
              <a:rPr lang="en-US" sz="2499">
                <a:solidFill>
                  <a:srgbClr val="1C335C"/>
                </a:solidFill>
                <a:latin typeface="Genty Sans"/>
              </a:rPr>
              <a:t>What information do you collect about me?</a:t>
            </a:r>
          </a:p>
        </p:txBody>
      </p:sp>
      <p:sp>
        <p:nvSpPr>
          <p:cNvPr id="8" name="TextBox 8"/>
          <p:cNvSpPr txBox="1"/>
          <p:nvPr/>
        </p:nvSpPr>
        <p:spPr>
          <a:xfrm>
            <a:off x="1380866" y="4074439"/>
            <a:ext cx="1204180" cy="29527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name</a:t>
            </a:r>
          </a:p>
        </p:txBody>
      </p:sp>
      <p:sp>
        <p:nvSpPr>
          <p:cNvPr id="9" name="TextBox 9"/>
          <p:cNvSpPr txBox="1"/>
          <p:nvPr/>
        </p:nvSpPr>
        <p:spPr>
          <a:xfrm>
            <a:off x="3477263" y="4074439"/>
            <a:ext cx="2982001"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address, where you live</a:t>
            </a:r>
          </a:p>
        </p:txBody>
      </p:sp>
      <p:sp>
        <p:nvSpPr>
          <p:cNvPr id="10" name="TextBox 10"/>
          <p:cNvSpPr txBox="1"/>
          <p:nvPr/>
        </p:nvSpPr>
        <p:spPr>
          <a:xfrm>
            <a:off x="6765747" y="4074439"/>
            <a:ext cx="243478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phone number so we can contact you</a:t>
            </a:r>
          </a:p>
        </p:txBody>
      </p:sp>
      <p:sp>
        <p:nvSpPr>
          <p:cNvPr id="11" name="TextBox 11"/>
          <p:cNvSpPr txBox="1"/>
          <p:nvPr/>
        </p:nvSpPr>
        <p:spPr>
          <a:xfrm>
            <a:off x="2258814" y="6404474"/>
            <a:ext cx="243689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Who your family are, who looks after you</a:t>
            </a:r>
          </a:p>
        </p:txBody>
      </p:sp>
      <p:sp>
        <p:nvSpPr>
          <p:cNvPr id="12" name="TextBox 12"/>
          <p:cNvSpPr txBox="1"/>
          <p:nvPr/>
        </p:nvSpPr>
        <p:spPr>
          <a:xfrm>
            <a:off x="5810515" y="6547349"/>
            <a:ext cx="1910463" cy="295275"/>
          </a:xfrm>
          <a:prstGeom prst="rect">
            <a:avLst/>
          </a:prstGeom>
        </p:spPr>
        <p:txBody>
          <a:bodyPr lIns="0" tIns="0" rIns="0" bIns="0" rtlCol="0" anchor="t">
            <a:spAutoFit/>
          </a:bodyPr>
          <a:lstStyle/>
          <a:p>
            <a:pPr algn="l">
              <a:lnSpc>
                <a:spcPts val="2304"/>
              </a:lnSpc>
            </a:pPr>
            <a:r>
              <a:rPr lang="en-US" sz="1920" spc="-76">
                <a:solidFill>
                  <a:srgbClr val="1C335C"/>
                </a:solidFill>
                <a:latin typeface="Open Sans"/>
              </a:rPr>
              <a:t>Your date of birth</a:t>
            </a:r>
          </a:p>
        </p:txBody>
      </p:sp>
      <p:pic>
        <p:nvPicPr>
          <p:cNvPr id="13" name="Picture 13"/>
          <p:cNvPicPr>
            <a:picLocks noChangeAspect="1"/>
          </p:cNvPicPr>
          <p:nvPr/>
        </p:nvPicPr>
        <p:blipFill>
          <a:blip r:embed="rId12"/>
          <a:srcRect/>
          <a:stretch>
            <a:fillRect/>
          </a:stretch>
        </p:blipFill>
        <p:spPr>
          <a:xfrm rot="2417981">
            <a:off x="-560762" y="292124"/>
            <a:ext cx="1894759" cy="27019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5675" y="2025282"/>
            <a:ext cx="1783522" cy="17612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88386" y="2323470"/>
            <a:ext cx="1928224" cy="14630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9107" y="2269149"/>
            <a:ext cx="1892400" cy="15173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010" y="4729485"/>
            <a:ext cx="1428119" cy="1428119"/>
          </a:xfrm>
          <a:prstGeom prst="rect">
            <a:avLst/>
          </a:prstGeom>
        </p:spPr>
      </p:pic>
      <p:pic>
        <p:nvPicPr>
          <p:cNvPr id="6" name="Picture 6"/>
          <p:cNvPicPr>
            <a:picLocks noChangeAspect="1"/>
          </p:cNvPicPr>
          <p:nvPr/>
        </p:nvPicPr>
        <p:blipFill>
          <a:blip r:embed="rId10"/>
          <a:srcRect/>
          <a:stretch>
            <a:fillRect/>
          </a:stretch>
        </p:blipFill>
        <p:spPr>
          <a:xfrm>
            <a:off x="3865922" y="4729485"/>
            <a:ext cx="2018442" cy="13422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5945" y="4685152"/>
            <a:ext cx="1496396" cy="1430929"/>
          </a:xfrm>
          <a:prstGeom prst="rect">
            <a:avLst/>
          </a:prstGeom>
        </p:spPr>
      </p:pic>
      <p:sp>
        <p:nvSpPr>
          <p:cNvPr id="8" name="TextBox 8"/>
          <p:cNvSpPr txBox="1"/>
          <p:nvPr/>
        </p:nvSpPr>
        <p:spPr>
          <a:xfrm>
            <a:off x="2078890" y="970407"/>
            <a:ext cx="583525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else might you know about me? </a:t>
            </a:r>
          </a:p>
        </p:txBody>
      </p:sp>
      <p:sp>
        <p:nvSpPr>
          <p:cNvPr id="9" name="TextBox 9"/>
          <p:cNvSpPr txBox="1"/>
          <p:nvPr/>
        </p:nvSpPr>
        <p:spPr>
          <a:xfrm>
            <a:off x="901814" y="3929385"/>
            <a:ext cx="2062512"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marital status</a:t>
            </a:r>
          </a:p>
        </p:txBody>
      </p:sp>
      <p:sp>
        <p:nvSpPr>
          <p:cNvPr id="10" name="TextBox 10"/>
          <p:cNvSpPr txBox="1"/>
          <p:nvPr/>
        </p:nvSpPr>
        <p:spPr>
          <a:xfrm>
            <a:off x="3497887" y="3929385"/>
            <a:ext cx="2754513"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What you like to be called</a:t>
            </a:r>
          </a:p>
        </p:txBody>
      </p:sp>
      <p:sp>
        <p:nvSpPr>
          <p:cNvPr id="11" name="TextBox 11"/>
          <p:cNvSpPr txBox="1"/>
          <p:nvPr/>
        </p:nvSpPr>
        <p:spPr>
          <a:xfrm>
            <a:off x="6584625" y="3929385"/>
            <a:ext cx="2659036" cy="312039"/>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job, if you have one</a:t>
            </a:r>
          </a:p>
        </p:txBody>
      </p:sp>
      <p:sp>
        <p:nvSpPr>
          <p:cNvPr id="12" name="TextBox 12"/>
          <p:cNvSpPr txBox="1"/>
          <p:nvPr/>
        </p:nvSpPr>
        <p:spPr>
          <a:xfrm>
            <a:off x="3508878" y="6288405"/>
            <a:ext cx="2735844"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Where you were born</a:t>
            </a:r>
          </a:p>
        </p:txBody>
      </p:sp>
      <p:sp>
        <p:nvSpPr>
          <p:cNvPr id="13" name="TextBox 13"/>
          <p:cNvSpPr txBox="1"/>
          <p:nvPr/>
        </p:nvSpPr>
        <p:spPr>
          <a:xfrm>
            <a:off x="876199" y="6244465"/>
            <a:ext cx="211374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email address if you have one</a:t>
            </a:r>
          </a:p>
        </p:txBody>
      </p:sp>
      <p:sp>
        <p:nvSpPr>
          <p:cNvPr id="14" name="TextBox 14"/>
          <p:cNvSpPr txBox="1"/>
          <p:nvPr/>
        </p:nvSpPr>
        <p:spPr>
          <a:xfrm>
            <a:off x="6482047" y="6288405"/>
            <a:ext cx="276161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religion if you have one</a:t>
            </a:r>
          </a:p>
        </p:txBody>
      </p:sp>
      <p:pic>
        <p:nvPicPr>
          <p:cNvPr id="15" name="Picture 15"/>
          <p:cNvPicPr>
            <a:picLocks noChangeAspect="1"/>
          </p:cNvPicPr>
          <p:nvPr/>
        </p:nvPicPr>
        <p:blipFill>
          <a:blip r:embed="rId13"/>
          <a:srcRect/>
          <a:stretch>
            <a:fillRect/>
          </a:stretch>
        </p:blipFill>
        <p:spPr>
          <a:xfrm rot="2417981">
            <a:off x="-464828" y="292124"/>
            <a:ext cx="1894759" cy="27019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672" y="1916441"/>
            <a:ext cx="2232741" cy="20624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74207" y="3730951"/>
            <a:ext cx="1547873" cy="19080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5430" y="4879961"/>
            <a:ext cx="2067225" cy="20854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40801" y="3614851"/>
            <a:ext cx="4274865" cy="4274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3409" y="5165888"/>
            <a:ext cx="4360798" cy="4360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63747" y="6779200"/>
            <a:ext cx="4351920" cy="43519"/>
          </a:xfrm>
          <a:prstGeom prst="rect">
            <a:avLst/>
          </a:prstGeom>
        </p:spPr>
      </p:pic>
      <p:sp>
        <p:nvSpPr>
          <p:cNvPr id="8" name="TextBox 8"/>
          <p:cNvSpPr txBox="1"/>
          <p:nvPr/>
        </p:nvSpPr>
        <p:spPr>
          <a:xfrm>
            <a:off x="2940192" y="2629284"/>
            <a:ext cx="3887328"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records are stored on computer on an electronic patient record system and are kept safe.</a:t>
            </a:r>
          </a:p>
        </p:txBody>
      </p:sp>
      <p:sp>
        <p:nvSpPr>
          <p:cNvPr id="9" name="TextBox 9"/>
          <p:cNvSpPr txBox="1"/>
          <p:nvPr/>
        </p:nvSpPr>
        <p:spPr>
          <a:xfrm>
            <a:off x="2363747" y="970407"/>
            <a:ext cx="5265539"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How do you keep my information?</a:t>
            </a:r>
          </a:p>
        </p:txBody>
      </p:sp>
      <p:sp>
        <p:nvSpPr>
          <p:cNvPr id="10" name="TextBox 10"/>
          <p:cNvSpPr txBox="1"/>
          <p:nvPr/>
        </p:nvSpPr>
        <p:spPr>
          <a:xfrm>
            <a:off x="3120465" y="4397943"/>
            <a:ext cx="3526782" cy="571500"/>
          </a:xfrm>
          <a:prstGeom prst="rect">
            <a:avLst/>
          </a:prstGeom>
        </p:spPr>
        <p:txBody>
          <a:bodyPr lIns="0" tIns="0" rIns="0" bIns="0" rtlCol="0" anchor="t">
            <a:spAutoFit/>
          </a:bodyPr>
          <a:lstStyle/>
          <a:p>
            <a:pPr algn="ctr">
              <a:lnSpc>
                <a:spcPts val="2279"/>
              </a:lnSpc>
            </a:pPr>
            <a:r>
              <a:rPr lang="en-US" sz="1899" spc="-75">
                <a:solidFill>
                  <a:srgbClr val="1B325C"/>
                </a:solidFill>
                <a:latin typeface="Open Sans"/>
              </a:rPr>
              <a:t>Or they might be stored on paper file, these are also kept safe</a:t>
            </a:r>
          </a:p>
        </p:txBody>
      </p:sp>
      <p:sp>
        <p:nvSpPr>
          <p:cNvPr id="11" name="TextBox 11"/>
          <p:cNvSpPr txBox="1"/>
          <p:nvPr/>
        </p:nvSpPr>
        <p:spPr>
          <a:xfrm>
            <a:off x="3231011" y="6002655"/>
            <a:ext cx="3484656" cy="581025"/>
          </a:xfrm>
          <a:prstGeom prst="rect">
            <a:avLst/>
          </a:prstGeom>
        </p:spPr>
        <p:txBody>
          <a:bodyPr lIns="0" tIns="0" rIns="0" bIns="0" rtlCol="0" anchor="t">
            <a:spAutoFit/>
          </a:bodyPr>
          <a:lstStyle/>
          <a:p>
            <a:pPr algn="ctr">
              <a:lnSpc>
                <a:spcPts val="2304"/>
              </a:lnSpc>
            </a:pPr>
            <a:r>
              <a:rPr lang="en-US" sz="1920" spc="-76" dirty="0">
                <a:solidFill>
                  <a:srgbClr val="1B325C"/>
                </a:solidFill>
                <a:latin typeface="Open Sans"/>
              </a:rPr>
              <a:t>All staff at the practice have to keep your information safe</a:t>
            </a:r>
          </a:p>
        </p:txBody>
      </p:sp>
      <p:pic>
        <p:nvPicPr>
          <p:cNvPr id="12" name="Picture 12"/>
          <p:cNvPicPr>
            <a:picLocks noChangeAspect="1"/>
          </p:cNvPicPr>
          <p:nvPr/>
        </p:nvPicPr>
        <p:blipFill>
          <a:blip r:embed="rId10"/>
          <a:srcRect/>
          <a:stretch>
            <a:fillRect/>
          </a:stretch>
        </p:blipFill>
        <p:spPr>
          <a:xfrm rot="2417981">
            <a:off x="8278245" y="-46409"/>
            <a:ext cx="1894759" cy="27019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0037" y="253178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25206" y="2563322"/>
            <a:ext cx="1459330" cy="1729576"/>
          </a:xfrm>
          <a:prstGeom prst="rect">
            <a:avLst/>
          </a:prstGeom>
        </p:spPr>
      </p:pic>
      <p:sp>
        <p:nvSpPr>
          <p:cNvPr id="4" name="TextBox 4"/>
          <p:cNvSpPr txBox="1"/>
          <p:nvPr/>
        </p:nvSpPr>
        <p:spPr>
          <a:xfrm>
            <a:off x="1414032" y="998432"/>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 information we keep about you may be </a:t>
            </a:r>
            <a:r>
              <a:rPr lang="en-US" sz="2499">
                <a:solidFill>
                  <a:srgbClr val="22B295"/>
                </a:solidFill>
                <a:latin typeface="Genty Sans"/>
              </a:rPr>
              <a:t>sensitive</a:t>
            </a:r>
          </a:p>
        </p:txBody>
      </p:sp>
      <p:pic>
        <p:nvPicPr>
          <p:cNvPr id="5" name="Picture 5"/>
          <p:cNvPicPr>
            <a:picLocks noChangeAspect="1"/>
          </p:cNvPicPr>
          <p:nvPr/>
        </p:nvPicPr>
        <p:blipFill>
          <a:blip r:embed="rId6"/>
          <a:srcRect/>
          <a:stretch>
            <a:fillRect/>
          </a:stretch>
        </p:blipFill>
        <p:spPr>
          <a:xfrm rot="271784">
            <a:off x="-644345" y="1138784"/>
            <a:ext cx="2460889" cy="28490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3871" y="2563322"/>
            <a:ext cx="2127582" cy="1949397"/>
          </a:xfrm>
          <a:prstGeom prst="rect">
            <a:avLst/>
          </a:prstGeom>
        </p:spPr>
      </p:pic>
      <p:sp>
        <p:nvSpPr>
          <p:cNvPr id="7" name="TextBox 7"/>
          <p:cNvSpPr txBox="1"/>
          <p:nvPr/>
        </p:nvSpPr>
        <p:spPr>
          <a:xfrm>
            <a:off x="1302179" y="4723998"/>
            <a:ext cx="270538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 Your patient health records are </a:t>
            </a:r>
            <a:r>
              <a:rPr lang="en-US" sz="1920" spc="-76">
                <a:solidFill>
                  <a:srgbClr val="1B325C"/>
                </a:solidFill>
                <a:latin typeface="Open Sans Bold"/>
              </a:rPr>
              <a:t>sensitive </a:t>
            </a:r>
          </a:p>
        </p:txBody>
      </p:sp>
      <p:sp>
        <p:nvSpPr>
          <p:cNvPr id="8" name="TextBox 8"/>
          <p:cNvSpPr txBox="1"/>
          <p:nvPr/>
        </p:nvSpPr>
        <p:spPr>
          <a:xfrm>
            <a:off x="5346383" y="4723998"/>
            <a:ext cx="3216891"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Any safeguards that you have in place to protect you</a:t>
            </a:r>
          </a:p>
        </p:txBody>
      </p:sp>
      <p:sp>
        <p:nvSpPr>
          <p:cNvPr id="9" name="TextBox 9"/>
          <p:cNvSpPr txBox="1"/>
          <p:nvPr/>
        </p:nvSpPr>
        <p:spPr>
          <a:xfrm>
            <a:off x="282919" y="6378352"/>
            <a:ext cx="918776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Bold"/>
              </a:rPr>
              <a:t>It is important for us to keep information about you so that we can help you in the best possible way.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1520" y="3447771"/>
            <a:ext cx="5375109" cy="53751"/>
          </a:xfrm>
          <a:prstGeom prst="rect">
            <a:avLst/>
          </a:prstGeom>
        </p:spPr>
      </p:pic>
      <p:pic>
        <p:nvPicPr>
          <p:cNvPr id="3" name="Picture 3"/>
          <p:cNvPicPr>
            <a:picLocks noChangeAspect="1"/>
          </p:cNvPicPr>
          <p:nvPr/>
        </p:nvPicPr>
        <p:blipFill>
          <a:blip r:embed="rId4"/>
          <a:srcRect/>
          <a:stretch>
            <a:fillRect/>
          </a:stretch>
        </p:blipFill>
        <p:spPr>
          <a:xfrm>
            <a:off x="6997195" y="2711013"/>
            <a:ext cx="1968373" cy="237869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80658" y="5063254"/>
            <a:ext cx="5291366" cy="5291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1520" y="4630304"/>
            <a:ext cx="1931959" cy="2035589"/>
          </a:xfrm>
          <a:prstGeom prst="rect">
            <a:avLst/>
          </a:prstGeom>
        </p:spPr>
      </p:pic>
      <p:sp>
        <p:nvSpPr>
          <p:cNvPr id="6" name="TextBox 6"/>
          <p:cNvSpPr txBox="1"/>
          <p:nvPr/>
        </p:nvSpPr>
        <p:spPr>
          <a:xfrm>
            <a:off x="1414032" y="998432"/>
            <a:ext cx="714924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We might also use your information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52027" y="6665893"/>
            <a:ext cx="5201808" cy="52018"/>
          </a:xfrm>
          <a:prstGeom prst="rect">
            <a:avLst/>
          </a:prstGeom>
        </p:spPr>
      </p:pic>
      <p:pic>
        <p:nvPicPr>
          <p:cNvPr id="8" name="Picture 8"/>
          <p:cNvPicPr>
            <a:picLocks noChangeAspect="1"/>
          </p:cNvPicPr>
          <p:nvPr/>
        </p:nvPicPr>
        <p:blipFill>
          <a:blip r:embed="rId7"/>
          <a:srcRect/>
          <a:stretch>
            <a:fillRect/>
          </a:stretch>
        </p:blipFill>
        <p:spPr>
          <a:xfrm rot="2417981">
            <a:off x="8278245" y="-46409"/>
            <a:ext cx="1894759" cy="270197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20" y="1798973"/>
            <a:ext cx="2051359" cy="1643652"/>
          </a:xfrm>
          <a:prstGeom prst="rect">
            <a:avLst/>
          </a:prstGeom>
        </p:spPr>
      </p:pic>
      <p:sp>
        <p:nvSpPr>
          <p:cNvPr id="10" name="TextBox 10"/>
          <p:cNvSpPr txBox="1"/>
          <p:nvPr/>
        </p:nvSpPr>
        <p:spPr>
          <a:xfrm>
            <a:off x="3445636" y="2833025"/>
            <a:ext cx="2660993" cy="5810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give to other people who are treating you</a:t>
            </a:r>
          </a:p>
        </p:txBody>
      </p:sp>
      <p:sp>
        <p:nvSpPr>
          <p:cNvPr id="11" name="TextBox 11"/>
          <p:cNvSpPr txBox="1"/>
          <p:nvPr/>
        </p:nvSpPr>
        <p:spPr>
          <a:xfrm>
            <a:off x="3120945" y="3853579"/>
            <a:ext cx="3254132"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We might ask for your opinion on how to make things better for you at your medical practice.</a:t>
            </a:r>
          </a:p>
        </p:txBody>
      </p:sp>
      <p:sp>
        <p:nvSpPr>
          <p:cNvPr id="12" name="TextBox 12"/>
          <p:cNvSpPr txBox="1"/>
          <p:nvPr/>
        </p:nvSpPr>
        <p:spPr>
          <a:xfrm>
            <a:off x="2924184" y="5513368"/>
            <a:ext cx="4128938" cy="11525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share with people organising your care, these are called commissioners.</a:t>
            </a:r>
          </a:p>
          <a:p>
            <a:pPr algn="l">
              <a:lnSpc>
                <a:spcPts val="2304"/>
              </a:lnSpc>
            </a:pPr>
            <a:r>
              <a:rPr lang="en-US" sz="1920" spc="-76">
                <a:solidFill>
                  <a:srgbClr val="1B325C"/>
                </a:solidFill>
                <a:latin typeface="Open Sans"/>
              </a:rPr>
              <a:t>For medical research purposes , we would ask you for your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4032" y="2203543"/>
            <a:ext cx="2557355" cy="1304251"/>
          </a:xfrm>
          <a:prstGeom prst="rect">
            <a:avLst/>
          </a:prstGeom>
        </p:spPr>
      </p:pic>
      <p:pic>
        <p:nvPicPr>
          <p:cNvPr id="3" name="Picture 3"/>
          <p:cNvPicPr>
            <a:picLocks noChangeAspect="1"/>
          </p:cNvPicPr>
          <p:nvPr/>
        </p:nvPicPr>
        <p:blipFill>
          <a:blip r:embed="rId4"/>
          <a:srcRect/>
          <a:stretch>
            <a:fillRect/>
          </a:stretch>
        </p:blipFill>
        <p:spPr>
          <a:xfrm>
            <a:off x="5166486" y="2203543"/>
            <a:ext cx="3559878" cy="154409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3402" y="4823863"/>
            <a:ext cx="2043480" cy="1642447"/>
          </a:xfrm>
          <a:prstGeom prst="rect">
            <a:avLst/>
          </a:prstGeom>
        </p:spPr>
      </p:pic>
      <p:sp>
        <p:nvSpPr>
          <p:cNvPr id="5" name="TextBox 5"/>
          <p:cNvSpPr txBox="1"/>
          <p:nvPr/>
        </p:nvSpPr>
        <p:spPr>
          <a:xfrm>
            <a:off x="1414032" y="931924"/>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Sometimes, we might need to share your information because it's the law</a:t>
            </a:r>
          </a:p>
        </p:txBody>
      </p:sp>
      <p:sp>
        <p:nvSpPr>
          <p:cNvPr id="6" name="TextBox 6"/>
          <p:cNvSpPr txBox="1"/>
          <p:nvPr/>
        </p:nvSpPr>
        <p:spPr>
          <a:xfrm>
            <a:off x="1055894" y="3728488"/>
            <a:ext cx="3423539"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a:t>
            </a:r>
            <a:r>
              <a:rPr lang="en-US" sz="1920" spc="-76">
                <a:solidFill>
                  <a:srgbClr val="1B325C"/>
                </a:solidFill>
                <a:latin typeface="Open Sans Bold"/>
              </a:rPr>
              <a:t>police</a:t>
            </a:r>
            <a:r>
              <a:rPr lang="en-US" sz="1920" spc="-76">
                <a:solidFill>
                  <a:srgbClr val="1B325C"/>
                </a:solidFill>
                <a:latin typeface="Open Sans"/>
              </a:rPr>
              <a:t> require information as part of a criminal investigation</a:t>
            </a:r>
          </a:p>
        </p:txBody>
      </p:sp>
      <p:sp>
        <p:nvSpPr>
          <p:cNvPr id="7" name="TextBox 7"/>
          <p:cNvSpPr txBox="1"/>
          <p:nvPr/>
        </p:nvSpPr>
        <p:spPr>
          <a:xfrm>
            <a:off x="5579229" y="3728488"/>
            <a:ext cx="2984046"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Information might be required by law due to fraud</a:t>
            </a:r>
          </a:p>
        </p:txBody>
      </p:sp>
      <p:sp>
        <p:nvSpPr>
          <p:cNvPr id="8" name="TextBox 8"/>
          <p:cNvSpPr txBox="1"/>
          <p:nvPr/>
        </p:nvSpPr>
        <p:spPr>
          <a:xfrm>
            <a:off x="1302433" y="6685385"/>
            <a:ext cx="2505419"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there is a </a:t>
            </a:r>
            <a:r>
              <a:rPr lang="en-US" sz="1920" spc="-76">
                <a:solidFill>
                  <a:srgbClr val="1B325C"/>
                </a:solidFill>
                <a:latin typeface="Open Sans Bold"/>
              </a:rPr>
              <a:t>court order</a:t>
            </a:r>
          </a:p>
        </p:txBody>
      </p:sp>
      <p:sp>
        <p:nvSpPr>
          <p:cNvPr id="9" name="TextBox 9"/>
          <p:cNvSpPr txBox="1"/>
          <p:nvPr/>
        </p:nvSpPr>
        <p:spPr>
          <a:xfrm>
            <a:off x="5141006" y="6542510"/>
            <a:ext cx="386049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Care Quality Commission </a:t>
            </a:r>
            <a:r>
              <a:rPr lang="en-US" sz="1920" spc="-76">
                <a:solidFill>
                  <a:srgbClr val="1B325C"/>
                </a:solidFill>
                <a:latin typeface="Open Sans Bold"/>
              </a:rPr>
              <a:t>CQC</a:t>
            </a:r>
            <a:r>
              <a:rPr lang="en-US" sz="1920" spc="-76">
                <a:solidFill>
                  <a:srgbClr val="1B325C"/>
                </a:solidFill>
                <a:latin typeface="Open Sans"/>
              </a:rPr>
              <a:t> require it during an inspection</a:t>
            </a:r>
          </a:p>
        </p:txBody>
      </p:sp>
      <p:pic>
        <p:nvPicPr>
          <p:cNvPr id="10" name="Picture 10"/>
          <p:cNvPicPr>
            <a:picLocks noChangeAspect="1"/>
          </p:cNvPicPr>
          <p:nvPr/>
        </p:nvPicPr>
        <p:blipFill>
          <a:blip r:embed="rId7"/>
          <a:srcRect r="1864" b="977"/>
          <a:stretch>
            <a:fillRect/>
          </a:stretch>
        </p:blipFill>
        <p:spPr>
          <a:xfrm>
            <a:off x="6162513" y="4918832"/>
            <a:ext cx="1959311" cy="1452510"/>
          </a:xfrm>
          <a:prstGeom prst="rect">
            <a:avLst/>
          </a:prstGeom>
        </p:spPr>
      </p:pic>
      <p:pic>
        <p:nvPicPr>
          <p:cNvPr id="11" name="Picture 11"/>
          <p:cNvPicPr>
            <a:picLocks noChangeAspect="1"/>
          </p:cNvPicPr>
          <p:nvPr/>
        </p:nvPicPr>
        <p:blipFill>
          <a:blip r:embed="rId8"/>
          <a:srcRect/>
          <a:stretch>
            <a:fillRect/>
          </a:stretch>
        </p:blipFill>
        <p:spPr>
          <a:xfrm rot="271784">
            <a:off x="-879237" y="715797"/>
            <a:ext cx="2460889" cy="28490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11740" y="2878529"/>
            <a:ext cx="7481371" cy="100589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05618" y="2658495"/>
            <a:ext cx="6747982" cy="674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4485" y="3124507"/>
            <a:ext cx="1734843" cy="1734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24276" y="3397091"/>
            <a:ext cx="2060307" cy="10430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71090" y="3345794"/>
            <a:ext cx="1662081" cy="1292268"/>
          </a:xfrm>
          <a:prstGeom prst="rect">
            <a:avLst/>
          </a:prstGeom>
        </p:spPr>
      </p:pic>
      <p:sp>
        <p:nvSpPr>
          <p:cNvPr id="7" name="TextBox 7"/>
          <p:cNvSpPr txBox="1"/>
          <p:nvPr/>
        </p:nvSpPr>
        <p:spPr>
          <a:xfrm>
            <a:off x="480250" y="831257"/>
            <a:ext cx="540433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By law this means that we must...</a:t>
            </a:r>
          </a:p>
        </p:txBody>
      </p:sp>
      <p:sp>
        <p:nvSpPr>
          <p:cNvPr id="8" name="TextBox 8"/>
          <p:cNvSpPr txBox="1"/>
          <p:nvPr/>
        </p:nvSpPr>
        <p:spPr>
          <a:xfrm>
            <a:off x="3099651" y="1639320"/>
            <a:ext cx="655991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The law tells us how to keep your information</a:t>
            </a:r>
          </a:p>
          <a:p>
            <a:pPr algn="ctr">
              <a:lnSpc>
                <a:spcPts val="2304"/>
              </a:lnSpc>
            </a:pPr>
            <a:r>
              <a:rPr lang="en-US" sz="1920" spc="-76">
                <a:solidFill>
                  <a:srgbClr val="1B325C"/>
                </a:solidFill>
                <a:latin typeface="Open Sans"/>
              </a:rPr>
              <a:t>We have to follow the Data and the Common Law Duty of Confidentiality</a:t>
            </a:r>
          </a:p>
        </p:txBody>
      </p:sp>
      <p:sp>
        <p:nvSpPr>
          <p:cNvPr id="9" name="TextBox 9"/>
          <p:cNvSpPr txBox="1"/>
          <p:nvPr/>
        </p:nvSpPr>
        <p:spPr>
          <a:xfrm>
            <a:off x="614485" y="5077128"/>
            <a:ext cx="1700880"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secure</a:t>
            </a:r>
          </a:p>
        </p:txBody>
      </p:sp>
      <p:sp>
        <p:nvSpPr>
          <p:cNvPr id="10" name="TextBox 10"/>
          <p:cNvSpPr txBox="1"/>
          <p:nvPr/>
        </p:nvSpPr>
        <p:spPr>
          <a:xfrm>
            <a:off x="3315037" y="4791378"/>
            <a:ext cx="2890345"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Only let staff look at your records that are authorised to do and is part of caring for you.</a:t>
            </a:r>
          </a:p>
        </p:txBody>
      </p:sp>
      <p:sp>
        <p:nvSpPr>
          <p:cNvPr id="11" name="TextBox 11"/>
          <p:cNvSpPr txBox="1"/>
          <p:nvPr/>
        </p:nvSpPr>
        <p:spPr>
          <a:xfrm>
            <a:off x="6670682" y="4934253"/>
            <a:ext cx="266289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confidential and secure at all times</a:t>
            </a:r>
          </a:p>
        </p:txBody>
      </p:sp>
      <p:sp>
        <p:nvSpPr>
          <p:cNvPr id="12" name="TextBox 12"/>
          <p:cNvSpPr txBox="1"/>
          <p:nvPr/>
        </p:nvSpPr>
        <p:spPr>
          <a:xfrm>
            <a:off x="496173" y="6574155"/>
            <a:ext cx="9069362" cy="60750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We will make sure your information is safe, using computer passwords for electronic information, and locks for paper information.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1010</Words>
  <Application>Microsoft Office PowerPoint</Application>
  <PresentationFormat>Custom</PresentationFormat>
  <Paragraphs>94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Poppins</vt:lpstr>
      <vt:lpstr>Calibri</vt:lpstr>
      <vt:lpstr>Arial</vt:lpstr>
      <vt:lpstr>Canva Sans Bold</vt:lpstr>
      <vt:lpstr>Canva Sans</vt:lpstr>
      <vt:lpstr>Genty Sans</vt:lpstr>
      <vt:lpstr>Open Sans</vt:lpstr>
      <vt:lpstr>Genty Sans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Read Privacy Policy (Updated September)</dc:title>
  <cp:lastModifiedBy>LOCKE, Russell (MONTPELIER HEALTH CENTRE)</cp:lastModifiedBy>
  <cp:revision>10</cp:revision>
  <cp:lastPrinted>2025-08-13T12:51:03Z</cp:lastPrinted>
  <dcterms:created xsi:type="dcterms:W3CDTF">2006-08-16T00:00:00Z</dcterms:created>
  <dcterms:modified xsi:type="dcterms:W3CDTF">2025-08-13T12:51:06Z</dcterms:modified>
  <dc:identifier>DAFMxWoke48</dc:identifier>
</cp:coreProperties>
</file>