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1"/>
  </p:notesMasterIdLst>
  <p:sldIdLst>
    <p:sldId id="300" r:id="rId6"/>
    <p:sldId id="257" r:id="rId7"/>
    <p:sldId id="258" r:id="rId8"/>
    <p:sldId id="259" r:id="rId9"/>
    <p:sldId id="262" r:id="rId10"/>
    <p:sldId id="264" r:id="rId11"/>
    <p:sldId id="265" r:id="rId12"/>
    <p:sldId id="268" r:id="rId13"/>
    <p:sldId id="304" r:id="rId14"/>
    <p:sldId id="295" r:id="rId15"/>
    <p:sldId id="283" r:id="rId16"/>
    <p:sldId id="293" r:id="rId17"/>
    <p:sldId id="284" r:id="rId18"/>
    <p:sldId id="299" r:id="rId19"/>
    <p:sldId id="294" r:id="rId20"/>
    <p:sldId id="288" r:id="rId21"/>
    <p:sldId id="290" r:id="rId22"/>
    <p:sldId id="270" r:id="rId23"/>
    <p:sldId id="305" r:id="rId24"/>
    <p:sldId id="291" r:id="rId25"/>
    <p:sldId id="271" r:id="rId26"/>
    <p:sldId id="306" r:id="rId27"/>
    <p:sldId id="308" r:id="rId28"/>
    <p:sldId id="279" r:id="rId29"/>
    <p:sldId id="30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13F3"/>
    <a:srgbClr val="0053CB"/>
    <a:srgbClr val="00A4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98647B-D99F-407A-A4CF-C3C5887F7EDE}" v="29" dt="2025-01-20T15:07:54.8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21" autoAdjust="0"/>
  </p:normalViewPr>
  <p:slideViewPr>
    <p:cSldViewPr snapToGrid="0">
      <p:cViewPr varScale="1">
        <p:scale>
          <a:sx n="110" d="100"/>
          <a:sy n="110" d="100"/>
        </p:scale>
        <p:origin x="114"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irsty Hinton" userId="0b3fc5a4-8dee-42ba-94cc-f4e29f4f6b7b" providerId="ADAL" clId="{8198647B-D99F-407A-A4CF-C3C5887F7EDE}"/>
    <pc:docChg chg="undo custSel addSld delSld modSld sldOrd">
      <pc:chgData name="Kirsty Hinton" userId="0b3fc5a4-8dee-42ba-94cc-f4e29f4f6b7b" providerId="ADAL" clId="{8198647B-D99F-407A-A4CF-C3C5887F7EDE}" dt="2025-01-20T15:10:20.811" v="2314" actId="2711"/>
      <pc:docMkLst>
        <pc:docMk/>
      </pc:docMkLst>
      <pc:sldChg chg="modNotesTx">
        <pc:chgData name="Kirsty Hinton" userId="0b3fc5a4-8dee-42ba-94cc-f4e29f4f6b7b" providerId="ADAL" clId="{8198647B-D99F-407A-A4CF-C3C5887F7EDE}" dt="2025-01-10T10:22:00.896" v="198" actId="20577"/>
        <pc:sldMkLst>
          <pc:docMk/>
          <pc:sldMk cId="0" sldId="258"/>
        </pc:sldMkLst>
      </pc:sldChg>
      <pc:sldChg chg="modSp add del mod setBg">
        <pc:chgData name="Kirsty Hinton" userId="0b3fc5a4-8dee-42ba-94cc-f4e29f4f6b7b" providerId="ADAL" clId="{8198647B-D99F-407A-A4CF-C3C5887F7EDE}" dt="2025-01-10T10:23:50.832" v="205" actId="27107"/>
        <pc:sldMkLst>
          <pc:docMk/>
          <pc:sldMk cId="0" sldId="262"/>
        </pc:sldMkLst>
        <pc:spChg chg="mod">
          <ac:chgData name="Kirsty Hinton" userId="0b3fc5a4-8dee-42ba-94cc-f4e29f4f6b7b" providerId="ADAL" clId="{8198647B-D99F-407A-A4CF-C3C5887F7EDE}" dt="2025-01-10T10:23:50.832" v="205" actId="27107"/>
          <ac:spMkLst>
            <pc:docMk/>
            <pc:sldMk cId="0" sldId="262"/>
            <ac:spMk id="23" creationId="{00000000-0000-0000-0000-000000000000}"/>
          </ac:spMkLst>
        </pc:spChg>
      </pc:sldChg>
      <pc:sldChg chg="ord">
        <pc:chgData name="Kirsty Hinton" userId="0b3fc5a4-8dee-42ba-94cc-f4e29f4f6b7b" providerId="ADAL" clId="{8198647B-D99F-407A-A4CF-C3C5887F7EDE}" dt="2025-01-10T10:22:55.580" v="202"/>
        <pc:sldMkLst>
          <pc:docMk/>
          <pc:sldMk cId="0" sldId="264"/>
        </pc:sldMkLst>
      </pc:sldChg>
      <pc:sldChg chg="modSp mod">
        <pc:chgData name="Kirsty Hinton" userId="0b3fc5a4-8dee-42ba-94cc-f4e29f4f6b7b" providerId="ADAL" clId="{8198647B-D99F-407A-A4CF-C3C5887F7EDE}" dt="2025-01-10T10:26:13.291" v="274" actId="14100"/>
        <pc:sldMkLst>
          <pc:docMk/>
          <pc:sldMk cId="0" sldId="265"/>
        </pc:sldMkLst>
        <pc:spChg chg="mod">
          <ac:chgData name="Kirsty Hinton" userId="0b3fc5a4-8dee-42ba-94cc-f4e29f4f6b7b" providerId="ADAL" clId="{8198647B-D99F-407A-A4CF-C3C5887F7EDE}" dt="2025-01-10T10:25:57.597" v="271" actId="1076"/>
          <ac:spMkLst>
            <pc:docMk/>
            <pc:sldMk cId="0" sldId="265"/>
            <ac:spMk id="38" creationId="{1F08149A-ADDA-BE45-F3C6-C5CFDEC43060}"/>
          </ac:spMkLst>
        </pc:spChg>
        <pc:spChg chg="mod">
          <ac:chgData name="Kirsty Hinton" userId="0b3fc5a4-8dee-42ba-94cc-f4e29f4f6b7b" providerId="ADAL" clId="{8198647B-D99F-407A-A4CF-C3C5887F7EDE}" dt="2025-01-10T10:26:13.291" v="274" actId="14100"/>
          <ac:spMkLst>
            <pc:docMk/>
            <pc:sldMk cId="0" sldId="265"/>
            <ac:spMk id="41" creationId="{88FBF28C-58DB-9C30-53E8-C5959CF2BDF7}"/>
          </ac:spMkLst>
        </pc:spChg>
        <pc:grpChg chg="mod">
          <ac:chgData name="Kirsty Hinton" userId="0b3fc5a4-8dee-42ba-94cc-f4e29f4f6b7b" providerId="ADAL" clId="{8198647B-D99F-407A-A4CF-C3C5887F7EDE}" dt="2025-01-10T10:24:56.732" v="207" actId="14100"/>
          <ac:grpSpMkLst>
            <pc:docMk/>
            <pc:sldMk cId="0" sldId="265"/>
            <ac:grpSpMk id="32" creationId="{44C0F83D-0E0B-28A2-7B75-DFA49D037730}"/>
          </ac:grpSpMkLst>
        </pc:grpChg>
        <pc:grpChg chg="mod">
          <ac:chgData name="Kirsty Hinton" userId="0b3fc5a4-8dee-42ba-94cc-f4e29f4f6b7b" providerId="ADAL" clId="{8198647B-D99F-407A-A4CF-C3C5887F7EDE}" dt="2025-01-10T10:25:06.612" v="210" actId="14100"/>
          <ac:grpSpMkLst>
            <pc:docMk/>
            <pc:sldMk cId="0" sldId="265"/>
            <ac:grpSpMk id="39" creationId="{EAC01F57-AA3B-EA9E-857F-95907551F2C1}"/>
          </ac:grpSpMkLst>
        </pc:grpChg>
      </pc:sldChg>
      <pc:sldChg chg="ord">
        <pc:chgData name="Kirsty Hinton" userId="0b3fc5a4-8dee-42ba-94cc-f4e29f4f6b7b" providerId="ADAL" clId="{8198647B-D99F-407A-A4CF-C3C5887F7EDE}" dt="2025-01-20T14:47:20.691" v="1631"/>
        <pc:sldMkLst>
          <pc:docMk/>
          <pc:sldMk cId="1907218406" sldId="270"/>
        </pc:sldMkLst>
      </pc:sldChg>
      <pc:sldChg chg="modNotesTx">
        <pc:chgData name="Kirsty Hinton" userId="0b3fc5a4-8dee-42ba-94cc-f4e29f4f6b7b" providerId="ADAL" clId="{8198647B-D99F-407A-A4CF-C3C5887F7EDE}" dt="2025-01-10T10:50:01.476" v="1002" actId="6549"/>
        <pc:sldMkLst>
          <pc:docMk/>
          <pc:sldMk cId="2667686615" sldId="271"/>
        </pc:sldMkLst>
      </pc:sldChg>
      <pc:sldChg chg="addSp delSp modSp add mod setBg">
        <pc:chgData name="Kirsty Hinton" userId="0b3fc5a4-8dee-42ba-94cc-f4e29f4f6b7b" providerId="ADAL" clId="{8198647B-D99F-407A-A4CF-C3C5887F7EDE}" dt="2025-01-20T15:09:31.081" v="2313" actId="207"/>
        <pc:sldMkLst>
          <pc:docMk/>
          <pc:sldMk cId="1717759203" sldId="279"/>
        </pc:sldMkLst>
        <pc:spChg chg="del">
          <ac:chgData name="Kirsty Hinton" userId="0b3fc5a4-8dee-42ba-94cc-f4e29f4f6b7b" providerId="ADAL" clId="{8198647B-D99F-407A-A4CF-C3C5887F7EDE}" dt="2025-01-20T15:03:49.828" v="2156" actId="478"/>
          <ac:spMkLst>
            <pc:docMk/>
            <pc:sldMk cId="1717759203" sldId="279"/>
            <ac:spMk id="4" creationId="{A3174392-DF45-A447-59FA-C3A552E6F077}"/>
          </ac:spMkLst>
        </pc:spChg>
        <pc:spChg chg="add mod">
          <ac:chgData name="Kirsty Hinton" userId="0b3fc5a4-8dee-42ba-94cc-f4e29f4f6b7b" providerId="ADAL" clId="{8198647B-D99F-407A-A4CF-C3C5887F7EDE}" dt="2025-01-20T15:09:24.850" v="2311" actId="207"/>
          <ac:spMkLst>
            <pc:docMk/>
            <pc:sldMk cId="1717759203" sldId="279"/>
            <ac:spMk id="5" creationId="{1B365BC2-FDB9-5579-913D-8991E7FA56B9}"/>
          </ac:spMkLst>
        </pc:spChg>
        <pc:spChg chg="mod">
          <ac:chgData name="Kirsty Hinton" userId="0b3fc5a4-8dee-42ba-94cc-f4e29f4f6b7b" providerId="ADAL" clId="{8198647B-D99F-407A-A4CF-C3C5887F7EDE}" dt="2025-01-20T15:04:02.071" v="2160" actId="14100"/>
          <ac:spMkLst>
            <pc:docMk/>
            <pc:sldMk cId="1717759203" sldId="279"/>
            <ac:spMk id="7" creationId="{00000000-0000-0000-0000-000000000000}"/>
          </ac:spMkLst>
        </pc:spChg>
        <pc:spChg chg="add mod">
          <ac:chgData name="Kirsty Hinton" userId="0b3fc5a4-8dee-42ba-94cc-f4e29f4f6b7b" providerId="ADAL" clId="{8198647B-D99F-407A-A4CF-C3C5887F7EDE}" dt="2025-01-20T15:09:31.081" v="2313" actId="207"/>
          <ac:spMkLst>
            <pc:docMk/>
            <pc:sldMk cId="1717759203" sldId="279"/>
            <ac:spMk id="8" creationId="{1AE45565-5516-9D39-161F-A4F3303733EB}"/>
          </ac:spMkLst>
        </pc:spChg>
        <pc:spChg chg="add mod">
          <ac:chgData name="Kirsty Hinton" userId="0b3fc5a4-8dee-42ba-94cc-f4e29f4f6b7b" providerId="ADAL" clId="{8198647B-D99F-407A-A4CF-C3C5887F7EDE}" dt="2025-01-20T15:09:16.829" v="2310" actId="207"/>
          <ac:spMkLst>
            <pc:docMk/>
            <pc:sldMk cId="1717759203" sldId="279"/>
            <ac:spMk id="9" creationId="{508ADB98-201B-15E1-500E-0C8FF37F5AE0}"/>
          </ac:spMkLst>
        </pc:spChg>
        <pc:spChg chg="add del mod">
          <ac:chgData name="Kirsty Hinton" userId="0b3fc5a4-8dee-42ba-94cc-f4e29f4f6b7b" providerId="ADAL" clId="{8198647B-D99F-407A-A4CF-C3C5887F7EDE}" dt="2025-01-20T15:03:08.797" v="2145" actId="478"/>
          <ac:spMkLst>
            <pc:docMk/>
            <pc:sldMk cId="1717759203" sldId="279"/>
            <ac:spMk id="10" creationId="{D0FB6897-F371-A89A-BF45-2AD39C4D9C1D}"/>
          </ac:spMkLst>
        </pc:spChg>
        <pc:spChg chg="add mod">
          <ac:chgData name="Kirsty Hinton" userId="0b3fc5a4-8dee-42ba-94cc-f4e29f4f6b7b" providerId="ADAL" clId="{8198647B-D99F-407A-A4CF-C3C5887F7EDE}" dt="2025-01-20T15:09:28.237" v="2312" actId="207"/>
          <ac:spMkLst>
            <pc:docMk/>
            <pc:sldMk cId="1717759203" sldId="279"/>
            <ac:spMk id="11" creationId="{924163AC-B838-8588-6159-4B1406F7060C}"/>
          </ac:spMkLst>
        </pc:spChg>
        <pc:spChg chg="del mod">
          <ac:chgData name="Kirsty Hinton" userId="0b3fc5a4-8dee-42ba-94cc-f4e29f4f6b7b" providerId="ADAL" clId="{8198647B-D99F-407A-A4CF-C3C5887F7EDE}" dt="2025-01-20T15:03:30.277" v="2150" actId="478"/>
          <ac:spMkLst>
            <pc:docMk/>
            <pc:sldMk cId="1717759203" sldId="279"/>
            <ac:spMk id="13" creationId="{00000000-0000-0000-0000-000000000000}"/>
          </ac:spMkLst>
        </pc:spChg>
        <pc:spChg chg="mod">
          <ac:chgData name="Kirsty Hinton" userId="0b3fc5a4-8dee-42ba-94cc-f4e29f4f6b7b" providerId="ADAL" clId="{8198647B-D99F-407A-A4CF-C3C5887F7EDE}" dt="2025-01-20T15:08:56.848" v="2308" actId="2711"/>
          <ac:spMkLst>
            <pc:docMk/>
            <pc:sldMk cId="1717759203" sldId="279"/>
            <ac:spMk id="14" creationId="{00000000-0000-0000-0000-000000000000}"/>
          </ac:spMkLst>
        </pc:spChg>
        <pc:spChg chg="mod">
          <ac:chgData name="Kirsty Hinton" userId="0b3fc5a4-8dee-42ba-94cc-f4e29f4f6b7b" providerId="ADAL" clId="{8198647B-D99F-407A-A4CF-C3C5887F7EDE}" dt="2025-01-20T15:08:56.848" v="2308" actId="2711"/>
          <ac:spMkLst>
            <pc:docMk/>
            <pc:sldMk cId="1717759203" sldId="279"/>
            <ac:spMk id="15" creationId="{00000000-0000-0000-0000-000000000000}"/>
          </ac:spMkLst>
        </pc:spChg>
        <pc:grpChg chg="del">
          <ac:chgData name="Kirsty Hinton" userId="0b3fc5a4-8dee-42ba-94cc-f4e29f4f6b7b" providerId="ADAL" clId="{8198647B-D99F-407A-A4CF-C3C5887F7EDE}" dt="2025-01-20T15:03:48.203" v="2155" actId="478"/>
          <ac:grpSpMkLst>
            <pc:docMk/>
            <pc:sldMk cId="1717759203" sldId="279"/>
            <ac:grpSpMk id="2" creationId="{00000000-0000-0000-0000-000000000000}"/>
          </ac:grpSpMkLst>
        </pc:grpChg>
        <pc:grpChg chg="mod">
          <ac:chgData name="Kirsty Hinton" userId="0b3fc5a4-8dee-42ba-94cc-f4e29f4f6b7b" providerId="ADAL" clId="{8198647B-D99F-407A-A4CF-C3C5887F7EDE}" dt="2025-01-20T15:04:06.471" v="2162" actId="14100"/>
          <ac:grpSpMkLst>
            <pc:docMk/>
            <pc:sldMk cId="1717759203" sldId="279"/>
            <ac:grpSpMk id="6" creationId="{00000000-0000-0000-0000-000000000000}"/>
          </ac:grpSpMkLst>
        </pc:grpChg>
      </pc:sldChg>
      <pc:sldChg chg="addSp modSp mod ord modNotesTx">
        <pc:chgData name="Kirsty Hinton" userId="0b3fc5a4-8dee-42ba-94cc-f4e29f4f6b7b" providerId="ADAL" clId="{8198647B-D99F-407A-A4CF-C3C5887F7EDE}" dt="2025-01-20T14:39:09.179" v="1315" actId="12"/>
        <pc:sldMkLst>
          <pc:docMk/>
          <pc:sldMk cId="3469809519" sldId="283"/>
        </pc:sldMkLst>
        <pc:spChg chg="mod">
          <ac:chgData name="Kirsty Hinton" userId="0b3fc5a4-8dee-42ba-94cc-f4e29f4f6b7b" providerId="ADAL" clId="{8198647B-D99F-407A-A4CF-C3C5887F7EDE}" dt="2025-01-10T10:39:26.725" v="994" actId="693"/>
          <ac:spMkLst>
            <pc:docMk/>
            <pc:sldMk cId="3469809519" sldId="283"/>
            <ac:spMk id="2" creationId="{81FDB7AC-3187-60B6-3967-1BED8FC64A05}"/>
          </ac:spMkLst>
        </pc:spChg>
        <pc:spChg chg="add mod">
          <ac:chgData name="Kirsty Hinton" userId="0b3fc5a4-8dee-42ba-94cc-f4e29f4f6b7b" providerId="ADAL" clId="{8198647B-D99F-407A-A4CF-C3C5887F7EDE}" dt="2025-01-20T14:37:58.052" v="1239" actId="1076"/>
          <ac:spMkLst>
            <pc:docMk/>
            <pc:sldMk cId="3469809519" sldId="283"/>
            <ac:spMk id="3" creationId="{C25CDFCF-AC63-F4EF-666E-5D65EEF52DF2}"/>
          </ac:spMkLst>
        </pc:spChg>
        <pc:spChg chg="mod">
          <ac:chgData name="Kirsty Hinton" userId="0b3fc5a4-8dee-42ba-94cc-f4e29f4f6b7b" providerId="ADAL" clId="{8198647B-D99F-407A-A4CF-C3C5887F7EDE}" dt="2025-01-10T10:34:02.177" v="789" actId="1076"/>
          <ac:spMkLst>
            <pc:docMk/>
            <pc:sldMk cId="3469809519" sldId="283"/>
            <ac:spMk id="4" creationId="{5CAD4D6B-79D4-9A76-60B1-323A2425D01F}"/>
          </ac:spMkLst>
        </pc:spChg>
        <pc:spChg chg="mod">
          <ac:chgData name="Kirsty Hinton" userId="0b3fc5a4-8dee-42ba-94cc-f4e29f4f6b7b" providerId="ADAL" clId="{8198647B-D99F-407A-A4CF-C3C5887F7EDE}" dt="2025-01-10T10:37:46.490" v="967" actId="1038"/>
          <ac:spMkLst>
            <pc:docMk/>
            <pc:sldMk cId="3469809519" sldId="283"/>
            <ac:spMk id="6" creationId="{7B033589-5C04-C177-012A-0249AEEF8273}"/>
          </ac:spMkLst>
        </pc:spChg>
        <pc:spChg chg="mod">
          <ac:chgData name="Kirsty Hinton" userId="0b3fc5a4-8dee-42ba-94cc-f4e29f4f6b7b" providerId="ADAL" clId="{8198647B-D99F-407A-A4CF-C3C5887F7EDE}" dt="2025-01-10T10:34:24.964" v="809" actId="14100"/>
          <ac:spMkLst>
            <pc:docMk/>
            <pc:sldMk cId="3469809519" sldId="283"/>
            <ac:spMk id="7" creationId="{32B9E175-6A36-B216-3F9B-272E83B54E06}"/>
          </ac:spMkLst>
        </pc:spChg>
        <pc:spChg chg="mod">
          <ac:chgData name="Kirsty Hinton" userId="0b3fc5a4-8dee-42ba-94cc-f4e29f4f6b7b" providerId="ADAL" clId="{8198647B-D99F-407A-A4CF-C3C5887F7EDE}" dt="2025-01-10T10:38:02.997" v="981" actId="1038"/>
          <ac:spMkLst>
            <pc:docMk/>
            <pc:sldMk cId="3469809519" sldId="283"/>
            <ac:spMk id="8" creationId="{841477AC-D87A-DBF7-3564-613BDF828FC9}"/>
          </ac:spMkLst>
        </pc:spChg>
        <pc:spChg chg="mod">
          <ac:chgData name="Kirsty Hinton" userId="0b3fc5a4-8dee-42ba-94cc-f4e29f4f6b7b" providerId="ADAL" clId="{8198647B-D99F-407A-A4CF-C3C5887F7EDE}" dt="2025-01-10T10:33:06.593" v="670" actId="1076"/>
          <ac:spMkLst>
            <pc:docMk/>
            <pc:sldMk cId="3469809519" sldId="283"/>
            <ac:spMk id="20" creationId="{B6A08456-B976-0BDE-FFE4-54C1C4EC0556}"/>
          </ac:spMkLst>
        </pc:spChg>
        <pc:spChg chg="mod">
          <ac:chgData name="Kirsty Hinton" userId="0b3fc5a4-8dee-42ba-94cc-f4e29f4f6b7b" providerId="ADAL" clId="{8198647B-D99F-407A-A4CF-C3C5887F7EDE}" dt="2025-01-20T14:39:09.179" v="1315" actId="12"/>
          <ac:spMkLst>
            <pc:docMk/>
            <pc:sldMk cId="3469809519" sldId="283"/>
            <ac:spMk id="22" creationId="{F9498C56-31E8-CCA2-DB9C-A5F4F1AD402B}"/>
          </ac:spMkLst>
        </pc:spChg>
        <pc:spChg chg="mod">
          <ac:chgData name="Kirsty Hinton" userId="0b3fc5a4-8dee-42ba-94cc-f4e29f4f6b7b" providerId="ADAL" clId="{8198647B-D99F-407A-A4CF-C3C5887F7EDE}" dt="2025-01-20T14:37:26.699" v="1230" actId="20577"/>
          <ac:spMkLst>
            <pc:docMk/>
            <pc:sldMk cId="3469809519" sldId="283"/>
            <ac:spMk id="24" creationId="{44198954-DCA9-34E4-610A-6EFC4463BC83}"/>
          </ac:spMkLst>
        </pc:spChg>
        <pc:spChg chg="mod">
          <ac:chgData name="Kirsty Hinton" userId="0b3fc5a4-8dee-42ba-94cc-f4e29f4f6b7b" providerId="ADAL" clId="{8198647B-D99F-407A-A4CF-C3C5887F7EDE}" dt="2025-01-20T14:37:21.316" v="1226" actId="14100"/>
          <ac:spMkLst>
            <pc:docMk/>
            <pc:sldMk cId="3469809519" sldId="283"/>
            <ac:spMk id="26" creationId="{F8118736-D72E-7DE7-0828-2EECC6CB68A3}"/>
          </ac:spMkLst>
        </pc:spChg>
        <pc:spChg chg="mod">
          <ac:chgData name="Kirsty Hinton" userId="0b3fc5a4-8dee-42ba-94cc-f4e29f4f6b7b" providerId="ADAL" clId="{8198647B-D99F-407A-A4CF-C3C5887F7EDE}" dt="2025-01-20T14:37:35.602" v="1232" actId="14100"/>
          <ac:spMkLst>
            <pc:docMk/>
            <pc:sldMk cId="3469809519" sldId="283"/>
            <ac:spMk id="30" creationId="{5A94066C-BC84-9CEF-9F58-9E681A567FC0}"/>
          </ac:spMkLst>
        </pc:spChg>
        <pc:grpChg chg="mod">
          <ac:chgData name="Kirsty Hinton" userId="0b3fc5a4-8dee-42ba-94cc-f4e29f4f6b7b" providerId="ADAL" clId="{8198647B-D99F-407A-A4CF-C3C5887F7EDE}" dt="2025-01-10T10:37:46.490" v="967" actId="1038"/>
          <ac:grpSpMkLst>
            <pc:docMk/>
            <pc:sldMk cId="3469809519" sldId="283"/>
            <ac:grpSpMk id="11" creationId="{C6632F96-CB2C-B8B1-1A06-9DD627F91A5C}"/>
          </ac:grpSpMkLst>
        </pc:grpChg>
        <pc:grpChg chg="mod">
          <ac:chgData name="Kirsty Hinton" userId="0b3fc5a4-8dee-42ba-94cc-f4e29f4f6b7b" providerId="ADAL" clId="{8198647B-D99F-407A-A4CF-C3C5887F7EDE}" dt="2025-01-10T10:34:43.107" v="838" actId="1038"/>
          <ac:grpSpMkLst>
            <pc:docMk/>
            <pc:sldMk cId="3469809519" sldId="283"/>
            <ac:grpSpMk id="13" creationId="{1CA4F3A9-C3BC-EA8B-2B03-33FEF59ED322}"/>
          </ac:grpSpMkLst>
        </pc:grpChg>
        <pc:grpChg chg="mod">
          <ac:chgData name="Kirsty Hinton" userId="0b3fc5a4-8dee-42ba-94cc-f4e29f4f6b7b" providerId="ADAL" clId="{8198647B-D99F-407A-A4CF-C3C5887F7EDE}" dt="2025-01-10T10:38:02.997" v="981" actId="1038"/>
          <ac:grpSpMkLst>
            <pc:docMk/>
            <pc:sldMk cId="3469809519" sldId="283"/>
            <ac:grpSpMk id="15" creationId="{789E4D02-9CC6-0DDB-FB86-6EFB1919DA35}"/>
          </ac:grpSpMkLst>
        </pc:grpChg>
      </pc:sldChg>
      <pc:sldChg chg="modSp mod">
        <pc:chgData name="Kirsty Hinton" userId="0b3fc5a4-8dee-42ba-94cc-f4e29f4f6b7b" providerId="ADAL" clId="{8198647B-D99F-407A-A4CF-C3C5887F7EDE}" dt="2025-01-20T14:44:19.738" v="1553" actId="20577"/>
        <pc:sldMkLst>
          <pc:docMk/>
          <pc:sldMk cId="75988321" sldId="288"/>
        </pc:sldMkLst>
        <pc:spChg chg="mod">
          <ac:chgData name="Kirsty Hinton" userId="0b3fc5a4-8dee-42ba-94cc-f4e29f4f6b7b" providerId="ADAL" clId="{8198647B-D99F-407A-A4CF-C3C5887F7EDE}" dt="2025-01-20T14:44:19.738" v="1553" actId="20577"/>
          <ac:spMkLst>
            <pc:docMk/>
            <pc:sldMk cId="75988321" sldId="288"/>
            <ac:spMk id="9" creationId="{6EF4024B-3777-7498-F9DD-40CAC593F5C3}"/>
          </ac:spMkLst>
        </pc:spChg>
      </pc:sldChg>
      <pc:sldChg chg="modSp del mod">
        <pc:chgData name="Kirsty Hinton" userId="0b3fc5a4-8dee-42ba-94cc-f4e29f4f6b7b" providerId="ADAL" clId="{8198647B-D99F-407A-A4CF-C3C5887F7EDE}" dt="2025-01-10T10:49:25.489" v="999" actId="47"/>
        <pc:sldMkLst>
          <pc:docMk/>
          <pc:sldMk cId="3090241457" sldId="289"/>
        </pc:sldMkLst>
      </pc:sldChg>
      <pc:sldChg chg="delSp modSp mod ord">
        <pc:chgData name="Kirsty Hinton" userId="0b3fc5a4-8dee-42ba-94cc-f4e29f4f6b7b" providerId="ADAL" clId="{8198647B-D99F-407A-A4CF-C3C5887F7EDE}" dt="2025-01-20T14:47:01.913" v="1629"/>
        <pc:sldMkLst>
          <pc:docMk/>
          <pc:sldMk cId="3935454356" sldId="290"/>
        </pc:sldMkLst>
        <pc:spChg chg="mod">
          <ac:chgData name="Kirsty Hinton" userId="0b3fc5a4-8dee-42ba-94cc-f4e29f4f6b7b" providerId="ADAL" clId="{8198647B-D99F-407A-A4CF-C3C5887F7EDE}" dt="2025-01-20T14:45:33.308" v="1577" actId="1076"/>
          <ac:spMkLst>
            <pc:docMk/>
            <pc:sldMk cId="3935454356" sldId="290"/>
            <ac:spMk id="2" creationId="{D59BDE85-483B-052D-7F12-F8E166C585E2}"/>
          </ac:spMkLst>
        </pc:spChg>
        <pc:spChg chg="mod">
          <ac:chgData name="Kirsty Hinton" userId="0b3fc5a4-8dee-42ba-94cc-f4e29f4f6b7b" providerId="ADAL" clId="{8198647B-D99F-407A-A4CF-C3C5887F7EDE}" dt="2025-01-20T14:46:13.587" v="1626" actId="20577"/>
          <ac:spMkLst>
            <pc:docMk/>
            <pc:sldMk cId="3935454356" sldId="290"/>
            <ac:spMk id="3" creationId="{8D584DBA-5002-5939-8B56-F66900658F01}"/>
          </ac:spMkLst>
        </pc:spChg>
        <pc:picChg chg="del">
          <ac:chgData name="Kirsty Hinton" userId="0b3fc5a4-8dee-42ba-94cc-f4e29f4f6b7b" providerId="ADAL" clId="{8198647B-D99F-407A-A4CF-C3C5887F7EDE}" dt="2025-01-20T14:45:20.157" v="1573" actId="478"/>
          <ac:picMkLst>
            <pc:docMk/>
            <pc:sldMk cId="3935454356" sldId="290"/>
            <ac:picMk id="8" creationId="{6953C533-7A0F-3B60-C56D-BF07E0ABE1ED}"/>
          </ac:picMkLst>
        </pc:picChg>
        <pc:picChg chg="mod">
          <ac:chgData name="Kirsty Hinton" userId="0b3fc5a4-8dee-42ba-94cc-f4e29f4f6b7b" providerId="ADAL" clId="{8198647B-D99F-407A-A4CF-C3C5887F7EDE}" dt="2025-01-20T14:45:47.107" v="1580" actId="1076"/>
          <ac:picMkLst>
            <pc:docMk/>
            <pc:sldMk cId="3935454356" sldId="290"/>
            <ac:picMk id="10" creationId="{72A5D60B-43D7-40B3-C2FB-9E1B6526C16C}"/>
          </ac:picMkLst>
        </pc:picChg>
      </pc:sldChg>
      <pc:sldChg chg="modSp mod">
        <pc:chgData name="Kirsty Hinton" userId="0b3fc5a4-8dee-42ba-94cc-f4e29f4f6b7b" providerId="ADAL" clId="{8198647B-D99F-407A-A4CF-C3C5887F7EDE}" dt="2025-01-20T14:51:47.121" v="1891" actId="20577"/>
        <pc:sldMkLst>
          <pc:docMk/>
          <pc:sldMk cId="2331611213" sldId="291"/>
        </pc:sldMkLst>
        <pc:spChg chg="mod">
          <ac:chgData name="Kirsty Hinton" userId="0b3fc5a4-8dee-42ba-94cc-f4e29f4f6b7b" providerId="ADAL" clId="{8198647B-D99F-407A-A4CF-C3C5887F7EDE}" dt="2025-01-20T14:51:47.121" v="1891" actId="20577"/>
          <ac:spMkLst>
            <pc:docMk/>
            <pc:sldMk cId="2331611213" sldId="291"/>
            <ac:spMk id="6" creationId="{A64E3CEF-40F9-52DA-E398-1B2D13536811}"/>
          </ac:spMkLst>
        </pc:spChg>
      </pc:sldChg>
      <pc:sldChg chg="modSp mod">
        <pc:chgData name="Kirsty Hinton" userId="0b3fc5a4-8dee-42ba-94cc-f4e29f4f6b7b" providerId="ADAL" clId="{8198647B-D99F-407A-A4CF-C3C5887F7EDE}" dt="2025-01-20T14:39:26.981" v="1318" actId="1076"/>
        <pc:sldMkLst>
          <pc:docMk/>
          <pc:sldMk cId="4029978704" sldId="293"/>
        </pc:sldMkLst>
        <pc:spChg chg="mod">
          <ac:chgData name="Kirsty Hinton" userId="0b3fc5a4-8dee-42ba-94cc-f4e29f4f6b7b" providerId="ADAL" clId="{8198647B-D99F-407A-A4CF-C3C5887F7EDE}" dt="2025-01-20T14:39:26.981" v="1318" actId="1076"/>
          <ac:spMkLst>
            <pc:docMk/>
            <pc:sldMk cId="4029978704" sldId="293"/>
            <ac:spMk id="4" creationId="{00000000-0000-0000-0000-000000000000}"/>
          </ac:spMkLst>
        </pc:spChg>
      </pc:sldChg>
      <pc:sldChg chg="modSp mod modNotesTx">
        <pc:chgData name="Kirsty Hinton" userId="0b3fc5a4-8dee-42ba-94cc-f4e29f4f6b7b" providerId="ADAL" clId="{8198647B-D99F-407A-A4CF-C3C5887F7EDE}" dt="2025-01-20T14:44:14.904" v="1551" actId="1076"/>
        <pc:sldMkLst>
          <pc:docMk/>
          <pc:sldMk cId="2521831346" sldId="294"/>
        </pc:sldMkLst>
        <pc:spChg chg="mod">
          <ac:chgData name="Kirsty Hinton" userId="0b3fc5a4-8dee-42ba-94cc-f4e29f4f6b7b" providerId="ADAL" clId="{8198647B-D99F-407A-A4CF-C3C5887F7EDE}" dt="2025-01-20T14:44:09.978" v="1550" actId="122"/>
          <ac:spMkLst>
            <pc:docMk/>
            <pc:sldMk cId="2521831346" sldId="294"/>
            <ac:spMk id="17" creationId="{00000000-0000-0000-0000-000000000000}"/>
          </ac:spMkLst>
        </pc:spChg>
        <pc:spChg chg="mod">
          <ac:chgData name="Kirsty Hinton" userId="0b3fc5a4-8dee-42ba-94cc-f4e29f4f6b7b" providerId="ADAL" clId="{8198647B-D99F-407A-A4CF-C3C5887F7EDE}" dt="2025-01-20T14:43:49.449" v="1537" actId="6549"/>
          <ac:spMkLst>
            <pc:docMk/>
            <pc:sldMk cId="2521831346" sldId="294"/>
            <ac:spMk id="29" creationId="{00000000-0000-0000-0000-000000000000}"/>
          </ac:spMkLst>
        </pc:spChg>
        <pc:grpChg chg="mod">
          <ac:chgData name="Kirsty Hinton" userId="0b3fc5a4-8dee-42ba-94cc-f4e29f4f6b7b" providerId="ADAL" clId="{8198647B-D99F-407A-A4CF-C3C5887F7EDE}" dt="2025-01-20T14:44:14.904" v="1551" actId="1076"/>
          <ac:grpSpMkLst>
            <pc:docMk/>
            <pc:sldMk cId="2521831346" sldId="294"/>
            <ac:grpSpMk id="30" creationId="{00000000-0000-0000-0000-000000000000}"/>
          </ac:grpSpMkLst>
        </pc:grpChg>
      </pc:sldChg>
      <pc:sldChg chg="modSp mod">
        <pc:chgData name="Kirsty Hinton" userId="0b3fc5a4-8dee-42ba-94cc-f4e29f4f6b7b" providerId="ADAL" clId="{8198647B-D99F-407A-A4CF-C3C5887F7EDE}" dt="2025-01-20T14:35:19.962" v="1173" actId="14100"/>
        <pc:sldMkLst>
          <pc:docMk/>
          <pc:sldMk cId="3795232274" sldId="295"/>
        </pc:sldMkLst>
        <pc:spChg chg="mod">
          <ac:chgData name="Kirsty Hinton" userId="0b3fc5a4-8dee-42ba-94cc-f4e29f4f6b7b" providerId="ADAL" clId="{8198647B-D99F-407A-A4CF-C3C5887F7EDE}" dt="2025-01-20T14:35:06.688" v="1171" actId="6549"/>
          <ac:spMkLst>
            <pc:docMk/>
            <pc:sldMk cId="3795232274" sldId="295"/>
            <ac:spMk id="4" creationId="{00000000-0000-0000-0000-000000000000}"/>
          </ac:spMkLst>
        </pc:spChg>
        <pc:spChg chg="mod">
          <ac:chgData name="Kirsty Hinton" userId="0b3fc5a4-8dee-42ba-94cc-f4e29f4f6b7b" providerId="ADAL" clId="{8198647B-D99F-407A-A4CF-C3C5887F7EDE}" dt="2025-01-20T14:35:19.962" v="1173" actId="14100"/>
          <ac:spMkLst>
            <pc:docMk/>
            <pc:sldMk cId="3795232274" sldId="295"/>
            <ac:spMk id="9" creationId="{00000000-0000-0000-0000-000000000000}"/>
          </ac:spMkLst>
        </pc:spChg>
      </pc:sldChg>
      <pc:sldChg chg="modSp mod">
        <pc:chgData name="Kirsty Hinton" userId="0b3fc5a4-8dee-42ba-94cc-f4e29f4f6b7b" providerId="ADAL" clId="{8198647B-D99F-407A-A4CF-C3C5887F7EDE}" dt="2025-01-20T14:43:28.755" v="1536" actId="27636"/>
        <pc:sldMkLst>
          <pc:docMk/>
          <pc:sldMk cId="3533595632" sldId="299"/>
        </pc:sldMkLst>
        <pc:spChg chg="mod">
          <ac:chgData name="Kirsty Hinton" userId="0b3fc5a4-8dee-42ba-94cc-f4e29f4f6b7b" providerId="ADAL" clId="{8198647B-D99F-407A-A4CF-C3C5887F7EDE}" dt="2025-01-20T14:41:25.261" v="1374" actId="14100"/>
          <ac:spMkLst>
            <pc:docMk/>
            <pc:sldMk cId="3533595632" sldId="299"/>
            <ac:spMk id="2" creationId="{3D731575-2C92-F2C1-8994-825189FCF8CB}"/>
          </ac:spMkLst>
        </pc:spChg>
        <pc:spChg chg="mod">
          <ac:chgData name="Kirsty Hinton" userId="0b3fc5a4-8dee-42ba-94cc-f4e29f4f6b7b" providerId="ADAL" clId="{8198647B-D99F-407A-A4CF-C3C5887F7EDE}" dt="2025-01-20T14:43:28.755" v="1536" actId="27636"/>
          <ac:spMkLst>
            <pc:docMk/>
            <pc:sldMk cId="3533595632" sldId="299"/>
            <ac:spMk id="3" creationId="{E9F5DBE3-7F9A-F64C-24CD-D3A0237D9AA8}"/>
          </ac:spMkLst>
        </pc:spChg>
        <pc:picChg chg="mod">
          <ac:chgData name="Kirsty Hinton" userId="0b3fc5a4-8dee-42ba-94cc-f4e29f4f6b7b" providerId="ADAL" clId="{8198647B-D99F-407A-A4CF-C3C5887F7EDE}" dt="2025-01-20T14:42:33.999" v="1417" actId="1076"/>
          <ac:picMkLst>
            <pc:docMk/>
            <pc:sldMk cId="3533595632" sldId="299"/>
            <ac:picMk id="9" creationId="{E8F5D433-7CB7-3645-D417-0F5CB6E1A332}"/>
          </ac:picMkLst>
        </pc:picChg>
      </pc:sldChg>
      <pc:sldChg chg="addSp delSp modSp new mod ord">
        <pc:chgData name="Kirsty Hinton" userId="0b3fc5a4-8dee-42ba-94cc-f4e29f4f6b7b" providerId="ADAL" clId="{8198647B-D99F-407A-A4CF-C3C5887F7EDE}" dt="2025-01-20T15:10:20.811" v="2314" actId="2711"/>
        <pc:sldMkLst>
          <pc:docMk/>
          <pc:sldMk cId="746766178" sldId="300"/>
        </pc:sldMkLst>
        <pc:spChg chg="mod">
          <ac:chgData name="Kirsty Hinton" userId="0b3fc5a4-8dee-42ba-94cc-f4e29f4f6b7b" providerId="ADAL" clId="{8198647B-D99F-407A-A4CF-C3C5887F7EDE}" dt="2025-01-10T12:29:41.841" v="1024" actId="1036"/>
          <ac:spMkLst>
            <pc:docMk/>
            <pc:sldMk cId="746766178" sldId="300"/>
            <ac:spMk id="2" creationId="{D3070FE4-7581-BF69-7151-257A47D134F8}"/>
          </ac:spMkLst>
        </pc:spChg>
        <pc:spChg chg="mod">
          <ac:chgData name="Kirsty Hinton" userId="0b3fc5a4-8dee-42ba-94cc-f4e29f4f6b7b" providerId="ADAL" clId="{8198647B-D99F-407A-A4CF-C3C5887F7EDE}" dt="2025-01-20T15:10:20.811" v="2314" actId="2711"/>
          <ac:spMkLst>
            <pc:docMk/>
            <pc:sldMk cId="746766178" sldId="300"/>
            <ac:spMk id="3" creationId="{1B5B45B6-A08C-A071-F09B-2A7C0D7DFCE3}"/>
          </ac:spMkLst>
        </pc:spChg>
        <pc:spChg chg="add mod">
          <ac:chgData name="Kirsty Hinton" userId="0b3fc5a4-8dee-42ba-94cc-f4e29f4f6b7b" providerId="ADAL" clId="{8198647B-D99F-407A-A4CF-C3C5887F7EDE}" dt="2025-01-10T12:33:23.637" v="1123" actId="1035"/>
          <ac:spMkLst>
            <pc:docMk/>
            <pc:sldMk cId="746766178" sldId="300"/>
            <ac:spMk id="6" creationId="{4C3CA440-6CF9-2F7C-9D3A-FB758749C0E9}"/>
          </ac:spMkLst>
        </pc:spChg>
        <pc:spChg chg="add">
          <ac:chgData name="Kirsty Hinton" userId="0b3fc5a4-8dee-42ba-94cc-f4e29f4f6b7b" providerId="ADAL" clId="{8198647B-D99F-407A-A4CF-C3C5887F7EDE}" dt="2025-01-10T12:29:26.898" v="1005"/>
          <ac:spMkLst>
            <pc:docMk/>
            <pc:sldMk cId="746766178" sldId="300"/>
            <ac:spMk id="9" creationId="{6CFCF6E6-1DC7-5A81-704D-38D8A4810AAF}"/>
          </ac:spMkLst>
        </pc:spChg>
        <pc:picChg chg="add mod">
          <ac:chgData name="Kirsty Hinton" userId="0b3fc5a4-8dee-42ba-94cc-f4e29f4f6b7b" providerId="ADAL" clId="{8198647B-D99F-407A-A4CF-C3C5887F7EDE}" dt="2025-01-10T12:29:32.480" v="1007" actId="1076"/>
          <ac:picMkLst>
            <pc:docMk/>
            <pc:sldMk cId="746766178" sldId="300"/>
            <ac:picMk id="7" creationId="{CD74368D-5DCF-F032-19F3-8104EFC3D08E}"/>
          </ac:picMkLst>
        </pc:picChg>
        <pc:picChg chg="add mod">
          <ac:chgData name="Kirsty Hinton" userId="0b3fc5a4-8dee-42ba-94cc-f4e29f4f6b7b" providerId="ADAL" clId="{8198647B-D99F-407A-A4CF-C3C5887F7EDE}" dt="2025-01-10T12:29:36.248" v="1008" actId="1076"/>
          <ac:picMkLst>
            <pc:docMk/>
            <pc:sldMk cId="746766178" sldId="300"/>
            <ac:picMk id="8" creationId="{D45F0DBF-A2A4-B949-39C8-50E44024BB29}"/>
          </ac:picMkLst>
        </pc:picChg>
      </pc:sldChg>
      <pc:sldChg chg="del">
        <pc:chgData name="Kirsty Hinton" userId="0b3fc5a4-8dee-42ba-94cc-f4e29f4f6b7b" providerId="ADAL" clId="{8198647B-D99F-407A-A4CF-C3C5887F7EDE}" dt="2025-01-10T10:22:44.380" v="199" actId="47"/>
        <pc:sldMkLst>
          <pc:docMk/>
          <pc:sldMk cId="0" sldId="301"/>
        </pc:sldMkLst>
      </pc:sldChg>
      <pc:sldChg chg="modSp mod modNotesTx">
        <pc:chgData name="Kirsty Hinton" userId="0b3fc5a4-8dee-42ba-94cc-f4e29f4f6b7b" providerId="ADAL" clId="{8198647B-D99F-407A-A4CF-C3C5887F7EDE}" dt="2025-01-20T14:46:35.159" v="1627" actId="1076"/>
        <pc:sldMkLst>
          <pc:docMk/>
          <pc:sldMk cId="4001570048" sldId="305"/>
        </pc:sldMkLst>
        <pc:spChg chg="mod">
          <ac:chgData name="Kirsty Hinton" userId="0b3fc5a4-8dee-42ba-94cc-f4e29f4f6b7b" providerId="ADAL" clId="{8198647B-D99F-407A-A4CF-C3C5887F7EDE}" dt="2025-01-20T14:46:35.159" v="1627" actId="1076"/>
          <ac:spMkLst>
            <pc:docMk/>
            <pc:sldMk cId="4001570048" sldId="305"/>
            <ac:spMk id="2" creationId="{40D5542D-3CD1-BB35-E3D0-B9435847C9EE}"/>
          </ac:spMkLst>
        </pc:spChg>
      </pc:sldChg>
      <pc:sldChg chg="modNotesTx">
        <pc:chgData name="Kirsty Hinton" userId="0b3fc5a4-8dee-42ba-94cc-f4e29f4f6b7b" providerId="ADAL" clId="{8198647B-D99F-407A-A4CF-C3C5887F7EDE}" dt="2025-01-10T10:50:37.459" v="1003" actId="20577"/>
        <pc:sldMkLst>
          <pc:docMk/>
          <pc:sldMk cId="1765157151" sldId="30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5C0FDF-9F16-4C13-A31F-79380E6DA609}" type="datetimeFigureOut">
              <a:rPr lang="en-GB" smtClean="0"/>
              <a:t>20/01/2025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863AED-9B1F-4052-8035-77268A1E6EF4}" type="slidenum">
              <a:rPr lang="en-GB" smtClean="0"/>
              <a:t>‹#›</a:t>
            </a:fld>
            <a:endParaRPr lang="en-GB"/>
          </a:p>
        </p:txBody>
      </p:sp>
    </p:spTree>
    <p:extLst>
      <p:ext uri="{BB962C8B-B14F-4D97-AF65-F5344CB8AC3E}">
        <p14:creationId xmlns:p14="http://schemas.microsoft.com/office/powerpoint/2010/main" val="1682787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endParaRPr/>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endParaRPr lang="en-US" dirty="0"/>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endParaRPr/>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5195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20954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pPr marL="0" indent="0">
              <a:buFont typeface="Calibri"/>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23264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42289"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078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endParaRPr lang="en-US" dirty="0"/>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062934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911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24453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4993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969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39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endParaRPr lang="en-US" dirty="0"/>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531860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289C00-CE03-FBC0-9472-C42418770A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613C49-D4A9-4351-FD3F-1E35D6862609}"/>
              </a:ext>
            </a:extLst>
          </p:cNvPr>
          <p:cNvSpPr>
            <a:spLocks noGrp="1" noRot="1" noChangeAspect="1"/>
          </p:cNvSpPr>
          <p:nvPr>
            <p:ph type="sldImg"/>
          </p:nvPr>
        </p:nvSpPr>
        <p:spPr>
          <a:xfrm>
            <a:off x="2392363" y="527050"/>
            <a:ext cx="4684712" cy="2635250"/>
          </a:xfrm>
        </p:spPr>
      </p:sp>
      <p:sp>
        <p:nvSpPr>
          <p:cNvPr id="3" name="Notes Placeholder 2">
            <a:extLst>
              <a:ext uri="{FF2B5EF4-FFF2-40B4-BE49-F238E27FC236}">
                <a16:creationId xmlns:a16="http://schemas.microsoft.com/office/drawing/2014/main" id="{79E450E5-359D-0D75-BC6B-7FE8A1F51A1B}"/>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22C4750A-D8D9-9BD6-310C-D53D38F93F7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37453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33F75-0AE5-66F2-1780-A7DB8394B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C20D2-6D15-8C9E-E7FC-505E397F2EB5}"/>
              </a:ext>
            </a:extLst>
          </p:cNvPr>
          <p:cNvSpPr>
            <a:spLocks noGrp="1" noRot="1" noChangeAspect="1"/>
          </p:cNvSpPr>
          <p:nvPr>
            <p:ph type="sldImg"/>
          </p:nvPr>
        </p:nvSpPr>
        <p:spPr>
          <a:xfrm>
            <a:off x="2392363" y="527050"/>
            <a:ext cx="4684712" cy="2635250"/>
          </a:xfrm>
        </p:spPr>
      </p:sp>
      <p:sp>
        <p:nvSpPr>
          <p:cNvPr id="3" name="Notes Placeholder 2">
            <a:extLst>
              <a:ext uri="{FF2B5EF4-FFF2-40B4-BE49-F238E27FC236}">
                <a16:creationId xmlns:a16="http://schemas.microsoft.com/office/drawing/2014/main" id="{AF4875E8-F41C-CD4B-3C97-0B587200102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0B3582F4-B245-AC87-0128-296B2180DC3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1187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24</a:t>
            </a:fld>
            <a:endParaRPr lang="cs-CZ"/>
          </a:p>
        </p:txBody>
      </p:sp>
    </p:spTree>
    <p:extLst>
      <p:ext uri="{BB962C8B-B14F-4D97-AF65-F5344CB8AC3E}">
        <p14:creationId xmlns:p14="http://schemas.microsoft.com/office/powerpoint/2010/main" val="34015999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21F70-D531-0D50-68E2-0C28AC017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345B0D-A012-9D9C-A979-FBB60DF51BDF}"/>
              </a:ext>
            </a:extLst>
          </p:cNvPr>
          <p:cNvSpPr>
            <a:spLocks noGrp="1" noRot="1" noChangeAspect="1"/>
          </p:cNvSpPr>
          <p:nvPr>
            <p:ph type="sldImg"/>
          </p:nvPr>
        </p:nvSpPr>
        <p:spPr>
          <a:xfrm>
            <a:off x="2392363" y="527050"/>
            <a:ext cx="4684712" cy="2635250"/>
          </a:xfrm>
        </p:spPr>
      </p:sp>
      <p:sp>
        <p:nvSpPr>
          <p:cNvPr id="3" name="Notes Placeholder 2">
            <a:extLst>
              <a:ext uri="{FF2B5EF4-FFF2-40B4-BE49-F238E27FC236}">
                <a16:creationId xmlns:a16="http://schemas.microsoft.com/office/drawing/2014/main" id="{A6F838E9-0AEF-3ECA-03CD-A82364E3A5B2}"/>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0B4B5ABF-E52D-631F-925A-4B1A056FEA3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889AF7-9811-4878-A7BC-D913F2875846}"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53350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1128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41261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03652" cy="352068"/>
          </a:xfrm>
          <a:prstGeom prst="rect">
            <a:avLst/>
          </a:prstGeom>
        </p:spPr>
        <p:txBody>
          <a:bodyPr vert="horz" lIns="94229" tIns="47114" rIns="94229" bIns="47114"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364671" y="0"/>
            <a:ext cx="4103652" cy="352068"/>
          </a:xfrm>
          <a:prstGeom prst="rect">
            <a:avLst/>
          </a:prstGeom>
        </p:spPr>
        <p:txBody>
          <a:bodyPr vert="horz" lIns="94229" tIns="47114" rIns="94229" bIns="47114"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392363" y="527050"/>
            <a:ext cx="4684712" cy="2635250"/>
          </a:xfrm>
          <a:prstGeom prst="rect">
            <a:avLst/>
          </a:prstGeom>
          <a:noFill/>
          <a:ln w="12700">
            <a:solidFill>
              <a:prstClr val="black"/>
            </a:solidFill>
          </a:ln>
        </p:spPr>
        <p:txBody>
          <a:bodyPr vert="horz" lIns="94229" tIns="47114" rIns="94229" bIns="47114" rtlCol="0" anchor="ctr"/>
          <a:lstStyle/>
          <a:p>
            <a:endParaRPr/>
          </a:p>
        </p:txBody>
      </p:sp>
      <p:sp>
        <p:nvSpPr>
          <p:cNvPr id="5" name="Notes Placeholder 4"/>
          <p:cNvSpPr>
            <a:spLocks noGrp="1"/>
          </p:cNvSpPr>
          <p:nvPr>
            <p:ph type="body" sz="quarter" idx="3"/>
          </p:nvPr>
        </p:nvSpPr>
        <p:spPr>
          <a:xfrm>
            <a:off x="946997" y="3338124"/>
            <a:ext cx="7575973" cy="3163721"/>
          </a:xfrm>
          <a:prstGeom prst="rect">
            <a:avLst/>
          </a:prstGeom>
        </p:spPr>
        <p:txBody>
          <a:bodyPr vert="horz" lIns="94229" tIns="47114" rIns="94229" bIns="47114" rtlCol="0"/>
          <a:lstStyle/>
          <a:p>
            <a:endParaRPr lang="en-US" dirty="0"/>
          </a:p>
        </p:txBody>
      </p:sp>
      <p:sp>
        <p:nvSpPr>
          <p:cNvPr id="6" name="Footer Placeholder 5"/>
          <p:cNvSpPr>
            <a:spLocks noGrp="1"/>
          </p:cNvSpPr>
          <p:nvPr>
            <p:ph type="ftr" sz="quarter" idx="4"/>
          </p:nvPr>
        </p:nvSpPr>
        <p:spPr>
          <a:xfrm>
            <a:off x="0" y="6676250"/>
            <a:ext cx="4103652" cy="350438"/>
          </a:xfrm>
          <a:prstGeom prst="rect">
            <a:avLst/>
          </a:prstGeom>
        </p:spPr>
        <p:txBody>
          <a:bodyPr vert="horz" lIns="94229" tIns="47114" rIns="94229" bIns="47114"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364671" y="6676250"/>
            <a:ext cx="4103652" cy="350438"/>
          </a:xfrm>
          <a:prstGeom prst="rect">
            <a:avLst/>
          </a:prstGeom>
        </p:spPr>
        <p:txBody>
          <a:bodyPr vert="horz" lIns="94229" tIns="47114" rIns="94229" bIns="47114"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1287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1713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C75B70-81E9-DD11-6F8C-73274111D5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4DF870-0E0B-FC7A-D9DC-3F22657506B6}"/>
              </a:ext>
            </a:extLst>
          </p:cNvPr>
          <p:cNvSpPr>
            <a:spLocks noGrp="1" noRot="1" noChangeAspect="1"/>
          </p:cNvSpPr>
          <p:nvPr>
            <p:ph type="sldImg"/>
          </p:nvPr>
        </p:nvSpPr>
        <p:spPr>
          <a:xfrm>
            <a:off x="2392363" y="527050"/>
            <a:ext cx="4684712" cy="2635250"/>
          </a:xfrm>
        </p:spPr>
      </p:sp>
      <p:sp>
        <p:nvSpPr>
          <p:cNvPr id="3" name="Notes Placeholder 2">
            <a:extLst>
              <a:ext uri="{FF2B5EF4-FFF2-40B4-BE49-F238E27FC236}">
                <a16:creationId xmlns:a16="http://schemas.microsoft.com/office/drawing/2014/main" id="{02ED6E6A-1CBD-A95B-C628-D7BC091D49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A543726-8B2B-2E07-AF1E-F7A233A296C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0393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92363" y="527050"/>
            <a:ext cx="4684712" cy="263525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1B2431-D351-4C6E-A3CF-9DFAC0E3E050}" type="slidenum">
              <a:rPr kumimoji="0" lang="cs-CZ"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cs-CZ"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038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08134-70F1-CFEA-65B4-D0E4C99273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ADB7CE-B230-3DCF-B2A5-D16CCAF04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11FA14-3EA9-1911-4FC3-0B68EA28E6BA}"/>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5" name="Footer Placeholder 4">
            <a:extLst>
              <a:ext uri="{FF2B5EF4-FFF2-40B4-BE49-F238E27FC236}">
                <a16:creationId xmlns:a16="http://schemas.microsoft.com/office/drawing/2014/main" id="{2A6ED3A0-F0AB-ED0E-E0B9-F20E937972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9E9B7F-B3A3-B10D-D85E-D460BCC9E01E}"/>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156857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3110F-8F18-6784-AF2C-E51C4D2EFBF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A88A553-9191-6B95-E684-407DFBA483D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2C5153-47A8-685B-162C-19CC973B06A6}"/>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5" name="Footer Placeholder 4">
            <a:extLst>
              <a:ext uri="{FF2B5EF4-FFF2-40B4-BE49-F238E27FC236}">
                <a16:creationId xmlns:a16="http://schemas.microsoft.com/office/drawing/2014/main" id="{FAE0DBF0-3A4B-271D-6DE1-32AF8F87D4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150E0D-B91D-C8A1-51EA-E30A4EB3CB8A}"/>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37862076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95EDD2-3D00-ED4A-350A-63CEC3EC48A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342E050-683E-BB12-C805-0DA87ACEEF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7A9C966-F0D5-CF52-26F2-A5CFFDED0868}"/>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5" name="Footer Placeholder 4">
            <a:extLst>
              <a:ext uri="{FF2B5EF4-FFF2-40B4-BE49-F238E27FC236}">
                <a16:creationId xmlns:a16="http://schemas.microsoft.com/office/drawing/2014/main" id="{BA9B91EB-D68C-3E40-95A8-DBFF4642D61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64CB392-CD24-BE54-A6D1-562FE4BAFA49}"/>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981605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951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4448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47827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95337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444969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849624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4594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2308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C057D-6027-6DF8-2349-7E31BB6198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A689FC8-E9EF-B015-8120-22A74E0F26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58EFC00-8EC7-DD97-08B1-93CD529819A2}"/>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5" name="Footer Placeholder 4">
            <a:extLst>
              <a:ext uri="{FF2B5EF4-FFF2-40B4-BE49-F238E27FC236}">
                <a16:creationId xmlns:a16="http://schemas.microsoft.com/office/drawing/2014/main" id="{D6FBB3A7-3CD7-2576-A84A-7FE7D66AE1A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A5CB0DE-4E7A-0FC8-9813-5DF0065970F9}"/>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35881513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051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90661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02106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28D-5930-045D-FBEE-D7AA3E1A598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AEF2A70-3AD6-D81A-BE59-700440D6467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40D1D9-9F46-32F0-8279-38816478919C}"/>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5" name="Footer Placeholder 4">
            <a:extLst>
              <a:ext uri="{FF2B5EF4-FFF2-40B4-BE49-F238E27FC236}">
                <a16:creationId xmlns:a16="http://schemas.microsoft.com/office/drawing/2014/main" id="{0A1ECD93-BB4F-F500-F190-088D314360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0C6E76B-B32F-BB15-9E31-8BC2F26FE766}"/>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4281677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C842C-CA3C-C3B8-384C-B92A13B88DD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AD4E78A-6904-BE78-21E4-CE51C2A5C7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9746DB1-845F-8F5F-51A3-DD054C6CB04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9CA3C2-4ED3-9296-8356-43A1D74A88E3}"/>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6" name="Footer Placeholder 5">
            <a:extLst>
              <a:ext uri="{FF2B5EF4-FFF2-40B4-BE49-F238E27FC236}">
                <a16:creationId xmlns:a16="http://schemas.microsoft.com/office/drawing/2014/main" id="{FCC2539F-5DA8-3F85-7AFB-6BDCDF42DD3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1476CD-1CEF-7FD7-12EA-AE56A24F0346}"/>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986553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82A95-2CA8-64AD-EB02-5B442F855D5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AA091B0-C53C-AD14-6D4F-8EDA2B489B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A6A521-BEBA-BA3C-A2F0-4BDB4FBC87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0B1B548-13FD-D7A7-C732-2A247C23C1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94D313A-3E61-2070-71AE-542E933513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261C331-4B1C-5ABB-E98B-C0C8D61784DD}"/>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8" name="Footer Placeholder 7">
            <a:extLst>
              <a:ext uri="{FF2B5EF4-FFF2-40B4-BE49-F238E27FC236}">
                <a16:creationId xmlns:a16="http://schemas.microsoft.com/office/drawing/2014/main" id="{FD74DF20-E8E7-0F55-C75A-0AD688CA276B}"/>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6092976-1BFF-873D-44EF-974427BC3DEB}"/>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6939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BBC1-7FDA-2828-47A3-D92C200E722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63F51DB-32D8-A79D-DD6A-AD9B3FB8249B}"/>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4" name="Footer Placeholder 3">
            <a:extLst>
              <a:ext uri="{FF2B5EF4-FFF2-40B4-BE49-F238E27FC236}">
                <a16:creationId xmlns:a16="http://schemas.microsoft.com/office/drawing/2014/main" id="{D7681C63-5EAB-E67F-C2C9-CBF488B8D9B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6631505-AB3C-9B43-B7DF-00C839C1F291}"/>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1735846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974089-1C6E-53D0-89A1-4CBB73C9C671}"/>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3" name="Footer Placeholder 2">
            <a:extLst>
              <a:ext uri="{FF2B5EF4-FFF2-40B4-BE49-F238E27FC236}">
                <a16:creationId xmlns:a16="http://schemas.microsoft.com/office/drawing/2014/main" id="{55F6FDCD-F955-8868-328E-A0C6E0B1105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84342E1-C842-D02D-18F7-01F52962AA50}"/>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3000129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3786D-44C8-CB4B-E356-B75C31441B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CCF1F08-B4AD-D25F-CE3F-BE0EC0BB6B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8393938-83FB-E19E-6FEC-CC97D100C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2048DA-8B8B-2145-88EF-AF65131371AA}"/>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6" name="Footer Placeholder 5">
            <a:extLst>
              <a:ext uri="{FF2B5EF4-FFF2-40B4-BE49-F238E27FC236}">
                <a16:creationId xmlns:a16="http://schemas.microsoft.com/office/drawing/2014/main" id="{55B9DC41-798C-8D4A-9198-6FC2B96187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0EC27A-6F17-28A2-41EE-EF704F5C5917}"/>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4131993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5D8E5-AA9F-658D-4800-5595183E6E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9BA5D9-1B8B-47B9-9FDC-C473959D058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51A3648-9ECB-1D2C-E762-E5FF75C5F9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B8013C-EE87-0F0D-5B85-617992549793}"/>
              </a:ext>
            </a:extLst>
          </p:cNvPr>
          <p:cNvSpPr>
            <a:spLocks noGrp="1"/>
          </p:cNvSpPr>
          <p:nvPr>
            <p:ph type="dt" sz="half" idx="10"/>
          </p:nvPr>
        </p:nvSpPr>
        <p:spPr/>
        <p:txBody>
          <a:bodyPr/>
          <a:lstStyle/>
          <a:p>
            <a:fld id="{D8960F0D-42BC-420E-8C66-E2D5C7E0F639}" type="datetimeFigureOut">
              <a:rPr lang="en-GB" smtClean="0"/>
              <a:t>20/01/2025</a:t>
            </a:fld>
            <a:endParaRPr lang="en-GB"/>
          </a:p>
        </p:txBody>
      </p:sp>
      <p:sp>
        <p:nvSpPr>
          <p:cNvPr id="6" name="Footer Placeholder 5">
            <a:extLst>
              <a:ext uri="{FF2B5EF4-FFF2-40B4-BE49-F238E27FC236}">
                <a16:creationId xmlns:a16="http://schemas.microsoft.com/office/drawing/2014/main" id="{4B742E61-5D67-0D16-BA5F-2459E52A301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C857217-D686-207F-63CF-EEA541F2D3ED}"/>
              </a:ext>
            </a:extLst>
          </p:cNvPr>
          <p:cNvSpPr>
            <a:spLocks noGrp="1"/>
          </p:cNvSpPr>
          <p:nvPr>
            <p:ph type="sldNum" sz="quarter" idx="12"/>
          </p:nvPr>
        </p:nvSpPr>
        <p:spPr/>
        <p:txBody>
          <a:bodyPr/>
          <a:lstStyle/>
          <a:p>
            <a:fld id="{EEC94A72-EA3B-4D42-BC1E-F48B0789BED7}" type="slidenum">
              <a:rPr lang="en-GB" smtClean="0"/>
              <a:t>‹#›</a:t>
            </a:fld>
            <a:endParaRPr lang="en-GB"/>
          </a:p>
        </p:txBody>
      </p:sp>
    </p:spTree>
    <p:extLst>
      <p:ext uri="{BB962C8B-B14F-4D97-AF65-F5344CB8AC3E}">
        <p14:creationId xmlns:p14="http://schemas.microsoft.com/office/powerpoint/2010/main" val="14897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21EBDD-1240-7B54-915B-8141C0AEF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979062-F3B2-F988-696E-2BA6E00C0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05A68D-669B-512C-70D0-B5A8943DF3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8960F0D-42BC-420E-8C66-E2D5C7E0F639}" type="datetimeFigureOut">
              <a:rPr lang="en-GB" smtClean="0"/>
              <a:t>20/01/2025</a:t>
            </a:fld>
            <a:endParaRPr lang="en-GB"/>
          </a:p>
        </p:txBody>
      </p:sp>
      <p:sp>
        <p:nvSpPr>
          <p:cNvPr id="5" name="Footer Placeholder 4">
            <a:extLst>
              <a:ext uri="{FF2B5EF4-FFF2-40B4-BE49-F238E27FC236}">
                <a16:creationId xmlns:a16="http://schemas.microsoft.com/office/drawing/2014/main" id="{4B4EA86A-4B2F-8E76-67B5-9929CB4633E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0D2D34A4-3B70-F8E9-591E-724574ED74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C94A72-EA3B-4D42-BC1E-F48B0789BED7}" type="slidenum">
              <a:rPr lang="en-GB" smtClean="0"/>
              <a:t>‹#›</a:t>
            </a:fld>
            <a:endParaRPr lang="en-GB"/>
          </a:p>
        </p:txBody>
      </p:sp>
    </p:spTree>
    <p:extLst>
      <p:ext uri="{BB962C8B-B14F-4D97-AF65-F5344CB8AC3E}">
        <p14:creationId xmlns:p14="http://schemas.microsoft.com/office/powerpoint/2010/main" val="42294638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138422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nutrition.org.uk/media/yh2botxi/protein-in-the-diet_resource.pdf"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0.jpeg"/><Relationship Id="rId4" Type="http://schemas.openxmlformats.org/officeDocument/2006/relationships/hyperlink" Target="https://www.nutrition.org.uk/creating-a-healthy-diet/portion-sizes/"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3" Type="http://schemas.openxmlformats.org/officeDocument/2006/relationships/hyperlink" Target="https://www.osteoporosis.foundation/educational-hub/topic/calcium-calculator"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s://www.nutrition.org.uk/nutrition-for/women/menopause/managing-menopause-symptoms-with-nutrition-and-diet/"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hyperlink" Target="https://www.womens-health-concern.org/wp-content/uploads/2023/07/28-WHC-FACTSHEET-Nutrition-in-Menopause-JULY2023-A.pdf" TargetMode="External"/><Relationship Id="rId13" Type="http://schemas.openxmlformats.org/officeDocument/2006/relationships/hyperlink" Target="https://oldwayspt.org/explore-heritage-diets/mediterranean-diet/" TargetMode="External"/><Relationship Id="rId3" Type="http://schemas.openxmlformats.org/officeDocument/2006/relationships/hyperlink" Target="Nutrition%20in%20Menopause%20(Women&#8217;s%20Health%20Concern)" TargetMode="External"/><Relationship Id="rId7" Type="http://schemas.openxmlformats.org/officeDocument/2006/relationships/hyperlink" Target="https://www.nhs.uk/womens-health/menopause/" TargetMode="External"/><Relationship Id="rId12" Type="http://schemas.openxmlformats.org/officeDocument/2006/relationships/hyperlink" Target="https://www.nutrition.org.uk/nutrition-for/women/menopause/managing-menopause-symptoms-with-nutrition-and-diet/" TargetMode="External"/><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hyperlink" Target="https://cycleofchange.org/" TargetMode="External"/><Relationship Id="rId11" Type="http://schemas.openxmlformats.org/officeDocument/2006/relationships/hyperlink" Target="https://www.nutrition.org.uk/media/1c0fdfzn/nutrition-and-the-menopause.pdf" TargetMode="External"/><Relationship Id="rId5" Type="http://schemas.openxmlformats.org/officeDocument/2006/relationships/hyperlink" Target="https://www.rcog.org.uk/for-the-public/browse-our-patient-information/" TargetMode="External"/><Relationship Id="rId10" Type="http://schemas.openxmlformats.org/officeDocument/2006/relationships/hyperlink" Target="https://www.heartuk.org.uk/downloads/factsheets/uclp/alpro-uclp-menopause-guide---interactive-oct2021.pdf" TargetMode="External"/><Relationship Id="rId4" Type="http://schemas.openxmlformats.org/officeDocument/2006/relationships/hyperlink" Target="https://www.heartuk.org.uk/healthy-living/introduction" TargetMode="External"/><Relationship Id="rId9" Type="http://schemas.openxmlformats.org/officeDocument/2006/relationships/hyperlink" Target="https://www.bda.uk.com/static/da7a32fc-4ab3-42e1-b2573359e81471d0/Menopause-food-fact-sheet.pdf" TargetMode="External"/><Relationship Id="rId14" Type="http://schemas.openxmlformats.org/officeDocument/2006/relationships/hyperlink" Target="https://www.heartuk.org.uk/healthy-diets/the-mediterranean-diet"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hyperlink" Target="https://www.gov.uk/get-a-ppc/hrt-ppc"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70FE4-7581-BF69-7151-257A47D134F8}"/>
              </a:ext>
            </a:extLst>
          </p:cNvPr>
          <p:cNvSpPr>
            <a:spLocks noGrp="1"/>
          </p:cNvSpPr>
          <p:nvPr>
            <p:ph type="ctrTitle"/>
          </p:nvPr>
        </p:nvSpPr>
        <p:spPr>
          <a:xfrm>
            <a:off x="1534633" y="1558300"/>
            <a:ext cx="9144000" cy="2387600"/>
          </a:xfrm>
          <a:solidFill>
            <a:srgbClr val="00A499"/>
          </a:solidFill>
        </p:spPr>
        <p:txBody>
          <a:bodyPr/>
          <a:lstStyle/>
          <a:p>
            <a:r>
              <a:rPr lang="en-GB" b="1" dirty="0">
                <a:latin typeface="Arial" panose="020B0604020202020204" pitchFamily="34" charset="0"/>
                <a:cs typeface="Arial" panose="020B0604020202020204" pitchFamily="34" charset="0"/>
              </a:rPr>
              <a:t>Menopause</a:t>
            </a:r>
            <a:r>
              <a:rPr lang="en-GB" dirty="0">
                <a:latin typeface="Arial" panose="020B0604020202020204" pitchFamily="34" charset="0"/>
                <a:cs typeface="Arial" panose="020B0604020202020204" pitchFamily="34" charset="0"/>
              </a:rPr>
              <a:t> </a:t>
            </a:r>
          </a:p>
        </p:txBody>
      </p:sp>
      <p:sp>
        <p:nvSpPr>
          <p:cNvPr id="3" name="Subtitle 2">
            <a:extLst>
              <a:ext uri="{FF2B5EF4-FFF2-40B4-BE49-F238E27FC236}">
                <a16:creationId xmlns:a16="http://schemas.microsoft.com/office/drawing/2014/main" id="{1B5B45B6-A08C-A071-F09B-2A7C0D7DFCE3}"/>
              </a:ext>
            </a:extLst>
          </p:cNvPr>
          <p:cNvSpPr>
            <a:spLocks noGrp="1"/>
          </p:cNvSpPr>
          <p:nvPr>
            <p:ph type="subTitle" idx="1"/>
          </p:nvPr>
        </p:nvSpPr>
        <p:spPr>
          <a:xfrm>
            <a:off x="1534633" y="4037975"/>
            <a:ext cx="9144000" cy="1655762"/>
          </a:xfrm>
        </p:spPr>
        <p:txBody>
          <a:bodyPr>
            <a:normAutofit fontScale="85000" lnSpcReduction="20000"/>
          </a:bodyPr>
          <a:lstStyle/>
          <a:p>
            <a:r>
              <a:rPr lang="en-GB" sz="4000" u="sng" dirty="0">
                <a:solidFill>
                  <a:srgbClr val="00A499"/>
                </a:solidFill>
                <a:latin typeface="Arial" panose="020B0604020202020204" pitchFamily="34" charset="0"/>
                <a:cs typeface="Arial" panose="020B0604020202020204" pitchFamily="34" charset="0"/>
              </a:rPr>
              <a:t>Patient Information</a:t>
            </a:r>
          </a:p>
          <a:p>
            <a:endParaRPr lang="en-GB" sz="4000" i="1" dirty="0">
              <a:solidFill>
                <a:srgbClr val="00A499"/>
              </a:solidFill>
              <a:latin typeface="Arial" panose="020B0604020202020204" pitchFamily="34" charset="0"/>
              <a:cs typeface="Arial" panose="020B0604020202020204" pitchFamily="34" charset="0"/>
            </a:endParaRPr>
          </a:p>
          <a:p>
            <a:r>
              <a:rPr lang="en-GB" sz="2600" b="1" i="1" dirty="0">
                <a:solidFill>
                  <a:srgbClr val="00A499"/>
                </a:solidFill>
                <a:latin typeface="Arial" panose="020B0604020202020204" pitchFamily="34" charset="0"/>
                <a:cs typeface="Arial" panose="020B0604020202020204" pitchFamily="34" charset="0"/>
              </a:rPr>
              <a:t>Note: This presentation contains links to websites, click on blue underlined text to access </a:t>
            </a:r>
          </a:p>
        </p:txBody>
      </p:sp>
      <p:sp>
        <p:nvSpPr>
          <p:cNvPr id="6" name="TextBox 5">
            <a:extLst>
              <a:ext uri="{FF2B5EF4-FFF2-40B4-BE49-F238E27FC236}">
                <a16:creationId xmlns:a16="http://schemas.microsoft.com/office/drawing/2014/main" id="{4C3CA440-6CF9-2F7C-9D3A-FB758749C0E9}"/>
              </a:ext>
            </a:extLst>
          </p:cNvPr>
          <p:cNvSpPr txBox="1"/>
          <p:nvPr/>
        </p:nvSpPr>
        <p:spPr>
          <a:xfrm>
            <a:off x="95692" y="6368903"/>
            <a:ext cx="5018568"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Authors: Dr Holly Vaughan / Lisa Jack</a:t>
            </a:r>
          </a:p>
          <a:p>
            <a:r>
              <a:rPr lang="en-GB" sz="1000" dirty="0">
                <a:latin typeface="Arial" panose="020B0604020202020204" pitchFamily="34" charset="0"/>
                <a:cs typeface="Arial" panose="020B0604020202020204" pitchFamily="34" charset="0"/>
              </a:rPr>
              <a:t>Involved in development: Dr Louise Bramble, Dr Jo Jenkins, Kirsty Hinton  </a:t>
            </a:r>
          </a:p>
        </p:txBody>
      </p:sp>
      <p:pic>
        <p:nvPicPr>
          <p:cNvPr id="7" name="Graphic 2">
            <a:extLst>
              <a:ext uri="{FF2B5EF4-FFF2-40B4-BE49-F238E27FC236}">
                <a16:creationId xmlns:a16="http://schemas.microsoft.com/office/drawing/2014/main" id="{CD74368D-5DCF-F032-19F3-8104EFC3D0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495221" y="188913"/>
            <a:ext cx="1447800" cy="628650"/>
          </a:xfrm>
          <a:prstGeom prst="rect">
            <a:avLst/>
          </a:prstGeom>
        </p:spPr>
      </p:pic>
      <p:pic>
        <p:nvPicPr>
          <p:cNvPr id="8" name="Graphic 1">
            <a:extLst>
              <a:ext uri="{FF2B5EF4-FFF2-40B4-BE49-F238E27FC236}">
                <a16:creationId xmlns:a16="http://schemas.microsoft.com/office/drawing/2014/main" id="{D45F0DBF-A2A4-B949-39C8-50E44024BB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6154" y="151606"/>
            <a:ext cx="2117725" cy="485775"/>
          </a:xfrm>
          <a:prstGeom prst="rect">
            <a:avLst/>
          </a:prstGeom>
        </p:spPr>
      </p:pic>
      <p:sp>
        <p:nvSpPr>
          <p:cNvPr id="9" name="Rectangle 3">
            <a:extLst>
              <a:ext uri="{FF2B5EF4-FFF2-40B4-BE49-F238E27FC236}">
                <a16:creationId xmlns:a16="http://schemas.microsoft.com/office/drawing/2014/main" id="{6CFCF6E6-1DC7-5A81-704D-38D8A4810AAF}"/>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746766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1321" cy="6858000"/>
            <a:chOff x="0" y="0"/>
            <a:chExt cx="421818" cy="3479800"/>
          </a:xfrm>
        </p:grpSpPr>
        <p:sp>
          <p:nvSpPr>
            <p:cNvPr id="3" name="Freeform 3"/>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defRPr/>
              </a:pPr>
              <a:endParaRPr lang="en-GB" sz="1200" dirty="0">
                <a:solidFill>
                  <a:prstClr val="black"/>
                </a:solidFill>
                <a:latin typeface="Calibri"/>
              </a:endParaRPr>
            </a:p>
          </p:txBody>
        </p:sp>
      </p:grpSp>
      <p:sp>
        <p:nvSpPr>
          <p:cNvPr id="4" name="TextBox 4"/>
          <p:cNvSpPr txBox="1"/>
          <p:nvPr/>
        </p:nvSpPr>
        <p:spPr>
          <a:xfrm>
            <a:off x="1771650" y="1746672"/>
            <a:ext cx="9194800" cy="4925194"/>
          </a:xfrm>
          <a:prstGeom prst="rect">
            <a:avLst/>
          </a:prstGeom>
        </p:spPr>
        <p:txBody>
          <a:bodyPr wrap="square" lIns="0" tIns="0" rIns="0" bIns="0" rtlCol="0" anchor="t">
            <a:spAutoFit/>
          </a:bodyPr>
          <a:lstStyle/>
          <a:p>
            <a:pPr marL="457200" indent="-457200" defTabSz="609630">
              <a:buFont typeface="Arial" panose="020B0604020202020204" pitchFamily="34" charset="0"/>
              <a:buChar char="•"/>
            </a:pPr>
            <a:r>
              <a:rPr lang="en-GB" sz="2667" dirty="0">
                <a:solidFill>
                  <a:prstClr val="white"/>
                </a:solidFill>
                <a:latin typeface="Arial" panose="020B0604020202020204" pitchFamily="34" charset="0"/>
                <a:ea typeface="Calibri"/>
                <a:cs typeface="Arial" panose="020B0604020202020204" pitchFamily="34" charset="0"/>
              </a:rPr>
              <a:t>Many symptoms of perimenopause and menopause including weight gain, hot flushes, night sweats, joint pains, mental health changes.</a:t>
            </a:r>
            <a:endParaRPr lang="en-US" sz="2667" dirty="0">
              <a:solidFill>
                <a:prstClr val="white"/>
              </a:solidFill>
              <a:latin typeface="Arial" panose="020B0604020202020204" pitchFamily="34" charset="0"/>
              <a:cs typeface="Arial" panose="020B0604020202020204" pitchFamily="34" charset="0"/>
            </a:endParaRPr>
          </a:p>
          <a:p>
            <a:pPr marL="457200" indent="-457200" defTabSz="609630">
              <a:buFont typeface="Arial" panose="020B0604020202020204" pitchFamily="34" charset="0"/>
              <a:buChar char="•"/>
            </a:pPr>
            <a:endParaRPr lang="en-GB" sz="2667" dirty="0">
              <a:solidFill>
                <a:prstClr val="white"/>
              </a:solidFill>
              <a:latin typeface="Arial" panose="020B0604020202020204" pitchFamily="34" charset="0"/>
              <a:ea typeface="Calibri"/>
              <a:cs typeface="Arial" panose="020B0604020202020204" pitchFamily="34" charset="0"/>
            </a:endParaRPr>
          </a:p>
          <a:p>
            <a:pPr marL="457200" indent="-457200" defTabSz="609630">
              <a:buFont typeface="Arial" panose="020B0604020202020204" pitchFamily="34" charset="0"/>
              <a:buChar char="•"/>
            </a:pPr>
            <a:r>
              <a:rPr lang="en-GB" sz="2667" dirty="0">
                <a:solidFill>
                  <a:prstClr val="white"/>
                </a:solidFill>
                <a:latin typeface="Arial" panose="020B0604020202020204" pitchFamily="34" charset="0"/>
                <a:ea typeface="Calibri"/>
                <a:cs typeface="Arial" panose="020B0604020202020204" pitchFamily="34" charset="0"/>
              </a:rPr>
              <a:t>Perimenopause and menopause increases the risk of several chronic health conditions, for example; weight, heart conditions, diabetes, blood pressure and osteoporosis.</a:t>
            </a:r>
          </a:p>
          <a:p>
            <a:pPr marL="457200" indent="-457200" defTabSz="609630">
              <a:buFont typeface="Arial" panose="020B0604020202020204" pitchFamily="34" charset="0"/>
              <a:buChar char="•"/>
            </a:pPr>
            <a:endParaRPr lang="en-GB" sz="2667" dirty="0">
              <a:solidFill>
                <a:prstClr val="white"/>
              </a:solidFill>
              <a:latin typeface="Arial" panose="020B0604020202020204" pitchFamily="34" charset="0"/>
              <a:ea typeface="Calibri"/>
              <a:cs typeface="Arial" panose="020B0604020202020204" pitchFamily="34" charset="0"/>
            </a:endParaRPr>
          </a:p>
          <a:p>
            <a:pPr marL="457200" indent="-457200" defTabSz="609630">
              <a:buFont typeface="Arial" panose="020B0604020202020204" pitchFamily="34" charset="0"/>
              <a:buChar char="•"/>
            </a:pPr>
            <a:r>
              <a:rPr lang="en-GB" sz="2667" dirty="0">
                <a:solidFill>
                  <a:prstClr val="white"/>
                </a:solidFill>
                <a:latin typeface="Arial" panose="020B0604020202020204" pitchFamily="34" charset="0"/>
                <a:ea typeface="Calibri"/>
                <a:cs typeface="Arial" panose="020B0604020202020204" pitchFamily="34" charset="0"/>
              </a:rPr>
              <a:t>Improving diet and nutrition can increase the chances of </a:t>
            </a:r>
            <a:r>
              <a:rPr lang="en-GB" sz="2667" b="1" dirty="0">
                <a:solidFill>
                  <a:prstClr val="white"/>
                </a:solidFill>
                <a:latin typeface="Arial" panose="020B0604020202020204" pitchFamily="34" charset="0"/>
                <a:ea typeface="Calibri"/>
                <a:cs typeface="Arial" panose="020B0604020202020204" pitchFamily="34" charset="0"/>
              </a:rPr>
              <a:t>improving symptoms</a:t>
            </a:r>
            <a:r>
              <a:rPr lang="en-GB" sz="2667" dirty="0">
                <a:solidFill>
                  <a:prstClr val="white"/>
                </a:solidFill>
                <a:latin typeface="Arial" panose="020B0604020202020204" pitchFamily="34" charset="0"/>
                <a:ea typeface="Calibri"/>
                <a:cs typeface="Arial" panose="020B0604020202020204" pitchFamily="34" charset="0"/>
              </a:rPr>
              <a:t> and reduce chronic health conditions in some people.</a:t>
            </a:r>
          </a:p>
        </p:txBody>
      </p:sp>
      <p:sp>
        <p:nvSpPr>
          <p:cNvPr id="9" name="TextBox 9"/>
          <p:cNvSpPr txBox="1"/>
          <p:nvPr/>
        </p:nvSpPr>
        <p:spPr>
          <a:xfrm>
            <a:off x="1771650" y="247316"/>
            <a:ext cx="9194800" cy="1231106"/>
          </a:xfrm>
          <a:prstGeom prst="rect">
            <a:avLst/>
          </a:prstGeom>
        </p:spPr>
        <p:txBody>
          <a:bodyPr wrap="square" lIns="0" tIns="0" rIns="0" bIns="0" rtlCol="0" anchor="t">
            <a:spAutoFit/>
          </a:bodyPr>
          <a:lstStyle/>
          <a:p>
            <a:pPr defTabSz="609630">
              <a:defRPr/>
            </a:pPr>
            <a:r>
              <a:rPr lang="en-US" sz="4000" b="1" dirty="0">
                <a:solidFill>
                  <a:prstClr val="white"/>
                </a:solidFill>
                <a:latin typeface="Arial" panose="020B0604020202020204" pitchFamily="34" charset="0"/>
                <a:ea typeface="+mj-lt"/>
                <a:cs typeface="Arial" panose="020B0604020202020204" pitchFamily="34" charset="0"/>
              </a:rPr>
              <a:t>Why is diet &amp; nutrition</a:t>
            </a:r>
            <a:br>
              <a:rPr lang="en-US" sz="4000" b="1" dirty="0">
                <a:solidFill>
                  <a:prstClr val="white"/>
                </a:solidFill>
                <a:latin typeface="Arial" panose="020B0604020202020204" pitchFamily="34" charset="0"/>
                <a:ea typeface="+mj-lt"/>
                <a:cs typeface="Arial" panose="020B0604020202020204" pitchFamily="34" charset="0"/>
              </a:rPr>
            </a:br>
            <a:r>
              <a:rPr lang="en-US" sz="4000" b="1" dirty="0">
                <a:solidFill>
                  <a:prstClr val="white"/>
                </a:solidFill>
                <a:latin typeface="Arial" panose="020B0604020202020204" pitchFamily="34" charset="0"/>
                <a:ea typeface="+mj-lt"/>
                <a:cs typeface="Arial" panose="020B0604020202020204" pitchFamily="34" charset="0"/>
              </a:rPr>
              <a:t>important in menopause?</a:t>
            </a:r>
            <a:endParaRPr lang="en-US" sz="4000" dirty="0">
              <a:solidFill>
                <a:prstClr val="white"/>
              </a:solidFill>
              <a:latin typeface="Arial" panose="020B0604020202020204" pitchFamily="34" charset="0"/>
              <a:ea typeface="DM Serif Display"/>
              <a:cs typeface="Arial" panose="020B0604020202020204" pitchFamily="34" charset="0"/>
              <a:sym typeface="DM Serif Display"/>
            </a:endParaRPr>
          </a:p>
        </p:txBody>
      </p:sp>
      <p:sp>
        <p:nvSpPr>
          <p:cNvPr id="7" name="TextBox 18">
            <a:extLst>
              <a:ext uri="{FF2B5EF4-FFF2-40B4-BE49-F238E27FC236}">
                <a16:creationId xmlns:a16="http://schemas.microsoft.com/office/drawing/2014/main" id="{E5F98558-DEC7-A143-1922-B5126AD17AE5}"/>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defRPr/>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a:t>
            </a:r>
          </a:p>
        </p:txBody>
      </p:sp>
    </p:spTree>
    <p:extLst>
      <p:ext uri="{BB962C8B-B14F-4D97-AF65-F5344CB8AC3E}">
        <p14:creationId xmlns:p14="http://schemas.microsoft.com/office/powerpoint/2010/main" val="3795232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DB7AC-3187-60B6-3967-1BED8FC64A05}"/>
              </a:ext>
            </a:extLst>
          </p:cNvPr>
          <p:cNvSpPr>
            <a:spLocks noGrp="1"/>
          </p:cNvSpPr>
          <p:nvPr>
            <p:ph type="title"/>
          </p:nvPr>
        </p:nvSpPr>
        <p:spPr>
          <a:xfrm>
            <a:off x="1030573" y="1054556"/>
            <a:ext cx="10806071" cy="1461261"/>
          </a:xfrm>
          <a:ln>
            <a:solidFill>
              <a:srgbClr val="92D050"/>
            </a:solidFill>
            <a:prstDash val="lgDash"/>
          </a:ln>
        </p:spPr>
        <p:txBody>
          <a:bodyPr>
            <a:normAutofit fontScale="90000"/>
          </a:bodyPr>
          <a:lstStyle/>
          <a:p>
            <a:pPr algn="l"/>
            <a:r>
              <a:rPr lang="en-US" sz="2000" dirty="0">
                <a:latin typeface="Arial" panose="020B0604020202020204" pitchFamily="34" charset="0"/>
                <a:ea typeface="Calibri"/>
                <a:cs typeface="Arial" panose="020B0604020202020204" pitchFamily="34" charset="0"/>
              </a:rPr>
              <a:t>One of the most common conditions associated with perimenopause or menopause is weight:</a:t>
            </a:r>
            <a:br>
              <a:rPr lang="en-US" sz="2000" dirty="0">
                <a:latin typeface="Arial" panose="020B0604020202020204" pitchFamily="34" charset="0"/>
                <a:ea typeface="Calibri"/>
                <a:cs typeface="Arial" panose="020B0604020202020204" pitchFamily="34" charset="0"/>
              </a:rPr>
            </a:br>
            <a:br>
              <a:rPr lang="en-US" sz="2000" dirty="0">
                <a:latin typeface="Arial" panose="020B0604020202020204" pitchFamily="34" charset="0"/>
                <a:ea typeface="Calibri"/>
                <a:cs typeface="Arial" panose="020B0604020202020204" pitchFamily="34" charset="0"/>
              </a:rPr>
            </a:br>
            <a:r>
              <a:rPr lang="en-US" sz="2000" dirty="0">
                <a:latin typeface="Arial" panose="020B0604020202020204" pitchFamily="34" charset="0"/>
                <a:ea typeface="Calibri"/>
                <a:cs typeface="Arial" panose="020B0604020202020204" pitchFamily="34" charset="0"/>
              </a:rPr>
              <a:t>*Oestrogen levels reduce causing fat to increase</a:t>
            </a:r>
            <a:br>
              <a:rPr lang="en-US" sz="2000" dirty="0">
                <a:latin typeface="Arial" panose="020B0604020202020204" pitchFamily="34" charset="0"/>
                <a:ea typeface="Calibri"/>
                <a:cs typeface="Arial" panose="020B0604020202020204" pitchFamily="34" charset="0"/>
              </a:rPr>
            </a:br>
            <a:r>
              <a:rPr lang="en-US" sz="2000" dirty="0">
                <a:latin typeface="Arial" panose="020B0604020202020204" pitchFamily="34" charset="0"/>
                <a:ea typeface="Calibri"/>
                <a:cs typeface="Arial" panose="020B0604020202020204" pitchFamily="34" charset="0"/>
              </a:rPr>
              <a:t>*Metabolism slows down </a:t>
            </a:r>
            <a:br>
              <a:rPr lang="en-US" sz="2000" dirty="0">
                <a:latin typeface="Arial" panose="020B0604020202020204" pitchFamily="34" charset="0"/>
                <a:ea typeface="Calibri"/>
                <a:cs typeface="Arial" panose="020B0604020202020204" pitchFamily="34" charset="0"/>
              </a:rPr>
            </a:br>
            <a:r>
              <a:rPr lang="en-US" sz="2000" dirty="0">
                <a:latin typeface="Arial" panose="020B0604020202020204" pitchFamily="34" charset="0"/>
                <a:ea typeface="Calibri"/>
                <a:cs typeface="Arial" panose="020B0604020202020204" pitchFamily="34" charset="0"/>
              </a:rPr>
              <a:t>*Hunger is affected</a:t>
            </a:r>
            <a:endParaRPr lang="en-US" sz="2000" dirty="0">
              <a:latin typeface="Arial" panose="020B0604020202020204" pitchFamily="34" charset="0"/>
              <a:cs typeface="Arial" panose="020B0604020202020204" pitchFamily="34" charset="0"/>
            </a:endParaRPr>
          </a:p>
        </p:txBody>
      </p:sp>
      <p:sp>
        <p:nvSpPr>
          <p:cNvPr id="4" name="AutoShape 4">
            <a:extLst>
              <a:ext uri="{FF2B5EF4-FFF2-40B4-BE49-F238E27FC236}">
                <a16:creationId xmlns:a16="http://schemas.microsoft.com/office/drawing/2014/main" id="{5CAD4D6B-79D4-9A76-60B1-323A2425D01F}"/>
              </a:ext>
            </a:extLst>
          </p:cNvPr>
          <p:cNvSpPr/>
          <p:nvPr/>
        </p:nvSpPr>
        <p:spPr>
          <a:xfrm rot="-10800000">
            <a:off x="831321" y="3945946"/>
            <a:ext cx="11360679" cy="0"/>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6" name="AutoShape 6">
            <a:extLst>
              <a:ext uri="{FF2B5EF4-FFF2-40B4-BE49-F238E27FC236}">
                <a16:creationId xmlns:a16="http://schemas.microsoft.com/office/drawing/2014/main" id="{7B033589-5C04-C177-012A-0249AEEF8273}"/>
              </a:ext>
            </a:extLst>
          </p:cNvPr>
          <p:cNvSpPr/>
          <p:nvPr/>
        </p:nvSpPr>
        <p:spPr>
          <a:xfrm rot="-5400000">
            <a:off x="2111642" y="5386940"/>
            <a:ext cx="2908880" cy="26888"/>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AutoShape 7">
            <a:extLst>
              <a:ext uri="{FF2B5EF4-FFF2-40B4-BE49-F238E27FC236}">
                <a16:creationId xmlns:a16="http://schemas.microsoft.com/office/drawing/2014/main" id="{32B9E175-6A36-B216-3F9B-272E83B54E06}"/>
              </a:ext>
            </a:extLst>
          </p:cNvPr>
          <p:cNvSpPr/>
          <p:nvPr/>
        </p:nvSpPr>
        <p:spPr>
          <a:xfrm rot="-5400000" flipV="1">
            <a:off x="4877072" y="5397862"/>
            <a:ext cx="2908881" cy="5044"/>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8" name="AutoShape 8">
            <a:extLst>
              <a:ext uri="{FF2B5EF4-FFF2-40B4-BE49-F238E27FC236}">
                <a16:creationId xmlns:a16="http://schemas.microsoft.com/office/drawing/2014/main" id="{841477AC-D87A-DBF7-3564-613BDF828FC9}"/>
              </a:ext>
            </a:extLst>
          </p:cNvPr>
          <p:cNvSpPr/>
          <p:nvPr/>
        </p:nvSpPr>
        <p:spPr>
          <a:xfrm flipV="1">
            <a:off x="8991955" y="3945942"/>
            <a:ext cx="5044" cy="2996093"/>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grpSp>
        <p:nvGrpSpPr>
          <p:cNvPr id="11" name="Group 12">
            <a:extLst>
              <a:ext uri="{FF2B5EF4-FFF2-40B4-BE49-F238E27FC236}">
                <a16:creationId xmlns:a16="http://schemas.microsoft.com/office/drawing/2014/main" id="{C6632F96-CB2C-B8B1-1A06-9DD627F91A5C}"/>
              </a:ext>
            </a:extLst>
          </p:cNvPr>
          <p:cNvGrpSpPr/>
          <p:nvPr/>
        </p:nvGrpSpPr>
        <p:grpSpPr>
          <a:xfrm>
            <a:off x="3490994" y="3887476"/>
            <a:ext cx="168072" cy="168072"/>
            <a:chOff x="0" y="0"/>
            <a:chExt cx="6350000" cy="6350000"/>
          </a:xfrm>
          <a:solidFill>
            <a:srgbClr val="78BE20"/>
          </a:solidFill>
        </p:grpSpPr>
        <p:sp>
          <p:nvSpPr>
            <p:cNvPr id="12" name="Freeform 13">
              <a:extLst>
                <a:ext uri="{FF2B5EF4-FFF2-40B4-BE49-F238E27FC236}">
                  <a16:creationId xmlns:a16="http://schemas.microsoft.com/office/drawing/2014/main" id="{3B9C0D5A-285F-8880-46B2-31BFE837F56C}"/>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3" name="Group 14">
            <a:extLst>
              <a:ext uri="{FF2B5EF4-FFF2-40B4-BE49-F238E27FC236}">
                <a16:creationId xmlns:a16="http://schemas.microsoft.com/office/drawing/2014/main" id="{1CA4F3A9-C3BC-EA8B-2B03-33FEF59ED322}"/>
              </a:ext>
            </a:extLst>
          </p:cNvPr>
          <p:cNvGrpSpPr/>
          <p:nvPr/>
        </p:nvGrpSpPr>
        <p:grpSpPr>
          <a:xfrm>
            <a:off x="6281579" y="3887476"/>
            <a:ext cx="168072" cy="168072"/>
            <a:chOff x="0" y="0"/>
            <a:chExt cx="6350000" cy="6350000"/>
          </a:xfrm>
          <a:solidFill>
            <a:srgbClr val="78BE20"/>
          </a:solidFill>
        </p:grpSpPr>
        <p:sp>
          <p:nvSpPr>
            <p:cNvPr id="14" name="Freeform 15">
              <a:extLst>
                <a:ext uri="{FF2B5EF4-FFF2-40B4-BE49-F238E27FC236}">
                  <a16:creationId xmlns:a16="http://schemas.microsoft.com/office/drawing/2014/main" id="{1F46FAF2-DBA3-5030-36BA-B6F445A9F3FA}"/>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5" name="Group 16">
            <a:extLst>
              <a:ext uri="{FF2B5EF4-FFF2-40B4-BE49-F238E27FC236}">
                <a16:creationId xmlns:a16="http://schemas.microsoft.com/office/drawing/2014/main" id="{789E4D02-9CC6-0DDB-FB86-6EFB1919DA35}"/>
              </a:ext>
            </a:extLst>
          </p:cNvPr>
          <p:cNvGrpSpPr/>
          <p:nvPr/>
        </p:nvGrpSpPr>
        <p:grpSpPr>
          <a:xfrm>
            <a:off x="8908503" y="3887476"/>
            <a:ext cx="168072" cy="168072"/>
            <a:chOff x="0" y="0"/>
            <a:chExt cx="6350000" cy="6350000"/>
          </a:xfrm>
          <a:solidFill>
            <a:srgbClr val="78BE20"/>
          </a:solidFill>
        </p:grpSpPr>
        <p:sp>
          <p:nvSpPr>
            <p:cNvPr id="16" name="Freeform 17">
              <a:extLst>
                <a:ext uri="{FF2B5EF4-FFF2-40B4-BE49-F238E27FC236}">
                  <a16:creationId xmlns:a16="http://schemas.microsoft.com/office/drawing/2014/main" id="{15FB9C69-8470-20C4-F2CB-A8B9147AACAD}"/>
                </a:ext>
              </a:extLst>
            </p:cNvPr>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7" name="Group 18">
            <a:extLst>
              <a:ext uri="{FF2B5EF4-FFF2-40B4-BE49-F238E27FC236}">
                <a16:creationId xmlns:a16="http://schemas.microsoft.com/office/drawing/2014/main" id="{DAC0A324-5BB6-A9CC-B00E-B88BD3FF6E81}"/>
              </a:ext>
            </a:extLst>
          </p:cNvPr>
          <p:cNvGrpSpPr/>
          <p:nvPr/>
        </p:nvGrpSpPr>
        <p:grpSpPr>
          <a:xfrm>
            <a:off x="0" y="0"/>
            <a:ext cx="831321" cy="6858000"/>
            <a:chOff x="0" y="0"/>
            <a:chExt cx="421818" cy="3479800"/>
          </a:xfrm>
        </p:grpSpPr>
        <p:sp>
          <p:nvSpPr>
            <p:cNvPr id="18" name="Freeform 19">
              <a:extLst>
                <a:ext uri="{FF2B5EF4-FFF2-40B4-BE49-F238E27FC236}">
                  <a16:creationId xmlns:a16="http://schemas.microsoft.com/office/drawing/2014/main" id="{AD103C1C-062F-1406-87CF-8F9F501DFD21}"/>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19" name="TextBox 18">
            <a:extLst>
              <a:ext uri="{FF2B5EF4-FFF2-40B4-BE49-F238E27FC236}">
                <a16:creationId xmlns:a16="http://schemas.microsoft.com/office/drawing/2014/main" id="{3B2C9B0F-EDA8-7906-E63C-F3B1AC729790}"/>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
        <p:nvSpPr>
          <p:cNvPr id="20" name="Title 1">
            <a:extLst>
              <a:ext uri="{FF2B5EF4-FFF2-40B4-BE49-F238E27FC236}">
                <a16:creationId xmlns:a16="http://schemas.microsoft.com/office/drawing/2014/main" id="{B6A08456-B976-0BDE-FFE4-54C1C4EC0556}"/>
              </a:ext>
            </a:extLst>
          </p:cNvPr>
          <p:cNvSpPr txBox="1">
            <a:spLocks/>
          </p:cNvSpPr>
          <p:nvPr/>
        </p:nvSpPr>
        <p:spPr>
          <a:xfrm>
            <a:off x="1030573" y="138050"/>
            <a:ext cx="6742071" cy="93452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4934" b="1" dirty="0">
                <a:solidFill>
                  <a:srgbClr val="00A499"/>
                </a:solidFill>
                <a:latin typeface="Arial" panose="020B0604020202020204" pitchFamily="34" charset="0"/>
                <a:cs typeface="Arial" panose="020B0604020202020204" pitchFamily="34" charset="0"/>
              </a:rPr>
              <a:t>Weight Management</a:t>
            </a:r>
          </a:p>
        </p:txBody>
      </p:sp>
      <p:sp>
        <p:nvSpPr>
          <p:cNvPr id="22" name="TextBox 21">
            <a:extLst>
              <a:ext uri="{FF2B5EF4-FFF2-40B4-BE49-F238E27FC236}">
                <a16:creationId xmlns:a16="http://schemas.microsoft.com/office/drawing/2014/main" id="{F9498C56-31E8-CCA2-DB9C-A5F4F1AD402B}"/>
              </a:ext>
            </a:extLst>
          </p:cNvPr>
          <p:cNvSpPr txBox="1"/>
          <p:nvPr/>
        </p:nvSpPr>
        <p:spPr>
          <a:xfrm>
            <a:off x="839161" y="4246222"/>
            <a:ext cx="2650080" cy="2585323"/>
          </a:xfrm>
          <a:prstGeom prst="rect">
            <a:avLst/>
          </a:prstGeom>
          <a:noFill/>
        </p:spPr>
        <p:txBody>
          <a:bodyPr wrap="square">
            <a:spAutoFit/>
          </a:bodyPr>
          <a:lstStyle/>
          <a:p>
            <a:pPr defTabSz="609630"/>
            <a:r>
              <a:rPr lang="en-GB" dirty="0">
                <a:solidFill>
                  <a:srgbClr val="000000"/>
                </a:solidFill>
                <a:latin typeface="Arial" panose="020B0604020202020204" pitchFamily="34" charset="0"/>
                <a:ea typeface="Calibri"/>
                <a:cs typeface="Arial" panose="020B0604020202020204" pitchFamily="34" charset="0"/>
              </a:rPr>
              <a:t>Many different 'fad diets' &amp; popular diets on social media </a:t>
            </a:r>
          </a:p>
          <a:p>
            <a:pPr marL="285750" indent="-285750" defTabSz="609630">
              <a:buFont typeface="Wingdings" panose="05000000000000000000" pitchFamily="2" charset="2"/>
              <a:buChar char="ü"/>
            </a:pPr>
            <a:r>
              <a:rPr lang="en-GB" dirty="0">
                <a:solidFill>
                  <a:srgbClr val="000000"/>
                </a:solidFill>
                <a:latin typeface="Arial" panose="020B0604020202020204" pitchFamily="34" charset="0"/>
                <a:ea typeface="Calibri"/>
                <a:cs typeface="Arial" panose="020B0604020202020204" pitchFamily="34" charset="0"/>
              </a:rPr>
              <a:t>Use a registered Dietitian </a:t>
            </a:r>
          </a:p>
          <a:p>
            <a:pPr marL="285750" indent="-285750" defTabSz="609630">
              <a:buFont typeface="Wingdings" panose="05000000000000000000" pitchFamily="2" charset="2"/>
              <a:buChar char="ü"/>
            </a:pPr>
            <a:r>
              <a:rPr lang="en-GB" dirty="0">
                <a:solidFill>
                  <a:srgbClr val="000000"/>
                </a:solidFill>
                <a:latin typeface="Arial" panose="020B0604020202020204" pitchFamily="34" charset="0"/>
                <a:ea typeface="Calibri"/>
                <a:cs typeface="Arial" panose="020B0604020202020204" pitchFamily="34" charset="0"/>
              </a:rPr>
              <a:t>Use a registered nutritionist </a:t>
            </a:r>
          </a:p>
          <a:p>
            <a:pPr marL="285750" indent="-285750" defTabSz="609630">
              <a:buFont typeface="Wingdings" panose="05000000000000000000" pitchFamily="2" charset="2"/>
              <a:buChar char="ü"/>
            </a:pPr>
            <a:r>
              <a:rPr lang="en-GB" dirty="0">
                <a:solidFill>
                  <a:srgbClr val="000000"/>
                </a:solidFill>
                <a:latin typeface="Arial" panose="020B0604020202020204" pitchFamily="34" charset="0"/>
                <a:ea typeface="Calibri"/>
                <a:cs typeface="Arial" panose="020B0604020202020204" pitchFamily="34" charset="0"/>
              </a:rPr>
              <a:t>Science based information</a:t>
            </a:r>
          </a:p>
        </p:txBody>
      </p:sp>
      <p:sp>
        <p:nvSpPr>
          <p:cNvPr id="24" name="TextBox 23">
            <a:extLst>
              <a:ext uri="{FF2B5EF4-FFF2-40B4-BE49-F238E27FC236}">
                <a16:creationId xmlns:a16="http://schemas.microsoft.com/office/drawing/2014/main" id="{44198954-DCA9-34E4-610A-6EFC4463BC83}"/>
              </a:ext>
            </a:extLst>
          </p:cNvPr>
          <p:cNvSpPr txBox="1"/>
          <p:nvPr/>
        </p:nvSpPr>
        <p:spPr>
          <a:xfrm>
            <a:off x="3641170" y="4246222"/>
            <a:ext cx="2608244" cy="2031325"/>
          </a:xfrm>
          <a:prstGeom prst="rect">
            <a:avLst/>
          </a:prstGeom>
          <a:noFill/>
        </p:spPr>
        <p:txBody>
          <a:bodyPr wrap="square">
            <a:spAutoFit/>
          </a:bodyPr>
          <a:lstStyle/>
          <a:p>
            <a:pPr defTabSz="609630"/>
            <a:r>
              <a:rPr lang="en-GB" dirty="0">
                <a:solidFill>
                  <a:srgbClr val="000000"/>
                </a:solidFill>
                <a:latin typeface="Arial" panose="020B0604020202020204" pitchFamily="34" charset="0"/>
                <a:ea typeface="Calibri"/>
                <a:cs typeface="Arial" panose="020B0604020202020204" pitchFamily="34" charset="0"/>
              </a:rPr>
              <a:t>No</a:t>
            </a:r>
            <a:r>
              <a:rPr lang="en-GB" i="1" u="sng" dirty="0">
                <a:solidFill>
                  <a:srgbClr val="000000"/>
                </a:solidFill>
                <a:latin typeface="Arial" panose="020B0604020202020204" pitchFamily="34" charset="0"/>
                <a:ea typeface="Calibri"/>
                <a:cs typeface="Arial" panose="020B0604020202020204" pitchFamily="34" charset="0"/>
              </a:rPr>
              <a:t> long-term evidence</a:t>
            </a:r>
            <a:r>
              <a:rPr lang="en-GB" dirty="0">
                <a:solidFill>
                  <a:srgbClr val="000000"/>
                </a:solidFill>
                <a:latin typeface="Arial" panose="020B0604020202020204" pitchFamily="34" charset="0"/>
                <a:ea typeface="Calibri"/>
                <a:cs typeface="Arial" panose="020B0604020202020204" pitchFamily="34" charset="0"/>
              </a:rPr>
              <a:t> of popular diets for menopause e.g. keto / Time Restricted Eating   / Fasting   </a:t>
            </a:r>
          </a:p>
          <a:p>
            <a:pPr defTabSz="609630"/>
            <a:endParaRPr lang="en-GB" dirty="0">
              <a:solidFill>
                <a:srgbClr val="000000"/>
              </a:solidFill>
              <a:latin typeface="Arial" panose="020B0604020202020204" pitchFamily="34" charset="0"/>
              <a:ea typeface="Calibri"/>
              <a:cs typeface="Arial" panose="020B0604020202020204" pitchFamily="34" charset="0"/>
            </a:endParaRPr>
          </a:p>
          <a:p>
            <a:pPr defTabSz="609630"/>
            <a:r>
              <a:rPr lang="en-GB" dirty="0">
                <a:solidFill>
                  <a:srgbClr val="000000"/>
                </a:solidFill>
                <a:latin typeface="Arial" panose="020B0604020202020204" pitchFamily="34" charset="0"/>
                <a:ea typeface="Calibri"/>
                <a:cs typeface="Arial" panose="020B0604020202020204" pitchFamily="34" charset="0"/>
              </a:rPr>
              <a:t>Majority regain weight </a:t>
            </a:r>
            <a:endParaRPr lang="en-GB" dirty="0">
              <a:solidFill>
                <a:prstClr val="black"/>
              </a:solidFill>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F8118736-D72E-7DE7-0828-2EECC6CB68A3}"/>
              </a:ext>
            </a:extLst>
          </p:cNvPr>
          <p:cNvSpPr txBox="1"/>
          <p:nvPr/>
        </p:nvSpPr>
        <p:spPr>
          <a:xfrm>
            <a:off x="6381446" y="4246222"/>
            <a:ext cx="2537892" cy="1200329"/>
          </a:xfrm>
          <a:prstGeom prst="rect">
            <a:avLst/>
          </a:prstGeom>
          <a:noFill/>
        </p:spPr>
        <p:txBody>
          <a:bodyPr wrap="square">
            <a:spAutoFit/>
          </a:bodyPr>
          <a:lstStyle/>
          <a:p>
            <a:pPr defTabSz="609630"/>
            <a:r>
              <a:rPr lang="en-GB" dirty="0">
                <a:solidFill>
                  <a:srgbClr val="000000"/>
                </a:solidFill>
                <a:latin typeface="Arial" panose="020B0604020202020204" pitchFamily="34" charset="0"/>
                <a:ea typeface="Calibri"/>
                <a:cs typeface="Arial" panose="020B0604020202020204" pitchFamily="34" charset="0"/>
              </a:rPr>
              <a:t>Low Calorie Diets not recommended especially lower than 1200 calories </a:t>
            </a:r>
            <a:endParaRPr lang="en-GB" dirty="0">
              <a:solidFill>
                <a:prstClr val="black"/>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5A94066C-BC84-9CEF-9F58-9E681A567FC0}"/>
              </a:ext>
            </a:extLst>
          </p:cNvPr>
          <p:cNvSpPr txBox="1"/>
          <p:nvPr/>
        </p:nvSpPr>
        <p:spPr>
          <a:xfrm>
            <a:off x="9053336" y="4223916"/>
            <a:ext cx="3138664" cy="1200329"/>
          </a:xfrm>
          <a:prstGeom prst="rect">
            <a:avLst/>
          </a:prstGeom>
          <a:noFill/>
        </p:spPr>
        <p:txBody>
          <a:bodyPr wrap="square">
            <a:spAutoFit/>
          </a:bodyPr>
          <a:lstStyle/>
          <a:p>
            <a:pPr defTabSz="609630"/>
            <a:r>
              <a:rPr lang="en-GB" b="1" dirty="0">
                <a:solidFill>
                  <a:srgbClr val="000000"/>
                </a:solidFill>
                <a:latin typeface="Arial" panose="020B0604020202020204" pitchFamily="34" charset="0"/>
                <a:ea typeface="Calibri"/>
                <a:cs typeface="Arial" panose="020B0604020202020204" pitchFamily="34" charset="0"/>
              </a:rPr>
              <a:t>Why? </a:t>
            </a:r>
          </a:p>
          <a:p>
            <a:pPr defTabSz="609630"/>
            <a:r>
              <a:rPr lang="en-GB" dirty="0">
                <a:solidFill>
                  <a:srgbClr val="000000"/>
                </a:solidFill>
                <a:latin typeface="Arial" panose="020B0604020202020204" pitchFamily="34" charset="0"/>
                <a:ea typeface="Calibri"/>
                <a:cs typeface="Arial" panose="020B0604020202020204" pitchFamily="34" charset="0"/>
              </a:rPr>
              <a:t>Nutrient deficiencies have been found &amp; </a:t>
            </a:r>
            <a:r>
              <a:rPr lang="en-GB" u="sng" dirty="0">
                <a:solidFill>
                  <a:srgbClr val="000000"/>
                </a:solidFill>
                <a:latin typeface="Arial" panose="020B0604020202020204" pitchFamily="34" charset="0"/>
                <a:ea typeface="Calibri"/>
                <a:cs typeface="Arial" panose="020B0604020202020204" pitchFamily="34" charset="0"/>
              </a:rPr>
              <a:t>relapse is very common.</a:t>
            </a:r>
          </a:p>
        </p:txBody>
      </p:sp>
      <p:sp>
        <p:nvSpPr>
          <p:cNvPr id="3" name="TextBox 2">
            <a:extLst>
              <a:ext uri="{FF2B5EF4-FFF2-40B4-BE49-F238E27FC236}">
                <a16:creationId xmlns:a16="http://schemas.microsoft.com/office/drawing/2014/main" id="{C25CDFCF-AC63-F4EF-666E-5D65EEF52DF2}"/>
              </a:ext>
            </a:extLst>
          </p:cNvPr>
          <p:cNvSpPr txBox="1"/>
          <p:nvPr/>
        </p:nvSpPr>
        <p:spPr>
          <a:xfrm>
            <a:off x="839161" y="3049560"/>
            <a:ext cx="11360679" cy="400110"/>
          </a:xfrm>
          <a:prstGeom prst="rect">
            <a:avLst/>
          </a:prstGeom>
          <a:noFill/>
        </p:spPr>
        <p:txBody>
          <a:bodyPr wrap="square" rtlCol="0">
            <a:spAutoFit/>
          </a:bodyPr>
          <a:lstStyle/>
          <a:p>
            <a:pPr algn="ctr"/>
            <a:r>
              <a:rPr lang="en-US" sz="2000" dirty="0">
                <a:latin typeface="Arial" panose="020B0604020202020204" pitchFamily="34" charset="0"/>
                <a:ea typeface="Calibri"/>
                <a:cs typeface="Arial" panose="020B0604020202020204" pitchFamily="34" charset="0"/>
              </a:rPr>
              <a:t>What is the </a:t>
            </a:r>
            <a:r>
              <a:rPr lang="en-US" sz="2000" b="1" u="sng" dirty="0">
                <a:latin typeface="Arial" panose="020B0604020202020204" pitchFamily="34" charset="0"/>
                <a:ea typeface="Calibri"/>
                <a:cs typeface="Arial" panose="020B0604020202020204" pitchFamily="34" charset="0"/>
              </a:rPr>
              <a:t>scientific</a:t>
            </a:r>
            <a:r>
              <a:rPr lang="en-US" sz="2000" dirty="0">
                <a:latin typeface="Arial" panose="020B0604020202020204" pitchFamily="34" charset="0"/>
                <a:ea typeface="Calibri"/>
                <a:cs typeface="Arial" panose="020B0604020202020204" pitchFamily="34" charset="0"/>
              </a:rPr>
              <a:t> </a:t>
            </a:r>
            <a:r>
              <a:rPr lang="en-US" sz="2000" b="1" u="sng" dirty="0">
                <a:latin typeface="Arial" panose="020B0604020202020204" pitchFamily="34" charset="0"/>
                <a:ea typeface="Calibri"/>
                <a:cs typeface="Arial" panose="020B0604020202020204" pitchFamily="34" charset="0"/>
              </a:rPr>
              <a:t>evidence</a:t>
            </a:r>
            <a:r>
              <a:rPr lang="en-US" sz="2000" dirty="0">
                <a:latin typeface="Arial" panose="020B0604020202020204" pitchFamily="34" charset="0"/>
                <a:ea typeface="Calibri"/>
                <a:cs typeface="Arial" panose="020B0604020202020204" pitchFamily="34" charset="0"/>
              </a:rPr>
              <a:t> for 'long term' weight loss in menopause? </a:t>
            </a:r>
            <a:endParaRPr lang="en-GB" sz="2000" dirty="0"/>
          </a:p>
        </p:txBody>
      </p:sp>
    </p:spTree>
    <p:extLst>
      <p:ext uri="{BB962C8B-B14F-4D97-AF65-F5344CB8AC3E}">
        <p14:creationId xmlns:p14="http://schemas.microsoft.com/office/powerpoint/2010/main" val="3469809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pic>
        <p:nvPicPr>
          <p:cNvPr id="10" name="Picture 9" descr="A plate of salad with a view of the ocean and boats in the background&#10;&#10;Description automatically generated">
            <a:extLst>
              <a:ext uri="{FF2B5EF4-FFF2-40B4-BE49-F238E27FC236}">
                <a16:creationId xmlns:a16="http://schemas.microsoft.com/office/drawing/2014/main" id="{67E8607A-B5E2-5BDE-6068-89D75F0C686B}"/>
              </a:ext>
            </a:extLst>
          </p:cNvPr>
          <p:cNvPicPr>
            <a:picLocks noChangeAspect="1"/>
          </p:cNvPicPr>
          <p:nvPr/>
        </p:nvPicPr>
        <p:blipFill>
          <a:blip r:embed="rId3" cstate="print">
            <a:extLst>
              <a:ext uri="{28A0092B-C50C-407E-A947-70E740481C1C}">
                <a14:useLocalDpi xmlns:a14="http://schemas.microsoft.com/office/drawing/2010/main" val="0"/>
              </a:ext>
            </a:extLst>
          </a:blip>
          <a:srcRect l="34398" r="17209"/>
          <a:stretch/>
        </p:blipFill>
        <p:spPr>
          <a:xfrm>
            <a:off x="831320" y="1051277"/>
            <a:ext cx="3385079" cy="4663723"/>
          </a:xfrm>
          <a:prstGeom prst="rect">
            <a:avLst/>
          </a:prstGeom>
        </p:spPr>
      </p:pic>
      <p:grpSp>
        <p:nvGrpSpPr>
          <p:cNvPr id="2" name="Group 2"/>
          <p:cNvGrpSpPr/>
          <p:nvPr/>
        </p:nvGrpSpPr>
        <p:grpSpPr>
          <a:xfrm>
            <a:off x="0" y="0"/>
            <a:ext cx="831321" cy="6858000"/>
            <a:chOff x="0" y="0"/>
            <a:chExt cx="421818" cy="3479800"/>
          </a:xfrm>
        </p:grpSpPr>
        <p:sp>
          <p:nvSpPr>
            <p:cNvPr id="3" name="Freeform 3"/>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4" name="TextBox 4"/>
          <p:cNvSpPr txBox="1"/>
          <p:nvPr/>
        </p:nvSpPr>
        <p:spPr>
          <a:xfrm>
            <a:off x="5050101" y="2563481"/>
            <a:ext cx="6754019" cy="3801682"/>
          </a:xfrm>
          <a:prstGeom prst="rect">
            <a:avLst/>
          </a:prstGeom>
        </p:spPr>
        <p:txBody>
          <a:bodyPr wrap="square" lIns="0" tIns="0" rIns="0" bIns="0" rtlCol="0" anchor="t">
            <a:spAutoFit/>
          </a:bodyPr>
          <a:lstStyle/>
          <a:p>
            <a:pPr marL="304815" indent="-304815" defTabSz="609630">
              <a:spcBef>
                <a:spcPts val="800"/>
              </a:spcBef>
              <a:buFont typeface="Courier New" panose="02070309020205020404" pitchFamily="49" charset="0"/>
              <a:buChar char="o"/>
            </a:pPr>
            <a:r>
              <a:rPr lang="en-GB" sz="2133" dirty="0">
                <a:solidFill>
                  <a:prstClr val="white"/>
                </a:solidFill>
                <a:latin typeface="Arial" panose="020B0604020202020204" pitchFamily="34" charset="0"/>
                <a:ea typeface="Calibri"/>
                <a:cs typeface="Arial" panose="020B0604020202020204" pitchFamily="34" charset="0"/>
              </a:rPr>
              <a:t>Balanced Healthy eating principles with strength training does have evidence (over 2-4 years). </a:t>
            </a:r>
          </a:p>
          <a:p>
            <a:pPr defTabSz="609630">
              <a:spcBef>
                <a:spcPts val="800"/>
              </a:spcBef>
            </a:pPr>
            <a:endParaRPr lang="en-GB" sz="2133" dirty="0">
              <a:solidFill>
                <a:prstClr val="white"/>
              </a:solidFill>
              <a:latin typeface="Arial" panose="020B0604020202020204" pitchFamily="34" charset="0"/>
              <a:ea typeface="Calibri"/>
              <a:cs typeface="Arial" panose="020B0604020202020204" pitchFamily="34" charset="0"/>
            </a:endParaRPr>
          </a:p>
          <a:p>
            <a:pPr marL="304815" indent="-304815" defTabSz="609630">
              <a:spcBef>
                <a:spcPts val="800"/>
              </a:spcBef>
              <a:buFont typeface="Courier New" panose="02070309020205020404" pitchFamily="49" charset="0"/>
              <a:buChar char="o"/>
            </a:pPr>
            <a:r>
              <a:rPr lang="en-GB" sz="2133" dirty="0">
                <a:solidFill>
                  <a:prstClr val="white"/>
                </a:solidFill>
                <a:latin typeface="Arial" panose="020B0604020202020204" pitchFamily="34" charset="0"/>
                <a:ea typeface="Calibri"/>
                <a:cs typeface="Arial" panose="020B0604020202020204" pitchFamily="34" charset="0"/>
              </a:rPr>
              <a:t>Mediterranean Diet -  evidence that this diet can positively affect weight management, blood sugar control, cardiovascular disease, blood pressure &amp; other symptoms. </a:t>
            </a:r>
            <a:endParaRPr lang="en-US" sz="2133" dirty="0">
              <a:solidFill>
                <a:prstClr val="white"/>
              </a:solidFill>
              <a:latin typeface="Arial" panose="020B0604020202020204" pitchFamily="34" charset="0"/>
              <a:ea typeface="Calibri"/>
              <a:cs typeface="Arial" panose="020B0604020202020204" pitchFamily="34" charset="0"/>
            </a:endParaRPr>
          </a:p>
          <a:p>
            <a:pPr marL="609630" lvl="1" indent="-304815" defTabSz="609630">
              <a:spcBef>
                <a:spcPts val="800"/>
              </a:spcBef>
              <a:buFont typeface="Courier New" panose="02070309020205020404" pitchFamily="49" charset="0"/>
              <a:buChar char="o"/>
            </a:pPr>
            <a:r>
              <a:rPr lang="en-GB" sz="2133" dirty="0">
                <a:solidFill>
                  <a:prstClr val="white"/>
                </a:solidFill>
                <a:latin typeface="Arial" panose="020B0604020202020204" pitchFamily="34" charset="0"/>
                <a:ea typeface="Calibri"/>
                <a:cs typeface="Arial" panose="020B0604020202020204" pitchFamily="34" charset="0"/>
              </a:rPr>
              <a:t>It is anti-inflammatory &amp; high antioxidants. </a:t>
            </a:r>
          </a:p>
          <a:p>
            <a:pPr marL="609630" lvl="1" indent="-304815" defTabSz="609630">
              <a:spcBef>
                <a:spcPts val="800"/>
              </a:spcBef>
              <a:buFont typeface="Courier New" panose="02070309020205020404" pitchFamily="49" charset="0"/>
              <a:buChar char="o"/>
            </a:pPr>
            <a:r>
              <a:rPr lang="en-GB" sz="2133" dirty="0">
                <a:solidFill>
                  <a:prstClr val="white"/>
                </a:solidFill>
                <a:latin typeface="Arial" panose="020B0604020202020204" pitchFamily="34" charset="0"/>
                <a:ea typeface="Calibri"/>
                <a:cs typeface="Arial" panose="020B0604020202020204" pitchFamily="34" charset="0"/>
              </a:rPr>
              <a:t>Recommended if can be adapted and sustained</a:t>
            </a:r>
            <a:endParaRPr lang="en-GB" sz="2133" dirty="0">
              <a:solidFill>
                <a:prstClr val="white"/>
              </a:solidFill>
              <a:latin typeface="Arial" panose="020B0604020202020204" pitchFamily="34" charset="0"/>
              <a:cs typeface="Arial" panose="020B0604020202020204" pitchFamily="34" charset="0"/>
            </a:endParaRPr>
          </a:p>
          <a:p>
            <a:pPr marL="304815" indent="-304815" defTabSz="609630">
              <a:lnSpc>
                <a:spcPct val="130000"/>
              </a:lnSpc>
              <a:spcBef>
                <a:spcPts val="800"/>
              </a:spcBef>
              <a:buFont typeface="Courier New" panose="02070309020205020404" pitchFamily="49" charset="0"/>
              <a:buChar char="o"/>
            </a:pPr>
            <a:endParaRPr lang="en-US" sz="1867" spc="-13" dirty="0">
              <a:solidFill>
                <a:prstClr val="white"/>
              </a:solidFill>
              <a:latin typeface="Arial" panose="020B0604020202020204" pitchFamily="34" charset="0"/>
              <a:ea typeface="Roboto Mono"/>
              <a:cs typeface="Arial" panose="020B0604020202020204" pitchFamily="34" charset="0"/>
              <a:sym typeface="Roboto Mono"/>
            </a:endParaRPr>
          </a:p>
        </p:txBody>
      </p:sp>
      <p:sp>
        <p:nvSpPr>
          <p:cNvPr id="9" name="TextBox 9"/>
          <p:cNvSpPr txBox="1"/>
          <p:nvPr/>
        </p:nvSpPr>
        <p:spPr>
          <a:xfrm>
            <a:off x="5176309" y="635000"/>
            <a:ext cx="6840713" cy="1641731"/>
          </a:xfrm>
          <a:prstGeom prst="rect">
            <a:avLst/>
          </a:prstGeom>
        </p:spPr>
        <p:txBody>
          <a:bodyPr wrap="square" lIns="0" tIns="0" rIns="0" bIns="0" rtlCol="0" anchor="t">
            <a:spAutoFit/>
          </a:bodyPr>
          <a:lstStyle/>
          <a:p>
            <a:pPr defTabSz="609630"/>
            <a:r>
              <a:rPr lang="en-US" sz="5334" b="1" dirty="0">
                <a:solidFill>
                  <a:srgbClr val="FFFFFF"/>
                </a:solidFill>
                <a:latin typeface="Arial" panose="020B0604020202020204" pitchFamily="34" charset="0"/>
                <a:ea typeface="DM Serif Display"/>
                <a:cs typeface="Arial" panose="020B0604020202020204" pitchFamily="34" charset="0"/>
                <a:sym typeface="DM Serif Display"/>
              </a:rPr>
              <a:t>Long term weight management </a:t>
            </a:r>
          </a:p>
        </p:txBody>
      </p:sp>
      <p:sp>
        <p:nvSpPr>
          <p:cNvPr id="7" name="TextBox 18">
            <a:extLst>
              <a:ext uri="{FF2B5EF4-FFF2-40B4-BE49-F238E27FC236}">
                <a16:creationId xmlns:a16="http://schemas.microsoft.com/office/drawing/2014/main" id="{E5F98558-DEC7-A143-1922-B5126AD17AE5}"/>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a:t>
            </a:r>
          </a:p>
        </p:txBody>
      </p:sp>
    </p:spTree>
    <p:extLst>
      <p:ext uri="{BB962C8B-B14F-4D97-AF65-F5344CB8AC3E}">
        <p14:creationId xmlns:p14="http://schemas.microsoft.com/office/powerpoint/2010/main" val="4029978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pic>
        <p:nvPicPr>
          <p:cNvPr id="7" name="Content Placeholder 6" descr="Mediterranean Diet Pyramid Poster">
            <a:extLst>
              <a:ext uri="{FF2B5EF4-FFF2-40B4-BE49-F238E27FC236}">
                <a16:creationId xmlns:a16="http://schemas.microsoft.com/office/drawing/2014/main" id="{F4A10518-AF91-1CD7-E1A3-EF5B5DB9B0DE}"/>
              </a:ext>
            </a:extLst>
          </p:cNvPr>
          <p:cNvPicPr>
            <a:picLocks noGrp="1" noChangeAspect="1"/>
          </p:cNvPicPr>
          <p:nvPr>
            <p:ph idx="1"/>
          </p:nvPr>
        </p:nvPicPr>
        <p:blipFill>
          <a:blip r:embed="rId3"/>
          <a:stretch>
            <a:fillRect/>
          </a:stretch>
        </p:blipFill>
        <p:spPr>
          <a:xfrm>
            <a:off x="6451600" y="219797"/>
            <a:ext cx="5283200" cy="6418407"/>
          </a:xfrm>
        </p:spPr>
      </p:pic>
      <p:sp>
        <p:nvSpPr>
          <p:cNvPr id="2" name="TextBox 1">
            <a:extLst>
              <a:ext uri="{FF2B5EF4-FFF2-40B4-BE49-F238E27FC236}">
                <a16:creationId xmlns:a16="http://schemas.microsoft.com/office/drawing/2014/main" id="{C3512E5B-D095-EABA-0E26-7D8FDF3363D6}"/>
              </a:ext>
            </a:extLst>
          </p:cNvPr>
          <p:cNvSpPr txBox="1"/>
          <p:nvPr/>
        </p:nvSpPr>
        <p:spPr>
          <a:xfrm>
            <a:off x="558800" y="685800"/>
            <a:ext cx="5486400" cy="6072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609630"/>
            <a:r>
              <a:rPr lang="en-US" sz="3600" b="1" dirty="0">
                <a:solidFill>
                  <a:srgbClr val="00A499"/>
                </a:solidFill>
                <a:latin typeface="Arial" panose="020B0604020202020204" pitchFamily="34" charset="0"/>
                <a:cs typeface="Arial" panose="020B0604020202020204" pitchFamily="34" charset="0"/>
              </a:rPr>
              <a:t>The Mediterranean Diet:</a:t>
            </a:r>
            <a:endParaRPr lang="en-US" sz="3600" dirty="0">
              <a:solidFill>
                <a:srgbClr val="00A499"/>
              </a:solidFill>
              <a:latin typeface="Arial" panose="020B0604020202020204" pitchFamily="34" charset="0"/>
              <a:cs typeface="Arial" panose="020B0604020202020204" pitchFamily="34" charset="0"/>
            </a:endParaRPr>
          </a:p>
          <a:p>
            <a:pPr marL="304815" indent="-304815" defTabSz="609630">
              <a:spcBef>
                <a:spcPts val="2800"/>
              </a:spcBef>
              <a:buFont typeface="Courier New" panose="02070309020205020404" pitchFamily="49" charset="0"/>
              <a:buChar char="o"/>
            </a:pPr>
            <a:r>
              <a:rPr lang="en-US" sz="2133" b="1" dirty="0">
                <a:solidFill>
                  <a:prstClr val="black"/>
                </a:solidFill>
                <a:latin typeface="Arial" panose="020B0604020202020204" pitchFamily="34" charset="0"/>
                <a:cs typeface="Arial" panose="020B0604020202020204" pitchFamily="34" charset="0"/>
              </a:rPr>
              <a:t>High</a:t>
            </a:r>
            <a:r>
              <a:rPr lang="en-US" sz="2133" dirty="0">
                <a:solidFill>
                  <a:prstClr val="black"/>
                </a:solidFill>
                <a:latin typeface="Arial" panose="020B0604020202020204" pitchFamily="34" charset="0"/>
                <a:cs typeface="Arial" panose="020B0604020202020204" pitchFamily="34" charset="0"/>
              </a:rPr>
              <a:t> intake (daily) to include:</a:t>
            </a:r>
            <a:endParaRPr lang="en-US" sz="1600" dirty="0">
              <a:solidFill>
                <a:prstClr val="black"/>
              </a:solidFill>
              <a:latin typeface="Arial" panose="020B0604020202020204" pitchFamily="34" charset="0"/>
              <a:cs typeface="Arial" panose="020B0604020202020204" pitchFamily="34" charset="0"/>
            </a:endParaRPr>
          </a:p>
          <a:p>
            <a:pPr marL="304815" indent="-304815" defTabSz="609630">
              <a:buFont typeface="Courier New" panose="02070309020205020404" pitchFamily="49" charset="0"/>
              <a:buChar char="o"/>
            </a:pPr>
            <a:r>
              <a:rPr lang="en-US" sz="2133" dirty="0">
                <a:solidFill>
                  <a:prstClr val="black"/>
                </a:solidFill>
                <a:latin typeface="Arial" panose="020B0604020202020204" pitchFamily="34" charset="0"/>
                <a:cs typeface="Arial" panose="020B0604020202020204" pitchFamily="34" charset="0"/>
              </a:rPr>
              <a:t>vegetables &amp; fruits </a:t>
            </a:r>
          </a:p>
          <a:p>
            <a:pPr marL="304815" indent="-304815" defTabSz="609630">
              <a:spcBef>
                <a:spcPts val="800"/>
              </a:spcBef>
              <a:buFont typeface="Courier New" panose="02070309020205020404" pitchFamily="49" charset="0"/>
              <a:buChar char="o"/>
            </a:pPr>
            <a:r>
              <a:rPr lang="en-US" sz="2133" dirty="0">
                <a:solidFill>
                  <a:prstClr val="black"/>
                </a:solidFill>
                <a:latin typeface="Arial" panose="020B0604020202020204" pitchFamily="34" charset="0"/>
                <a:cs typeface="Arial" panose="020B0604020202020204" pitchFamily="34" charset="0"/>
              </a:rPr>
              <a:t>Legumes, beans, nuts, seeds &amp; herbs  </a:t>
            </a:r>
          </a:p>
          <a:p>
            <a:pPr marL="304815" indent="-304815" defTabSz="609630">
              <a:spcBef>
                <a:spcPts val="800"/>
              </a:spcBef>
              <a:buFont typeface="Courier New" panose="02070309020205020404" pitchFamily="49" charset="0"/>
              <a:buChar char="o"/>
            </a:pPr>
            <a:r>
              <a:rPr lang="en-US" sz="2133" dirty="0">
                <a:solidFill>
                  <a:prstClr val="black"/>
                </a:solidFill>
                <a:latin typeface="Arial" panose="020B0604020202020204" pitchFamily="34" charset="0"/>
                <a:cs typeface="Arial" panose="020B0604020202020204" pitchFamily="34" charset="0"/>
              </a:rPr>
              <a:t>Cereals &amp; grains (mostly whole)</a:t>
            </a:r>
            <a:endParaRPr lang="en-US" sz="1600" dirty="0">
              <a:solidFill>
                <a:prstClr val="black"/>
              </a:solidFill>
              <a:latin typeface="Arial" panose="020B0604020202020204" pitchFamily="34" charset="0"/>
              <a:cs typeface="Arial" panose="020B0604020202020204" pitchFamily="34" charset="0"/>
            </a:endParaRPr>
          </a:p>
          <a:p>
            <a:pPr marL="304815" indent="-304815" defTabSz="609630">
              <a:spcBef>
                <a:spcPts val="800"/>
              </a:spcBef>
              <a:buFont typeface="Courier New" panose="02070309020205020404" pitchFamily="49" charset="0"/>
              <a:buChar char="o"/>
            </a:pPr>
            <a:r>
              <a:rPr lang="en-US" sz="2133" dirty="0">
                <a:solidFill>
                  <a:prstClr val="black"/>
                </a:solidFill>
                <a:latin typeface="Arial" panose="020B0604020202020204" pitchFamily="34" charset="0"/>
                <a:cs typeface="Arial" panose="020B0604020202020204" pitchFamily="34" charset="0"/>
              </a:rPr>
              <a:t>Healthy unsaturated fats such as olive oil (&amp; avocado).</a:t>
            </a:r>
          </a:p>
          <a:p>
            <a:pPr marL="342917" indent="-342917" defTabSz="609630">
              <a:spcBef>
                <a:spcPts val="800"/>
              </a:spcBef>
              <a:buFont typeface="Courier New" panose="02070309020205020404" pitchFamily="49" charset="0"/>
              <a:buChar char="o"/>
            </a:pPr>
            <a:r>
              <a:rPr lang="en-US" sz="2133" dirty="0">
                <a:solidFill>
                  <a:srgbClr val="000000"/>
                </a:solidFill>
                <a:latin typeface="Arial" panose="020B0604020202020204" pitchFamily="34" charset="0"/>
                <a:ea typeface="+mn-lt"/>
                <a:cs typeface="Arial" panose="020B0604020202020204" pitchFamily="34" charset="0"/>
              </a:rPr>
              <a:t>Fish &amp; seafood (2/week).</a:t>
            </a:r>
            <a:endParaRPr lang="en-US" sz="2133" dirty="0">
              <a:solidFill>
                <a:prstClr val="black"/>
              </a:solidFill>
              <a:latin typeface="Arial" panose="020B0604020202020204" pitchFamily="34" charset="0"/>
              <a:cs typeface="Arial" panose="020B0604020202020204" pitchFamily="34" charset="0"/>
            </a:endParaRPr>
          </a:p>
          <a:p>
            <a:pPr marL="342917" indent="-342917" defTabSz="609630">
              <a:spcBef>
                <a:spcPts val="800"/>
              </a:spcBef>
              <a:buFont typeface="Courier New" panose="02070309020205020404" pitchFamily="49" charset="0"/>
              <a:buChar char="o"/>
            </a:pPr>
            <a:r>
              <a:rPr lang="en-US" sz="2133" b="1" dirty="0">
                <a:solidFill>
                  <a:prstClr val="black"/>
                </a:solidFill>
                <a:latin typeface="Arial" panose="020B0604020202020204" pitchFamily="34" charset="0"/>
                <a:cs typeface="Arial" panose="020B0604020202020204" pitchFamily="34" charset="0"/>
              </a:rPr>
              <a:t>Moderate</a:t>
            </a:r>
            <a:r>
              <a:rPr lang="en-US" sz="2133" dirty="0">
                <a:solidFill>
                  <a:prstClr val="black"/>
                </a:solidFill>
                <a:latin typeface="Arial" panose="020B0604020202020204" pitchFamily="34" charset="0"/>
                <a:cs typeface="Arial" panose="020B0604020202020204" pitchFamily="34" charset="0"/>
              </a:rPr>
              <a:t> intakes of dairy, eggs &amp; occ poultry </a:t>
            </a:r>
          </a:p>
          <a:p>
            <a:pPr marL="342917" indent="-342917" defTabSz="609630">
              <a:spcBef>
                <a:spcPts val="800"/>
              </a:spcBef>
              <a:buFont typeface="Courier New" panose="02070309020205020404" pitchFamily="49" charset="0"/>
              <a:buChar char="o"/>
            </a:pPr>
            <a:r>
              <a:rPr lang="en-US" sz="2133" b="1" dirty="0">
                <a:solidFill>
                  <a:prstClr val="black"/>
                </a:solidFill>
                <a:latin typeface="Arial" panose="020B0604020202020204" pitchFamily="34" charset="0"/>
                <a:cs typeface="Arial" panose="020B0604020202020204" pitchFamily="34" charset="0"/>
              </a:rPr>
              <a:t>Low i</a:t>
            </a:r>
            <a:r>
              <a:rPr lang="en-US" sz="2133" dirty="0">
                <a:solidFill>
                  <a:prstClr val="black"/>
                </a:solidFill>
                <a:latin typeface="Arial" panose="020B0604020202020204" pitchFamily="34" charset="0"/>
                <a:cs typeface="Arial" panose="020B0604020202020204" pitchFamily="34" charset="0"/>
              </a:rPr>
              <a:t>ntakes of red meat</a:t>
            </a:r>
          </a:p>
          <a:p>
            <a:pPr marL="342917" indent="-342917" defTabSz="609630">
              <a:spcBef>
                <a:spcPts val="800"/>
              </a:spcBef>
              <a:buFont typeface="Courier New" panose="02070309020205020404" pitchFamily="49" charset="0"/>
              <a:buChar char="o"/>
            </a:pPr>
            <a:r>
              <a:rPr lang="en-US" sz="2133" dirty="0">
                <a:solidFill>
                  <a:prstClr val="black"/>
                </a:solidFill>
                <a:latin typeface="Arial" panose="020B0604020202020204" pitchFamily="34" charset="0"/>
                <a:cs typeface="Arial" panose="020B0604020202020204" pitchFamily="34" charset="0"/>
              </a:rPr>
              <a:t>Occasional/rare sweets</a:t>
            </a:r>
          </a:p>
          <a:p>
            <a:pPr defTabSz="609630"/>
            <a:endParaRPr lang="en-US" sz="2400" dirty="0">
              <a:solidFill>
                <a:prstClr val="black"/>
              </a:solidFill>
              <a:latin typeface="Arial" panose="020B0604020202020204" pitchFamily="34" charset="0"/>
              <a:cs typeface="Arial" panose="020B0604020202020204" pitchFamily="34" charset="0"/>
            </a:endParaRPr>
          </a:p>
          <a:p>
            <a:pPr marL="342917" indent="-342917" defTabSz="609630">
              <a:buFont typeface="Arial"/>
              <a:buChar char="•"/>
            </a:pPr>
            <a:endParaRPr lang="en-US" sz="24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5151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31575-2C92-F2C1-8994-825189FCF8CB}"/>
              </a:ext>
            </a:extLst>
          </p:cNvPr>
          <p:cNvSpPr>
            <a:spLocks noGrp="1"/>
          </p:cNvSpPr>
          <p:nvPr>
            <p:ph type="title"/>
          </p:nvPr>
        </p:nvSpPr>
        <p:spPr>
          <a:xfrm>
            <a:off x="1580444" y="279400"/>
            <a:ext cx="6281387" cy="1008063"/>
          </a:xfrm>
        </p:spPr>
        <p:txBody>
          <a:bodyPr>
            <a:normAutofit/>
          </a:bodyPr>
          <a:lstStyle/>
          <a:p>
            <a:pPr algn="l"/>
            <a:r>
              <a:rPr lang="en-US" b="1" dirty="0">
                <a:solidFill>
                  <a:schemeClr val="bg1"/>
                </a:solidFill>
                <a:latin typeface="Arial" panose="020B0604020202020204" pitchFamily="34" charset="0"/>
                <a:cs typeface="Arial" panose="020B0604020202020204" pitchFamily="34" charset="0"/>
              </a:rPr>
              <a:t>Weight management behaviours to aim for</a:t>
            </a:r>
            <a:r>
              <a:rPr lang="en-US" dirty="0">
                <a:solidFill>
                  <a:schemeClr val="bg1"/>
                </a:solidFill>
                <a:latin typeface="Arial" panose="020B0604020202020204" pitchFamily="34" charset="0"/>
                <a:cs typeface="Arial" panose="020B0604020202020204" pitchFamily="34" charset="0"/>
              </a:rPr>
              <a:t>: </a:t>
            </a:r>
          </a:p>
        </p:txBody>
      </p:sp>
      <p:sp>
        <p:nvSpPr>
          <p:cNvPr id="3" name="Content Placeholder 2">
            <a:extLst>
              <a:ext uri="{FF2B5EF4-FFF2-40B4-BE49-F238E27FC236}">
                <a16:creationId xmlns:a16="http://schemas.microsoft.com/office/drawing/2014/main" id="{E9F5DBE3-7F9A-F64C-24CD-D3A0237D9AA8}"/>
              </a:ext>
            </a:extLst>
          </p:cNvPr>
          <p:cNvSpPr>
            <a:spLocks noGrp="1"/>
          </p:cNvSpPr>
          <p:nvPr>
            <p:ph idx="1"/>
          </p:nvPr>
        </p:nvSpPr>
        <p:spPr>
          <a:xfrm>
            <a:off x="1580444" y="1652940"/>
            <a:ext cx="7380490" cy="4703410"/>
          </a:xfrm>
        </p:spPr>
        <p:txBody>
          <a:bodyPr vert="horz" lIns="91440" tIns="45720" rIns="91440" bIns="45720" rtlCol="0" anchor="t">
            <a:normAutofit/>
          </a:bodyPr>
          <a:lstStyle/>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Be mindful of eating and </a:t>
            </a:r>
            <a:r>
              <a:rPr lang="en-GB" sz="1600" i="1" dirty="0">
                <a:solidFill>
                  <a:schemeClr val="bg1"/>
                </a:solidFill>
                <a:latin typeface="Arial" panose="020B0604020202020204" pitchFamily="34" charset="0"/>
                <a:ea typeface="Calibri"/>
                <a:cs typeface="Arial" panose="020B0604020202020204" pitchFamily="34" charset="0"/>
              </a:rPr>
              <a:t>why</a:t>
            </a:r>
            <a:r>
              <a:rPr lang="en-GB" sz="1600" dirty="0">
                <a:solidFill>
                  <a:schemeClr val="bg1"/>
                </a:solidFill>
                <a:latin typeface="Arial" panose="020B0604020202020204" pitchFamily="34" charset="0"/>
                <a:ea typeface="Calibri"/>
                <a:cs typeface="Arial" panose="020B0604020202020204" pitchFamily="34" charset="0"/>
              </a:rPr>
              <a:t> you are eating</a:t>
            </a: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Eat slowly, chew slowly</a:t>
            </a:r>
            <a:endParaRPr lang="en-US" sz="1600" dirty="0">
              <a:solidFill>
                <a:schemeClr val="bg1"/>
              </a:solidFill>
              <a:latin typeface="Arial" panose="020B0604020202020204" pitchFamily="34" charset="0"/>
              <a:ea typeface="Calibri"/>
              <a:cs typeface="Arial" panose="020B0604020202020204" pitchFamily="34" charset="0"/>
            </a:endParaRP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Regular 'balanced' meals through day</a:t>
            </a:r>
            <a:endParaRPr lang="en-US" sz="1600" dirty="0">
              <a:solidFill>
                <a:schemeClr val="bg1"/>
              </a:solidFill>
              <a:latin typeface="Arial" panose="020B0604020202020204" pitchFamily="34" charset="0"/>
              <a:ea typeface="Calibri"/>
              <a:cs typeface="Arial" panose="020B0604020202020204" pitchFamily="34" charset="0"/>
            </a:endParaRP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Reducing unplanned unhealthy/processed foods/snacks</a:t>
            </a: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Stop or reduce sugar &amp; sugar drinks</a:t>
            </a:r>
          </a:p>
          <a:p>
            <a:pPr>
              <a:lnSpc>
                <a:spcPct val="120000"/>
              </a:lnSpc>
              <a:buFont typeface="Courier New" panose="02070309020205020404" pitchFamily="49" charset="0"/>
              <a:buChar char="o"/>
            </a:pPr>
            <a:r>
              <a:rPr lang="en-US" sz="1600" dirty="0">
                <a:solidFill>
                  <a:schemeClr val="bg1"/>
                </a:solidFill>
                <a:latin typeface="Arial" panose="020B0604020202020204" pitchFamily="34" charset="0"/>
                <a:ea typeface="Calibri"/>
                <a:cs typeface="Arial" panose="020B0604020202020204" pitchFamily="34" charset="0"/>
              </a:rPr>
              <a:t>Increase vegetables, fruit and </a:t>
            </a:r>
            <a:r>
              <a:rPr lang="en-US" sz="1600" dirty="0" err="1">
                <a:solidFill>
                  <a:schemeClr val="bg1"/>
                </a:solidFill>
                <a:latin typeface="Arial" panose="020B0604020202020204" pitchFamily="34" charset="0"/>
                <a:ea typeface="Calibri"/>
                <a:cs typeface="Arial" panose="020B0604020202020204" pitchFamily="34" charset="0"/>
              </a:rPr>
              <a:t>fibre</a:t>
            </a:r>
            <a:r>
              <a:rPr lang="en-US" sz="1600" dirty="0">
                <a:solidFill>
                  <a:schemeClr val="bg1"/>
                </a:solidFill>
                <a:latin typeface="Arial" panose="020B0604020202020204" pitchFamily="34" charset="0"/>
                <a:ea typeface="Calibri"/>
                <a:cs typeface="Arial" panose="020B0604020202020204" pitchFamily="34" charset="0"/>
              </a:rPr>
              <a:t> overall</a:t>
            </a: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Increased protein or ¼ plate each meal (&amp; plant proteins)</a:t>
            </a:r>
            <a:endParaRPr lang="en-US" sz="1600" dirty="0">
              <a:solidFill>
                <a:schemeClr val="bg1"/>
              </a:solidFill>
              <a:latin typeface="Arial" panose="020B0604020202020204" pitchFamily="34" charset="0"/>
              <a:ea typeface="Calibri"/>
              <a:cs typeface="Arial" panose="020B0604020202020204" pitchFamily="34" charset="0"/>
            </a:endParaRP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mn-lt"/>
                <a:cs typeface="Arial" panose="020B0604020202020204" pitchFamily="34" charset="0"/>
                <a:hlinkClick r:id="rId3"/>
              </a:rPr>
              <a:t>British Nutrition Foundation – Protein in the diet </a:t>
            </a:r>
            <a:endParaRPr lang="en-GB" sz="1600" dirty="0">
              <a:solidFill>
                <a:schemeClr val="bg1"/>
              </a:solidFill>
              <a:latin typeface="Arial" panose="020B0604020202020204" pitchFamily="34" charset="0"/>
              <a:ea typeface="+mn-lt"/>
              <a:cs typeface="Arial" panose="020B0604020202020204" pitchFamily="34" charset="0"/>
            </a:endParaRP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If appropriate, smaller portions – </a:t>
            </a:r>
            <a:r>
              <a:rPr lang="en-GB" sz="1600" dirty="0">
                <a:solidFill>
                  <a:schemeClr val="bg1"/>
                </a:solidFill>
                <a:latin typeface="Arial" panose="020B0604020202020204" pitchFamily="34" charset="0"/>
                <a:ea typeface="Calibri"/>
                <a:cs typeface="Arial" panose="020B0604020202020204" pitchFamily="34" charset="0"/>
                <a:hlinkClick r:id="rId4"/>
              </a:rPr>
              <a:t>check your portion size</a:t>
            </a:r>
            <a:endParaRPr lang="en-GB" sz="1600" dirty="0">
              <a:solidFill>
                <a:schemeClr val="bg1"/>
              </a:solidFill>
              <a:latin typeface="Arial" panose="020B0604020202020204" pitchFamily="34" charset="0"/>
              <a:ea typeface="Calibri"/>
              <a:cs typeface="Arial" panose="020B0604020202020204" pitchFamily="34" charset="0"/>
            </a:endParaRPr>
          </a:p>
          <a:p>
            <a:pPr lvl="1">
              <a:lnSpc>
                <a:spcPct val="120000"/>
              </a:lnSpc>
              <a:buFont typeface="Courier New" panose="02070309020205020404" pitchFamily="49" charset="0"/>
              <a:buChar char="o"/>
            </a:pPr>
            <a:r>
              <a:rPr lang="en-GB" sz="1334" dirty="0">
                <a:solidFill>
                  <a:schemeClr val="bg1"/>
                </a:solidFill>
                <a:latin typeface="Arial" panose="020B0604020202020204" pitchFamily="34" charset="0"/>
                <a:ea typeface="Calibri"/>
                <a:cs typeface="Arial" panose="020B0604020202020204" pitchFamily="34" charset="0"/>
              </a:rPr>
              <a:t>Special care with portions of white refined carbohydrates e.g. white bread</a:t>
            </a:r>
          </a:p>
          <a:p>
            <a:pPr>
              <a:lnSpc>
                <a:spcPct val="120000"/>
              </a:lnSpc>
              <a:buFont typeface="Courier New" panose="02070309020205020404" pitchFamily="49" charset="0"/>
              <a:buChar char="o"/>
            </a:pPr>
            <a:r>
              <a:rPr lang="en-GB" sz="1600" b="1" dirty="0">
                <a:solidFill>
                  <a:schemeClr val="bg1"/>
                </a:solidFill>
                <a:latin typeface="Arial" panose="020B0604020202020204" pitchFamily="34" charset="0"/>
                <a:ea typeface="Calibri"/>
                <a:cs typeface="Arial" panose="020B0604020202020204" pitchFamily="34" charset="0"/>
              </a:rPr>
              <a:t>Most important find what works for you from the evidence and what you can </a:t>
            </a:r>
            <a:r>
              <a:rPr lang="en-GB" sz="1600" b="1" u="sng" dirty="0">
                <a:solidFill>
                  <a:schemeClr val="bg1"/>
                </a:solidFill>
                <a:latin typeface="Arial" panose="020B0604020202020204" pitchFamily="34" charset="0"/>
                <a:ea typeface="Calibri"/>
                <a:cs typeface="Arial" panose="020B0604020202020204" pitchFamily="34" charset="0"/>
              </a:rPr>
              <a:t>maintain.</a:t>
            </a:r>
          </a:p>
          <a:p>
            <a:pPr>
              <a:lnSpc>
                <a:spcPct val="120000"/>
              </a:lnSpc>
              <a:buFont typeface="Courier New" panose="02070309020205020404" pitchFamily="49" charset="0"/>
              <a:buChar char="o"/>
            </a:pPr>
            <a:r>
              <a:rPr lang="en-GB" sz="1600" dirty="0">
                <a:solidFill>
                  <a:schemeClr val="bg1"/>
                </a:solidFill>
                <a:latin typeface="Arial" panose="020B0604020202020204" pitchFamily="34" charset="0"/>
                <a:ea typeface="Calibri"/>
                <a:cs typeface="Arial" panose="020B0604020202020204" pitchFamily="34" charset="0"/>
              </a:rPr>
              <a:t>Activity build in anyway can sustain &amp; include weight bearing exercise for muscle mass</a:t>
            </a:r>
          </a:p>
          <a:p>
            <a:pPr>
              <a:lnSpc>
                <a:spcPct val="120000"/>
              </a:lnSpc>
            </a:pPr>
            <a:endParaRPr lang="en-GB" sz="1600" dirty="0">
              <a:solidFill>
                <a:schemeClr val="bg1"/>
              </a:solidFill>
              <a:latin typeface="Arial" panose="020B0604020202020204" pitchFamily="34" charset="0"/>
              <a:ea typeface="Calibri"/>
              <a:cs typeface="Arial" panose="020B0604020202020204" pitchFamily="34" charset="0"/>
            </a:endParaRPr>
          </a:p>
          <a:p>
            <a:pPr>
              <a:lnSpc>
                <a:spcPct val="120000"/>
              </a:lnSpc>
            </a:pPr>
            <a:endParaRPr lang="en-US" sz="1600" dirty="0">
              <a:solidFill>
                <a:schemeClr val="bg1"/>
              </a:solidFill>
              <a:latin typeface="Arial" panose="020B0604020202020204" pitchFamily="34" charset="0"/>
              <a:cs typeface="Arial" panose="020B0604020202020204" pitchFamily="34" charset="0"/>
            </a:endParaRPr>
          </a:p>
        </p:txBody>
      </p:sp>
      <p:grpSp>
        <p:nvGrpSpPr>
          <p:cNvPr id="5" name="Group 2">
            <a:extLst>
              <a:ext uri="{FF2B5EF4-FFF2-40B4-BE49-F238E27FC236}">
                <a16:creationId xmlns:a16="http://schemas.microsoft.com/office/drawing/2014/main" id="{8966294D-93F3-4CE8-F7B9-45E688EAD8A6}"/>
              </a:ext>
            </a:extLst>
          </p:cNvPr>
          <p:cNvGrpSpPr/>
          <p:nvPr/>
        </p:nvGrpSpPr>
        <p:grpSpPr>
          <a:xfrm>
            <a:off x="0" y="0"/>
            <a:ext cx="831321" cy="6858000"/>
            <a:chOff x="0" y="0"/>
            <a:chExt cx="421818" cy="3479800"/>
          </a:xfrm>
        </p:grpSpPr>
        <p:sp>
          <p:nvSpPr>
            <p:cNvPr id="6" name="Freeform 3">
              <a:extLst>
                <a:ext uri="{FF2B5EF4-FFF2-40B4-BE49-F238E27FC236}">
                  <a16:creationId xmlns:a16="http://schemas.microsoft.com/office/drawing/2014/main" id="{0176A0C3-FCAA-D63C-E104-D02EA3621E08}"/>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defRPr/>
              </a:pPr>
              <a:endParaRPr lang="en-GB" sz="1200">
                <a:solidFill>
                  <a:prstClr val="black"/>
                </a:solidFill>
                <a:latin typeface="Calibri"/>
              </a:endParaRPr>
            </a:p>
          </p:txBody>
        </p:sp>
      </p:grpSp>
      <p:sp>
        <p:nvSpPr>
          <p:cNvPr id="7" name="TextBox 18">
            <a:extLst>
              <a:ext uri="{FF2B5EF4-FFF2-40B4-BE49-F238E27FC236}">
                <a16:creationId xmlns:a16="http://schemas.microsoft.com/office/drawing/2014/main" id="{204CC212-17D6-8171-E577-03C53324237C}"/>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defRPr/>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a:t>
            </a:r>
          </a:p>
        </p:txBody>
      </p:sp>
      <p:pic>
        <p:nvPicPr>
          <p:cNvPr id="9" name="Picture 8" descr="A bag full of fruits and vegetables&#10;&#10;Description automatically generated">
            <a:extLst>
              <a:ext uri="{FF2B5EF4-FFF2-40B4-BE49-F238E27FC236}">
                <a16:creationId xmlns:a16="http://schemas.microsoft.com/office/drawing/2014/main" id="{E8F5D433-7CB7-3645-D417-0F5CB6E1A332}"/>
              </a:ext>
            </a:extLst>
          </p:cNvPr>
          <p:cNvPicPr>
            <a:picLocks noChangeAspect="1"/>
          </p:cNvPicPr>
          <p:nvPr/>
        </p:nvPicPr>
        <p:blipFill>
          <a:blip r:embed="rId5" cstate="print">
            <a:extLst>
              <a:ext uri="{28A0092B-C50C-407E-A947-70E740481C1C}">
                <a14:useLocalDpi xmlns:a14="http://schemas.microsoft.com/office/drawing/2010/main" val="0"/>
              </a:ext>
            </a:extLst>
          </a:blip>
          <a:srcRect l="38978" r="19375" b="13911"/>
          <a:stretch/>
        </p:blipFill>
        <p:spPr>
          <a:xfrm flipH="1">
            <a:off x="8960934" y="1652940"/>
            <a:ext cx="3028135" cy="4171950"/>
          </a:xfrm>
          <a:prstGeom prst="ellipse">
            <a:avLst/>
          </a:prstGeom>
          <a:ln>
            <a:noFill/>
          </a:ln>
          <a:effectLst>
            <a:softEdge rad="112500"/>
          </a:effectLst>
        </p:spPr>
      </p:pic>
    </p:spTree>
    <p:extLst>
      <p:ext uri="{BB962C8B-B14F-4D97-AF65-F5344CB8AC3E}">
        <p14:creationId xmlns:p14="http://schemas.microsoft.com/office/powerpoint/2010/main" val="3533595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grpSp>
        <p:nvGrpSpPr>
          <p:cNvPr id="34" name="Group 6">
            <a:extLst>
              <a:ext uri="{FF2B5EF4-FFF2-40B4-BE49-F238E27FC236}">
                <a16:creationId xmlns:a16="http://schemas.microsoft.com/office/drawing/2014/main" id="{CBA0FACA-1341-F259-4643-28CF9058ABB3}"/>
              </a:ext>
            </a:extLst>
          </p:cNvPr>
          <p:cNvGrpSpPr/>
          <p:nvPr/>
        </p:nvGrpSpPr>
        <p:grpSpPr>
          <a:xfrm>
            <a:off x="5351996" y="3420002"/>
            <a:ext cx="6840005" cy="3420001"/>
            <a:chOff x="-1913891" y="0"/>
            <a:chExt cx="3827781" cy="1913890"/>
          </a:xfrm>
          <a:solidFill>
            <a:srgbClr val="00A499"/>
          </a:solidFill>
        </p:grpSpPr>
        <p:sp>
          <p:nvSpPr>
            <p:cNvPr id="35" name="Freeform 7">
              <a:extLst>
                <a:ext uri="{FF2B5EF4-FFF2-40B4-BE49-F238E27FC236}">
                  <a16:creationId xmlns:a16="http://schemas.microsoft.com/office/drawing/2014/main" id="{0298A9F7-CB3A-E57A-9DD3-909E93F65C27}"/>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36" name="Freeform 7">
              <a:extLst>
                <a:ext uri="{FF2B5EF4-FFF2-40B4-BE49-F238E27FC236}">
                  <a16:creationId xmlns:a16="http://schemas.microsoft.com/office/drawing/2014/main" id="{42AB2CC5-E198-4019-F7BD-01A8A3109DC7}"/>
                </a:ext>
              </a:extLst>
            </p:cNvPr>
            <p:cNvSpPr/>
            <p:nvPr/>
          </p:nvSpPr>
          <p:spPr>
            <a:xfrm>
              <a:off x="-1913891"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8BE20"/>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2" name="Group 2"/>
          <p:cNvGrpSpPr/>
          <p:nvPr/>
        </p:nvGrpSpPr>
        <p:grpSpPr>
          <a:xfrm>
            <a:off x="0" y="0"/>
            <a:ext cx="831321" cy="6858000"/>
            <a:chOff x="0" y="0"/>
            <a:chExt cx="421818" cy="3479800"/>
          </a:xfrm>
        </p:grpSpPr>
        <p:sp>
          <p:nvSpPr>
            <p:cNvPr id="3" name="Freeform 3"/>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4" name="Group 4"/>
          <p:cNvGrpSpPr/>
          <p:nvPr/>
        </p:nvGrpSpPr>
        <p:grpSpPr>
          <a:xfrm>
            <a:off x="5351997" y="0"/>
            <a:ext cx="3420001" cy="3420001"/>
            <a:chOff x="0" y="0"/>
            <a:chExt cx="1913890" cy="1913890"/>
          </a:xfrm>
          <a:solidFill>
            <a:srgbClr val="00A499"/>
          </a:solidFill>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8" name="Group 8"/>
          <p:cNvGrpSpPr/>
          <p:nvPr/>
        </p:nvGrpSpPr>
        <p:grpSpPr>
          <a:xfrm>
            <a:off x="8771999" y="0"/>
            <a:ext cx="3420001" cy="3420001"/>
            <a:chOff x="0" y="0"/>
            <a:chExt cx="1913890" cy="1913890"/>
          </a:xfrm>
          <a:solidFill>
            <a:srgbClr val="78BE20"/>
          </a:solidFill>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3" name="Group 13"/>
          <p:cNvGrpSpPr/>
          <p:nvPr/>
        </p:nvGrpSpPr>
        <p:grpSpPr>
          <a:xfrm>
            <a:off x="5838822" y="130291"/>
            <a:ext cx="2532149" cy="2905192"/>
            <a:chOff x="0" y="-133350"/>
            <a:chExt cx="5064297" cy="5810388"/>
          </a:xfrm>
        </p:grpSpPr>
        <p:sp>
          <p:nvSpPr>
            <p:cNvPr id="14" name="TextBox 14"/>
            <p:cNvSpPr txBox="1"/>
            <p:nvPr/>
          </p:nvSpPr>
          <p:spPr>
            <a:xfrm>
              <a:off x="0" y="1369059"/>
              <a:ext cx="5064297" cy="4307979"/>
            </a:xfrm>
            <a:prstGeom prst="rect">
              <a:avLst/>
            </a:prstGeom>
          </p:spPr>
          <p:txBody>
            <a:bodyPr lIns="0" tIns="0" rIns="0" bIns="0" rtlCol="0" anchor="t">
              <a:spAutoFit/>
            </a:bodyPr>
            <a:lstStyle/>
            <a:p>
              <a:pPr defTabSz="609630">
                <a:lnSpc>
                  <a:spcPts val="3547"/>
                </a:lnSpc>
              </a:pPr>
              <a:r>
                <a:rPr lang="en-US" sz="2533" dirty="0">
                  <a:solidFill>
                    <a:prstClr val="white"/>
                  </a:solidFill>
                  <a:latin typeface="Arial" panose="020B0604020202020204" pitchFamily="34" charset="0"/>
                  <a:ea typeface="DM Serif Display"/>
                  <a:cs typeface="Arial" panose="020B0604020202020204" pitchFamily="34" charset="0"/>
                  <a:sym typeface="DM Serif Display"/>
                </a:rPr>
                <a:t>Breakfast</a:t>
              </a:r>
            </a:p>
            <a:p>
              <a:pPr defTabSz="609630">
                <a:lnSpc>
                  <a:spcPts val="2051"/>
                </a:lnSpc>
              </a:pPr>
              <a:endParaRPr lang="en-US" sz="1333" spc="-13" dirty="0">
                <a:solidFill>
                  <a:prstClr val="white"/>
                </a:solidFill>
                <a:latin typeface="Arial" panose="020B0604020202020204" pitchFamily="34" charset="0"/>
                <a:ea typeface="Roboto Mono"/>
                <a:cs typeface="Arial" panose="020B0604020202020204" pitchFamily="34" charset="0"/>
                <a:sym typeface="Roboto Mono"/>
              </a:endParaRPr>
            </a:p>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x2 eggs</a:t>
              </a:r>
            </a:p>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Wholegrain toast (1-2) &amp; 1-2 veg e.g. spinach / mushrooms </a:t>
              </a:r>
            </a:p>
            <a:p>
              <a:pPr defTabSz="609630"/>
              <a:r>
                <a:rPr lang="en-US" sz="1333" dirty="0">
                  <a:solidFill>
                    <a:prstClr val="white"/>
                  </a:solidFill>
                  <a:latin typeface="Arial" panose="020B0604020202020204" pitchFamily="34" charset="0"/>
                  <a:cs typeface="Arial" panose="020B0604020202020204" pitchFamily="34" charset="0"/>
                </a:rPr>
                <a:t>OR</a:t>
              </a:r>
            </a:p>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Plain/Greek yogurt, large wholegrain oats/granola, berries, nuts /seeds</a:t>
              </a:r>
              <a:endParaRPr lang="en-US" sz="800" dirty="0">
                <a:solidFill>
                  <a:prstClr val="white"/>
                </a:solidFill>
                <a:latin typeface="Arial" panose="020B0604020202020204" pitchFamily="34" charset="0"/>
                <a:ea typeface="DM Serif Display"/>
                <a:cs typeface="Arial" panose="020B0604020202020204" pitchFamily="34" charset="0"/>
                <a:sym typeface="DM Serif Display"/>
              </a:endParaRPr>
            </a:p>
          </p:txBody>
        </p:sp>
        <p:sp>
          <p:nvSpPr>
            <p:cNvPr id="15" name="TextBox 15"/>
            <p:cNvSpPr txBox="1"/>
            <p:nvPr/>
          </p:nvSpPr>
          <p:spPr>
            <a:xfrm>
              <a:off x="0" y="-133350"/>
              <a:ext cx="5064297" cy="1569021"/>
            </a:xfrm>
            <a:prstGeom prst="rect">
              <a:avLst/>
            </a:prstGeom>
          </p:spPr>
          <p:txBody>
            <a:bodyPr lIns="0" tIns="0" rIns="0" bIns="0" rtlCol="0" anchor="t">
              <a:spAutoFit/>
            </a:bodyPr>
            <a:lstStyle/>
            <a:p>
              <a:pPr defTabSz="609630">
                <a:lnSpc>
                  <a:spcPts val="6720"/>
                </a:lnSpc>
              </a:pPr>
              <a:r>
                <a:rPr lang="en-US" sz="4800" dirty="0">
                  <a:solidFill>
                    <a:prstClr val="white"/>
                  </a:solidFill>
                  <a:latin typeface="Arial" panose="020B0604020202020204" pitchFamily="34" charset="0"/>
                  <a:ea typeface="DM Serif Display"/>
                  <a:cs typeface="Arial" panose="020B0604020202020204" pitchFamily="34" charset="0"/>
                  <a:sym typeface="DM Serif Display"/>
                </a:rPr>
                <a:t>01</a:t>
              </a:r>
            </a:p>
          </p:txBody>
        </p:sp>
        <p:sp>
          <p:nvSpPr>
            <p:cNvPr id="16" name="TextBox 16"/>
            <p:cNvSpPr txBox="1"/>
            <p:nvPr/>
          </p:nvSpPr>
          <p:spPr>
            <a:xfrm>
              <a:off x="0" y="2457450"/>
              <a:ext cx="5064297" cy="489494"/>
            </a:xfrm>
            <a:prstGeom prst="rect">
              <a:avLst/>
            </a:prstGeom>
          </p:spPr>
          <p:txBody>
            <a:bodyPr lIns="0" tIns="0" rIns="0" bIns="0" rtlCol="0" anchor="t">
              <a:spAutoFit/>
            </a:bodyPr>
            <a:lstStyle/>
            <a:p>
              <a:pPr defTabSz="609630">
                <a:lnSpc>
                  <a:spcPts val="2051"/>
                </a:lnSpc>
              </a:pPr>
              <a:endParaRPr lang="en-US" sz="1466" spc="-13" dirty="0">
                <a:solidFill>
                  <a:srgbClr val="000000"/>
                </a:solidFill>
                <a:latin typeface="Arial" panose="020B0604020202020204" pitchFamily="34" charset="0"/>
                <a:ea typeface="Roboto Mono"/>
                <a:cs typeface="Arial" panose="020B0604020202020204" pitchFamily="34" charset="0"/>
                <a:sym typeface="Roboto Mono"/>
              </a:endParaRPr>
            </a:p>
          </p:txBody>
        </p:sp>
      </p:grpSp>
      <p:sp>
        <p:nvSpPr>
          <p:cNvPr id="17" name="TextBox 17"/>
          <p:cNvSpPr txBox="1"/>
          <p:nvPr/>
        </p:nvSpPr>
        <p:spPr>
          <a:xfrm>
            <a:off x="1031346" y="2134447"/>
            <a:ext cx="4120626" cy="628377"/>
          </a:xfrm>
          <a:prstGeom prst="rect">
            <a:avLst/>
          </a:prstGeom>
        </p:spPr>
        <p:txBody>
          <a:bodyPr lIns="0" tIns="0" rIns="0" bIns="0" rtlCol="0" anchor="t">
            <a:spAutoFit/>
          </a:bodyPr>
          <a:lstStyle/>
          <a:p>
            <a:pPr algn="ctr" defTabSz="609630">
              <a:lnSpc>
                <a:spcPts val="4907"/>
              </a:lnSpc>
            </a:pPr>
            <a:r>
              <a:rPr lang="en-US" sz="5334" dirty="0">
                <a:solidFill>
                  <a:srgbClr val="00A499"/>
                </a:solidFill>
                <a:latin typeface="Arial" panose="020B0604020202020204" pitchFamily="34" charset="0"/>
                <a:ea typeface="DM Serif Display"/>
                <a:cs typeface="Arial" panose="020B0604020202020204" pitchFamily="34" charset="0"/>
                <a:sym typeface="DM Serif Display"/>
              </a:rPr>
              <a:t>Ideal day</a:t>
            </a:r>
          </a:p>
        </p:txBody>
      </p:sp>
      <p:grpSp>
        <p:nvGrpSpPr>
          <p:cNvPr id="18" name="Group 18"/>
          <p:cNvGrpSpPr/>
          <p:nvPr/>
        </p:nvGrpSpPr>
        <p:grpSpPr>
          <a:xfrm>
            <a:off x="5795924" y="3635539"/>
            <a:ext cx="2532149" cy="1898591"/>
            <a:chOff x="0" y="-133350"/>
            <a:chExt cx="5064297" cy="3797181"/>
          </a:xfrm>
        </p:grpSpPr>
        <p:sp>
          <p:nvSpPr>
            <p:cNvPr id="19" name="TextBox 19"/>
            <p:cNvSpPr txBox="1"/>
            <p:nvPr/>
          </p:nvSpPr>
          <p:spPr>
            <a:xfrm>
              <a:off x="0" y="1374140"/>
              <a:ext cx="5064297" cy="1718931"/>
            </a:xfrm>
            <a:prstGeom prst="rect">
              <a:avLst/>
            </a:prstGeom>
          </p:spPr>
          <p:txBody>
            <a:bodyPr lIns="0" tIns="0" rIns="0" bIns="0" rtlCol="0" anchor="t">
              <a:spAutoFit/>
            </a:bodyPr>
            <a:lstStyle/>
            <a:p>
              <a:pPr defTabSz="609630">
                <a:lnSpc>
                  <a:spcPts val="3547"/>
                </a:lnSpc>
              </a:pPr>
              <a:r>
                <a:rPr lang="en-US" sz="2533" dirty="0">
                  <a:solidFill>
                    <a:srgbClr val="FFFFFF"/>
                  </a:solidFill>
                  <a:latin typeface="Arial" panose="020B0604020202020204" pitchFamily="34" charset="0"/>
                  <a:ea typeface="DM Serif Display"/>
                  <a:cs typeface="Arial" panose="020B0604020202020204" pitchFamily="34" charset="0"/>
                  <a:sym typeface="DM Serif Display"/>
                </a:rPr>
                <a:t>Dinner</a:t>
              </a:r>
            </a:p>
            <a:p>
              <a:pPr defTabSz="609630">
                <a:lnSpc>
                  <a:spcPts val="3547"/>
                </a:lnSpc>
              </a:pPr>
              <a:endParaRPr lang="en-US" sz="2533" dirty="0">
                <a:solidFill>
                  <a:srgbClr val="FFFFFF"/>
                </a:solidFill>
                <a:latin typeface="Arial" panose="020B0604020202020204" pitchFamily="34" charset="0"/>
                <a:ea typeface="DM Serif Display"/>
                <a:cs typeface="Arial" panose="020B0604020202020204" pitchFamily="34" charset="0"/>
                <a:sym typeface="DM Serif Display"/>
              </a:endParaRPr>
            </a:p>
          </p:txBody>
        </p:sp>
        <p:sp>
          <p:nvSpPr>
            <p:cNvPr id="20" name="TextBox 20"/>
            <p:cNvSpPr txBox="1"/>
            <p:nvPr/>
          </p:nvSpPr>
          <p:spPr>
            <a:xfrm>
              <a:off x="0" y="-133350"/>
              <a:ext cx="5064297" cy="1569020"/>
            </a:xfrm>
            <a:prstGeom prst="rect">
              <a:avLst/>
            </a:prstGeom>
          </p:spPr>
          <p:txBody>
            <a:bodyPr lIns="0" tIns="0" rIns="0" bIns="0" rtlCol="0" anchor="t">
              <a:spAutoFit/>
            </a:bodyPr>
            <a:lstStyle/>
            <a:p>
              <a:pPr defTabSz="609630">
                <a:lnSpc>
                  <a:spcPts val="6720"/>
                </a:lnSpc>
              </a:pPr>
              <a:r>
                <a:rPr lang="en-US" sz="4800">
                  <a:solidFill>
                    <a:srgbClr val="F2EBE5"/>
                  </a:solidFill>
                  <a:latin typeface="Arial" panose="020B0604020202020204" pitchFamily="34" charset="0"/>
                  <a:ea typeface="DM Serif Display"/>
                  <a:cs typeface="Arial" panose="020B0604020202020204" pitchFamily="34" charset="0"/>
                  <a:sym typeface="DM Serif Display"/>
                </a:rPr>
                <a:t>03</a:t>
              </a:r>
            </a:p>
          </p:txBody>
        </p:sp>
        <p:sp>
          <p:nvSpPr>
            <p:cNvPr id="21" name="TextBox 21"/>
            <p:cNvSpPr txBox="1"/>
            <p:nvPr/>
          </p:nvSpPr>
          <p:spPr>
            <a:xfrm>
              <a:off x="0" y="2433109"/>
              <a:ext cx="5064297" cy="1230722"/>
            </a:xfrm>
            <a:prstGeom prst="rect">
              <a:avLst/>
            </a:prstGeom>
          </p:spPr>
          <p:txBody>
            <a:bodyPr lIns="0" tIns="0" rIns="0" bIns="0" rtlCol="0" anchor="t">
              <a:spAutoFit/>
            </a:bodyPr>
            <a:lstStyle/>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Fish / chicken, vegetables 2 portions (soya beans) &amp; grain</a:t>
              </a:r>
            </a:p>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Fruit &amp; yogurt</a:t>
              </a:r>
            </a:p>
          </p:txBody>
        </p:sp>
      </p:grpSp>
      <p:grpSp>
        <p:nvGrpSpPr>
          <p:cNvPr id="22" name="Group 22"/>
          <p:cNvGrpSpPr/>
          <p:nvPr/>
        </p:nvGrpSpPr>
        <p:grpSpPr>
          <a:xfrm>
            <a:off x="9215925" y="204526"/>
            <a:ext cx="2532149" cy="3011670"/>
            <a:chOff x="0" y="-133350"/>
            <a:chExt cx="5064297" cy="6023338"/>
          </a:xfrm>
        </p:grpSpPr>
        <p:sp>
          <p:nvSpPr>
            <p:cNvPr id="23" name="TextBox 23"/>
            <p:cNvSpPr txBox="1"/>
            <p:nvPr/>
          </p:nvSpPr>
          <p:spPr>
            <a:xfrm>
              <a:off x="0" y="1383666"/>
              <a:ext cx="5064297" cy="1676486"/>
            </a:xfrm>
            <a:prstGeom prst="rect">
              <a:avLst/>
            </a:prstGeom>
          </p:spPr>
          <p:txBody>
            <a:bodyPr lIns="0" tIns="0" rIns="0" bIns="0" rtlCol="0" anchor="t">
              <a:spAutoFit/>
            </a:bodyPr>
            <a:lstStyle/>
            <a:p>
              <a:pPr defTabSz="609630">
                <a:lnSpc>
                  <a:spcPts val="3454"/>
                </a:lnSpc>
              </a:pPr>
              <a:r>
                <a:rPr lang="en-US" sz="2467" dirty="0">
                  <a:solidFill>
                    <a:prstClr val="white"/>
                  </a:solidFill>
                  <a:latin typeface="Arial" panose="020B0604020202020204" pitchFamily="34" charset="0"/>
                  <a:ea typeface="DM Serif Display"/>
                  <a:cs typeface="Arial" panose="020B0604020202020204" pitchFamily="34" charset="0"/>
                  <a:sym typeface="DM Serif Display"/>
                </a:rPr>
                <a:t>Lunch</a:t>
              </a:r>
            </a:p>
            <a:p>
              <a:pPr defTabSz="609630">
                <a:lnSpc>
                  <a:spcPts val="3267"/>
                </a:lnSpc>
              </a:pPr>
              <a:endParaRPr lang="en-US" sz="2467" dirty="0">
                <a:solidFill>
                  <a:srgbClr val="00A499"/>
                </a:solidFill>
                <a:latin typeface="Arial" panose="020B0604020202020204" pitchFamily="34" charset="0"/>
                <a:ea typeface="DM Serif Display"/>
                <a:cs typeface="Arial" panose="020B0604020202020204" pitchFamily="34" charset="0"/>
                <a:sym typeface="DM Serif Display"/>
              </a:endParaRPr>
            </a:p>
          </p:txBody>
        </p:sp>
        <p:sp>
          <p:nvSpPr>
            <p:cNvPr id="24" name="TextBox 24"/>
            <p:cNvSpPr txBox="1"/>
            <p:nvPr/>
          </p:nvSpPr>
          <p:spPr>
            <a:xfrm>
              <a:off x="0" y="-133350"/>
              <a:ext cx="5064297" cy="1569020"/>
            </a:xfrm>
            <a:prstGeom prst="rect">
              <a:avLst/>
            </a:prstGeom>
          </p:spPr>
          <p:txBody>
            <a:bodyPr lIns="0" tIns="0" rIns="0" bIns="0" rtlCol="0" anchor="t">
              <a:spAutoFit/>
            </a:bodyPr>
            <a:lstStyle/>
            <a:p>
              <a:pPr defTabSz="609630">
                <a:lnSpc>
                  <a:spcPts val="6720"/>
                </a:lnSpc>
              </a:pPr>
              <a:r>
                <a:rPr lang="en-US" sz="4800" dirty="0">
                  <a:solidFill>
                    <a:prstClr val="white"/>
                  </a:solidFill>
                  <a:latin typeface="Arial" panose="020B0604020202020204" pitchFamily="34" charset="0"/>
                  <a:ea typeface="DM Serif Display"/>
                  <a:cs typeface="Arial" panose="020B0604020202020204" pitchFamily="34" charset="0"/>
                  <a:sym typeface="DM Serif Display"/>
                </a:rPr>
                <a:t>02</a:t>
              </a:r>
            </a:p>
          </p:txBody>
        </p:sp>
        <p:sp>
          <p:nvSpPr>
            <p:cNvPr id="25" name="TextBox 25"/>
            <p:cNvSpPr txBox="1"/>
            <p:nvPr/>
          </p:nvSpPr>
          <p:spPr>
            <a:xfrm>
              <a:off x="0" y="2526247"/>
              <a:ext cx="5064297" cy="3363741"/>
            </a:xfrm>
            <a:prstGeom prst="rect">
              <a:avLst/>
            </a:prstGeom>
          </p:spPr>
          <p:txBody>
            <a:bodyPr lIns="0" tIns="0" rIns="0" bIns="0" rtlCol="0" anchor="t">
              <a:spAutoFit/>
            </a:bodyPr>
            <a:lstStyle/>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Chickpea / tuna salad with olive oil &amp; avocado &amp; a grain &amp; fruit</a:t>
              </a:r>
            </a:p>
            <a:p>
              <a:pPr defTabSz="609630"/>
              <a:r>
                <a:rPr lang="en-US" sz="1333" dirty="0">
                  <a:solidFill>
                    <a:prstClr val="white"/>
                  </a:solidFill>
                  <a:latin typeface="Arial" panose="020B0604020202020204" pitchFamily="34" charset="0"/>
                  <a:cs typeface="Arial" panose="020B0604020202020204" pitchFamily="34" charset="0"/>
                </a:rPr>
                <a:t>OR</a:t>
              </a:r>
            </a:p>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Bean &amp; vegetable soup &amp; whole grain bread &amp; fruit</a:t>
              </a:r>
            </a:p>
            <a:p>
              <a:pPr marL="228611" indent="-228611" defTabSz="609630">
                <a:buFont typeface="Courier New" panose="02070309020205020404" pitchFamily="49" charset="0"/>
                <a:buChar char="o"/>
              </a:pPr>
              <a:endParaRPr lang="en-US" sz="1466" spc="-13" dirty="0">
                <a:solidFill>
                  <a:srgbClr val="000000"/>
                </a:solidFill>
                <a:latin typeface="Arial" panose="020B0604020202020204" pitchFamily="34" charset="0"/>
                <a:ea typeface="Roboto Mono"/>
                <a:cs typeface="Arial" panose="020B0604020202020204" pitchFamily="34" charset="0"/>
                <a:sym typeface="Roboto Mono"/>
              </a:endParaRPr>
            </a:p>
            <a:p>
              <a:pPr marL="228611" indent="-228611" defTabSz="609630">
                <a:buFont typeface="Courier New" panose="02070309020205020404" pitchFamily="49" charset="0"/>
                <a:buChar char="o"/>
              </a:pPr>
              <a:endParaRPr lang="en-US" sz="1466" spc="-13" dirty="0">
                <a:solidFill>
                  <a:srgbClr val="000000"/>
                </a:solidFill>
                <a:latin typeface="Arial" panose="020B0604020202020204" pitchFamily="34" charset="0"/>
                <a:ea typeface="Roboto Mono"/>
                <a:cs typeface="Arial" panose="020B0604020202020204" pitchFamily="34" charset="0"/>
                <a:sym typeface="Roboto Mono"/>
              </a:endParaRPr>
            </a:p>
          </p:txBody>
        </p:sp>
      </p:grpSp>
      <p:grpSp>
        <p:nvGrpSpPr>
          <p:cNvPr id="26" name="Group 26"/>
          <p:cNvGrpSpPr/>
          <p:nvPr/>
        </p:nvGrpSpPr>
        <p:grpSpPr>
          <a:xfrm>
            <a:off x="9194800" y="3635539"/>
            <a:ext cx="2681557" cy="1915524"/>
            <a:chOff x="-42249" y="-133350"/>
            <a:chExt cx="5363114" cy="3831048"/>
          </a:xfrm>
        </p:grpSpPr>
        <p:sp>
          <p:nvSpPr>
            <p:cNvPr id="27" name="TextBox 27"/>
            <p:cNvSpPr txBox="1"/>
            <p:nvPr/>
          </p:nvSpPr>
          <p:spPr>
            <a:xfrm>
              <a:off x="1" y="1378586"/>
              <a:ext cx="5320864" cy="817146"/>
            </a:xfrm>
            <a:prstGeom prst="rect">
              <a:avLst/>
            </a:prstGeom>
          </p:spPr>
          <p:txBody>
            <a:bodyPr lIns="0" tIns="0" rIns="0" bIns="0" rtlCol="0" anchor="t">
              <a:spAutoFit/>
            </a:bodyPr>
            <a:lstStyle/>
            <a:p>
              <a:pPr defTabSz="609630">
                <a:lnSpc>
                  <a:spcPts val="3453"/>
                </a:lnSpc>
              </a:pPr>
              <a:r>
                <a:rPr lang="en-US" sz="2466" dirty="0">
                  <a:solidFill>
                    <a:prstClr val="white"/>
                  </a:solidFill>
                  <a:latin typeface="Arial" panose="020B0604020202020204" pitchFamily="34" charset="0"/>
                  <a:ea typeface="DM Serif Display"/>
                  <a:cs typeface="Arial" panose="020B0604020202020204" pitchFamily="34" charset="0"/>
                  <a:sym typeface="DM Serif Display"/>
                </a:rPr>
                <a:t>Snacks</a:t>
              </a:r>
            </a:p>
          </p:txBody>
        </p:sp>
        <p:sp>
          <p:nvSpPr>
            <p:cNvPr id="28" name="TextBox 28"/>
            <p:cNvSpPr txBox="1"/>
            <p:nvPr/>
          </p:nvSpPr>
          <p:spPr>
            <a:xfrm>
              <a:off x="1" y="-133350"/>
              <a:ext cx="5320864" cy="1569020"/>
            </a:xfrm>
            <a:prstGeom prst="rect">
              <a:avLst/>
            </a:prstGeom>
          </p:spPr>
          <p:txBody>
            <a:bodyPr lIns="0" tIns="0" rIns="0" bIns="0" rtlCol="0" anchor="t">
              <a:spAutoFit/>
            </a:bodyPr>
            <a:lstStyle/>
            <a:p>
              <a:pPr defTabSz="609630">
                <a:lnSpc>
                  <a:spcPts val="6720"/>
                </a:lnSpc>
              </a:pPr>
              <a:r>
                <a:rPr lang="en-US" sz="4800" dirty="0">
                  <a:solidFill>
                    <a:srgbClr val="F2EBE5"/>
                  </a:solidFill>
                  <a:latin typeface="Arial" panose="020B0604020202020204" pitchFamily="34" charset="0"/>
                  <a:ea typeface="DM Serif Display"/>
                  <a:cs typeface="Arial" panose="020B0604020202020204" pitchFamily="34" charset="0"/>
                  <a:sym typeface="DM Serif Display"/>
                </a:rPr>
                <a:t>04</a:t>
              </a:r>
            </a:p>
          </p:txBody>
        </p:sp>
        <p:sp>
          <p:nvSpPr>
            <p:cNvPr id="29" name="TextBox 29"/>
            <p:cNvSpPr txBox="1"/>
            <p:nvPr/>
          </p:nvSpPr>
          <p:spPr>
            <a:xfrm>
              <a:off x="-42249" y="2466976"/>
              <a:ext cx="5320864" cy="1230722"/>
            </a:xfrm>
            <a:prstGeom prst="rect">
              <a:avLst/>
            </a:prstGeom>
          </p:spPr>
          <p:txBody>
            <a:bodyPr lIns="0" tIns="0" rIns="0" bIns="0" rtlCol="0" anchor="t">
              <a:spAutoFit/>
            </a:bodyPr>
            <a:lstStyle/>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If required: 1 handful (30g) nuts and /or piece fruit</a:t>
              </a:r>
            </a:p>
            <a:p>
              <a:pPr marL="228611" indent="-228611" defTabSz="609630">
                <a:buFont typeface="Courier New" panose="02070309020205020404" pitchFamily="49" charset="0"/>
                <a:buChar char="o"/>
              </a:pPr>
              <a:r>
                <a:rPr lang="en-US" sz="1333" dirty="0">
                  <a:solidFill>
                    <a:prstClr val="white"/>
                  </a:solidFill>
                  <a:latin typeface="Arial" panose="020B0604020202020204" pitchFamily="34" charset="0"/>
                  <a:cs typeface="Arial" panose="020B0604020202020204" pitchFamily="34" charset="0"/>
                </a:rPr>
                <a:t>Fruit / seeds</a:t>
              </a:r>
            </a:p>
          </p:txBody>
        </p:sp>
      </p:grpSp>
      <p:grpSp>
        <p:nvGrpSpPr>
          <p:cNvPr id="30" name="Group 30"/>
          <p:cNvGrpSpPr/>
          <p:nvPr/>
        </p:nvGrpSpPr>
        <p:grpSpPr>
          <a:xfrm rot="-5400000">
            <a:off x="2562727" y="3927624"/>
            <a:ext cx="887317" cy="1087656"/>
            <a:chOff x="0" y="0"/>
            <a:chExt cx="1774634" cy="2175312"/>
          </a:xfrm>
        </p:grpSpPr>
        <p:sp>
          <p:nvSpPr>
            <p:cNvPr id="31" name="Freeform 31"/>
            <p:cNvSpPr/>
            <p:nvPr/>
          </p:nvSpPr>
          <p:spPr>
            <a:xfrm rot="5400000">
              <a:off x="0" y="400678"/>
              <a:ext cx="1774634" cy="1774634"/>
            </a:xfrm>
            <a:custGeom>
              <a:avLst/>
              <a:gdLst/>
              <a:ahLst/>
              <a:cxnLst/>
              <a:rect l="l" t="t" r="r" b="b"/>
              <a:pathLst>
                <a:path w="1774634" h="1774634">
                  <a:moveTo>
                    <a:pt x="0" y="0"/>
                  </a:moveTo>
                  <a:lnTo>
                    <a:pt x="1774634" y="0"/>
                  </a:lnTo>
                  <a:lnTo>
                    <a:pt x="1774634" y="1774634"/>
                  </a:lnTo>
                  <a:lnTo>
                    <a:pt x="0" y="17746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32" name="Freeform 32"/>
            <p:cNvSpPr/>
            <p:nvPr/>
          </p:nvSpPr>
          <p:spPr>
            <a:xfrm rot="5400000">
              <a:off x="144169" y="433728"/>
              <a:ext cx="1486296" cy="618839"/>
            </a:xfrm>
            <a:custGeom>
              <a:avLst/>
              <a:gdLst/>
              <a:ahLst/>
              <a:cxnLst/>
              <a:rect l="l" t="t" r="r" b="b"/>
              <a:pathLst>
                <a:path w="1486296" h="618839">
                  <a:moveTo>
                    <a:pt x="0" y="0"/>
                  </a:moveTo>
                  <a:lnTo>
                    <a:pt x="1486296" y="0"/>
                  </a:lnTo>
                  <a:lnTo>
                    <a:pt x="1486296" y="618840"/>
                  </a:lnTo>
                  <a:lnTo>
                    <a:pt x="0" y="6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sp>
        <p:nvSpPr>
          <p:cNvPr id="6" name="TextBox 18">
            <a:extLst>
              <a:ext uri="{FF2B5EF4-FFF2-40B4-BE49-F238E27FC236}">
                <a16:creationId xmlns:a16="http://schemas.microsoft.com/office/drawing/2014/main" id="{DDA25668-39B4-B403-3E59-7D121ACFEC0B}"/>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Tree>
    <p:extLst>
      <p:ext uri="{BB962C8B-B14F-4D97-AF65-F5344CB8AC3E}">
        <p14:creationId xmlns:p14="http://schemas.microsoft.com/office/powerpoint/2010/main" val="2521831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FA510-DFE6-28AF-19AD-102633444412}"/>
              </a:ext>
            </a:extLst>
          </p:cNvPr>
          <p:cNvSpPr>
            <a:spLocks noGrp="1"/>
          </p:cNvSpPr>
          <p:nvPr>
            <p:ph type="title"/>
          </p:nvPr>
        </p:nvSpPr>
        <p:spPr>
          <a:xfrm>
            <a:off x="1371600" y="135474"/>
            <a:ext cx="6045200" cy="2258145"/>
          </a:xfrm>
        </p:spPr>
        <p:txBody>
          <a:bodyPr>
            <a:normAutofit/>
          </a:bodyPr>
          <a:lstStyle/>
          <a:p>
            <a:pPr algn="l"/>
            <a:r>
              <a:rPr lang="en-US" sz="4000" b="1" dirty="0">
                <a:solidFill>
                  <a:srgbClr val="00A499"/>
                </a:solidFill>
                <a:latin typeface="Arial" panose="020B0604020202020204" pitchFamily="34" charset="0"/>
                <a:cs typeface="Arial" panose="020B0604020202020204" pitchFamily="34" charset="0"/>
              </a:rPr>
              <a:t>Common symptom</a:t>
            </a:r>
            <a:r>
              <a:rPr lang="en-US" sz="4000" dirty="0">
                <a:solidFill>
                  <a:srgbClr val="00A499"/>
                </a:solidFill>
                <a:latin typeface="Arial" panose="020B0604020202020204" pitchFamily="34" charset="0"/>
                <a:cs typeface="Arial" panose="020B0604020202020204" pitchFamily="34" charset="0"/>
              </a:rPr>
              <a:t>:</a:t>
            </a:r>
            <a:br>
              <a:rPr lang="en-US" sz="4000" dirty="0">
                <a:solidFill>
                  <a:srgbClr val="00A499"/>
                </a:solidFill>
                <a:latin typeface="Arial" panose="020B0604020202020204" pitchFamily="34" charset="0"/>
                <a:cs typeface="Arial" panose="020B0604020202020204" pitchFamily="34" charset="0"/>
              </a:rPr>
            </a:br>
            <a:r>
              <a:rPr lang="en-US" sz="4000" dirty="0">
                <a:solidFill>
                  <a:srgbClr val="00A499"/>
                </a:solidFill>
                <a:latin typeface="Arial" panose="020B0604020202020204" pitchFamily="34" charset="0"/>
                <a:cs typeface="Arial" panose="020B0604020202020204" pitchFamily="34" charset="0"/>
              </a:rPr>
              <a:t>Hot sweats/night sweats</a:t>
            </a:r>
          </a:p>
        </p:txBody>
      </p:sp>
      <p:sp>
        <p:nvSpPr>
          <p:cNvPr id="3" name="Content Placeholder 2">
            <a:extLst>
              <a:ext uri="{FF2B5EF4-FFF2-40B4-BE49-F238E27FC236}">
                <a16:creationId xmlns:a16="http://schemas.microsoft.com/office/drawing/2014/main" id="{224E33C0-F5F0-6E77-8BE4-62C99812003C}"/>
              </a:ext>
            </a:extLst>
          </p:cNvPr>
          <p:cNvSpPr>
            <a:spLocks noGrp="1"/>
          </p:cNvSpPr>
          <p:nvPr>
            <p:ph idx="1"/>
          </p:nvPr>
        </p:nvSpPr>
        <p:spPr>
          <a:xfrm>
            <a:off x="7581900" y="685801"/>
            <a:ext cx="3886200" cy="1930400"/>
          </a:xfrm>
        </p:spPr>
        <p:txBody>
          <a:bodyPr vert="horz" lIns="91440" tIns="45720" rIns="91440" bIns="45720" rtlCol="0" anchor="t">
            <a:normAutofit/>
          </a:bodyPr>
          <a:lstStyle/>
          <a:p>
            <a:pPr marL="0" indent="0">
              <a:buNone/>
            </a:pPr>
            <a:r>
              <a:rPr lang="en-US" sz="2400" b="1" dirty="0">
                <a:solidFill>
                  <a:srgbClr val="78BE20"/>
                </a:solidFill>
                <a:latin typeface="Arial" panose="020B0604020202020204" pitchFamily="34" charset="0"/>
                <a:cs typeface="Arial" panose="020B0604020202020204" pitchFamily="34" charset="0"/>
              </a:rPr>
              <a:t>What can worsen?</a:t>
            </a:r>
          </a:p>
          <a:p>
            <a:pPr>
              <a:spcBef>
                <a:spcPts val="1200"/>
              </a:spcBef>
              <a:buFont typeface="Courier New" panose="02070309020205020404" pitchFamily="49" charset="0"/>
              <a:buChar char="o"/>
            </a:pPr>
            <a:r>
              <a:rPr lang="en-US" sz="1600" dirty="0">
                <a:latin typeface="Arial" panose="020B0604020202020204" pitchFamily="34" charset="0"/>
                <a:cs typeface="Arial" panose="020B0604020202020204" pitchFamily="34" charset="0"/>
              </a:rPr>
              <a:t>Being overweight, alcohol, caffeine, spicy foods.</a:t>
            </a:r>
          </a:p>
          <a:p>
            <a:pPr>
              <a:buFont typeface="Courier New" panose="02070309020205020404" pitchFamily="49" charset="0"/>
              <a:buChar char="o"/>
            </a:pPr>
            <a:r>
              <a:rPr lang="en-US" sz="1600" dirty="0">
                <a:latin typeface="Arial" panose="020B0604020202020204" pitchFamily="34" charset="0"/>
                <a:cs typeface="Arial" panose="020B0604020202020204" pitchFamily="34" charset="0"/>
              </a:rPr>
              <a:t>High sugar diets</a:t>
            </a:r>
          </a:p>
          <a:p>
            <a:pPr>
              <a:buFont typeface="Calibri" panose="020B0604020202020204" pitchFamily="34" charset="0"/>
              <a:buChar char="-"/>
            </a:pPr>
            <a:endParaRPr lang="en-US" sz="1600" dirty="0">
              <a:latin typeface="Arial" panose="020B0604020202020204" pitchFamily="34" charset="0"/>
              <a:cs typeface="Arial" panose="020B0604020202020204" pitchFamily="34" charset="0"/>
            </a:endParaRPr>
          </a:p>
        </p:txBody>
      </p:sp>
      <p:sp>
        <p:nvSpPr>
          <p:cNvPr id="7" name="TextBox 18">
            <a:extLst>
              <a:ext uri="{FF2B5EF4-FFF2-40B4-BE49-F238E27FC236}">
                <a16:creationId xmlns:a16="http://schemas.microsoft.com/office/drawing/2014/main" id="{4CC93A5E-3C43-3CAA-F983-ED5A37028202}"/>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a:t>
            </a:r>
          </a:p>
        </p:txBody>
      </p:sp>
      <p:sp>
        <p:nvSpPr>
          <p:cNvPr id="9" name="TextBox 8">
            <a:extLst>
              <a:ext uri="{FF2B5EF4-FFF2-40B4-BE49-F238E27FC236}">
                <a16:creationId xmlns:a16="http://schemas.microsoft.com/office/drawing/2014/main" id="{6EF4024B-3777-7498-F9DD-40CAC593F5C3}"/>
              </a:ext>
            </a:extLst>
          </p:cNvPr>
          <p:cNvSpPr txBox="1"/>
          <p:nvPr/>
        </p:nvSpPr>
        <p:spPr>
          <a:xfrm>
            <a:off x="7569200" y="2663547"/>
            <a:ext cx="3886200" cy="3631763"/>
          </a:xfrm>
          <a:prstGeom prst="rect">
            <a:avLst/>
          </a:prstGeom>
          <a:noFill/>
        </p:spPr>
        <p:txBody>
          <a:bodyPr wrap="square">
            <a:spAutoFit/>
          </a:bodyPr>
          <a:lstStyle/>
          <a:p>
            <a:pPr defTabSz="609630"/>
            <a:r>
              <a:rPr lang="en-US" sz="2400" b="1" dirty="0">
                <a:solidFill>
                  <a:srgbClr val="78BE20"/>
                </a:solidFill>
                <a:latin typeface="Arial" panose="020B0604020202020204" pitchFamily="34" charset="0"/>
                <a:cs typeface="Arial" panose="020B0604020202020204" pitchFamily="34" charset="0"/>
              </a:rPr>
              <a:t>What can help?</a:t>
            </a:r>
          </a:p>
          <a:p>
            <a:pPr marL="228611" indent="-228611" defTabSz="609630">
              <a:spcBef>
                <a:spcPts val="1200"/>
              </a:spcBef>
              <a:buFont typeface="Courier New" panose="02070309020205020404" pitchFamily="49" charset="0"/>
              <a:buChar char="o"/>
            </a:pPr>
            <a:r>
              <a:rPr lang="en-US" sz="1600" dirty="0">
                <a:solidFill>
                  <a:prstClr val="black"/>
                </a:solidFill>
                <a:latin typeface="Arial" panose="020B0604020202020204" pitchFamily="34" charset="0"/>
                <a:cs typeface="Arial" panose="020B0604020202020204" pitchFamily="34" charset="0"/>
              </a:rPr>
              <a:t>If overweight -&gt; weight loss</a:t>
            </a:r>
          </a:p>
          <a:p>
            <a:pPr marL="228611" indent="-228611" defTabSz="609630">
              <a:spcBef>
                <a:spcPts val="800"/>
              </a:spcBef>
              <a:buFont typeface="Courier New" panose="02070309020205020404" pitchFamily="49" charset="0"/>
              <a:buChar char="o"/>
            </a:pPr>
            <a:r>
              <a:rPr lang="en-US" sz="1600" dirty="0">
                <a:solidFill>
                  <a:prstClr val="black"/>
                </a:solidFill>
                <a:latin typeface="Arial" panose="020B0604020202020204" pitchFamily="34" charset="0"/>
                <a:cs typeface="Arial" panose="020B0604020202020204" pitchFamily="34" charset="0"/>
              </a:rPr>
              <a:t>Mediterranean style diet or more plant based, low fat </a:t>
            </a:r>
          </a:p>
          <a:p>
            <a:pPr marL="228611" indent="-228611" defTabSz="609630">
              <a:spcBef>
                <a:spcPts val="800"/>
              </a:spcBef>
              <a:buFont typeface="Courier New" panose="02070309020205020404" pitchFamily="49" charset="0"/>
              <a:buChar char="o"/>
            </a:pPr>
            <a:r>
              <a:rPr lang="en-US" sz="1600" i="1" dirty="0">
                <a:solidFill>
                  <a:prstClr val="black"/>
                </a:solidFill>
                <a:latin typeface="Arial" panose="020B0604020202020204" pitchFamily="34" charset="0"/>
                <a:cs typeface="Arial" panose="020B0604020202020204" pitchFamily="34" charset="0"/>
              </a:rPr>
              <a:t>Trial</a:t>
            </a:r>
            <a:r>
              <a:rPr lang="en-US" sz="1600" dirty="0">
                <a:solidFill>
                  <a:prstClr val="black"/>
                </a:solidFill>
                <a:latin typeface="Arial" panose="020B0604020202020204" pitchFamily="34" charset="0"/>
                <a:cs typeface="Arial" panose="020B0604020202020204" pitchFamily="34" charset="0"/>
              </a:rPr>
              <a:t> including some phytoestrogens (e.g. soy-beans/soy products).</a:t>
            </a:r>
          </a:p>
          <a:p>
            <a:pPr marL="228611" indent="-228611" defTabSz="609630">
              <a:spcBef>
                <a:spcPts val="800"/>
              </a:spcBef>
              <a:buFont typeface="Courier New" panose="02070309020205020404" pitchFamily="49" charset="0"/>
              <a:buChar char="o"/>
            </a:pPr>
            <a:r>
              <a:rPr lang="en-GB" sz="1600" dirty="0">
                <a:solidFill>
                  <a:prstClr val="black"/>
                </a:solidFill>
                <a:latin typeface="Arial" panose="020B0604020202020204" pitchFamily="34" charset="0"/>
                <a:ea typeface="+mn-lt"/>
                <a:cs typeface="Arial" panose="020B0604020202020204" pitchFamily="34" charset="0"/>
              </a:rPr>
              <a:t>Aim for 1- 2 servings of phytoestrogen-rich foods per day, 1 serving = 80g soya/edamame beans or 100g tofu or tempeh or 250ml soya milk or 200ml Greek-style soya yogurt. Also, pulses, beans, flaxseeds etc. </a:t>
            </a:r>
            <a:endParaRPr lang="en-US" sz="1600" dirty="0">
              <a:solidFill>
                <a:prstClr val="black"/>
              </a:solidFill>
              <a:latin typeface="Arial" panose="020B0604020202020204" pitchFamily="34" charset="0"/>
              <a:ea typeface="+mn-lt"/>
              <a:cs typeface="Arial" panose="020B0604020202020204" pitchFamily="34" charset="0"/>
            </a:endParaRPr>
          </a:p>
        </p:txBody>
      </p:sp>
      <p:pic>
        <p:nvPicPr>
          <p:cNvPr id="11" name="Picture 10" descr="A person holding a cloth and a fan&#10;&#10;Description automatically generated">
            <a:extLst>
              <a:ext uri="{FF2B5EF4-FFF2-40B4-BE49-F238E27FC236}">
                <a16:creationId xmlns:a16="http://schemas.microsoft.com/office/drawing/2014/main" id="{A7DB48C4-2212-9E3F-64F8-9F9B881608AC}"/>
              </a:ext>
            </a:extLst>
          </p:cNvPr>
          <p:cNvPicPr>
            <a:picLocks noChangeAspect="1"/>
          </p:cNvPicPr>
          <p:nvPr/>
        </p:nvPicPr>
        <p:blipFill>
          <a:blip r:embed="rId3" cstate="print">
            <a:extLst>
              <a:ext uri="{28A0092B-C50C-407E-A947-70E740481C1C}">
                <a14:useLocalDpi xmlns:a14="http://schemas.microsoft.com/office/drawing/2010/main" val="0"/>
              </a:ext>
            </a:extLst>
          </a:blip>
          <a:srcRect r="12233"/>
          <a:stretch/>
        </p:blipFill>
        <p:spPr>
          <a:xfrm>
            <a:off x="1422400" y="2311400"/>
            <a:ext cx="5486400" cy="3997826"/>
          </a:xfrm>
          <a:prstGeom prst="rect">
            <a:avLst/>
          </a:prstGeom>
        </p:spPr>
      </p:pic>
    </p:spTree>
    <p:extLst>
      <p:ext uri="{BB962C8B-B14F-4D97-AF65-F5344CB8AC3E}">
        <p14:creationId xmlns:p14="http://schemas.microsoft.com/office/powerpoint/2010/main" val="75988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grpSp>
        <p:nvGrpSpPr>
          <p:cNvPr id="5" name="Group 2">
            <a:extLst>
              <a:ext uri="{FF2B5EF4-FFF2-40B4-BE49-F238E27FC236}">
                <a16:creationId xmlns:a16="http://schemas.microsoft.com/office/drawing/2014/main" id="{518FD38F-C32F-4B41-2E59-A1CD103A3ABA}"/>
              </a:ext>
            </a:extLst>
          </p:cNvPr>
          <p:cNvGrpSpPr/>
          <p:nvPr/>
        </p:nvGrpSpPr>
        <p:grpSpPr>
          <a:xfrm>
            <a:off x="0" y="0"/>
            <a:ext cx="831321" cy="6858000"/>
            <a:chOff x="0" y="0"/>
            <a:chExt cx="421818" cy="3479800"/>
          </a:xfrm>
        </p:grpSpPr>
        <p:sp>
          <p:nvSpPr>
            <p:cNvPr id="6" name="Freeform 3">
              <a:extLst>
                <a:ext uri="{FF2B5EF4-FFF2-40B4-BE49-F238E27FC236}">
                  <a16:creationId xmlns:a16="http://schemas.microsoft.com/office/drawing/2014/main" id="{6882EB32-E82D-16AE-1A76-E06A22CCD249}"/>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7" name="TextBox 18">
            <a:extLst>
              <a:ext uri="{FF2B5EF4-FFF2-40B4-BE49-F238E27FC236}">
                <a16:creationId xmlns:a16="http://schemas.microsoft.com/office/drawing/2014/main" id="{265C2CF0-B4C2-6D93-1547-E0950721B2B2}"/>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a:t>
            </a:r>
          </a:p>
        </p:txBody>
      </p:sp>
      <p:sp>
        <p:nvSpPr>
          <p:cNvPr id="2" name="Title 1">
            <a:extLst>
              <a:ext uri="{FF2B5EF4-FFF2-40B4-BE49-F238E27FC236}">
                <a16:creationId xmlns:a16="http://schemas.microsoft.com/office/drawing/2014/main" id="{D59BDE85-483B-052D-7F12-F8E166C585E2}"/>
              </a:ext>
            </a:extLst>
          </p:cNvPr>
          <p:cNvSpPr>
            <a:spLocks noGrp="1"/>
          </p:cNvSpPr>
          <p:nvPr>
            <p:ph type="title"/>
          </p:nvPr>
        </p:nvSpPr>
        <p:spPr>
          <a:xfrm>
            <a:off x="5572125" y="76201"/>
            <a:ext cx="5924550" cy="1137002"/>
          </a:xfrm>
        </p:spPr>
        <p:txBody>
          <a:bodyPr>
            <a:noAutofit/>
          </a:bodyPr>
          <a:lstStyle/>
          <a:p>
            <a:pPr algn="l"/>
            <a:r>
              <a:rPr lang="en-US" sz="4800" b="1" dirty="0">
                <a:solidFill>
                  <a:schemeClr val="bg1"/>
                </a:solidFill>
                <a:latin typeface="Arial" panose="020B0604020202020204" pitchFamily="34" charset="0"/>
                <a:cs typeface="Arial" panose="020B0604020202020204" pitchFamily="34" charset="0"/>
              </a:rPr>
              <a:t>Symptoms: </a:t>
            </a:r>
            <a:r>
              <a:rPr lang="en-US" sz="4800" dirty="0">
                <a:solidFill>
                  <a:schemeClr val="bg1"/>
                </a:solidFill>
                <a:latin typeface="Arial" panose="020B0604020202020204" pitchFamily="34" charset="0"/>
                <a:cs typeface="Arial" panose="020B0604020202020204" pitchFamily="34" charset="0"/>
              </a:rPr>
              <a:t>Sleep</a:t>
            </a:r>
          </a:p>
        </p:txBody>
      </p:sp>
      <p:sp>
        <p:nvSpPr>
          <p:cNvPr id="3" name="Content Placeholder 2">
            <a:extLst>
              <a:ext uri="{FF2B5EF4-FFF2-40B4-BE49-F238E27FC236}">
                <a16:creationId xmlns:a16="http://schemas.microsoft.com/office/drawing/2014/main" id="{8D584DBA-5002-5939-8B56-F66900658F01}"/>
              </a:ext>
            </a:extLst>
          </p:cNvPr>
          <p:cNvSpPr>
            <a:spLocks noGrp="1"/>
          </p:cNvSpPr>
          <p:nvPr>
            <p:ph idx="1"/>
          </p:nvPr>
        </p:nvSpPr>
        <p:spPr>
          <a:xfrm>
            <a:off x="5080000" y="1168400"/>
            <a:ext cx="6877050" cy="5403850"/>
          </a:xfrm>
        </p:spPr>
        <p:txBody>
          <a:bodyPr vert="horz" lIns="91440" tIns="45720" rIns="91440" bIns="45720" rtlCol="0" anchor="t">
            <a:normAutofit/>
          </a:bodyPr>
          <a:lstStyle/>
          <a:p>
            <a:pPr marL="0" indent="0">
              <a:buNone/>
            </a:pPr>
            <a:r>
              <a:rPr lang="en-US" b="1" dirty="0">
                <a:solidFill>
                  <a:schemeClr val="bg1"/>
                </a:solidFill>
                <a:latin typeface="Arial" panose="020B0604020202020204" pitchFamily="34" charset="0"/>
                <a:cs typeface="Arial" panose="020B0604020202020204" pitchFamily="34" charset="0"/>
              </a:rPr>
              <a:t>What helps?</a:t>
            </a:r>
          </a:p>
          <a:p>
            <a:pPr>
              <a:spcBef>
                <a:spcPts val="1200"/>
              </a:spcBef>
              <a:buFont typeface="Courier New" panose="02070309020205020404" pitchFamily="49" charset="0"/>
              <a:buChar char="o"/>
            </a:pPr>
            <a:r>
              <a:rPr lang="en-US" sz="1867" dirty="0">
                <a:solidFill>
                  <a:schemeClr val="bg1"/>
                </a:solidFill>
                <a:latin typeface="Arial" panose="020B0604020202020204" pitchFamily="34" charset="0"/>
                <a:cs typeface="Arial" panose="020B0604020202020204" pitchFamily="34" charset="0"/>
              </a:rPr>
              <a:t>Regular meal pattern day: 2-3 hours no eating prior to bed</a:t>
            </a:r>
          </a:p>
          <a:p>
            <a:pPr>
              <a:buFont typeface="Courier New" panose="02070309020205020404" pitchFamily="49" charset="0"/>
              <a:buChar char="o"/>
            </a:pPr>
            <a:r>
              <a:rPr lang="en-US" sz="1867" dirty="0">
                <a:solidFill>
                  <a:schemeClr val="bg1"/>
                </a:solidFill>
                <a:latin typeface="Arial" panose="020B0604020202020204" pitchFamily="34" charset="0"/>
                <a:cs typeface="Arial" panose="020B0604020202020204" pitchFamily="34" charset="0"/>
              </a:rPr>
              <a:t>Quality of diet </a:t>
            </a:r>
          </a:p>
          <a:p>
            <a:pPr>
              <a:buFont typeface="Courier New" panose="02070309020205020404" pitchFamily="49" charset="0"/>
              <a:buChar char="o"/>
            </a:pPr>
            <a:r>
              <a:rPr lang="en-US" sz="1867" dirty="0">
                <a:solidFill>
                  <a:schemeClr val="bg1"/>
                </a:solidFill>
                <a:latin typeface="Arial" panose="020B0604020202020204" pitchFamily="34" charset="0"/>
                <a:cs typeface="Arial" panose="020B0604020202020204" pitchFamily="34" charset="0"/>
              </a:rPr>
              <a:t>Some evidence Magnesium </a:t>
            </a:r>
            <a:r>
              <a:rPr lang="en-US" sz="1867" i="1" dirty="0">
                <a:solidFill>
                  <a:schemeClr val="bg1"/>
                </a:solidFill>
                <a:latin typeface="Arial" panose="020B0604020202020204" pitchFamily="34" charset="0"/>
                <a:cs typeface="Arial" panose="020B0604020202020204" pitchFamily="34" charset="0"/>
              </a:rPr>
              <a:t>may</a:t>
            </a:r>
            <a:r>
              <a:rPr lang="en-US" sz="1867" dirty="0">
                <a:solidFill>
                  <a:schemeClr val="bg1"/>
                </a:solidFill>
                <a:latin typeface="Arial" panose="020B0604020202020204" pitchFamily="34" charset="0"/>
                <a:cs typeface="Arial" panose="020B0604020202020204" pitchFamily="34" charset="0"/>
              </a:rPr>
              <a:t> help </a:t>
            </a:r>
          </a:p>
          <a:p>
            <a:pPr>
              <a:buFont typeface="Courier New" panose="02070309020205020404" pitchFamily="49" charset="0"/>
              <a:buChar char="o"/>
            </a:pPr>
            <a:r>
              <a:rPr lang="en-US" sz="1867" dirty="0">
                <a:solidFill>
                  <a:schemeClr val="bg1"/>
                </a:solidFill>
                <a:latin typeface="Arial" panose="020B0604020202020204" pitchFamily="34" charset="0"/>
                <a:cs typeface="Arial" panose="020B0604020202020204" pitchFamily="34" charset="0"/>
              </a:rPr>
              <a:t>Sleep hygiene </a:t>
            </a:r>
          </a:p>
          <a:p>
            <a:pPr marL="0" indent="0">
              <a:buNone/>
            </a:pPr>
            <a:endParaRPr lang="en-US" sz="1600" dirty="0">
              <a:solidFill>
                <a:schemeClr val="bg1"/>
              </a:solidFill>
              <a:highlight>
                <a:srgbClr val="FFFF00"/>
              </a:highlight>
              <a:latin typeface="Arial" panose="020B0604020202020204" pitchFamily="34" charset="0"/>
              <a:cs typeface="Arial" panose="020B0604020202020204" pitchFamily="34" charset="0"/>
            </a:endParaRPr>
          </a:p>
          <a:p>
            <a:pPr marL="0" indent="0">
              <a:buNone/>
            </a:pPr>
            <a:endParaRPr lang="en-US" sz="1600" dirty="0">
              <a:solidFill>
                <a:schemeClr val="bg1"/>
              </a:solidFill>
              <a:highlight>
                <a:srgbClr val="FFFF00"/>
              </a:highlight>
              <a:latin typeface="Arial" panose="020B0604020202020204" pitchFamily="34" charset="0"/>
              <a:cs typeface="Arial" panose="020B0604020202020204" pitchFamily="34" charset="0"/>
            </a:endParaRPr>
          </a:p>
          <a:p>
            <a:pPr marL="0" indent="0">
              <a:buNone/>
            </a:pPr>
            <a:endParaRPr lang="en-US" sz="1600" dirty="0">
              <a:solidFill>
                <a:schemeClr val="bg1"/>
              </a:solidFill>
              <a:highlight>
                <a:srgbClr val="FFFF00"/>
              </a:highlight>
              <a:latin typeface="Arial" panose="020B0604020202020204" pitchFamily="34" charset="0"/>
              <a:cs typeface="Arial" panose="020B0604020202020204" pitchFamily="34" charset="0"/>
            </a:endParaRPr>
          </a:p>
          <a:p>
            <a:pPr marL="0" indent="0">
              <a:buNone/>
            </a:pPr>
            <a:r>
              <a:rPr lang="en-US" b="1" dirty="0">
                <a:solidFill>
                  <a:schemeClr val="bg1"/>
                </a:solidFill>
                <a:latin typeface="Arial" panose="020B0604020202020204" pitchFamily="34" charset="0"/>
                <a:cs typeface="Arial" panose="020B0604020202020204" pitchFamily="34" charset="0"/>
              </a:rPr>
              <a:t>What worsens sleep?</a:t>
            </a:r>
          </a:p>
          <a:p>
            <a:pPr>
              <a:buFont typeface="Calibri" panose="020B0604020202020204" pitchFamily="34" charset="0"/>
              <a:buChar char="-"/>
            </a:pPr>
            <a:endParaRPr lang="en-US" sz="1867" dirty="0">
              <a:solidFill>
                <a:schemeClr val="bg1"/>
              </a:solidFill>
              <a:highlight>
                <a:srgbClr val="FFFF00"/>
              </a:highlight>
              <a:latin typeface="Arial" panose="020B0604020202020204" pitchFamily="34" charset="0"/>
              <a:cs typeface="Arial" panose="020B0604020202020204" pitchFamily="34" charset="0"/>
            </a:endParaRPr>
          </a:p>
        </p:txBody>
      </p:sp>
      <p:pic>
        <p:nvPicPr>
          <p:cNvPr id="10" name="Picture 9" descr="A white alarm clock next to pills and capsules&#10;&#10;Description automatically generated">
            <a:extLst>
              <a:ext uri="{FF2B5EF4-FFF2-40B4-BE49-F238E27FC236}">
                <a16:creationId xmlns:a16="http://schemas.microsoft.com/office/drawing/2014/main" id="{72A5D60B-43D7-40B3-C2FB-9E1B6526C16C}"/>
              </a:ext>
            </a:extLst>
          </p:cNvPr>
          <p:cNvPicPr>
            <a:picLocks noChangeAspect="1"/>
          </p:cNvPicPr>
          <p:nvPr/>
        </p:nvPicPr>
        <p:blipFill>
          <a:blip r:embed="rId3" cstate="print">
            <a:extLst>
              <a:ext uri="{28A0092B-C50C-407E-A947-70E740481C1C}">
                <a14:useLocalDpi xmlns:a14="http://schemas.microsoft.com/office/drawing/2010/main" val="0"/>
              </a:ext>
            </a:extLst>
          </a:blip>
          <a:srcRect l="25238" t="6949" r="33099" b="6949"/>
          <a:stretch/>
        </p:blipFill>
        <p:spPr>
          <a:xfrm>
            <a:off x="1263121" y="1538463"/>
            <a:ext cx="3385079" cy="4663723"/>
          </a:xfrm>
          <a:prstGeom prst="rect">
            <a:avLst/>
          </a:prstGeom>
        </p:spPr>
      </p:pic>
      <p:pic>
        <p:nvPicPr>
          <p:cNvPr id="12" name="Picture 11" descr="A cup of coffee and coffee beans&#10;&#10;Description automatically generated">
            <a:extLst>
              <a:ext uri="{FF2B5EF4-FFF2-40B4-BE49-F238E27FC236}">
                <a16:creationId xmlns:a16="http://schemas.microsoft.com/office/drawing/2014/main" id="{676338DA-1CEB-4185-D8C7-0CA6FCE60A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1" y="4730750"/>
            <a:ext cx="2185647" cy="1638789"/>
          </a:xfrm>
          <a:prstGeom prst="rect">
            <a:avLst/>
          </a:prstGeom>
        </p:spPr>
      </p:pic>
      <p:pic>
        <p:nvPicPr>
          <p:cNvPr id="14" name="Picture 13" descr="A wine being poured into a glass&#10;&#10;Description automatically generated">
            <a:extLst>
              <a:ext uri="{FF2B5EF4-FFF2-40B4-BE49-F238E27FC236}">
                <a16:creationId xmlns:a16="http://schemas.microsoft.com/office/drawing/2014/main" id="{3CBF3C6D-5995-6410-E196-123C76A2E9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0800" y="4699000"/>
            <a:ext cx="2620173" cy="1657839"/>
          </a:xfrm>
          <a:prstGeom prst="rect">
            <a:avLst/>
          </a:prstGeom>
        </p:spPr>
      </p:pic>
    </p:spTree>
    <p:extLst>
      <p:ext uri="{BB962C8B-B14F-4D97-AF65-F5344CB8AC3E}">
        <p14:creationId xmlns:p14="http://schemas.microsoft.com/office/powerpoint/2010/main" val="39354543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7B9D215-CB55-B4AE-F0FB-085BC3392A2A}"/>
              </a:ext>
            </a:extLst>
          </p:cNvPr>
          <p:cNvSpPr txBox="1">
            <a:spLocks/>
          </p:cNvSpPr>
          <p:nvPr/>
        </p:nvSpPr>
        <p:spPr>
          <a:xfrm>
            <a:off x="1134443" y="2921000"/>
            <a:ext cx="4368800" cy="7620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4800" dirty="0">
                <a:solidFill>
                  <a:srgbClr val="78BE20"/>
                </a:solidFill>
                <a:latin typeface="Arial" panose="020B0604020202020204" pitchFamily="34" charset="0"/>
                <a:cs typeface="Arial" panose="020B0604020202020204" pitchFamily="34" charset="0"/>
              </a:rPr>
              <a:t>Mental health, brain fog &amp; concentration</a:t>
            </a:r>
          </a:p>
        </p:txBody>
      </p:sp>
      <p:grpSp>
        <p:nvGrpSpPr>
          <p:cNvPr id="8" name="Group 2">
            <a:extLst>
              <a:ext uri="{FF2B5EF4-FFF2-40B4-BE49-F238E27FC236}">
                <a16:creationId xmlns:a16="http://schemas.microsoft.com/office/drawing/2014/main" id="{FDBBBC18-785A-A8D9-7165-FC6C2D1D9E41}"/>
              </a:ext>
            </a:extLst>
          </p:cNvPr>
          <p:cNvGrpSpPr/>
          <p:nvPr/>
        </p:nvGrpSpPr>
        <p:grpSpPr>
          <a:xfrm>
            <a:off x="0" y="0"/>
            <a:ext cx="831321" cy="6858000"/>
            <a:chOff x="0" y="0"/>
            <a:chExt cx="421818" cy="3479800"/>
          </a:xfrm>
        </p:grpSpPr>
        <p:sp>
          <p:nvSpPr>
            <p:cNvPr id="9" name="Freeform 3">
              <a:extLst>
                <a:ext uri="{FF2B5EF4-FFF2-40B4-BE49-F238E27FC236}">
                  <a16:creationId xmlns:a16="http://schemas.microsoft.com/office/drawing/2014/main" id="{91ADA6F1-C003-A312-C615-64CE3399EA36}"/>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dirty="0">
                <a:solidFill>
                  <a:prstClr val="black"/>
                </a:solidFill>
                <a:latin typeface="Calibri"/>
              </a:endParaRPr>
            </a:p>
          </p:txBody>
        </p:sp>
      </p:grpSp>
      <p:sp>
        <p:nvSpPr>
          <p:cNvPr id="10" name="TextBox 18">
            <a:extLst>
              <a:ext uri="{FF2B5EF4-FFF2-40B4-BE49-F238E27FC236}">
                <a16:creationId xmlns:a16="http://schemas.microsoft.com/office/drawing/2014/main" id="{8A6C83BB-18A8-B5EA-E4BD-B95441E10979}"/>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a:t>
            </a:r>
          </a:p>
        </p:txBody>
      </p:sp>
      <p:pic>
        <p:nvPicPr>
          <p:cNvPr id="12" name="Picture 11" descr="A hand holding a circle with icons&#10;&#10;Description automatically generated">
            <a:extLst>
              <a:ext uri="{FF2B5EF4-FFF2-40B4-BE49-F238E27FC236}">
                <a16:creationId xmlns:a16="http://schemas.microsoft.com/office/drawing/2014/main" id="{8290624E-C6D4-3BE8-6E70-60005BF50F86}"/>
              </a:ext>
            </a:extLst>
          </p:cNvPr>
          <p:cNvPicPr>
            <a:picLocks noChangeAspect="1"/>
          </p:cNvPicPr>
          <p:nvPr/>
        </p:nvPicPr>
        <p:blipFill>
          <a:blip r:embed="rId3" cstate="print">
            <a:extLst>
              <a:ext uri="{28A0092B-C50C-407E-A947-70E740481C1C}">
                <a14:useLocalDpi xmlns:a14="http://schemas.microsoft.com/office/drawing/2010/main" val="0"/>
              </a:ext>
            </a:extLst>
          </a:blip>
          <a:srcRect t="4735" b="-4735"/>
          <a:stretch/>
        </p:blipFill>
        <p:spPr>
          <a:xfrm>
            <a:off x="5754770" y="-2"/>
            <a:ext cx="6438943" cy="3863366"/>
          </a:xfrm>
          <a:prstGeom prst="rect">
            <a:avLst/>
          </a:prstGeom>
        </p:spPr>
      </p:pic>
      <p:grpSp>
        <p:nvGrpSpPr>
          <p:cNvPr id="4" name="Group 6">
            <a:extLst>
              <a:ext uri="{FF2B5EF4-FFF2-40B4-BE49-F238E27FC236}">
                <a16:creationId xmlns:a16="http://schemas.microsoft.com/office/drawing/2014/main" id="{FBB36CD5-5C47-3E18-A8F6-42A11627218C}"/>
              </a:ext>
            </a:extLst>
          </p:cNvPr>
          <p:cNvGrpSpPr/>
          <p:nvPr/>
        </p:nvGrpSpPr>
        <p:grpSpPr>
          <a:xfrm>
            <a:off x="5754769" y="3420002"/>
            <a:ext cx="6437231" cy="3420001"/>
            <a:chOff x="0" y="0"/>
            <a:chExt cx="2118507" cy="1913890"/>
          </a:xfrm>
          <a:solidFill>
            <a:srgbClr val="00A499"/>
          </a:solidFill>
        </p:grpSpPr>
        <p:sp>
          <p:nvSpPr>
            <p:cNvPr id="5" name="Freeform 7">
              <a:extLst>
                <a:ext uri="{FF2B5EF4-FFF2-40B4-BE49-F238E27FC236}">
                  <a16:creationId xmlns:a16="http://schemas.microsoft.com/office/drawing/2014/main" id="{D98499EF-9475-CB6A-C393-D664131F4908}"/>
                </a:ext>
              </a:extLst>
            </p:cNvPr>
            <p:cNvSpPr/>
            <p:nvPr/>
          </p:nvSpPr>
          <p:spPr>
            <a:xfrm>
              <a:off x="0" y="0"/>
              <a:ext cx="2118507" cy="1913890"/>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sp>
        <p:nvSpPr>
          <p:cNvPr id="3" name="Content Placeholder 2">
            <a:extLst>
              <a:ext uri="{FF2B5EF4-FFF2-40B4-BE49-F238E27FC236}">
                <a16:creationId xmlns:a16="http://schemas.microsoft.com/office/drawing/2014/main" id="{61B9AA72-B4FA-2295-1428-7E289E27A17A}"/>
              </a:ext>
            </a:extLst>
          </p:cNvPr>
          <p:cNvSpPr>
            <a:spLocks noGrp="1"/>
          </p:cNvSpPr>
          <p:nvPr>
            <p:ph idx="1"/>
          </p:nvPr>
        </p:nvSpPr>
        <p:spPr>
          <a:xfrm>
            <a:off x="6175291" y="3683000"/>
            <a:ext cx="5596187" cy="2997200"/>
          </a:xfrm>
        </p:spPr>
        <p:txBody>
          <a:bodyPr vert="horz" lIns="91440" tIns="45720" rIns="91440" bIns="45720" rtlCol="0" anchor="t">
            <a:normAutofit/>
          </a:bodyPr>
          <a:lstStyle/>
          <a:p>
            <a:pPr marL="0" indent="0">
              <a:buNone/>
            </a:pPr>
            <a:r>
              <a:rPr lang="en-US" sz="1867" b="1" dirty="0">
                <a:solidFill>
                  <a:schemeClr val="bg1"/>
                </a:solidFill>
                <a:latin typeface="Arial" panose="020B0604020202020204" pitchFamily="34" charset="0"/>
                <a:cs typeface="Arial" panose="020B0604020202020204" pitchFamily="34" charset="0"/>
              </a:rPr>
              <a:t>Recommend</a:t>
            </a:r>
            <a:r>
              <a:rPr lang="en-US" sz="1867" dirty="0">
                <a:solidFill>
                  <a:schemeClr val="bg1"/>
                </a:solidFill>
                <a:latin typeface="Arial" panose="020B0604020202020204" pitchFamily="34" charset="0"/>
                <a:cs typeface="Arial" panose="020B0604020202020204" pitchFamily="34" charset="0"/>
              </a:rPr>
              <a:t>:</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Regular meal pattern </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Hydration – fluids/water ensure achieving 8 glasses/day </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Mediterranean Style Diet – tweaked with more plants, berries &amp; phytoestrogens </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Omega-3 fats </a:t>
            </a:r>
          </a:p>
          <a:p>
            <a:pPr lvl="1">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Oily fish ideally 1 week or more/plant-based alternatives walnuts, seeds, or Supplement</a:t>
            </a:r>
          </a:p>
          <a:p>
            <a:pPr lvl="1">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(possible B vitamins) </a:t>
            </a:r>
          </a:p>
          <a:p>
            <a:pPr marL="304815" lvl="1" indent="0">
              <a:buNone/>
            </a:pPr>
            <a:endParaRPr lang="en-US" sz="1067" dirty="0">
              <a:solidFill>
                <a:schemeClr val="bg1"/>
              </a:solidFill>
              <a:latin typeface="Arial" panose="020B0604020202020204" pitchFamily="34" charset="0"/>
              <a:cs typeface="Arial" panose="020B0604020202020204" pitchFamily="34" charset="0"/>
            </a:endParaRPr>
          </a:p>
          <a:p>
            <a:pPr lvl="1"/>
            <a:endParaRPr lang="en-US" sz="1067" dirty="0">
              <a:solidFill>
                <a:schemeClr val="bg1"/>
              </a:solidFill>
              <a:latin typeface="Arial" panose="020B0604020202020204" pitchFamily="34" charset="0"/>
              <a:cs typeface="Arial" panose="020B0604020202020204" pitchFamily="34" charset="0"/>
            </a:endParaRPr>
          </a:p>
          <a:p>
            <a:pPr marL="457223" lvl="1" indent="0">
              <a:buNone/>
            </a:pPr>
            <a:endParaRPr lang="en-US" sz="1067"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72184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grpSp>
        <p:nvGrpSpPr>
          <p:cNvPr id="8" name="Group 6">
            <a:extLst>
              <a:ext uri="{FF2B5EF4-FFF2-40B4-BE49-F238E27FC236}">
                <a16:creationId xmlns:a16="http://schemas.microsoft.com/office/drawing/2014/main" id="{3D736DEB-74D8-D0AF-A11C-C2277472515F}"/>
              </a:ext>
            </a:extLst>
          </p:cNvPr>
          <p:cNvGrpSpPr/>
          <p:nvPr/>
        </p:nvGrpSpPr>
        <p:grpSpPr>
          <a:xfrm>
            <a:off x="3810000" y="2463800"/>
            <a:ext cx="8382000" cy="4394200"/>
            <a:chOff x="0" y="0"/>
            <a:chExt cx="2118507" cy="1913890"/>
          </a:xfrm>
          <a:solidFill>
            <a:srgbClr val="00A499"/>
          </a:solidFill>
        </p:grpSpPr>
        <p:sp>
          <p:nvSpPr>
            <p:cNvPr id="9" name="Freeform 7">
              <a:extLst>
                <a:ext uri="{FF2B5EF4-FFF2-40B4-BE49-F238E27FC236}">
                  <a16:creationId xmlns:a16="http://schemas.microsoft.com/office/drawing/2014/main" id="{3C19E8BB-8075-3D4A-7B10-AB0D412AB858}"/>
                </a:ext>
              </a:extLst>
            </p:cNvPr>
            <p:cNvSpPr/>
            <p:nvPr/>
          </p:nvSpPr>
          <p:spPr>
            <a:xfrm>
              <a:off x="0" y="0"/>
              <a:ext cx="2118507" cy="1913890"/>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pic>
        <p:nvPicPr>
          <p:cNvPr id="6" name="Picture 5" descr="Avocado and nuts on a table&#10;&#10;Description automatically generated">
            <a:extLst>
              <a:ext uri="{FF2B5EF4-FFF2-40B4-BE49-F238E27FC236}">
                <a16:creationId xmlns:a16="http://schemas.microsoft.com/office/drawing/2014/main" id="{B6BFB297-2C48-DA2C-D737-3D21E8EDCEA9}"/>
              </a:ext>
            </a:extLst>
          </p:cNvPr>
          <p:cNvPicPr>
            <a:picLocks noChangeAspect="1"/>
          </p:cNvPicPr>
          <p:nvPr/>
        </p:nvPicPr>
        <p:blipFill>
          <a:blip r:embed="rId3" cstate="print">
            <a:extLst>
              <a:ext uri="{28A0092B-C50C-407E-A947-70E740481C1C}">
                <a14:useLocalDpi xmlns:a14="http://schemas.microsoft.com/office/drawing/2010/main" val="0"/>
              </a:ext>
            </a:extLst>
          </a:blip>
          <a:srcRect t="20320"/>
          <a:stretch/>
        </p:blipFill>
        <p:spPr>
          <a:xfrm>
            <a:off x="5740400" y="48653"/>
            <a:ext cx="4368800" cy="2327183"/>
          </a:xfrm>
          <a:prstGeom prst="ellipse">
            <a:avLst/>
          </a:prstGeom>
          <a:ln>
            <a:noFill/>
          </a:ln>
          <a:effectLst>
            <a:softEdge rad="112500"/>
          </a:effectLst>
        </p:spPr>
      </p:pic>
      <p:sp>
        <p:nvSpPr>
          <p:cNvPr id="2" name="Title 1">
            <a:extLst>
              <a:ext uri="{FF2B5EF4-FFF2-40B4-BE49-F238E27FC236}">
                <a16:creationId xmlns:a16="http://schemas.microsoft.com/office/drawing/2014/main" id="{40D5542D-3CD1-BB35-E3D0-B9435847C9EE}"/>
              </a:ext>
            </a:extLst>
          </p:cNvPr>
          <p:cNvSpPr>
            <a:spLocks noGrp="1"/>
          </p:cNvSpPr>
          <p:nvPr>
            <p:ph type="title"/>
          </p:nvPr>
        </p:nvSpPr>
        <p:spPr>
          <a:xfrm>
            <a:off x="1159949" y="450244"/>
            <a:ext cx="4368800" cy="762000"/>
          </a:xfrm>
        </p:spPr>
        <p:txBody>
          <a:bodyPr>
            <a:noAutofit/>
          </a:bodyPr>
          <a:lstStyle/>
          <a:p>
            <a:pPr algn="l"/>
            <a:r>
              <a:rPr lang="en-US" sz="5334" dirty="0">
                <a:solidFill>
                  <a:srgbClr val="78BE20"/>
                </a:solidFill>
                <a:latin typeface="Arial" panose="020B0604020202020204" pitchFamily="34" charset="0"/>
                <a:cs typeface="Arial" panose="020B0604020202020204" pitchFamily="34" charset="0"/>
              </a:rPr>
              <a:t>Heart Health</a:t>
            </a:r>
          </a:p>
        </p:txBody>
      </p:sp>
      <p:sp>
        <p:nvSpPr>
          <p:cNvPr id="3" name="Content Placeholder 2">
            <a:extLst>
              <a:ext uri="{FF2B5EF4-FFF2-40B4-BE49-F238E27FC236}">
                <a16:creationId xmlns:a16="http://schemas.microsoft.com/office/drawing/2014/main" id="{D91B1795-64BC-B353-4A3F-9644274AD022}"/>
              </a:ext>
            </a:extLst>
          </p:cNvPr>
          <p:cNvSpPr>
            <a:spLocks noGrp="1"/>
          </p:cNvSpPr>
          <p:nvPr>
            <p:ph idx="1"/>
          </p:nvPr>
        </p:nvSpPr>
        <p:spPr>
          <a:xfrm>
            <a:off x="3810000" y="2463800"/>
            <a:ext cx="8382000" cy="4358785"/>
          </a:xfrm>
        </p:spPr>
        <p:txBody>
          <a:bodyPr vert="horz" lIns="91440" tIns="45720" rIns="91440" bIns="45720" rtlCol="0" anchor="t">
            <a:normAutofit/>
          </a:bodyPr>
          <a:lstStyle/>
          <a:p>
            <a:pPr marL="0" indent="0">
              <a:buNone/>
            </a:pPr>
            <a:r>
              <a:rPr lang="en-US" sz="1600" b="1" dirty="0">
                <a:solidFill>
                  <a:schemeClr val="bg1"/>
                </a:solidFill>
                <a:latin typeface="Arial" panose="020B0604020202020204" pitchFamily="34" charset="0"/>
                <a:cs typeface="Arial" panose="020B0604020202020204" pitchFamily="34" charset="0"/>
              </a:rPr>
              <a:t>What Helps?</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Managing risk factors e.g. </a:t>
            </a:r>
          </a:p>
          <a:p>
            <a:pPr lvl="1">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High cholesterol </a:t>
            </a:r>
          </a:p>
          <a:p>
            <a:pPr lvl="1">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High blood pressure </a:t>
            </a:r>
          </a:p>
          <a:p>
            <a:pPr lvl="1">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Pre-diabetes</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Principles of healthy eating / mediterranean diet &amp; unsaturated fats (olive oil, avocado, nuts)</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A diet rich in fruit and vegetables, wholegrains </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Oily fish or alternative omega-3 sources (walnuts, linseeds </a:t>
            </a:r>
            <a:r>
              <a:rPr lang="en-US" sz="1600" dirty="0" err="1">
                <a:solidFill>
                  <a:schemeClr val="bg1"/>
                </a:solidFill>
                <a:latin typeface="Arial" panose="020B0604020202020204" pitchFamily="34" charset="0"/>
                <a:cs typeface="Arial" panose="020B0604020202020204" pitchFamily="34" charset="0"/>
              </a:rPr>
              <a:t>etc</a:t>
            </a:r>
            <a:r>
              <a:rPr lang="en-US" sz="1600" dirty="0">
                <a:solidFill>
                  <a:schemeClr val="bg1"/>
                </a:solidFill>
                <a:latin typeface="Arial" panose="020B0604020202020204" pitchFamily="34" charset="0"/>
                <a:cs typeface="Arial" panose="020B0604020202020204" pitchFamily="34" charset="0"/>
              </a:rPr>
              <a:t>).</a:t>
            </a:r>
          </a:p>
          <a:p>
            <a:pPr marL="0" indent="0">
              <a:buNone/>
            </a:pPr>
            <a:endParaRPr lang="en-US" sz="1600" dirty="0">
              <a:solidFill>
                <a:schemeClr val="bg1"/>
              </a:solidFill>
              <a:latin typeface="Arial" panose="020B0604020202020204" pitchFamily="34" charset="0"/>
              <a:cs typeface="Arial" panose="020B0604020202020204" pitchFamily="34" charset="0"/>
            </a:endParaRPr>
          </a:p>
          <a:p>
            <a:pPr marL="0" indent="0">
              <a:buNone/>
            </a:pPr>
            <a:r>
              <a:rPr lang="en-US" sz="1600" b="1" dirty="0">
                <a:solidFill>
                  <a:schemeClr val="bg1"/>
                </a:solidFill>
                <a:latin typeface="Arial" panose="020B0604020202020204" pitchFamily="34" charset="0"/>
                <a:cs typeface="Arial" panose="020B0604020202020204" pitchFamily="34" charset="0"/>
              </a:rPr>
              <a:t>Limit:</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Saturated fat &amp; ultra-processed foods high fat foods </a:t>
            </a:r>
          </a:p>
          <a:p>
            <a:pPr>
              <a:buFont typeface="Courier New" panose="02070309020205020404" pitchFamily="49" charset="0"/>
              <a:buChar char="o"/>
            </a:pPr>
            <a:r>
              <a:rPr lang="en-US" sz="1600" dirty="0">
                <a:solidFill>
                  <a:schemeClr val="bg1"/>
                </a:solidFill>
                <a:latin typeface="Arial" panose="020B0604020202020204" pitchFamily="34" charset="0"/>
                <a:cs typeface="Arial" panose="020B0604020202020204" pitchFamily="34" charset="0"/>
              </a:rPr>
              <a:t>Sugar &amp; salt. </a:t>
            </a:r>
          </a:p>
        </p:txBody>
      </p:sp>
      <p:grpSp>
        <p:nvGrpSpPr>
          <p:cNvPr id="10" name="Group 2">
            <a:extLst>
              <a:ext uri="{FF2B5EF4-FFF2-40B4-BE49-F238E27FC236}">
                <a16:creationId xmlns:a16="http://schemas.microsoft.com/office/drawing/2014/main" id="{6F39707B-2C6A-4705-382C-048F6562E4A5}"/>
              </a:ext>
            </a:extLst>
          </p:cNvPr>
          <p:cNvGrpSpPr/>
          <p:nvPr/>
        </p:nvGrpSpPr>
        <p:grpSpPr>
          <a:xfrm>
            <a:off x="0" y="0"/>
            <a:ext cx="831321" cy="6858000"/>
            <a:chOff x="0" y="0"/>
            <a:chExt cx="421818" cy="3479800"/>
          </a:xfrm>
        </p:grpSpPr>
        <p:sp>
          <p:nvSpPr>
            <p:cNvPr id="11" name="Freeform 3">
              <a:extLst>
                <a:ext uri="{FF2B5EF4-FFF2-40B4-BE49-F238E27FC236}">
                  <a16:creationId xmlns:a16="http://schemas.microsoft.com/office/drawing/2014/main" id="{C2CE3AED-0F77-53D0-1395-BFD7A1B39BF6}"/>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12" name="TextBox 18">
            <a:extLst>
              <a:ext uri="{FF2B5EF4-FFF2-40B4-BE49-F238E27FC236}">
                <a16:creationId xmlns:a16="http://schemas.microsoft.com/office/drawing/2014/main" id="{E12A4795-EC71-B774-1A27-576351F2EF2F}"/>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pic>
        <p:nvPicPr>
          <p:cNvPr id="5" name="Picture 4">
            <a:extLst>
              <a:ext uri="{FF2B5EF4-FFF2-40B4-BE49-F238E27FC236}">
                <a16:creationId xmlns:a16="http://schemas.microsoft.com/office/drawing/2014/main" id="{8DD36324-A02B-2DB6-B8A6-529660EAE2E4}"/>
              </a:ext>
            </a:extLst>
          </p:cNvPr>
          <p:cNvPicPr>
            <a:picLocks noChangeAspect="1"/>
          </p:cNvPicPr>
          <p:nvPr/>
        </p:nvPicPr>
        <p:blipFill>
          <a:blip r:embed="rId4"/>
          <a:stretch>
            <a:fillRect/>
          </a:stretch>
        </p:blipFill>
        <p:spPr>
          <a:xfrm>
            <a:off x="9933436" y="5323625"/>
            <a:ext cx="2255714" cy="1534375"/>
          </a:xfrm>
          <a:prstGeom prst="rect">
            <a:avLst/>
          </a:prstGeom>
          <a:ln>
            <a:noFill/>
          </a:ln>
          <a:effectLst>
            <a:softEdge rad="112500"/>
          </a:effectLst>
        </p:spPr>
      </p:pic>
      <p:pic>
        <p:nvPicPr>
          <p:cNvPr id="13" name="Picture 12">
            <a:extLst>
              <a:ext uri="{FF2B5EF4-FFF2-40B4-BE49-F238E27FC236}">
                <a16:creationId xmlns:a16="http://schemas.microsoft.com/office/drawing/2014/main" id="{19365C97-7F46-822B-1EEC-0F23422400EA}"/>
              </a:ext>
            </a:extLst>
          </p:cNvPr>
          <p:cNvPicPr>
            <a:picLocks noChangeAspect="1"/>
          </p:cNvPicPr>
          <p:nvPr/>
        </p:nvPicPr>
        <p:blipFill>
          <a:blip r:embed="rId5"/>
          <a:stretch>
            <a:fillRect/>
          </a:stretch>
        </p:blipFill>
        <p:spPr>
          <a:xfrm>
            <a:off x="1024709" y="3784600"/>
            <a:ext cx="2319640" cy="1426149"/>
          </a:xfrm>
          <a:prstGeom prst="ellipse">
            <a:avLst/>
          </a:prstGeom>
          <a:ln>
            <a:noFill/>
          </a:ln>
          <a:effectLst>
            <a:softEdge rad="112500"/>
          </a:effectLst>
        </p:spPr>
      </p:pic>
    </p:spTree>
    <p:extLst>
      <p:ext uri="{BB962C8B-B14F-4D97-AF65-F5344CB8AC3E}">
        <p14:creationId xmlns:p14="http://schemas.microsoft.com/office/powerpoint/2010/main" val="40015700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3630647" y="0"/>
            <a:ext cx="8561353" cy="6858000"/>
            <a:chOff x="0" y="0"/>
            <a:chExt cx="4344094" cy="3479800"/>
          </a:xfrm>
          <a:solidFill>
            <a:srgbClr val="00A499"/>
          </a:solidFill>
        </p:grpSpPr>
        <p:sp>
          <p:nvSpPr>
            <p:cNvPr id="5" name="Freeform 5"/>
            <p:cNvSpPr/>
            <p:nvPr/>
          </p:nvSpPr>
          <p:spPr>
            <a:xfrm>
              <a:off x="0" y="0"/>
              <a:ext cx="4344094" cy="3479800"/>
            </a:xfrm>
            <a:custGeom>
              <a:avLst/>
              <a:gdLst/>
              <a:ahLst/>
              <a:cxnLst/>
              <a:rect l="l" t="t" r="r" b="b"/>
              <a:pathLst>
                <a:path w="4344094" h="3479800">
                  <a:moveTo>
                    <a:pt x="0" y="0"/>
                  </a:moveTo>
                  <a:lnTo>
                    <a:pt x="4344094" y="0"/>
                  </a:lnTo>
                  <a:lnTo>
                    <a:pt x="4344094" y="3479800"/>
                  </a:lnTo>
                  <a:lnTo>
                    <a:pt x="0" y="3479800"/>
                  </a:lnTo>
                  <a:close/>
                </a:path>
              </a:pathLst>
            </a:custGeom>
            <a:grpFill/>
          </p:spPr>
          <p:txBody>
            <a:bodyPr/>
            <a:lstStyle/>
            <a:p>
              <a:endParaRPr lang="en-GB" sz="1200" dirty="0"/>
            </a:p>
          </p:txBody>
        </p:sp>
      </p:grpSp>
      <p:grpSp>
        <p:nvGrpSpPr>
          <p:cNvPr id="7" name="Group 7"/>
          <p:cNvGrpSpPr/>
          <p:nvPr/>
        </p:nvGrpSpPr>
        <p:grpSpPr>
          <a:xfrm>
            <a:off x="1743553" y="1106158"/>
            <a:ext cx="3774187" cy="4736114"/>
            <a:chOff x="0" y="0"/>
            <a:chExt cx="2732834" cy="3429351"/>
          </a:xfrm>
        </p:grpSpPr>
        <p:sp>
          <p:nvSpPr>
            <p:cNvPr id="8" name="Freeform 8"/>
            <p:cNvSpPr/>
            <p:nvPr/>
          </p:nvSpPr>
          <p:spPr>
            <a:xfrm>
              <a:off x="0" y="0"/>
              <a:ext cx="2732834" cy="3429351"/>
            </a:xfrm>
            <a:custGeom>
              <a:avLst/>
              <a:gdLst/>
              <a:ahLst/>
              <a:cxnLst/>
              <a:rect l="l" t="t" r="r" b="b"/>
              <a:pathLst>
                <a:path w="2732834" h="3429351">
                  <a:moveTo>
                    <a:pt x="0" y="0"/>
                  </a:moveTo>
                  <a:lnTo>
                    <a:pt x="2732834" y="0"/>
                  </a:lnTo>
                  <a:lnTo>
                    <a:pt x="2732834" y="3429351"/>
                  </a:lnTo>
                  <a:lnTo>
                    <a:pt x="0" y="3429351"/>
                  </a:lnTo>
                  <a:close/>
                </a:path>
              </a:pathLst>
            </a:custGeom>
            <a:solidFill>
              <a:srgbClr val="FFFFFF"/>
            </a:solidFill>
          </p:spPr>
          <p:txBody>
            <a:bodyPr/>
            <a:lstStyle/>
            <a:p>
              <a:endParaRPr lang="en-GB" sz="1200">
                <a:latin typeface="Arial" panose="020B0604020202020204" pitchFamily="34" charset="0"/>
                <a:cs typeface="Arial" panose="020B0604020202020204" pitchFamily="34" charset="0"/>
              </a:endParaRPr>
            </a:p>
          </p:txBody>
        </p:sp>
      </p:grpSp>
      <p:sp>
        <p:nvSpPr>
          <p:cNvPr id="12" name="Freeform 12"/>
          <p:cNvSpPr/>
          <p:nvPr/>
        </p:nvSpPr>
        <p:spPr>
          <a:xfrm rot="5400000">
            <a:off x="11171724" y="881013"/>
            <a:ext cx="668953" cy="278528"/>
          </a:xfrm>
          <a:custGeom>
            <a:avLst/>
            <a:gdLst/>
            <a:ahLst/>
            <a:cxnLst/>
            <a:rect l="l" t="t" r="r" b="b"/>
            <a:pathLst>
              <a:path w="1003430" h="417792">
                <a:moveTo>
                  <a:pt x="0" y="0"/>
                </a:moveTo>
                <a:lnTo>
                  <a:pt x="1003430" y="0"/>
                </a:lnTo>
                <a:lnTo>
                  <a:pt x="1003430" y="417792"/>
                </a:lnTo>
                <a:lnTo>
                  <a:pt x="0" y="41779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GB" sz="1200">
              <a:latin typeface="Arial" panose="020B0604020202020204" pitchFamily="34" charset="0"/>
              <a:cs typeface="Arial" panose="020B0604020202020204" pitchFamily="34" charset="0"/>
            </a:endParaRPr>
          </a:p>
        </p:txBody>
      </p:sp>
      <p:grpSp>
        <p:nvGrpSpPr>
          <p:cNvPr id="15" name="Group 15"/>
          <p:cNvGrpSpPr/>
          <p:nvPr/>
        </p:nvGrpSpPr>
        <p:grpSpPr>
          <a:xfrm>
            <a:off x="5994400" y="1501441"/>
            <a:ext cx="5791200" cy="4425505"/>
            <a:chOff x="-62643" y="732621"/>
            <a:chExt cx="11161571" cy="8851013"/>
          </a:xfrm>
        </p:grpSpPr>
        <p:sp>
          <p:nvSpPr>
            <p:cNvPr id="16" name="TextBox 16"/>
            <p:cNvSpPr txBox="1"/>
            <p:nvPr/>
          </p:nvSpPr>
          <p:spPr>
            <a:xfrm>
              <a:off x="-62643" y="732621"/>
              <a:ext cx="9447993" cy="1051570"/>
            </a:xfrm>
            <a:prstGeom prst="rect">
              <a:avLst/>
            </a:prstGeom>
          </p:spPr>
          <p:txBody>
            <a:bodyPr lIns="0" tIns="0" rIns="0" bIns="0" rtlCol="0" anchor="t">
              <a:spAutoFit/>
            </a:bodyPr>
            <a:lstStyle/>
            <a:p>
              <a:pPr>
                <a:lnSpc>
                  <a:spcPts val="4096"/>
                </a:lnSpc>
              </a:pPr>
              <a:r>
                <a:rPr lang="en-US" sz="4452" b="1" dirty="0">
                  <a:solidFill>
                    <a:schemeClr val="bg1"/>
                  </a:solidFill>
                  <a:latin typeface="Arial" panose="020B0604020202020204" pitchFamily="34" charset="0"/>
                  <a:ea typeface="DM Serif Display"/>
                  <a:cs typeface="Arial" panose="020B0604020202020204" pitchFamily="34" charset="0"/>
                  <a:sym typeface="DM Serif Display"/>
                </a:rPr>
                <a:t>Menopause</a:t>
              </a:r>
            </a:p>
          </p:txBody>
        </p:sp>
        <p:sp>
          <p:nvSpPr>
            <p:cNvPr id="17" name="TextBox 17"/>
            <p:cNvSpPr txBox="1"/>
            <p:nvPr/>
          </p:nvSpPr>
          <p:spPr>
            <a:xfrm>
              <a:off x="-1" y="2077987"/>
              <a:ext cx="11098929" cy="7505647"/>
            </a:xfrm>
            <a:prstGeom prst="rect">
              <a:avLst/>
            </a:prstGeom>
          </p:spPr>
          <p:txBody>
            <a:bodyPr lIns="0" tIns="0" rIns="0" bIns="0" rtlCol="0" anchor="t">
              <a:spAutoFit/>
            </a:bodyPr>
            <a:lstStyle/>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When a woman has not had a period for 12 months</a:t>
              </a:r>
            </a:p>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Usually between the ages of 45 and 55 years</a:t>
              </a:r>
            </a:p>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Average age in UK is 51 years</a:t>
              </a:r>
            </a:p>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1 in 100 women will be under 40 years</a:t>
              </a:r>
            </a:p>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1 in 1000 women will be under 30 years</a:t>
              </a:r>
            </a:p>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1 in 10000 women will be under 20 years</a:t>
              </a:r>
            </a:p>
            <a:p>
              <a:pPr marL="304815" indent="-304815">
                <a:lnSpc>
                  <a:spcPts val="3008"/>
                </a:lnSpc>
                <a:buFont typeface="Courier New" panose="02070309020205020404" pitchFamily="49" charset="0"/>
                <a:buChar char="o"/>
              </a:pPr>
              <a:r>
                <a:rPr lang="en-US" sz="1600" spc="85" dirty="0">
                  <a:solidFill>
                    <a:schemeClr val="bg1"/>
                  </a:solidFill>
                  <a:latin typeface="Arial" panose="020B0604020202020204" pitchFamily="34" charset="0"/>
                  <a:ea typeface="Roboto Mono"/>
                  <a:cs typeface="Arial" panose="020B0604020202020204" pitchFamily="34" charset="0"/>
                  <a:sym typeface="Roboto Mono"/>
                </a:rPr>
                <a:t>Menopause can also follow surgery (hysterectomy) or cancer treatments</a:t>
              </a:r>
            </a:p>
            <a:p>
              <a:pPr>
                <a:lnSpc>
                  <a:spcPts val="2768"/>
                </a:lnSpc>
              </a:pPr>
              <a:endParaRPr lang="en-US" sz="1600" spc="85" dirty="0">
                <a:solidFill>
                  <a:srgbClr val="000000"/>
                </a:solidFill>
                <a:latin typeface="Arial" panose="020B0604020202020204" pitchFamily="34" charset="0"/>
                <a:ea typeface="Roboto Mono"/>
                <a:cs typeface="Arial" panose="020B0604020202020204" pitchFamily="34" charset="0"/>
                <a:sym typeface="Roboto Mono"/>
              </a:endParaRPr>
            </a:p>
            <a:p>
              <a:pPr>
                <a:lnSpc>
                  <a:spcPts val="2768"/>
                </a:lnSpc>
              </a:pPr>
              <a:endParaRPr lang="en-US" sz="1600" spc="85" dirty="0">
                <a:solidFill>
                  <a:srgbClr val="000000"/>
                </a:solidFill>
                <a:latin typeface="Arial" panose="020B0604020202020204" pitchFamily="34" charset="0"/>
                <a:ea typeface="Roboto Mono"/>
                <a:cs typeface="Arial" panose="020B0604020202020204" pitchFamily="34" charset="0"/>
                <a:sym typeface="Roboto Mono"/>
              </a:endParaRPr>
            </a:p>
          </p:txBody>
        </p:sp>
      </p:grpSp>
      <p:grpSp>
        <p:nvGrpSpPr>
          <p:cNvPr id="6" name="Group 18">
            <a:extLst>
              <a:ext uri="{FF2B5EF4-FFF2-40B4-BE49-F238E27FC236}">
                <a16:creationId xmlns:a16="http://schemas.microsoft.com/office/drawing/2014/main" id="{20C826C7-D31F-316F-3C85-A987A679C63F}"/>
              </a:ext>
            </a:extLst>
          </p:cNvPr>
          <p:cNvGrpSpPr/>
          <p:nvPr/>
        </p:nvGrpSpPr>
        <p:grpSpPr>
          <a:xfrm>
            <a:off x="0" y="0"/>
            <a:ext cx="831321" cy="6858000"/>
            <a:chOff x="0" y="0"/>
            <a:chExt cx="421818" cy="3479800"/>
          </a:xfrm>
        </p:grpSpPr>
        <p:sp>
          <p:nvSpPr>
            <p:cNvPr id="11" name="Freeform 19">
              <a:extLst>
                <a:ext uri="{FF2B5EF4-FFF2-40B4-BE49-F238E27FC236}">
                  <a16:creationId xmlns:a16="http://schemas.microsoft.com/office/drawing/2014/main" id="{B10DEDBA-B4C5-F3BF-EC91-1D71B8B91E6E}"/>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endParaRPr lang="en-GB" sz="1200"/>
            </a:p>
          </p:txBody>
        </p:sp>
      </p:grpSp>
      <p:sp>
        <p:nvSpPr>
          <p:cNvPr id="2" name="TextBox 18">
            <a:extLst>
              <a:ext uri="{FF2B5EF4-FFF2-40B4-BE49-F238E27FC236}">
                <a16:creationId xmlns:a16="http://schemas.microsoft.com/office/drawing/2014/main" id="{25CACAEF-8CF8-7FFA-6676-21CBC34EC6B9}"/>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a:t>
            </a:r>
          </a:p>
        </p:txBody>
      </p:sp>
      <p:pic>
        <p:nvPicPr>
          <p:cNvPr id="13" name="Picture 12" descr="A person sitting in a chair with a computer&#10;&#10;Description automatically generated">
            <a:extLst>
              <a:ext uri="{FF2B5EF4-FFF2-40B4-BE49-F238E27FC236}">
                <a16:creationId xmlns:a16="http://schemas.microsoft.com/office/drawing/2014/main" id="{AD49409F-7C31-1902-3D4C-C594BCD5DB02}"/>
              </a:ext>
            </a:extLst>
          </p:cNvPr>
          <p:cNvPicPr>
            <a:picLocks noChangeAspect="1"/>
          </p:cNvPicPr>
          <p:nvPr/>
        </p:nvPicPr>
        <p:blipFill>
          <a:blip r:embed="rId5" cstate="print">
            <a:extLst>
              <a:ext uri="{28A0092B-C50C-407E-A947-70E740481C1C}">
                <a14:useLocalDpi xmlns:a14="http://schemas.microsoft.com/office/drawing/2010/main" val="0"/>
              </a:ext>
            </a:extLst>
          </a:blip>
          <a:srcRect l="8470" r="29248"/>
          <a:stretch/>
        </p:blipFill>
        <p:spPr>
          <a:xfrm>
            <a:off x="1421379" y="1183430"/>
            <a:ext cx="4004025" cy="45815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F0E2A5B7-CAD7-3969-A721-6FFC1C98CC08}"/>
              </a:ext>
            </a:extLst>
          </p:cNvPr>
          <p:cNvSpPr/>
          <p:nvPr/>
        </p:nvSpPr>
        <p:spPr>
          <a:xfrm>
            <a:off x="5754769" y="0"/>
            <a:ext cx="6437231" cy="6858000"/>
          </a:xfrm>
          <a:custGeom>
            <a:avLst/>
            <a:gdLst/>
            <a:ahLst/>
            <a:cxnLst/>
            <a:rect l="l" t="t" r="r" b="b"/>
            <a:pathLst>
              <a:path w="1913890" h="1913890">
                <a:moveTo>
                  <a:pt x="0" y="0"/>
                </a:moveTo>
                <a:lnTo>
                  <a:pt x="1913890" y="0"/>
                </a:lnTo>
                <a:lnTo>
                  <a:pt x="1913890" y="1913890"/>
                </a:lnTo>
                <a:lnTo>
                  <a:pt x="0" y="1913890"/>
                </a:lnTo>
                <a:close/>
              </a:path>
            </a:pathLst>
          </a:custGeom>
          <a:solidFill>
            <a:srgbClr val="78BE20"/>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E99B2690-EAAE-C85D-82CD-89F690572BAF}"/>
              </a:ext>
            </a:extLst>
          </p:cNvPr>
          <p:cNvSpPr txBox="1">
            <a:spLocks/>
          </p:cNvSpPr>
          <p:nvPr/>
        </p:nvSpPr>
        <p:spPr>
          <a:xfrm>
            <a:off x="1215761" y="2667000"/>
            <a:ext cx="4727839" cy="7620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5867" dirty="0">
                <a:solidFill>
                  <a:srgbClr val="00A499"/>
                </a:solidFill>
                <a:latin typeface="Calibri"/>
              </a:rPr>
              <a:t>Osteoporosis </a:t>
            </a:r>
            <a:endParaRPr lang="en-US" sz="5867" dirty="0">
              <a:solidFill>
                <a:srgbClr val="00A499"/>
              </a:solidFill>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64E3CEF-40F9-52DA-E398-1B2D13536811}"/>
              </a:ext>
            </a:extLst>
          </p:cNvPr>
          <p:cNvSpPr txBox="1">
            <a:spLocks/>
          </p:cNvSpPr>
          <p:nvPr/>
        </p:nvSpPr>
        <p:spPr>
          <a:xfrm>
            <a:off x="6604000" y="736600"/>
            <a:ext cx="4927600" cy="53848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spcBef>
                <a:spcPts val="800"/>
              </a:spcBef>
              <a:buNone/>
            </a:pPr>
            <a:r>
              <a:rPr lang="en-US" sz="2133" dirty="0">
                <a:solidFill>
                  <a:prstClr val="white"/>
                </a:solidFill>
                <a:latin typeface="Arial" panose="020B0604020202020204" pitchFamily="34" charset="0"/>
                <a:cs typeface="Arial" panose="020B0604020202020204" pitchFamily="34" charset="0"/>
              </a:rPr>
              <a:t>At higher risk during perimenopause and menopause </a:t>
            </a:r>
          </a:p>
          <a:p>
            <a:pPr marL="0" indent="0" defTabSz="609630">
              <a:spcBef>
                <a:spcPts val="1600"/>
              </a:spcBef>
              <a:buNone/>
            </a:pPr>
            <a:r>
              <a:rPr lang="en-US" sz="2133" b="1" dirty="0">
                <a:solidFill>
                  <a:prstClr val="white"/>
                </a:solidFill>
                <a:latin typeface="Arial" panose="020B0604020202020204" pitchFamily="34" charset="0"/>
                <a:cs typeface="Arial" panose="020B0604020202020204" pitchFamily="34" charset="0"/>
              </a:rPr>
              <a:t>Recommendations: </a:t>
            </a:r>
          </a:p>
          <a:p>
            <a:pPr marL="228611" indent="-228611" defTabSz="609630">
              <a:spcBef>
                <a:spcPts val="800"/>
              </a:spcBef>
              <a:buFont typeface="Courier New" panose="02070309020205020404" pitchFamily="49" charset="0"/>
              <a:buChar char="o"/>
            </a:pPr>
            <a:r>
              <a:rPr lang="en-US" sz="2133" dirty="0">
                <a:solidFill>
                  <a:prstClr val="white"/>
                </a:solidFill>
                <a:latin typeface="Arial" panose="020B0604020202020204" pitchFamily="34" charset="0"/>
                <a:cs typeface="Arial" panose="020B0604020202020204" pitchFamily="34" charset="0"/>
              </a:rPr>
              <a:t>Ensure sufficient protein</a:t>
            </a:r>
          </a:p>
          <a:p>
            <a:pPr marL="228611" indent="-228611" defTabSz="609630">
              <a:spcBef>
                <a:spcPts val="800"/>
              </a:spcBef>
              <a:buFont typeface="Courier New" panose="02070309020205020404" pitchFamily="49" charset="0"/>
              <a:buChar char="o"/>
            </a:pPr>
            <a:r>
              <a:rPr lang="en-US" sz="2133" dirty="0">
                <a:solidFill>
                  <a:prstClr val="white"/>
                </a:solidFill>
                <a:latin typeface="Arial" panose="020B0604020202020204" pitchFamily="34" charset="0"/>
                <a:cs typeface="Arial" panose="020B0604020202020204" pitchFamily="34" charset="0"/>
              </a:rPr>
              <a:t>Vitamin D 10micrograms  </a:t>
            </a:r>
          </a:p>
          <a:p>
            <a:pPr marL="228611" indent="-228611" defTabSz="609630">
              <a:spcBef>
                <a:spcPts val="800"/>
              </a:spcBef>
              <a:buFont typeface="Courier New" panose="02070309020205020404" pitchFamily="49" charset="0"/>
              <a:buChar char="o"/>
            </a:pPr>
            <a:r>
              <a:rPr lang="en-US" sz="2133" dirty="0">
                <a:solidFill>
                  <a:prstClr val="white"/>
                </a:solidFill>
                <a:latin typeface="Arial" panose="020B0604020202020204" pitchFamily="34" charset="0"/>
                <a:cs typeface="Arial" panose="020B0604020202020204" pitchFamily="34" charset="0"/>
              </a:rPr>
              <a:t>Calcium sufficient intake e.g. dairy or fortified non-dairy or supplement </a:t>
            </a:r>
          </a:p>
          <a:p>
            <a:pPr marL="228611" indent="-228611" defTabSz="609630">
              <a:spcBef>
                <a:spcPts val="800"/>
              </a:spcBef>
              <a:buFont typeface="Courier New" panose="02070309020205020404" pitchFamily="49" charset="0"/>
              <a:buChar char="o"/>
            </a:pPr>
            <a:r>
              <a:rPr lang="en-US" sz="2133" dirty="0">
                <a:solidFill>
                  <a:prstClr val="white"/>
                </a:solidFill>
                <a:latin typeface="Arial" panose="020B0604020202020204" pitchFamily="34" charset="0"/>
                <a:cs typeface="Arial" panose="020B0604020202020204" pitchFamily="34" charset="0"/>
              </a:rPr>
              <a:t>Reduce/stop alcohol</a:t>
            </a:r>
          </a:p>
          <a:p>
            <a:pPr marL="228611" indent="-228611" defTabSz="609630">
              <a:spcBef>
                <a:spcPts val="800"/>
              </a:spcBef>
              <a:buFont typeface="Courier New" panose="02070309020205020404" pitchFamily="49" charset="0"/>
              <a:buChar char="o"/>
            </a:pPr>
            <a:r>
              <a:rPr lang="en-US" sz="2133" dirty="0">
                <a:solidFill>
                  <a:prstClr val="white"/>
                </a:solidFill>
                <a:latin typeface="Arial" panose="020B0604020202020204" pitchFamily="34" charset="0"/>
                <a:cs typeface="Arial" panose="020B0604020202020204" pitchFamily="34" charset="0"/>
              </a:rPr>
              <a:t>Physical Activity &amp; weight bearing exercises</a:t>
            </a:r>
          </a:p>
          <a:p>
            <a:pPr marL="0" indent="0" defTabSz="609630">
              <a:spcBef>
                <a:spcPts val="800"/>
              </a:spcBef>
              <a:buNone/>
            </a:pPr>
            <a:endParaRPr lang="en-US" sz="2133" dirty="0">
              <a:solidFill>
                <a:prstClr val="white"/>
              </a:solidFill>
              <a:latin typeface="Arial" panose="020B0604020202020204" pitchFamily="34" charset="0"/>
              <a:cs typeface="Arial" panose="020B0604020202020204" pitchFamily="34" charset="0"/>
            </a:endParaRPr>
          </a:p>
          <a:p>
            <a:pPr marL="0" indent="0" defTabSz="609630">
              <a:spcBef>
                <a:spcPts val="800"/>
              </a:spcBef>
              <a:buNone/>
            </a:pPr>
            <a:r>
              <a:rPr lang="en-US" sz="2133" dirty="0">
                <a:solidFill>
                  <a:prstClr val="white"/>
                </a:solidFill>
                <a:latin typeface="Arial" panose="020B0604020202020204" pitchFamily="34" charset="0"/>
                <a:cs typeface="Arial" panose="020B0604020202020204" pitchFamily="34" charset="0"/>
              </a:rPr>
              <a:t>Access the </a:t>
            </a:r>
            <a:r>
              <a:rPr lang="en-US" sz="2133" dirty="0">
                <a:solidFill>
                  <a:prstClr val="white"/>
                </a:solidFill>
                <a:latin typeface="Arial" panose="020B0604020202020204" pitchFamily="34" charset="0"/>
                <a:cs typeface="Arial" panose="020B0604020202020204" pitchFamily="34" charset="0"/>
                <a:hlinkClick r:id="rId3"/>
              </a:rPr>
              <a:t>calcium calculator </a:t>
            </a:r>
            <a:endParaRPr lang="en-US" sz="2133" dirty="0">
              <a:solidFill>
                <a:prstClr val="white"/>
              </a:solidFill>
              <a:latin typeface="Arial" panose="020B0604020202020204" pitchFamily="34" charset="0"/>
              <a:cs typeface="Arial" panose="020B0604020202020204" pitchFamily="34" charset="0"/>
            </a:endParaRPr>
          </a:p>
        </p:txBody>
      </p:sp>
      <p:grpSp>
        <p:nvGrpSpPr>
          <p:cNvPr id="7" name="Group 18">
            <a:extLst>
              <a:ext uri="{FF2B5EF4-FFF2-40B4-BE49-F238E27FC236}">
                <a16:creationId xmlns:a16="http://schemas.microsoft.com/office/drawing/2014/main" id="{FBFBFA70-0F6D-525B-1889-2CDB4CB4DB3C}"/>
              </a:ext>
            </a:extLst>
          </p:cNvPr>
          <p:cNvGrpSpPr/>
          <p:nvPr/>
        </p:nvGrpSpPr>
        <p:grpSpPr>
          <a:xfrm>
            <a:off x="0" y="0"/>
            <a:ext cx="831321" cy="6858000"/>
            <a:chOff x="0" y="0"/>
            <a:chExt cx="421818" cy="3479800"/>
          </a:xfrm>
        </p:grpSpPr>
        <p:sp>
          <p:nvSpPr>
            <p:cNvPr id="8" name="Freeform 19">
              <a:extLst>
                <a:ext uri="{FF2B5EF4-FFF2-40B4-BE49-F238E27FC236}">
                  <a16:creationId xmlns:a16="http://schemas.microsoft.com/office/drawing/2014/main" id="{88E5F885-9DEA-CE91-FB48-DB0CAD2ADC69}"/>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9" name="TextBox 18">
            <a:extLst>
              <a:ext uri="{FF2B5EF4-FFF2-40B4-BE49-F238E27FC236}">
                <a16:creationId xmlns:a16="http://schemas.microsoft.com/office/drawing/2014/main" id="{6608488E-234D-FF6B-3963-315979F9F3D7}"/>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a:t>
            </a:r>
          </a:p>
        </p:txBody>
      </p:sp>
    </p:spTree>
    <p:extLst>
      <p:ext uri="{BB962C8B-B14F-4D97-AF65-F5344CB8AC3E}">
        <p14:creationId xmlns:p14="http://schemas.microsoft.com/office/powerpoint/2010/main" val="2331611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12AABBC-B9F6-AE0F-82D1-BB17D8B03F93}"/>
              </a:ext>
            </a:extLst>
          </p:cNvPr>
          <p:cNvSpPr txBox="1">
            <a:spLocks/>
          </p:cNvSpPr>
          <p:nvPr/>
        </p:nvSpPr>
        <p:spPr>
          <a:xfrm>
            <a:off x="5253149" y="635000"/>
            <a:ext cx="6107531" cy="1008063"/>
          </a:xfrm>
          <a:prstGeom prst="rect">
            <a:avLst/>
          </a:prstGeom>
        </p:spPr>
        <p:txBody>
          <a:bodyPr vert="horz" lIns="60960" tIns="30480" rIns="60960" bIns="3048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r>
              <a:rPr lang="en-US" sz="2933" b="1" dirty="0">
                <a:solidFill>
                  <a:prstClr val="white"/>
                </a:solidFill>
                <a:latin typeface="Arial" panose="020B0604020202020204" pitchFamily="34" charset="0"/>
                <a:cs typeface="Arial" panose="020B0604020202020204" pitchFamily="34" charset="0"/>
              </a:rPr>
              <a:t>Supplements in menopause: </a:t>
            </a:r>
            <a:endParaRPr lang="en-US" sz="2933" dirty="0">
              <a:solidFill>
                <a:prstClr val="white"/>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AB7F11FC-B515-9E0F-C260-C4BCFDE24AF5}"/>
              </a:ext>
            </a:extLst>
          </p:cNvPr>
          <p:cNvSpPr txBox="1">
            <a:spLocks/>
          </p:cNvSpPr>
          <p:nvPr/>
        </p:nvSpPr>
        <p:spPr>
          <a:xfrm>
            <a:off x="5232400" y="1834533"/>
            <a:ext cx="6318516" cy="3188935"/>
          </a:xfrm>
          <a:prstGeom prst="rect">
            <a:avLst/>
          </a:prstGeom>
        </p:spPr>
        <p:txBody>
          <a:bodyPr vert="horz" lIns="91440" tIns="45720" rIns="91440" bIns="45720" rtlCol="0" anchor="t">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11" indent="-228611" defTabSz="609630"/>
            <a:r>
              <a:rPr lang="en-US" sz="1867" b="1" dirty="0">
                <a:solidFill>
                  <a:prstClr val="white"/>
                </a:solidFill>
                <a:latin typeface="Arial" panose="020B0604020202020204" pitchFamily="34" charset="0"/>
                <a:cs typeface="Arial" panose="020B0604020202020204" pitchFamily="34" charset="0"/>
              </a:rPr>
              <a:t>Not regulated industry / heavily marketed</a:t>
            </a:r>
          </a:p>
          <a:p>
            <a:pPr marL="0" indent="0" defTabSz="609630">
              <a:buNone/>
            </a:pPr>
            <a:endParaRPr lang="en-US" sz="1867" b="1" dirty="0">
              <a:solidFill>
                <a:prstClr val="white"/>
              </a:solidFill>
              <a:latin typeface="Arial" panose="020B0604020202020204" pitchFamily="34" charset="0"/>
              <a:cs typeface="Arial" panose="020B0604020202020204" pitchFamily="34" charset="0"/>
            </a:endParaRPr>
          </a:p>
          <a:p>
            <a:pPr marL="228611" indent="-228611" defTabSz="609630">
              <a:buFont typeface="Wingdings" panose="05000000000000000000" pitchFamily="2" charset="2"/>
              <a:buChar char="ü"/>
            </a:pPr>
            <a:r>
              <a:rPr lang="en-US" sz="1867" b="1" dirty="0">
                <a:solidFill>
                  <a:prstClr val="white"/>
                </a:solidFill>
                <a:latin typeface="Arial" panose="020B0604020202020204" pitchFamily="34" charset="0"/>
                <a:cs typeface="Arial" panose="020B0604020202020204" pitchFamily="34" charset="0"/>
              </a:rPr>
              <a:t>Maximise diet first, only need supplements if lacking in diet </a:t>
            </a:r>
          </a:p>
          <a:p>
            <a:pPr marL="0" indent="0" defTabSz="609630">
              <a:buNone/>
            </a:pPr>
            <a:endParaRPr lang="en-US" sz="1867" b="1" dirty="0">
              <a:solidFill>
                <a:prstClr val="white"/>
              </a:solidFill>
              <a:latin typeface="Arial" panose="020B0604020202020204" pitchFamily="34" charset="0"/>
              <a:cs typeface="Arial" panose="020B0604020202020204" pitchFamily="34" charset="0"/>
            </a:endParaRPr>
          </a:p>
          <a:p>
            <a:pPr marL="228611" indent="-228611" defTabSz="609630">
              <a:buFont typeface="Wingdings" panose="05000000000000000000" pitchFamily="2" charset="2"/>
              <a:buChar char="ü"/>
            </a:pPr>
            <a:r>
              <a:rPr lang="en-US" sz="1867" dirty="0">
                <a:solidFill>
                  <a:prstClr val="white"/>
                </a:solidFill>
                <a:latin typeface="Arial" panose="020B0604020202020204" pitchFamily="34" charset="0"/>
                <a:cs typeface="Arial" panose="020B0604020202020204" pitchFamily="34" charset="0"/>
              </a:rPr>
              <a:t>Recommend:</a:t>
            </a:r>
          </a:p>
          <a:p>
            <a:pPr marL="495325" lvl="1" indent="-190510" defTabSz="609630">
              <a:buFont typeface="Courier New" panose="02070309020205020404" pitchFamily="49" charset="0"/>
              <a:buChar char="o"/>
            </a:pPr>
            <a:r>
              <a:rPr lang="en-US" sz="1600" dirty="0">
                <a:solidFill>
                  <a:prstClr val="white"/>
                </a:solidFill>
                <a:latin typeface="Arial" panose="020B0604020202020204" pitchFamily="34" charset="0"/>
                <a:cs typeface="Arial" panose="020B0604020202020204" pitchFamily="34" charset="0"/>
              </a:rPr>
              <a:t>Vitamin D (10-25mcg or 400-1000 units)</a:t>
            </a:r>
          </a:p>
          <a:p>
            <a:pPr marL="495325" lvl="1" indent="-190510" defTabSz="609630">
              <a:buFont typeface="Courier New" panose="02070309020205020404" pitchFamily="49" charset="0"/>
              <a:buChar char="o"/>
            </a:pPr>
            <a:endParaRPr lang="en-US" sz="1600" dirty="0">
              <a:solidFill>
                <a:prstClr val="white"/>
              </a:solidFill>
              <a:latin typeface="Arial" panose="020B0604020202020204" pitchFamily="34" charset="0"/>
              <a:cs typeface="Arial" panose="020B0604020202020204" pitchFamily="34" charset="0"/>
            </a:endParaRPr>
          </a:p>
          <a:p>
            <a:pPr marL="495325" lvl="1" indent="-190510" defTabSz="609630">
              <a:buFont typeface="Courier New" panose="02070309020205020404" pitchFamily="49" charset="0"/>
              <a:buChar char="o"/>
            </a:pPr>
            <a:r>
              <a:rPr lang="en-US" sz="1600" dirty="0">
                <a:solidFill>
                  <a:prstClr val="white"/>
                </a:solidFill>
                <a:latin typeface="Arial" panose="020B0604020202020204" pitchFamily="34" charset="0"/>
                <a:cs typeface="Arial" panose="020B0604020202020204" pitchFamily="34" charset="0"/>
              </a:rPr>
              <a:t>Possibly Magnesium if difficulty sleeping/ anxiety/tiredness/fatigue - max dose 300-400mg</a:t>
            </a:r>
          </a:p>
          <a:p>
            <a:pPr marL="304815" lvl="1" indent="0" defTabSz="609630">
              <a:buNone/>
            </a:pPr>
            <a:endParaRPr lang="en-US" sz="1600" dirty="0">
              <a:solidFill>
                <a:prstClr val="white"/>
              </a:solidFill>
              <a:latin typeface="Arial" panose="020B0604020202020204" pitchFamily="34" charset="0"/>
              <a:cs typeface="Arial" panose="020B0604020202020204" pitchFamily="34" charset="0"/>
            </a:endParaRPr>
          </a:p>
          <a:p>
            <a:pPr marL="495325" lvl="1" indent="-190510" defTabSz="609630">
              <a:buFont typeface="Courier New" panose="02070309020205020404" pitchFamily="49" charset="0"/>
              <a:buChar char="o"/>
            </a:pPr>
            <a:r>
              <a:rPr lang="en-US" sz="1600" dirty="0">
                <a:solidFill>
                  <a:prstClr val="white"/>
                </a:solidFill>
                <a:latin typeface="Arial" panose="020B0604020202020204" pitchFamily="34" charset="0"/>
                <a:cs typeface="Arial" panose="020B0604020202020204" pitchFamily="34" charset="0"/>
              </a:rPr>
              <a:t> Correct any nutrient deficiencies</a:t>
            </a:r>
          </a:p>
          <a:p>
            <a:pPr marL="304815" lvl="1" indent="0" defTabSz="609630">
              <a:buNone/>
            </a:pPr>
            <a:endParaRPr lang="en-US" sz="1600" dirty="0">
              <a:solidFill>
                <a:prstClr val="white"/>
              </a:solidFill>
              <a:latin typeface="Arial" panose="020B0604020202020204" pitchFamily="34" charset="0"/>
              <a:cs typeface="Arial" panose="020B0604020202020204" pitchFamily="34" charset="0"/>
            </a:endParaRPr>
          </a:p>
          <a:p>
            <a:pPr marL="304815" lvl="1" indent="0" defTabSz="609630">
              <a:buNone/>
            </a:pPr>
            <a:endParaRPr lang="en-US" sz="1600" dirty="0">
              <a:solidFill>
                <a:prstClr val="white"/>
              </a:solidFill>
              <a:latin typeface="Arial" panose="020B0604020202020204" pitchFamily="34" charset="0"/>
              <a:cs typeface="Arial" panose="020B0604020202020204" pitchFamily="34" charset="0"/>
            </a:endParaRPr>
          </a:p>
          <a:p>
            <a:pPr marL="495325" lvl="1" indent="-190510" defTabSz="609630">
              <a:buFont typeface="Courier New" panose="02070309020205020404" pitchFamily="49" charset="0"/>
              <a:buChar char="o"/>
            </a:pPr>
            <a:r>
              <a:rPr lang="en-US" sz="1600" dirty="0">
                <a:solidFill>
                  <a:prstClr val="white"/>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British Nutrition Foundation – Managing menopause with diet </a:t>
            </a:r>
            <a:endParaRPr lang="en-US" sz="1600" dirty="0">
              <a:solidFill>
                <a:prstClr val="white"/>
              </a:solidFill>
              <a:latin typeface="Arial" panose="020B0604020202020204" pitchFamily="34" charset="0"/>
              <a:cs typeface="Arial" panose="020B0604020202020204" pitchFamily="34" charset="0"/>
            </a:endParaRPr>
          </a:p>
          <a:p>
            <a:pPr marL="0" indent="0" defTabSz="609630">
              <a:buNone/>
            </a:pPr>
            <a:endParaRPr lang="en-US" sz="1867" dirty="0">
              <a:solidFill>
                <a:prstClr val="white"/>
              </a:solidFill>
              <a:latin typeface="Arial" panose="020B0604020202020204" pitchFamily="34" charset="0"/>
              <a:cs typeface="Arial" panose="020B0604020202020204" pitchFamily="34" charset="0"/>
            </a:endParaRPr>
          </a:p>
        </p:txBody>
      </p:sp>
      <p:grpSp>
        <p:nvGrpSpPr>
          <p:cNvPr id="6" name="Group 2">
            <a:extLst>
              <a:ext uri="{FF2B5EF4-FFF2-40B4-BE49-F238E27FC236}">
                <a16:creationId xmlns:a16="http://schemas.microsoft.com/office/drawing/2014/main" id="{3F00F249-4E1D-BD9B-4B12-D278FE1726FB}"/>
              </a:ext>
            </a:extLst>
          </p:cNvPr>
          <p:cNvGrpSpPr/>
          <p:nvPr/>
        </p:nvGrpSpPr>
        <p:grpSpPr>
          <a:xfrm>
            <a:off x="0" y="0"/>
            <a:ext cx="831321" cy="6858000"/>
            <a:chOff x="0" y="0"/>
            <a:chExt cx="421818" cy="3479800"/>
          </a:xfrm>
        </p:grpSpPr>
        <p:sp>
          <p:nvSpPr>
            <p:cNvPr id="7" name="Freeform 3">
              <a:extLst>
                <a:ext uri="{FF2B5EF4-FFF2-40B4-BE49-F238E27FC236}">
                  <a16:creationId xmlns:a16="http://schemas.microsoft.com/office/drawing/2014/main" id="{746A4AD4-6710-6228-DE10-1FBBC7978D1D}"/>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8" name="TextBox 18">
            <a:extLst>
              <a:ext uri="{FF2B5EF4-FFF2-40B4-BE49-F238E27FC236}">
                <a16:creationId xmlns:a16="http://schemas.microsoft.com/office/drawing/2014/main" id="{D38762F7-4543-390B-3514-975009009479}"/>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pic>
        <p:nvPicPr>
          <p:cNvPr id="9" name="Picture 8" descr="A bag full of fruits and vegetables&#10;&#10;Description automatically generated">
            <a:extLst>
              <a:ext uri="{FF2B5EF4-FFF2-40B4-BE49-F238E27FC236}">
                <a16:creationId xmlns:a16="http://schemas.microsoft.com/office/drawing/2014/main" id="{5234A093-4E4D-DB05-A031-C5F8773484F5}"/>
              </a:ext>
            </a:extLst>
          </p:cNvPr>
          <p:cNvPicPr>
            <a:picLocks noChangeAspect="1"/>
          </p:cNvPicPr>
          <p:nvPr/>
        </p:nvPicPr>
        <p:blipFill>
          <a:blip r:embed="rId4" cstate="print">
            <a:extLst>
              <a:ext uri="{28A0092B-C50C-407E-A947-70E740481C1C}">
                <a14:useLocalDpi xmlns:a14="http://schemas.microsoft.com/office/drawing/2010/main" val="0"/>
              </a:ext>
            </a:extLst>
          </a:blip>
          <a:srcRect l="38978" r="19375" b="13911"/>
          <a:stretch/>
        </p:blipFill>
        <p:spPr>
          <a:xfrm flipH="1">
            <a:off x="831320" y="1051277"/>
            <a:ext cx="3385079" cy="4663723"/>
          </a:xfrm>
          <a:prstGeom prst="rect">
            <a:avLst/>
          </a:prstGeom>
        </p:spPr>
      </p:pic>
      <p:pic>
        <p:nvPicPr>
          <p:cNvPr id="11" name="Picture 10" descr="A hand holding a pill&#10;&#10;Description automatically generated">
            <a:extLst>
              <a:ext uri="{FF2B5EF4-FFF2-40B4-BE49-F238E27FC236}">
                <a16:creationId xmlns:a16="http://schemas.microsoft.com/office/drawing/2014/main" id="{0D0DB211-5CB7-AC58-316D-61071374CA1F}"/>
              </a:ext>
            </a:extLst>
          </p:cNvPr>
          <p:cNvPicPr>
            <a:picLocks noChangeAspect="1"/>
          </p:cNvPicPr>
          <p:nvPr/>
        </p:nvPicPr>
        <p:blipFill>
          <a:blip r:embed="rId5" cstate="print">
            <a:extLst>
              <a:ext uri="{28A0092B-C50C-407E-A947-70E740481C1C}">
                <a14:useLocalDpi xmlns:a14="http://schemas.microsoft.com/office/drawing/2010/main" val="0"/>
              </a:ext>
            </a:extLst>
          </a:blip>
          <a:srcRect l="28486" r="23293"/>
          <a:stretch/>
        </p:blipFill>
        <p:spPr>
          <a:xfrm>
            <a:off x="831319" y="1035010"/>
            <a:ext cx="3385079" cy="4679990"/>
          </a:xfrm>
          <a:prstGeom prst="rect">
            <a:avLst/>
          </a:prstGeom>
        </p:spPr>
      </p:pic>
    </p:spTree>
    <p:extLst>
      <p:ext uri="{BB962C8B-B14F-4D97-AF65-F5344CB8AC3E}">
        <p14:creationId xmlns:p14="http://schemas.microsoft.com/office/powerpoint/2010/main" val="266768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a:extLst>
            <a:ext uri="{FF2B5EF4-FFF2-40B4-BE49-F238E27FC236}">
              <a16:creationId xmlns:a16="http://schemas.microsoft.com/office/drawing/2014/main" id="{54657ADE-95F9-63F9-B27D-FC35F476A439}"/>
            </a:ext>
          </a:extLst>
        </p:cNvPr>
        <p:cNvGrpSpPr/>
        <p:nvPr/>
      </p:nvGrpSpPr>
      <p:grpSpPr>
        <a:xfrm>
          <a:off x="0" y="0"/>
          <a:ext cx="0" cy="0"/>
          <a:chOff x="0" y="0"/>
          <a:chExt cx="0" cy="0"/>
        </a:xfrm>
      </p:grpSpPr>
      <p:sp>
        <p:nvSpPr>
          <p:cNvPr id="4" name="Freeform 7">
            <a:extLst>
              <a:ext uri="{FF2B5EF4-FFF2-40B4-BE49-F238E27FC236}">
                <a16:creationId xmlns:a16="http://schemas.microsoft.com/office/drawing/2014/main" id="{42CB4D63-6280-4384-E0CA-2D29ECB060A9}"/>
              </a:ext>
            </a:extLst>
          </p:cNvPr>
          <p:cNvSpPr/>
          <p:nvPr/>
        </p:nvSpPr>
        <p:spPr>
          <a:xfrm>
            <a:off x="5754769" y="0"/>
            <a:ext cx="6437231" cy="6858000"/>
          </a:xfrm>
          <a:custGeom>
            <a:avLst/>
            <a:gdLst/>
            <a:ahLst/>
            <a:cxnLst/>
            <a:rect l="l" t="t" r="r" b="b"/>
            <a:pathLst>
              <a:path w="1913890" h="1913890">
                <a:moveTo>
                  <a:pt x="0" y="0"/>
                </a:moveTo>
                <a:lnTo>
                  <a:pt x="1913890" y="0"/>
                </a:lnTo>
                <a:lnTo>
                  <a:pt x="1913890" y="1913890"/>
                </a:lnTo>
                <a:lnTo>
                  <a:pt x="0" y="1913890"/>
                </a:lnTo>
                <a:close/>
              </a:path>
            </a:pathLst>
          </a:custGeom>
          <a:solidFill>
            <a:srgbClr val="78BE20"/>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nvGrpSpPr>
          <p:cNvPr id="7" name="Group 18">
            <a:extLst>
              <a:ext uri="{FF2B5EF4-FFF2-40B4-BE49-F238E27FC236}">
                <a16:creationId xmlns:a16="http://schemas.microsoft.com/office/drawing/2014/main" id="{5A174279-9E88-CAE9-D1C6-116DAFE008F9}"/>
              </a:ext>
            </a:extLst>
          </p:cNvPr>
          <p:cNvGrpSpPr/>
          <p:nvPr/>
        </p:nvGrpSpPr>
        <p:grpSpPr>
          <a:xfrm>
            <a:off x="0" y="0"/>
            <a:ext cx="831321" cy="6858000"/>
            <a:chOff x="0" y="0"/>
            <a:chExt cx="421818" cy="3479800"/>
          </a:xfrm>
        </p:grpSpPr>
        <p:sp>
          <p:nvSpPr>
            <p:cNvPr id="8" name="Freeform 19">
              <a:extLst>
                <a:ext uri="{FF2B5EF4-FFF2-40B4-BE49-F238E27FC236}">
                  <a16:creationId xmlns:a16="http://schemas.microsoft.com/office/drawing/2014/main" id="{05BD7AEC-DD76-7D78-D554-89BA6EE9CD82}"/>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9" name="TextBox 18">
            <a:extLst>
              <a:ext uri="{FF2B5EF4-FFF2-40B4-BE49-F238E27FC236}">
                <a16:creationId xmlns:a16="http://schemas.microsoft.com/office/drawing/2014/main" id="{9BA48229-7398-C450-EE78-3804CED02C11}"/>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pic>
        <p:nvPicPr>
          <p:cNvPr id="2" name="Content Placeholder 4" descr="A white sheet with black text&#10;&#10;Description automatically generated">
            <a:extLst>
              <a:ext uri="{FF2B5EF4-FFF2-40B4-BE49-F238E27FC236}">
                <a16:creationId xmlns:a16="http://schemas.microsoft.com/office/drawing/2014/main" id="{45019CB8-0EA8-4E24-E951-F1F794DE3CFB}"/>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3441" r="2268" b="3318"/>
          <a:stretch/>
        </p:blipFill>
        <p:spPr>
          <a:xfrm>
            <a:off x="2514600" y="-1"/>
            <a:ext cx="7162800" cy="6855778"/>
          </a:xfrm>
        </p:spPr>
      </p:pic>
    </p:spTree>
    <p:extLst>
      <p:ext uri="{BB962C8B-B14F-4D97-AF65-F5344CB8AC3E}">
        <p14:creationId xmlns:p14="http://schemas.microsoft.com/office/powerpoint/2010/main" val="1765157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a:extLst>
            <a:ext uri="{FF2B5EF4-FFF2-40B4-BE49-F238E27FC236}">
              <a16:creationId xmlns:a16="http://schemas.microsoft.com/office/drawing/2014/main" id="{4E75E42B-684E-B199-F9F6-B1C1F5A7081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E2F6857-AD1A-D6B8-1302-053CEDEB79E4}"/>
              </a:ext>
            </a:extLst>
          </p:cNvPr>
          <p:cNvGrpSpPr/>
          <p:nvPr/>
        </p:nvGrpSpPr>
        <p:grpSpPr>
          <a:xfrm>
            <a:off x="0" y="0"/>
            <a:ext cx="831321" cy="6858000"/>
            <a:chOff x="0" y="0"/>
            <a:chExt cx="421818" cy="3479800"/>
          </a:xfrm>
        </p:grpSpPr>
        <p:sp>
          <p:nvSpPr>
            <p:cNvPr id="3" name="Freeform 3">
              <a:extLst>
                <a:ext uri="{FF2B5EF4-FFF2-40B4-BE49-F238E27FC236}">
                  <a16:creationId xmlns:a16="http://schemas.microsoft.com/office/drawing/2014/main" id="{9F0B14B5-A508-0A6A-F6BB-BAADC1801F16}"/>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defRPr/>
              </a:pPr>
              <a:endParaRPr lang="en-GB" sz="1200">
                <a:solidFill>
                  <a:prstClr val="black"/>
                </a:solidFill>
                <a:latin typeface="Arial" panose="020B0604020202020204" pitchFamily="34" charset="0"/>
                <a:cs typeface="Arial" panose="020B0604020202020204" pitchFamily="34" charset="0"/>
              </a:endParaRPr>
            </a:p>
          </p:txBody>
        </p:sp>
      </p:grpSp>
      <p:grpSp>
        <p:nvGrpSpPr>
          <p:cNvPr id="6" name="Group 6">
            <a:extLst>
              <a:ext uri="{FF2B5EF4-FFF2-40B4-BE49-F238E27FC236}">
                <a16:creationId xmlns:a16="http://schemas.microsoft.com/office/drawing/2014/main" id="{B22BB8A7-E523-2223-9458-5471A3F859A0}"/>
              </a:ext>
            </a:extLst>
          </p:cNvPr>
          <p:cNvGrpSpPr/>
          <p:nvPr/>
        </p:nvGrpSpPr>
        <p:grpSpPr>
          <a:xfrm>
            <a:off x="5283200" y="0"/>
            <a:ext cx="6908801" cy="6877937"/>
            <a:chOff x="0" y="0"/>
            <a:chExt cx="2118507" cy="1913890"/>
          </a:xfrm>
          <a:solidFill>
            <a:srgbClr val="00A499"/>
          </a:solidFill>
        </p:grpSpPr>
        <p:sp>
          <p:nvSpPr>
            <p:cNvPr id="7" name="Freeform 7">
              <a:extLst>
                <a:ext uri="{FF2B5EF4-FFF2-40B4-BE49-F238E27FC236}">
                  <a16:creationId xmlns:a16="http://schemas.microsoft.com/office/drawing/2014/main" id="{6CB5379E-F37A-7F30-9EF5-47337B76214B}"/>
                </a:ext>
              </a:extLst>
            </p:cNvPr>
            <p:cNvSpPr/>
            <p:nvPr/>
          </p:nvSpPr>
          <p:spPr>
            <a:xfrm>
              <a:off x="0" y="0"/>
              <a:ext cx="2118507" cy="1913890"/>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pPr defTabSz="609630">
                <a:defRPr/>
              </a:pPr>
              <a:endParaRPr lang="en-GB" sz="1200">
                <a:solidFill>
                  <a:prstClr val="black"/>
                </a:solidFill>
                <a:latin typeface="Arial" panose="020B0604020202020204" pitchFamily="34" charset="0"/>
                <a:cs typeface="Arial" panose="020B0604020202020204" pitchFamily="34" charset="0"/>
              </a:endParaRPr>
            </a:p>
          </p:txBody>
        </p:sp>
      </p:grpSp>
      <p:sp>
        <p:nvSpPr>
          <p:cNvPr id="14" name="TextBox 14">
            <a:extLst>
              <a:ext uri="{FF2B5EF4-FFF2-40B4-BE49-F238E27FC236}">
                <a16:creationId xmlns:a16="http://schemas.microsoft.com/office/drawing/2014/main" id="{02A82C1E-ACA4-C8D4-C059-F53343D11780}"/>
              </a:ext>
            </a:extLst>
          </p:cNvPr>
          <p:cNvSpPr txBox="1"/>
          <p:nvPr/>
        </p:nvSpPr>
        <p:spPr>
          <a:xfrm>
            <a:off x="5943601" y="5980976"/>
            <a:ext cx="2064803" cy="596125"/>
          </a:xfrm>
          <a:prstGeom prst="rect">
            <a:avLst/>
          </a:prstGeom>
        </p:spPr>
        <p:txBody>
          <a:bodyPr lIns="0" tIns="0" rIns="0" bIns="0" rtlCol="0" anchor="t">
            <a:spAutoFit/>
          </a:bodyPr>
          <a:lstStyle/>
          <a:p>
            <a:pPr defTabSz="609630">
              <a:lnSpc>
                <a:spcPts val="2474"/>
              </a:lnSpc>
              <a:defRPr/>
            </a:pPr>
            <a:endParaRPr sz="1200">
              <a:solidFill>
                <a:prstClr val="black"/>
              </a:solidFill>
              <a:latin typeface="Arial" panose="020B0604020202020204" pitchFamily="34" charset="0"/>
              <a:cs typeface="Arial" panose="020B0604020202020204" pitchFamily="34" charset="0"/>
            </a:endParaRPr>
          </a:p>
          <a:p>
            <a:pPr defTabSz="609630">
              <a:lnSpc>
                <a:spcPts val="2474"/>
              </a:lnSpc>
              <a:defRPr/>
            </a:pPr>
            <a:endParaRPr sz="1200">
              <a:solidFill>
                <a:prstClr val="black"/>
              </a:solidFill>
              <a:latin typeface="Arial" panose="020B0604020202020204" pitchFamily="34" charset="0"/>
              <a:cs typeface="Arial" panose="020B0604020202020204" pitchFamily="34" charset="0"/>
            </a:endParaRPr>
          </a:p>
        </p:txBody>
      </p:sp>
      <p:sp>
        <p:nvSpPr>
          <p:cNvPr id="15" name="TextBox 15">
            <a:extLst>
              <a:ext uri="{FF2B5EF4-FFF2-40B4-BE49-F238E27FC236}">
                <a16:creationId xmlns:a16="http://schemas.microsoft.com/office/drawing/2014/main" id="{86829E4A-8F57-037C-8621-AFB1329A509C}"/>
              </a:ext>
            </a:extLst>
          </p:cNvPr>
          <p:cNvSpPr txBox="1"/>
          <p:nvPr/>
        </p:nvSpPr>
        <p:spPr>
          <a:xfrm>
            <a:off x="913718" y="2616468"/>
            <a:ext cx="4522035" cy="1625188"/>
          </a:xfrm>
          <a:prstGeom prst="rect">
            <a:avLst/>
          </a:prstGeom>
        </p:spPr>
        <p:txBody>
          <a:bodyPr wrap="square" lIns="0" tIns="0" rIns="0" bIns="0" rtlCol="0" anchor="t">
            <a:spAutoFit/>
          </a:bodyPr>
          <a:lstStyle/>
          <a:p>
            <a:pPr defTabSz="609630">
              <a:lnSpc>
                <a:spcPct val="90000"/>
              </a:lnSpc>
              <a:defRPr/>
            </a:pPr>
            <a:r>
              <a:rPr lang="en-US" sz="5867" dirty="0">
                <a:solidFill>
                  <a:srgbClr val="78BE20"/>
                </a:solidFill>
                <a:latin typeface="Arial" panose="020B0604020202020204" pitchFamily="34" charset="0"/>
                <a:ea typeface="DM Serif Display"/>
                <a:cs typeface="Arial" panose="020B0604020202020204" pitchFamily="34" charset="0"/>
                <a:sym typeface="DM Serif Display"/>
              </a:rPr>
              <a:t>Herbal Supplements </a:t>
            </a:r>
          </a:p>
        </p:txBody>
      </p:sp>
      <p:sp>
        <p:nvSpPr>
          <p:cNvPr id="4" name="TextBox 18">
            <a:extLst>
              <a:ext uri="{FF2B5EF4-FFF2-40B4-BE49-F238E27FC236}">
                <a16:creationId xmlns:a16="http://schemas.microsoft.com/office/drawing/2014/main" id="{8B5E9BA0-C177-5601-EE38-834CE76F2F7C}"/>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defRPr/>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
        <p:nvSpPr>
          <p:cNvPr id="5" name="TextBox 4">
            <a:extLst>
              <a:ext uri="{FF2B5EF4-FFF2-40B4-BE49-F238E27FC236}">
                <a16:creationId xmlns:a16="http://schemas.microsoft.com/office/drawing/2014/main" id="{065CB0B6-6A01-BA28-C241-D69D3722587E}"/>
              </a:ext>
            </a:extLst>
          </p:cNvPr>
          <p:cNvSpPr txBox="1"/>
          <p:nvPr/>
        </p:nvSpPr>
        <p:spPr>
          <a:xfrm>
            <a:off x="5283201" y="-50898"/>
            <a:ext cx="6807199" cy="6988067"/>
          </a:xfrm>
          <a:prstGeom prst="rect">
            <a:avLst/>
          </a:prstGeom>
          <a:noFill/>
        </p:spPr>
        <p:txBody>
          <a:bodyPr wrap="square" rtlCol="0">
            <a:spAutoFit/>
          </a:bodyPr>
          <a:lstStyle/>
          <a:p>
            <a:pPr defTabSz="609630"/>
            <a:r>
              <a:rPr lang="en-US" sz="1867" b="1" dirty="0">
                <a:solidFill>
                  <a:prstClr val="white"/>
                </a:solidFill>
                <a:latin typeface="Arial" panose="020B0604020202020204" pitchFamily="34" charset="0"/>
                <a:cs typeface="Arial" panose="020B0604020202020204" pitchFamily="34" charset="0"/>
              </a:rPr>
              <a:t>Overall recommendations currently suggest there is  insufficient evidence to recommend for menopause…</a:t>
            </a:r>
          </a:p>
          <a:p>
            <a:pPr defTabSz="609630"/>
            <a:endParaRPr lang="en-US" sz="1867" dirty="0">
              <a:solidFill>
                <a:prstClr val="white"/>
              </a:solidFill>
              <a:latin typeface="Arial" panose="020B0604020202020204" pitchFamily="34" charset="0"/>
              <a:cs typeface="Arial" panose="020B0604020202020204" pitchFamily="34" charset="0"/>
            </a:endParaRPr>
          </a:p>
          <a:p>
            <a:pPr marL="304815" indent="-304815" defTabSz="609630">
              <a:buFont typeface="Wingdings" panose="05000000000000000000" pitchFamily="2" charset="2"/>
              <a:buChar char="ü"/>
            </a:pPr>
            <a:r>
              <a:rPr lang="en-US" sz="1867" dirty="0">
                <a:solidFill>
                  <a:prstClr val="white"/>
                </a:solidFill>
                <a:latin typeface="Arial" panose="020B0604020202020204" pitchFamily="34" charset="0"/>
                <a:cs typeface="Arial" panose="020B0604020202020204" pitchFamily="34" charset="0"/>
              </a:rPr>
              <a:t>Some people may benefit but unknown. </a:t>
            </a:r>
          </a:p>
          <a:p>
            <a:pPr marL="304815" indent="-304815" defTabSz="609630">
              <a:buFont typeface="Wingdings" panose="05000000000000000000" pitchFamily="2" charset="2"/>
              <a:buChar char="ü"/>
            </a:pPr>
            <a:endParaRPr lang="en-US" sz="1867" dirty="0">
              <a:solidFill>
                <a:prstClr val="white"/>
              </a:solidFill>
              <a:latin typeface="Arial" panose="020B0604020202020204" pitchFamily="34" charset="0"/>
              <a:cs typeface="Arial" panose="020B0604020202020204" pitchFamily="34" charset="0"/>
            </a:endParaRPr>
          </a:p>
          <a:p>
            <a:pPr marL="304815" indent="-304815" defTabSz="609630">
              <a:buFont typeface="Wingdings" panose="05000000000000000000" pitchFamily="2" charset="2"/>
              <a:buChar char="ü"/>
            </a:pPr>
            <a:r>
              <a:rPr lang="en-US" sz="1867" dirty="0">
                <a:solidFill>
                  <a:prstClr val="white"/>
                </a:solidFill>
                <a:latin typeface="Arial" panose="020B0604020202020204" pitchFamily="34" charset="0"/>
                <a:cs typeface="Arial" panose="020B0604020202020204" pitchFamily="34" charset="0"/>
              </a:rPr>
              <a:t>If choose to take: look for Traditional Herbal Registration stamp or use Registered Herbalist.</a:t>
            </a:r>
          </a:p>
          <a:p>
            <a:pPr defTabSz="609630"/>
            <a:endParaRPr lang="en-US" sz="1867" dirty="0">
              <a:solidFill>
                <a:prstClr val="white"/>
              </a:solidFill>
              <a:latin typeface="Arial" panose="020B0604020202020204" pitchFamily="34" charset="0"/>
              <a:cs typeface="Arial" panose="020B0604020202020204" pitchFamily="34" charset="0"/>
            </a:endParaRPr>
          </a:p>
          <a:p>
            <a:pPr defTabSz="609630"/>
            <a:r>
              <a:rPr lang="en-US" sz="1867" b="1" dirty="0">
                <a:solidFill>
                  <a:prstClr val="white"/>
                </a:solidFill>
                <a:latin typeface="Arial" panose="020B0604020202020204" pitchFamily="34" charset="0"/>
                <a:cs typeface="Arial" panose="020B0604020202020204" pitchFamily="34" charset="0"/>
              </a:rPr>
              <a:t>Examples are: </a:t>
            </a:r>
          </a:p>
          <a:p>
            <a:pPr defTabSz="609630"/>
            <a:endParaRPr lang="en-US" sz="1867" dirty="0">
              <a:solidFill>
                <a:prstClr val="white"/>
              </a:solidFill>
              <a:latin typeface="Arial" panose="020B0604020202020204" pitchFamily="34" charset="0"/>
              <a:cs typeface="Arial" panose="020B0604020202020204" pitchFamily="34" charset="0"/>
            </a:endParaRPr>
          </a:p>
          <a:p>
            <a:pPr defTabSz="609630"/>
            <a:r>
              <a:rPr lang="en-US" sz="1867" b="1" dirty="0">
                <a:solidFill>
                  <a:prstClr val="white"/>
                </a:solidFill>
                <a:latin typeface="Arial" panose="020B0604020202020204" pitchFamily="34" charset="0"/>
                <a:cs typeface="Arial" panose="020B0604020202020204" pitchFamily="34" charset="0"/>
              </a:rPr>
              <a:t>Red Clover -</a:t>
            </a:r>
            <a:r>
              <a:rPr lang="en-US" sz="1867" dirty="0">
                <a:solidFill>
                  <a:prstClr val="white"/>
                </a:solidFill>
                <a:latin typeface="Arial" panose="020B0604020202020204" pitchFamily="34" charset="0"/>
                <a:cs typeface="Arial" panose="020B0604020202020204" pitchFamily="34" charset="0"/>
              </a:rPr>
              <a:t> (isoflavone)</a:t>
            </a:r>
          </a:p>
          <a:p>
            <a:pPr marL="304815" indent="-304815" defTabSz="609630">
              <a:buFont typeface="Arial" panose="020B0604020202020204" pitchFamily="34" charset="0"/>
              <a:buChar char="×"/>
            </a:pPr>
            <a:r>
              <a:rPr lang="en-US" sz="1867" dirty="0">
                <a:solidFill>
                  <a:prstClr val="white"/>
                </a:solidFill>
                <a:latin typeface="Arial" panose="020B0604020202020204" pitchFamily="34" charset="0"/>
                <a:cs typeface="Arial" panose="020B0604020202020204" pitchFamily="34" charset="0"/>
              </a:rPr>
              <a:t>Not recommended for history of breast cancer</a:t>
            </a:r>
          </a:p>
          <a:p>
            <a:pPr defTabSz="609630"/>
            <a:endParaRPr lang="en-US" sz="1867" b="1" dirty="0">
              <a:solidFill>
                <a:prstClr val="white"/>
              </a:solidFill>
              <a:latin typeface="Arial" panose="020B0604020202020204" pitchFamily="34" charset="0"/>
              <a:cs typeface="Arial" panose="020B0604020202020204" pitchFamily="34" charset="0"/>
            </a:endParaRPr>
          </a:p>
          <a:p>
            <a:pPr defTabSz="609630"/>
            <a:r>
              <a:rPr lang="en-US" sz="1867" b="1" dirty="0">
                <a:solidFill>
                  <a:prstClr val="white"/>
                </a:solidFill>
                <a:latin typeface="Arial" panose="020B0604020202020204" pitchFamily="34" charset="0"/>
                <a:cs typeface="Arial" panose="020B0604020202020204" pitchFamily="34" charset="0"/>
              </a:rPr>
              <a:t>Black Cohosh –</a:t>
            </a:r>
            <a:r>
              <a:rPr lang="en-US" sz="1867" dirty="0">
                <a:solidFill>
                  <a:prstClr val="white"/>
                </a:solidFill>
                <a:latin typeface="Arial" panose="020B0604020202020204" pitchFamily="34" charset="0"/>
                <a:cs typeface="Arial" panose="020B0604020202020204" pitchFamily="34" charset="0"/>
              </a:rPr>
              <a:t> small evidence for some studies for hot flushes / night sweats but inconclusive. </a:t>
            </a:r>
          </a:p>
          <a:p>
            <a:pPr defTabSz="609630"/>
            <a:r>
              <a:rPr lang="en-US" sz="1867" dirty="0">
                <a:solidFill>
                  <a:prstClr val="white"/>
                </a:solidFill>
                <a:latin typeface="Arial" panose="020B0604020202020204" pitchFamily="34" charset="0"/>
                <a:cs typeface="Arial" panose="020B0604020202020204" pitchFamily="34" charset="0"/>
              </a:rPr>
              <a:t>Might help some. </a:t>
            </a:r>
          </a:p>
          <a:p>
            <a:pPr marL="304815" indent="-304815" defTabSz="609630">
              <a:buFont typeface="Arial" panose="020B0604020202020204" pitchFamily="34" charset="0"/>
              <a:buChar char="×"/>
            </a:pPr>
            <a:r>
              <a:rPr lang="en-US" sz="1867" dirty="0">
                <a:solidFill>
                  <a:prstClr val="white"/>
                </a:solidFill>
                <a:latin typeface="Arial" panose="020B0604020202020204" pitchFamily="34" charset="0"/>
                <a:cs typeface="Arial" panose="020B0604020202020204" pitchFamily="34" charset="0"/>
              </a:rPr>
              <a:t>Associated with major adverse effects.</a:t>
            </a:r>
          </a:p>
          <a:p>
            <a:pPr marL="304815" indent="-304815" defTabSz="609630">
              <a:buFont typeface="Arial" panose="020B0604020202020204" pitchFamily="34" charset="0"/>
              <a:buChar char="×"/>
            </a:pPr>
            <a:r>
              <a:rPr lang="en-US" sz="1867" dirty="0">
                <a:solidFill>
                  <a:prstClr val="white"/>
                </a:solidFill>
                <a:latin typeface="Arial" panose="020B0604020202020204" pitchFamily="34" charset="0"/>
                <a:cs typeface="Arial" panose="020B0604020202020204" pitchFamily="34" charset="0"/>
              </a:rPr>
              <a:t>DO NOT TAKE IF on tamoxifen.</a:t>
            </a:r>
          </a:p>
          <a:p>
            <a:pPr defTabSz="609630"/>
            <a:endParaRPr lang="en-US" sz="1867" b="1" dirty="0">
              <a:solidFill>
                <a:prstClr val="white"/>
              </a:solidFill>
              <a:latin typeface="Arial" panose="020B0604020202020204" pitchFamily="34" charset="0"/>
              <a:cs typeface="Arial" panose="020B0604020202020204" pitchFamily="34" charset="0"/>
            </a:endParaRPr>
          </a:p>
          <a:p>
            <a:pPr defTabSz="609630"/>
            <a:r>
              <a:rPr lang="en-US" sz="1867" b="1" dirty="0">
                <a:solidFill>
                  <a:prstClr val="white"/>
                </a:solidFill>
                <a:latin typeface="Arial" panose="020B0604020202020204" pitchFamily="34" charset="0"/>
                <a:cs typeface="Arial" panose="020B0604020202020204" pitchFamily="34" charset="0"/>
              </a:rPr>
              <a:t>St John's Wort – </a:t>
            </a:r>
            <a:r>
              <a:rPr lang="en-US" sz="1867" dirty="0">
                <a:solidFill>
                  <a:prstClr val="white"/>
                </a:solidFill>
                <a:latin typeface="Arial" panose="020B0604020202020204" pitchFamily="34" charset="0"/>
                <a:cs typeface="Arial" panose="020B0604020202020204" pitchFamily="34" charset="0"/>
              </a:rPr>
              <a:t>Some effect on hot flushes / night sweats &amp; mental health). </a:t>
            </a:r>
          </a:p>
          <a:p>
            <a:pPr defTabSz="609630"/>
            <a:endParaRPr lang="en-US" sz="1867" b="1" dirty="0">
              <a:solidFill>
                <a:prstClr val="white"/>
              </a:solidFill>
              <a:latin typeface="Arial" panose="020B0604020202020204" pitchFamily="34" charset="0"/>
              <a:cs typeface="Arial" panose="020B0604020202020204" pitchFamily="34" charset="0"/>
            </a:endParaRPr>
          </a:p>
          <a:p>
            <a:pPr marL="304815" indent="-304815" defTabSz="609630">
              <a:buFont typeface="Arial" panose="020B0604020202020204" pitchFamily="34" charset="0"/>
              <a:buChar char="×"/>
            </a:pPr>
            <a:r>
              <a:rPr lang="en-US" sz="1867" dirty="0">
                <a:solidFill>
                  <a:prstClr val="white"/>
                </a:solidFill>
                <a:latin typeface="Arial" panose="020B0604020202020204" pitchFamily="34" charset="0"/>
                <a:cs typeface="Arial" panose="020B0604020202020204" pitchFamily="34" charset="0"/>
              </a:rPr>
              <a:t>Not recommended in breast cancer as due to unknown effects of doses. </a:t>
            </a:r>
            <a:endParaRPr lang="en-GB" sz="1200" dirty="0">
              <a:solidFill>
                <a:prstClr val="black"/>
              </a:solidFill>
              <a:latin typeface="Calibri"/>
            </a:endParaRPr>
          </a:p>
        </p:txBody>
      </p:sp>
    </p:spTree>
    <p:extLst>
      <p:ext uri="{BB962C8B-B14F-4D97-AF65-F5344CB8AC3E}">
        <p14:creationId xmlns:p14="http://schemas.microsoft.com/office/powerpoint/2010/main" val="128194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6"/>
          <p:cNvGrpSpPr/>
          <p:nvPr/>
        </p:nvGrpSpPr>
        <p:grpSpPr>
          <a:xfrm>
            <a:off x="6178676" y="0"/>
            <a:ext cx="6073901" cy="6877937"/>
            <a:chOff x="135861" y="0"/>
            <a:chExt cx="1982646" cy="1913890"/>
          </a:xfrm>
          <a:solidFill>
            <a:srgbClr val="00A499"/>
          </a:solidFill>
        </p:grpSpPr>
        <p:sp>
          <p:nvSpPr>
            <p:cNvPr id="7" name="Freeform 7"/>
            <p:cNvSpPr/>
            <p:nvPr/>
          </p:nvSpPr>
          <p:spPr>
            <a:xfrm>
              <a:off x="135861" y="0"/>
              <a:ext cx="1982646" cy="1913890"/>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pPr defTabSz="609630">
                <a:defRPr/>
              </a:pPr>
              <a:endParaRPr lang="en-GB" sz="1200">
                <a:solidFill>
                  <a:prstClr val="black"/>
                </a:solidFill>
                <a:latin typeface="Arial" panose="020B0604020202020204" pitchFamily="34" charset="0"/>
                <a:cs typeface="Arial" panose="020B0604020202020204" pitchFamily="34" charset="0"/>
              </a:endParaRPr>
            </a:p>
          </p:txBody>
        </p:sp>
      </p:grpSp>
      <p:sp>
        <p:nvSpPr>
          <p:cNvPr id="14" name="TextBox 14"/>
          <p:cNvSpPr txBox="1"/>
          <p:nvPr/>
        </p:nvSpPr>
        <p:spPr>
          <a:xfrm>
            <a:off x="5943601" y="5980976"/>
            <a:ext cx="2064803" cy="596125"/>
          </a:xfrm>
          <a:prstGeom prst="rect">
            <a:avLst/>
          </a:prstGeom>
        </p:spPr>
        <p:txBody>
          <a:bodyPr lIns="0" tIns="0" rIns="0" bIns="0" rtlCol="0" anchor="t">
            <a:spAutoFit/>
          </a:bodyPr>
          <a:lstStyle/>
          <a:p>
            <a:pPr defTabSz="609630">
              <a:lnSpc>
                <a:spcPts val="2474"/>
              </a:lnSpc>
              <a:defRPr/>
            </a:pPr>
            <a:endParaRPr sz="1200">
              <a:solidFill>
                <a:prstClr val="black"/>
              </a:solidFill>
              <a:latin typeface="Arial" panose="020B0604020202020204" pitchFamily="34" charset="0"/>
              <a:cs typeface="Arial" panose="020B0604020202020204" pitchFamily="34" charset="0"/>
            </a:endParaRPr>
          </a:p>
          <a:p>
            <a:pPr defTabSz="609630">
              <a:lnSpc>
                <a:spcPts val="2474"/>
              </a:lnSpc>
              <a:defRPr/>
            </a:pPr>
            <a:endParaRPr sz="1200">
              <a:solidFill>
                <a:prstClr val="black"/>
              </a:solidFill>
              <a:latin typeface="Arial" panose="020B0604020202020204" pitchFamily="34" charset="0"/>
              <a:cs typeface="Arial" panose="020B0604020202020204" pitchFamily="34" charset="0"/>
            </a:endParaRPr>
          </a:p>
        </p:txBody>
      </p:sp>
      <p:sp>
        <p:nvSpPr>
          <p:cNvPr id="15" name="TextBox 15"/>
          <p:cNvSpPr txBox="1"/>
          <p:nvPr/>
        </p:nvSpPr>
        <p:spPr>
          <a:xfrm>
            <a:off x="99053" y="229153"/>
            <a:ext cx="5989716" cy="747897"/>
          </a:xfrm>
          <a:prstGeom prst="rect">
            <a:avLst/>
          </a:prstGeom>
        </p:spPr>
        <p:txBody>
          <a:bodyPr wrap="square" lIns="0" tIns="0" rIns="0" bIns="0" rtlCol="0" anchor="t">
            <a:spAutoFit/>
          </a:bodyPr>
          <a:lstStyle/>
          <a:p>
            <a:pPr algn="ctr" defTabSz="609630">
              <a:lnSpc>
                <a:spcPct val="90000"/>
              </a:lnSpc>
              <a:defRPr/>
            </a:pPr>
            <a:r>
              <a:rPr lang="en-US" sz="5400" dirty="0">
                <a:solidFill>
                  <a:srgbClr val="78BE20"/>
                </a:solidFill>
                <a:latin typeface="Arial" panose="020B0604020202020204" pitchFamily="34" charset="0"/>
                <a:ea typeface="DM Serif Display"/>
                <a:cs typeface="Arial" panose="020B0604020202020204" pitchFamily="34" charset="0"/>
                <a:sym typeface="DM Serif Display"/>
              </a:rPr>
              <a:t>Further Information</a:t>
            </a:r>
          </a:p>
        </p:txBody>
      </p:sp>
      <p:sp>
        <p:nvSpPr>
          <p:cNvPr id="5" name="TextBox 4">
            <a:extLst>
              <a:ext uri="{FF2B5EF4-FFF2-40B4-BE49-F238E27FC236}">
                <a16:creationId xmlns:a16="http://schemas.microsoft.com/office/drawing/2014/main" id="{1B365BC2-FDB9-5579-913D-8991E7FA56B9}"/>
              </a:ext>
            </a:extLst>
          </p:cNvPr>
          <p:cNvSpPr txBox="1"/>
          <p:nvPr/>
        </p:nvSpPr>
        <p:spPr>
          <a:xfrm>
            <a:off x="6248399" y="4873903"/>
            <a:ext cx="5844545" cy="118725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Recipe Idea’s</a:t>
            </a:r>
          </a:p>
          <a:p>
            <a:endParaRPr lang="en-GB" sz="1400" dirty="0">
              <a:solidFill>
                <a:srgbClr val="0053CB"/>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1400" dirty="0">
                <a:solidFill>
                  <a:srgbClr val="0000FF"/>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BBC </a:t>
            </a:r>
            <a:r>
              <a:rPr lang="en-GB" sz="1400" dirty="0">
                <a:solidFill>
                  <a:srgbClr val="0013F3"/>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Good Food</a:t>
            </a:r>
            <a:endParaRPr lang="en-GB" sz="1400" dirty="0">
              <a:solidFill>
                <a:srgbClr val="0013F3"/>
              </a:solidFill>
              <a:latin typeface="Arial" panose="020B0604020202020204" pitchFamily="34" charset="0"/>
              <a:cs typeface="Arial" panose="020B0604020202020204" pitchFamily="34" charset="0"/>
            </a:endParaRPr>
          </a:p>
          <a:p>
            <a:endParaRPr lang="en-GB" sz="1400" dirty="0">
              <a:solidFill>
                <a:srgbClr val="0013F3"/>
              </a:solidFill>
              <a:latin typeface="Arial" panose="020B0604020202020204" pitchFamily="34" charset="0"/>
              <a:cs typeface="Arial" panose="020B0604020202020204" pitchFamily="34" charset="0"/>
            </a:endParaRPr>
          </a:p>
          <a:p>
            <a:pPr marL="285750" indent="-285750">
              <a:buFont typeface="Courier New" panose="02070309020205020404" pitchFamily="49" charset="0"/>
              <a:buChar char="o"/>
            </a:pPr>
            <a:r>
              <a:rPr lang="en-GB" sz="1400" dirty="0">
                <a:solidFill>
                  <a:srgbClr val="0013F3"/>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Healthy living - HEART UK</a:t>
            </a:r>
            <a:endParaRPr lang="en-GB" sz="1400" dirty="0">
              <a:solidFill>
                <a:srgbClr val="0013F3"/>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AE45565-5516-9D39-161F-A4F3303733EB}"/>
              </a:ext>
            </a:extLst>
          </p:cNvPr>
          <p:cNvSpPr txBox="1"/>
          <p:nvPr/>
        </p:nvSpPr>
        <p:spPr>
          <a:xfrm>
            <a:off x="174497" y="2479978"/>
            <a:ext cx="5914272" cy="2128244"/>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Menopause Information </a:t>
            </a:r>
          </a:p>
          <a:p>
            <a:pPr marL="285750" indent="-285750"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Aptos" panose="020B00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Royal College of Obstetricians &amp; Gynaecologists Patient Information</a:t>
            </a: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Aptos" panose="020B00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Cycle of change – understanding menopause</a:t>
            </a:r>
            <a:endParaRPr lang="en-GB" sz="1400" dirty="0">
              <a:solidFill>
                <a:srgbClr val="0013F3"/>
              </a:solidFill>
              <a:latin typeface="Arial" panose="020B0604020202020204" pitchFamily="34" charset="0"/>
              <a:ea typeface="Aptos" panose="020B0004020202020204" pitchFamily="34" charset="0"/>
              <a:cs typeface="Arial" panose="020B0604020202020204" pitchFamily="34" charset="0"/>
            </a:endParaRP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Aptos" panose="020B00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NHS Menopause</a:t>
            </a:r>
            <a:r>
              <a:rPr lang="en-GB" sz="1400" dirty="0">
                <a:solidFill>
                  <a:srgbClr val="0013F3"/>
                </a:solidFill>
                <a:latin typeface="Arial" panose="020B0604020202020204" pitchFamily="34" charset="0"/>
                <a:ea typeface="Aptos" panose="020B0004020202020204" pitchFamily="34" charset="0"/>
                <a:cs typeface="Arial" panose="020B0604020202020204" pitchFamily="34" charset="0"/>
              </a:rPr>
              <a:t> </a:t>
            </a:r>
            <a:endParaRPr lang="en-GB" sz="1400" dirty="0">
              <a:solidFill>
                <a:srgbClr val="0013F3"/>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08ADB98-201B-15E1-500E-0C8FF37F5AE0}"/>
              </a:ext>
            </a:extLst>
          </p:cNvPr>
          <p:cNvSpPr txBox="1"/>
          <p:nvPr/>
        </p:nvSpPr>
        <p:spPr>
          <a:xfrm>
            <a:off x="6248400" y="128789"/>
            <a:ext cx="5844546" cy="4702378"/>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Dietary Advice</a:t>
            </a: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Aptos" panose="020B00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Nutrition in Menopause (Women’s Health Concern)</a:t>
            </a:r>
            <a:endParaRPr lang="en-GB" sz="1400" dirty="0">
              <a:solidFill>
                <a:srgbClr val="0013F3"/>
              </a:solidFill>
              <a:latin typeface="Arial" panose="020B0604020202020204" pitchFamily="34" charset="0"/>
              <a:ea typeface="Aptos" panose="020B0004020202020204" pitchFamily="34" charset="0"/>
              <a:cs typeface="Arial" panose="020B0604020202020204" pitchFamily="34" charset="0"/>
            </a:endParaRP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mn-lt"/>
                <a:cs typeface="Arial" panose="020B0604020202020204" pitchFamily="34" charset="0"/>
                <a:hlinkClick r:id="rId9">
                  <a:extLst>
                    <a:ext uri="{A12FA001-AC4F-418D-AE19-62706E023703}">
                      <ahyp:hlinkClr xmlns:ahyp="http://schemas.microsoft.com/office/drawing/2018/hyperlinkcolor" val="tx"/>
                    </a:ext>
                  </a:extLst>
                </a:hlinkClick>
              </a:rPr>
              <a:t>The Association of UK Dietitians – Food Fact Sheet</a:t>
            </a: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mn-lt"/>
                <a:cs typeface="Arial" panose="020B0604020202020204" pitchFamily="34" charset="0"/>
                <a:hlinkClick r:id="rId10">
                  <a:extLst>
                    <a:ext uri="{A12FA001-AC4F-418D-AE19-62706E023703}">
                      <ahyp:hlinkClr xmlns:ahyp="http://schemas.microsoft.com/office/drawing/2018/hyperlinkcolor" val="tx"/>
                    </a:ext>
                  </a:extLst>
                </a:hlinkClick>
              </a:rPr>
              <a:t>Heart UK – Guide to Eating Well – During the Menopause </a:t>
            </a:r>
            <a:endParaRPr lang="en-GB" sz="1400" dirty="0">
              <a:solidFill>
                <a:srgbClr val="0013F3"/>
              </a:solidFill>
              <a:latin typeface="Arial" panose="020B0604020202020204" pitchFamily="34" charset="0"/>
              <a:ea typeface="+mn-lt"/>
              <a:cs typeface="Arial" panose="020B0604020202020204" pitchFamily="34" charset="0"/>
            </a:endParaRP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mn-lt"/>
                <a:cs typeface="Arial" panose="020B0604020202020204" pitchFamily="34" charset="0"/>
                <a:hlinkClick r:id="rId11">
                  <a:extLst>
                    <a:ext uri="{A12FA001-AC4F-418D-AE19-62706E023703}">
                      <ahyp:hlinkClr xmlns:ahyp="http://schemas.microsoft.com/office/drawing/2018/hyperlinkcolor" val="tx"/>
                    </a:ext>
                  </a:extLst>
                </a:hlinkClick>
              </a:rPr>
              <a:t>British Nutrition Foundation – Nutrition and the Menopause </a:t>
            </a:r>
            <a:endParaRPr lang="en-GB" sz="1400" dirty="0">
              <a:solidFill>
                <a:srgbClr val="0013F3"/>
              </a:solidFill>
              <a:latin typeface="Arial" panose="020B0604020202020204" pitchFamily="34" charset="0"/>
              <a:ea typeface="+mn-lt"/>
              <a:cs typeface="Arial" panose="020B0604020202020204" pitchFamily="34" charset="0"/>
            </a:endParaRP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mn-lt"/>
                <a:cs typeface="Arial" panose="020B0604020202020204" pitchFamily="34" charset="0"/>
                <a:hlinkClick r:id="rId12">
                  <a:extLst>
                    <a:ext uri="{A12FA001-AC4F-418D-AE19-62706E023703}">
                      <ahyp:hlinkClr xmlns:ahyp="http://schemas.microsoft.com/office/drawing/2018/hyperlinkcolor" val="tx"/>
                    </a:ext>
                  </a:extLst>
                </a:hlinkClick>
              </a:rPr>
              <a:t>British Nutrition Foundation – Managing menopause with diet </a:t>
            </a:r>
            <a:endParaRPr lang="en-GB" sz="1400" dirty="0">
              <a:solidFill>
                <a:srgbClr val="0013F3"/>
              </a:solidFill>
              <a:latin typeface="Arial" panose="020B0604020202020204" pitchFamily="34" charset="0"/>
              <a:ea typeface="+mn-lt"/>
              <a:cs typeface="Arial" panose="020B0604020202020204" pitchFamily="34" charset="0"/>
            </a:endParaRPr>
          </a:p>
          <a:p>
            <a:pPr marL="304815" indent="-304815" defTabSz="609630">
              <a:lnSpc>
                <a:spcPct val="250000"/>
              </a:lnSpc>
              <a:spcBef>
                <a:spcPts val="800"/>
              </a:spcBef>
              <a:buFont typeface="Courier New" panose="02070309020205020404" pitchFamily="49" charset="0"/>
              <a:buChar char="o"/>
              <a:defRPr/>
            </a:pPr>
            <a:r>
              <a:rPr lang="en-GB" sz="1400" dirty="0" err="1">
                <a:solidFill>
                  <a:srgbClr val="0013F3"/>
                </a:solidFill>
                <a:latin typeface="Arial" panose="020B0604020202020204" pitchFamily="34" charset="0"/>
                <a:ea typeface="+mn-lt"/>
                <a:cs typeface="Arial" panose="020B0604020202020204" pitchFamily="34" charset="0"/>
                <a:hlinkClick r:id="rId13">
                  <a:extLst>
                    <a:ext uri="{A12FA001-AC4F-418D-AE19-62706E023703}">
                      <ahyp:hlinkClr xmlns:ahyp="http://schemas.microsoft.com/office/drawing/2018/hyperlinkcolor" val="tx"/>
                    </a:ext>
                  </a:extLst>
                </a:hlinkClick>
              </a:rPr>
              <a:t>Oldways</a:t>
            </a:r>
            <a:r>
              <a:rPr lang="en-GB" sz="1400" dirty="0">
                <a:solidFill>
                  <a:srgbClr val="0013F3"/>
                </a:solidFill>
                <a:latin typeface="Arial" panose="020B0604020202020204" pitchFamily="34" charset="0"/>
                <a:ea typeface="+mn-lt"/>
                <a:cs typeface="Arial" panose="020B0604020202020204" pitchFamily="34" charset="0"/>
                <a:hlinkClick r:id="rId13">
                  <a:extLst>
                    <a:ext uri="{A12FA001-AC4F-418D-AE19-62706E023703}">
                      <ahyp:hlinkClr xmlns:ahyp="http://schemas.microsoft.com/office/drawing/2018/hyperlinkcolor" val="tx"/>
                    </a:ext>
                  </a:extLst>
                </a:hlinkClick>
              </a:rPr>
              <a:t> – Cultural Food Traditions </a:t>
            </a:r>
            <a:endParaRPr lang="en-GB" sz="1400" dirty="0">
              <a:solidFill>
                <a:srgbClr val="0013F3"/>
              </a:solidFill>
              <a:latin typeface="Arial" panose="020B0604020202020204" pitchFamily="34" charset="0"/>
              <a:ea typeface="+mn-lt"/>
              <a:cs typeface="Arial" panose="020B0604020202020204" pitchFamily="34" charset="0"/>
            </a:endParaRPr>
          </a:p>
          <a:p>
            <a:pPr marL="304815" indent="-304815" defTabSz="609630">
              <a:lnSpc>
                <a:spcPct val="250000"/>
              </a:lnSpc>
              <a:spcBef>
                <a:spcPts val="800"/>
              </a:spcBef>
              <a:buFont typeface="Courier New" panose="02070309020205020404" pitchFamily="49" charset="0"/>
              <a:buChar char="o"/>
              <a:defRPr/>
            </a:pPr>
            <a:r>
              <a:rPr lang="en-GB" sz="1400" dirty="0">
                <a:solidFill>
                  <a:srgbClr val="0013F3"/>
                </a:solidFill>
                <a:latin typeface="Arial" panose="020B0604020202020204" pitchFamily="34" charset="0"/>
                <a:ea typeface="+mn-lt"/>
                <a:cs typeface="Arial" panose="020B0604020202020204" pitchFamily="34" charset="0"/>
                <a:hlinkClick r:id="rId14">
                  <a:extLst>
                    <a:ext uri="{A12FA001-AC4F-418D-AE19-62706E023703}">
                      <ahyp:hlinkClr xmlns:ahyp="http://schemas.microsoft.com/office/drawing/2018/hyperlinkcolor" val="tx"/>
                    </a:ext>
                  </a:extLst>
                </a:hlinkClick>
              </a:rPr>
              <a:t>Heart UK – The Mediterranean Diet </a:t>
            </a:r>
            <a:endParaRPr lang="en-GB" sz="1400" dirty="0">
              <a:solidFill>
                <a:srgbClr val="0013F3"/>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924163AC-B838-8588-6159-4B1406F7060C}"/>
              </a:ext>
            </a:extLst>
          </p:cNvPr>
          <p:cNvSpPr txBox="1"/>
          <p:nvPr/>
        </p:nvSpPr>
        <p:spPr>
          <a:xfrm>
            <a:off x="6248398" y="6203921"/>
            <a:ext cx="5844545" cy="523220"/>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Books</a:t>
            </a:r>
          </a:p>
          <a:p>
            <a:r>
              <a:rPr lang="en-GB" sz="1400" dirty="0">
                <a:solidFill>
                  <a:srgbClr val="0013F3"/>
                </a:solidFill>
                <a:latin typeface="Arial" panose="020B0604020202020204" pitchFamily="34" charset="0"/>
                <a:cs typeface="Arial" panose="020B0604020202020204" pitchFamily="34" charset="0"/>
              </a:rPr>
              <a:t>Food for Menopause – Dr Linda Patel </a:t>
            </a:r>
          </a:p>
        </p:txBody>
      </p:sp>
    </p:spTree>
    <p:extLst>
      <p:ext uri="{BB962C8B-B14F-4D97-AF65-F5344CB8AC3E}">
        <p14:creationId xmlns:p14="http://schemas.microsoft.com/office/powerpoint/2010/main" val="1717759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a:extLst>
            <a:ext uri="{FF2B5EF4-FFF2-40B4-BE49-F238E27FC236}">
              <a16:creationId xmlns:a16="http://schemas.microsoft.com/office/drawing/2014/main" id="{1DF73C82-B3CC-9EA9-EE63-0554B3FABD70}"/>
            </a:ext>
          </a:extLst>
        </p:cNvPr>
        <p:cNvGrpSpPr/>
        <p:nvPr/>
      </p:nvGrpSpPr>
      <p:grpSpPr>
        <a:xfrm>
          <a:off x="0" y="0"/>
          <a:ext cx="0" cy="0"/>
          <a:chOff x="0" y="0"/>
          <a:chExt cx="0" cy="0"/>
        </a:xfrm>
      </p:grpSpPr>
      <p:sp>
        <p:nvSpPr>
          <p:cNvPr id="4" name="Freeform 7">
            <a:extLst>
              <a:ext uri="{FF2B5EF4-FFF2-40B4-BE49-F238E27FC236}">
                <a16:creationId xmlns:a16="http://schemas.microsoft.com/office/drawing/2014/main" id="{D39A3049-5740-BE82-CC9F-A805A5CEBF59}"/>
              </a:ext>
            </a:extLst>
          </p:cNvPr>
          <p:cNvSpPr/>
          <p:nvPr/>
        </p:nvSpPr>
        <p:spPr>
          <a:xfrm>
            <a:off x="5754769" y="0"/>
            <a:ext cx="6437231" cy="6858000"/>
          </a:xfrm>
          <a:custGeom>
            <a:avLst/>
            <a:gdLst/>
            <a:ahLst/>
            <a:cxnLst/>
            <a:rect l="l" t="t" r="r" b="b"/>
            <a:pathLst>
              <a:path w="1913890" h="1913890">
                <a:moveTo>
                  <a:pt x="0" y="0"/>
                </a:moveTo>
                <a:lnTo>
                  <a:pt x="1913890" y="0"/>
                </a:lnTo>
                <a:lnTo>
                  <a:pt x="1913890" y="1913890"/>
                </a:lnTo>
                <a:lnTo>
                  <a:pt x="0" y="1913890"/>
                </a:lnTo>
                <a:close/>
              </a:path>
            </a:pathLst>
          </a:custGeom>
          <a:solidFill>
            <a:schemeClr val="bg1"/>
          </a:solidFill>
        </p:spPr>
        <p:txBody>
          <a:bodyPr/>
          <a:lstStyle/>
          <a:p>
            <a:pPr defTabSz="609630">
              <a:defRPr/>
            </a:pPr>
            <a:endParaRPr lang="en-GB" sz="1200" dirty="0">
              <a:solidFill>
                <a:prstClr val="black"/>
              </a:solidFill>
              <a:latin typeface="Arial" panose="020B0604020202020204" pitchFamily="34" charset="0"/>
              <a:cs typeface="Arial" panose="020B0604020202020204" pitchFamily="34" charset="0"/>
            </a:endParaRPr>
          </a:p>
          <a:p>
            <a:pPr defTabSz="609630">
              <a:defRPr/>
            </a:pPr>
            <a:endParaRPr lang="en-GB" sz="1200" dirty="0">
              <a:solidFill>
                <a:prstClr val="black"/>
              </a:solidFill>
              <a:latin typeface="Arial" panose="020B0604020202020204" pitchFamily="34" charset="0"/>
              <a:cs typeface="Arial" panose="020B0604020202020204" pitchFamily="34" charset="0"/>
            </a:endParaRPr>
          </a:p>
          <a:p>
            <a:pPr defTabSz="609630">
              <a:defRPr/>
            </a:pPr>
            <a:endParaRPr lang="en-GB" sz="1333" dirty="0">
              <a:solidFill>
                <a:prstClr val="black"/>
              </a:solidFill>
              <a:latin typeface="Calibri"/>
              <a:cs typeface="Arial" panose="020B0604020202020204" pitchFamily="34" charset="0"/>
            </a:endParaRPr>
          </a:p>
          <a:p>
            <a:pPr marL="190510" indent="-190510" defTabSz="609630">
              <a:buFont typeface="Arial" panose="020B0604020202020204" pitchFamily="34" charset="0"/>
              <a:buChar char="•"/>
              <a:defRPr/>
            </a:pPr>
            <a:r>
              <a:rPr lang="en-GB" sz="1333" b="1" dirty="0">
                <a:solidFill>
                  <a:srgbClr val="92D050"/>
                </a:solidFill>
                <a:latin typeface="Calibri"/>
                <a:cs typeface="Arial" panose="020B0604020202020204" pitchFamily="34" charset="0"/>
              </a:rPr>
              <a:t>Social Prescribing</a:t>
            </a:r>
            <a:r>
              <a:rPr lang="en-GB" sz="1333" dirty="0">
                <a:solidFill>
                  <a:prstClr val="black"/>
                </a:solidFill>
                <a:latin typeface="Calibri"/>
                <a:cs typeface="Arial" panose="020B0604020202020204" pitchFamily="34" charset="0"/>
              </a:rPr>
              <a:t>: </a:t>
            </a:r>
            <a:r>
              <a:rPr lang="en-GB" sz="1333" dirty="0">
                <a:solidFill>
                  <a:srgbClr val="242424"/>
                </a:solidFill>
                <a:latin typeface="Calibri"/>
              </a:rPr>
              <a:t>Social prescribing is an innovative approach where healthcare professionals refer patients to non-clinical services to improve their well-being. </a:t>
            </a:r>
            <a:r>
              <a:rPr lang="en-GB" sz="1333" b="1" dirty="0">
                <a:solidFill>
                  <a:srgbClr val="92D050"/>
                </a:solidFill>
                <a:latin typeface="Calibri"/>
              </a:rPr>
              <a:t>For women experiencing menopause, social prescribing can be particularly beneficial</a:t>
            </a:r>
            <a:r>
              <a:rPr lang="en-GB" sz="1333" dirty="0">
                <a:solidFill>
                  <a:srgbClr val="242424"/>
                </a:solidFill>
                <a:latin typeface="Calibri"/>
              </a:rPr>
              <a:t>. It includes activities like exercise classes, art therapy, and support groups, which can help manage symptoms and improve overall quality of life. Would you like to know more about specific activities or programs available through social prescribing for menopause?</a:t>
            </a:r>
          </a:p>
          <a:p>
            <a:pPr defTabSz="609630">
              <a:defRPr/>
            </a:pPr>
            <a:endParaRPr lang="en-GB" sz="1333" dirty="0">
              <a:solidFill>
                <a:srgbClr val="242424"/>
              </a:solidFill>
              <a:latin typeface="Calibri"/>
            </a:endParaRPr>
          </a:p>
          <a:p>
            <a:pPr algn="ctr" defTabSz="609630">
              <a:defRPr/>
            </a:pPr>
            <a:r>
              <a:rPr lang="en-GB" sz="1333" dirty="0">
                <a:solidFill>
                  <a:srgbClr val="242424"/>
                </a:solidFill>
                <a:latin typeface="Calibri"/>
              </a:rPr>
              <a:t> Contact </a:t>
            </a:r>
            <a:r>
              <a:rPr lang="en-GB" sz="1333" b="1" dirty="0">
                <a:solidFill>
                  <a:srgbClr val="92D050"/>
                </a:solidFill>
                <a:latin typeface="Calibri"/>
              </a:rPr>
              <a:t>ONSIDE</a:t>
            </a:r>
            <a:r>
              <a:rPr lang="en-GB" sz="1333" dirty="0">
                <a:solidFill>
                  <a:srgbClr val="242424"/>
                </a:solidFill>
                <a:latin typeface="Calibri"/>
              </a:rPr>
              <a:t> on 01905 27525 to self-refer to your surgery social prescriber.</a:t>
            </a:r>
            <a:endParaRPr lang="en-GB" sz="1333" dirty="0">
              <a:solidFill>
                <a:prstClr val="black"/>
              </a:solidFill>
              <a:latin typeface="Calibri"/>
              <a:cs typeface="Arial" panose="020B0604020202020204" pitchFamily="34" charset="0"/>
            </a:endParaRPr>
          </a:p>
          <a:p>
            <a:pPr defTabSz="609630">
              <a:defRPr/>
            </a:pPr>
            <a:endParaRPr lang="en-GB" sz="1333" dirty="0">
              <a:solidFill>
                <a:prstClr val="black"/>
              </a:solidFill>
              <a:latin typeface="Calibri"/>
              <a:cs typeface="Arial" panose="020B0604020202020204" pitchFamily="34" charset="0"/>
            </a:endParaRPr>
          </a:p>
          <a:p>
            <a:pPr marL="190510" indent="-190510" defTabSz="609630">
              <a:buFont typeface="Arial" panose="020B0604020202020204" pitchFamily="34" charset="0"/>
              <a:buChar char="•"/>
              <a:defRPr/>
            </a:pPr>
            <a:r>
              <a:rPr lang="en-GB" sz="1333" b="1" dirty="0">
                <a:solidFill>
                  <a:srgbClr val="92D050"/>
                </a:solidFill>
                <a:latin typeface="Calibri"/>
                <a:cs typeface="Arial" panose="020B0604020202020204" pitchFamily="34" charset="0"/>
              </a:rPr>
              <a:t>Wellbeing Coaching</a:t>
            </a:r>
            <a:r>
              <a:rPr lang="en-GB" sz="1333" dirty="0">
                <a:solidFill>
                  <a:prstClr val="black"/>
                </a:solidFill>
                <a:latin typeface="Calibri"/>
                <a:cs typeface="Arial" panose="020B0604020202020204" pitchFamily="34" charset="0"/>
              </a:rPr>
              <a:t>: </a:t>
            </a:r>
            <a:r>
              <a:rPr lang="en-GB" sz="1333" dirty="0">
                <a:solidFill>
                  <a:srgbClr val="242424"/>
                </a:solidFill>
                <a:latin typeface="Calibri"/>
              </a:rPr>
              <a:t>A wellbeing coach can be incredibly supportive during menopause, offering personalised guidance and strategies to help manage symptoms and improve overall well-being. Here are some keyways a wellbeing coach can assist:</a:t>
            </a:r>
          </a:p>
          <a:p>
            <a:pPr marL="495325" lvl="1" indent="-190510" defTabSz="609630">
              <a:buFont typeface="Arial" panose="020B0604020202020204" pitchFamily="34" charset="0"/>
              <a:buChar char="•"/>
              <a:defRPr/>
            </a:pPr>
            <a:r>
              <a:rPr lang="en-GB" sz="1333" b="1" dirty="0">
                <a:solidFill>
                  <a:srgbClr val="92D050"/>
                </a:solidFill>
                <a:latin typeface="Calibri"/>
              </a:rPr>
              <a:t>Emotional Support</a:t>
            </a:r>
            <a:r>
              <a:rPr lang="en-GB" sz="1333" dirty="0">
                <a:solidFill>
                  <a:srgbClr val="242424"/>
                </a:solidFill>
                <a:latin typeface="Calibri"/>
              </a:rPr>
              <a:t>: Menopause can bring about a range of emotions, from anxiety to mood swings. A coach provides a safe space to discuss these feelings and helps develop coping strategies.</a:t>
            </a:r>
          </a:p>
          <a:p>
            <a:pPr marL="495325" lvl="1" indent="-190510" defTabSz="609630">
              <a:buFont typeface="Arial" panose="020B0604020202020204" pitchFamily="34" charset="0"/>
              <a:buChar char="•"/>
              <a:defRPr/>
            </a:pPr>
            <a:r>
              <a:rPr lang="en-GB" sz="1333" b="1" dirty="0">
                <a:solidFill>
                  <a:srgbClr val="92D050"/>
                </a:solidFill>
                <a:latin typeface="Calibri"/>
              </a:rPr>
              <a:t>Goal Setting</a:t>
            </a:r>
            <a:r>
              <a:rPr lang="en-GB" sz="1333" dirty="0">
                <a:solidFill>
                  <a:srgbClr val="242424"/>
                </a:solidFill>
                <a:latin typeface="Calibri"/>
              </a:rPr>
              <a:t>: Whether it's health-related goals or personal aspirations, a coach can help you set and achieve these objectives, providing motivation and accountability along the way.</a:t>
            </a:r>
          </a:p>
          <a:p>
            <a:pPr marL="495325" lvl="1" indent="-190510" defTabSz="609630">
              <a:buFont typeface="Arial" panose="020B0604020202020204" pitchFamily="34" charset="0"/>
              <a:buChar char="•"/>
              <a:defRPr/>
            </a:pPr>
            <a:r>
              <a:rPr lang="en-GB" sz="1333" b="1" dirty="0">
                <a:solidFill>
                  <a:srgbClr val="92D050"/>
                </a:solidFill>
                <a:latin typeface="Calibri"/>
              </a:rPr>
              <a:t>Navigating Life Transitions</a:t>
            </a:r>
            <a:r>
              <a:rPr lang="en-GB" sz="1333" dirty="0">
                <a:solidFill>
                  <a:srgbClr val="242424"/>
                </a:solidFill>
                <a:latin typeface="Calibri"/>
              </a:rPr>
              <a:t>: Menopause often coincides with other significant life changes. A coach can help you navigate these transitions, whether they involve career shifts, children leaving home, or other personal developments</a:t>
            </a:r>
          </a:p>
          <a:p>
            <a:pPr marL="304815" lvl="1" defTabSz="609630">
              <a:defRPr/>
            </a:pPr>
            <a:endParaRPr lang="en-GB" sz="1333" dirty="0">
              <a:solidFill>
                <a:srgbClr val="242424"/>
              </a:solidFill>
              <a:latin typeface="Calibri"/>
            </a:endParaRPr>
          </a:p>
          <a:p>
            <a:pPr marL="304815" lvl="1" defTabSz="609630">
              <a:defRPr/>
            </a:pPr>
            <a:r>
              <a:rPr lang="en-GB" sz="1333" dirty="0">
                <a:solidFill>
                  <a:srgbClr val="242424"/>
                </a:solidFill>
                <a:latin typeface="Calibri"/>
              </a:rPr>
              <a:t>       Contact </a:t>
            </a:r>
            <a:r>
              <a:rPr lang="en-GB" sz="1333" b="1" dirty="0">
                <a:solidFill>
                  <a:srgbClr val="92D050"/>
                </a:solidFill>
                <a:latin typeface="Calibri"/>
              </a:rPr>
              <a:t>ONSIDE</a:t>
            </a:r>
            <a:r>
              <a:rPr lang="en-GB" sz="1333" dirty="0">
                <a:solidFill>
                  <a:srgbClr val="242424"/>
                </a:solidFill>
                <a:latin typeface="Calibri"/>
              </a:rPr>
              <a:t> on 01905 27525 to self-refer to your wellbeing coach.</a:t>
            </a:r>
          </a:p>
          <a:p>
            <a:pPr marL="190510" indent="-190510" defTabSz="609630">
              <a:buFont typeface="Arial" panose="020B0604020202020204" pitchFamily="34" charset="0"/>
              <a:buChar char="•"/>
              <a:defRPr/>
            </a:pPr>
            <a:endParaRPr lang="en-GB" sz="1200" dirty="0">
              <a:solidFill>
                <a:prstClr val="black"/>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66953FE6-13DE-237C-2ED9-A8456D0769C5}"/>
              </a:ext>
            </a:extLst>
          </p:cNvPr>
          <p:cNvSpPr txBox="1">
            <a:spLocks/>
          </p:cNvSpPr>
          <p:nvPr/>
        </p:nvSpPr>
        <p:spPr>
          <a:xfrm>
            <a:off x="1023541" y="2311400"/>
            <a:ext cx="4539009" cy="1574800"/>
          </a:xfrm>
          <a:prstGeom prst="rect">
            <a:avLst/>
          </a:prstGeom>
        </p:spPr>
        <p:txBody>
          <a:bodyPr vert="horz" lIns="60960" tIns="30480" rIns="60960" bIns="3048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defTabSz="609630">
              <a:defRPr/>
            </a:pPr>
            <a:r>
              <a:rPr lang="en-US" sz="5867" dirty="0">
                <a:solidFill>
                  <a:srgbClr val="00A499"/>
                </a:solidFill>
                <a:latin typeface="Arial" panose="020B0604020202020204" pitchFamily="34" charset="0"/>
                <a:cs typeface="Arial" panose="020B0604020202020204" pitchFamily="34" charset="0"/>
              </a:rPr>
              <a:t>Other support available:</a:t>
            </a:r>
          </a:p>
        </p:txBody>
      </p:sp>
      <p:sp>
        <p:nvSpPr>
          <p:cNvPr id="6" name="Content Placeholder 2">
            <a:extLst>
              <a:ext uri="{FF2B5EF4-FFF2-40B4-BE49-F238E27FC236}">
                <a16:creationId xmlns:a16="http://schemas.microsoft.com/office/drawing/2014/main" id="{9FD3A007-58BC-91CB-9525-9806F483116D}"/>
              </a:ext>
            </a:extLst>
          </p:cNvPr>
          <p:cNvSpPr txBox="1">
            <a:spLocks/>
          </p:cNvSpPr>
          <p:nvPr/>
        </p:nvSpPr>
        <p:spPr>
          <a:xfrm>
            <a:off x="6604000" y="736600"/>
            <a:ext cx="4927600" cy="538480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609630">
              <a:spcBef>
                <a:spcPts val="800"/>
              </a:spcBef>
              <a:buNone/>
              <a:defRPr/>
            </a:pPr>
            <a:endParaRPr lang="en-US" sz="2133" dirty="0">
              <a:solidFill>
                <a:prstClr val="white"/>
              </a:solidFill>
              <a:latin typeface="Arial" panose="020B0604020202020204" pitchFamily="34" charset="0"/>
              <a:cs typeface="Arial" panose="020B0604020202020204" pitchFamily="34" charset="0"/>
            </a:endParaRPr>
          </a:p>
        </p:txBody>
      </p:sp>
      <p:grpSp>
        <p:nvGrpSpPr>
          <p:cNvPr id="7" name="Group 18">
            <a:extLst>
              <a:ext uri="{FF2B5EF4-FFF2-40B4-BE49-F238E27FC236}">
                <a16:creationId xmlns:a16="http://schemas.microsoft.com/office/drawing/2014/main" id="{ACB67FC0-2AE2-33F5-7CB9-59D7241A9A71}"/>
              </a:ext>
            </a:extLst>
          </p:cNvPr>
          <p:cNvGrpSpPr/>
          <p:nvPr/>
        </p:nvGrpSpPr>
        <p:grpSpPr>
          <a:xfrm>
            <a:off x="0" y="0"/>
            <a:ext cx="831321" cy="6858000"/>
            <a:chOff x="0" y="0"/>
            <a:chExt cx="421818" cy="3479800"/>
          </a:xfrm>
        </p:grpSpPr>
        <p:sp>
          <p:nvSpPr>
            <p:cNvPr id="8" name="Freeform 19">
              <a:extLst>
                <a:ext uri="{FF2B5EF4-FFF2-40B4-BE49-F238E27FC236}">
                  <a16:creationId xmlns:a16="http://schemas.microsoft.com/office/drawing/2014/main" id="{3EE3AC00-6FEB-371E-E0B4-3E6CBD75A162}"/>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defRPr/>
              </a:pPr>
              <a:endParaRPr lang="en-GB" sz="1200">
                <a:solidFill>
                  <a:prstClr val="black"/>
                </a:solidFill>
                <a:latin typeface="Calibri"/>
              </a:endParaRPr>
            </a:p>
          </p:txBody>
        </p:sp>
      </p:grpSp>
      <p:sp>
        <p:nvSpPr>
          <p:cNvPr id="9" name="TextBox 18">
            <a:extLst>
              <a:ext uri="{FF2B5EF4-FFF2-40B4-BE49-F238E27FC236}">
                <a16:creationId xmlns:a16="http://schemas.microsoft.com/office/drawing/2014/main" id="{93CF5448-3325-8245-2EB1-596D04E1FC59}"/>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defRPr/>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pic>
        <p:nvPicPr>
          <p:cNvPr id="2" name="Picture 1">
            <a:extLst>
              <a:ext uri="{FF2B5EF4-FFF2-40B4-BE49-F238E27FC236}">
                <a16:creationId xmlns:a16="http://schemas.microsoft.com/office/drawing/2014/main" id="{C05618DF-52B6-7471-4911-FDC8C2254C3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3600" y="5646844"/>
            <a:ext cx="3166216" cy="949113"/>
          </a:xfrm>
          <a:prstGeom prst="rect">
            <a:avLst/>
          </a:prstGeom>
          <a:noFill/>
        </p:spPr>
      </p:pic>
    </p:spTree>
    <p:extLst>
      <p:ext uri="{BB962C8B-B14F-4D97-AF65-F5344CB8AC3E}">
        <p14:creationId xmlns:p14="http://schemas.microsoft.com/office/powerpoint/2010/main" val="1028543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sp>
        <p:nvSpPr>
          <p:cNvPr id="4" name="AutoShape 4"/>
          <p:cNvSpPr/>
          <p:nvPr/>
        </p:nvSpPr>
        <p:spPr>
          <a:xfrm rot="-10800000">
            <a:off x="831321" y="3079672"/>
            <a:ext cx="11360679" cy="0"/>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6" name="AutoShape 6"/>
          <p:cNvSpPr/>
          <p:nvPr/>
        </p:nvSpPr>
        <p:spPr>
          <a:xfrm rot="-5400000">
            <a:off x="2568109" y="4970423"/>
            <a:ext cx="3768803" cy="0"/>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7" name="AutoShape 7"/>
          <p:cNvSpPr/>
          <p:nvPr/>
        </p:nvSpPr>
        <p:spPr>
          <a:xfrm rot="-5400000">
            <a:off x="4987999" y="4970423"/>
            <a:ext cx="3768803" cy="0"/>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8" name="AutoShape 8"/>
          <p:cNvSpPr/>
          <p:nvPr/>
        </p:nvSpPr>
        <p:spPr>
          <a:xfrm flipV="1">
            <a:off x="9296400" y="3173233"/>
            <a:ext cx="0" cy="3768803"/>
          </a:xfrm>
          <a:prstGeom prst="line">
            <a:avLst/>
          </a:prstGeom>
          <a:ln w="12700" cap="rnd">
            <a:solidFill>
              <a:srgbClr val="78BE20"/>
            </a:solidFill>
            <a:prstDash val="solid"/>
            <a:headEnd type="none" w="sm" len="sm"/>
            <a:tailEnd type="none" w="sm" len="sm"/>
          </a:ln>
        </p:spPr>
        <p:txBody>
          <a:bodyPr/>
          <a:lstStyle/>
          <a:p>
            <a:pPr defTabSz="609630"/>
            <a:endParaRPr lang="en-GB" sz="1200">
              <a:solidFill>
                <a:prstClr val="black"/>
              </a:solidFill>
              <a:latin typeface="Calibri"/>
            </a:endParaRPr>
          </a:p>
        </p:txBody>
      </p:sp>
      <p:sp>
        <p:nvSpPr>
          <p:cNvPr id="9" name="TextBox 9"/>
          <p:cNvSpPr txBox="1"/>
          <p:nvPr/>
        </p:nvSpPr>
        <p:spPr>
          <a:xfrm>
            <a:off x="1199540" y="1603163"/>
            <a:ext cx="6471260" cy="694742"/>
          </a:xfrm>
          <a:prstGeom prst="rect">
            <a:avLst/>
          </a:prstGeom>
        </p:spPr>
        <p:txBody>
          <a:bodyPr wrap="square" lIns="0" tIns="0" rIns="0" bIns="0" rtlCol="0" anchor="t">
            <a:spAutoFit/>
          </a:bodyPr>
          <a:lstStyle/>
          <a:p>
            <a:pPr defTabSz="609630">
              <a:lnSpc>
                <a:spcPts val="5200"/>
              </a:lnSpc>
            </a:pPr>
            <a:r>
              <a:rPr lang="en-US" sz="6667" b="1" dirty="0">
                <a:solidFill>
                  <a:srgbClr val="00A499"/>
                </a:solidFill>
                <a:latin typeface="Arial" panose="020B0604020202020204" pitchFamily="34" charset="0"/>
                <a:ea typeface="DM Serif Display"/>
                <a:cs typeface="Arial" panose="020B0604020202020204" pitchFamily="34" charset="0"/>
                <a:sym typeface="DM Serif Display"/>
              </a:rPr>
              <a:t>Perimenopause</a:t>
            </a:r>
          </a:p>
        </p:txBody>
      </p:sp>
      <p:grpSp>
        <p:nvGrpSpPr>
          <p:cNvPr id="12" name="Group 12"/>
          <p:cNvGrpSpPr/>
          <p:nvPr/>
        </p:nvGrpSpPr>
        <p:grpSpPr>
          <a:xfrm>
            <a:off x="4374824" y="3005161"/>
            <a:ext cx="168072" cy="168072"/>
            <a:chOff x="0" y="0"/>
            <a:chExt cx="6350000" cy="6350000"/>
          </a:xfrm>
          <a:solidFill>
            <a:srgbClr val="78BE20"/>
          </a:solidFill>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4" name="Group 14"/>
          <p:cNvGrpSpPr/>
          <p:nvPr/>
        </p:nvGrpSpPr>
        <p:grpSpPr>
          <a:xfrm>
            <a:off x="6803902" y="3005161"/>
            <a:ext cx="168072" cy="168072"/>
            <a:chOff x="0" y="0"/>
            <a:chExt cx="6350000" cy="6350000"/>
          </a:xfrm>
          <a:solidFill>
            <a:srgbClr val="78BE20"/>
          </a:solidFill>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6" name="Group 16"/>
          <p:cNvGrpSpPr/>
          <p:nvPr/>
        </p:nvGrpSpPr>
        <p:grpSpPr>
          <a:xfrm>
            <a:off x="9196906" y="3005161"/>
            <a:ext cx="168072" cy="168072"/>
            <a:chOff x="0" y="0"/>
            <a:chExt cx="6350000" cy="6350000"/>
          </a:xfrm>
          <a:solidFill>
            <a:srgbClr val="78BE20"/>
          </a:solidFill>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8" name="Group 18"/>
          <p:cNvGrpSpPr/>
          <p:nvPr/>
        </p:nvGrpSpPr>
        <p:grpSpPr>
          <a:xfrm>
            <a:off x="8102757" y="0"/>
            <a:ext cx="4089243" cy="2358813"/>
            <a:chOff x="0" y="0"/>
            <a:chExt cx="8178486" cy="4717626"/>
          </a:xfrm>
        </p:grpSpPr>
        <p:pic>
          <p:nvPicPr>
            <p:cNvPr id="19" name="Picture 19"/>
            <p:cNvPicPr>
              <a:picLocks noChangeAspect="1"/>
            </p:cNvPicPr>
            <p:nvPr/>
          </p:nvPicPr>
          <p:blipFill>
            <a:blip r:embed="rId3"/>
            <a:srcRect t="6737" b="6737"/>
            <a:stretch>
              <a:fillRect/>
            </a:stretch>
          </p:blipFill>
          <p:spPr>
            <a:xfrm>
              <a:off x="0" y="0"/>
              <a:ext cx="8178486" cy="4717626"/>
            </a:xfrm>
            <a:prstGeom prst="rect">
              <a:avLst/>
            </a:prstGeom>
          </p:spPr>
        </p:pic>
      </p:grpSp>
      <p:sp>
        <p:nvSpPr>
          <p:cNvPr id="21" name="TextBox 21"/>
          <p:cNvSpPr txBox="1"/>
          <p:nvPr/>
        </p:nvSpPr>
        <p:spPr>
          <a:xfrm>
            <a:off x="1495825" y="3500564"/>
            <a:ext cx="2214495" cy="2606611"/>
          </a:xfrm>
          <a:prstGeom prst="rect">
            <a:avLst/>
          </a:prstGeom>
        </p:spPr>
        <p:txBody>
          <a:bodyPr lIns="0" tIns="0" rIns="0" bIns="0" rtlCol="0" anchor="t">
            <a:spAutoFit/>
          </a:bodyPr>
          <a:lstStyle/>
          <a:p>
            <a:pPr defTabSz="609630">
              <a:lnSpc>
                <a:spcPts val="2989"/>
              </a:lnSpc>
            </a:pPr>
            <a:r>
              <a:rPr lang="en-US" sz="1651" spc="-15" dirty="0">
                <a:solidFill>
                  <a:srgbClr val="000000"/>
                </a:solidFill>
                <a:latin typeface="Arial" panose="020B0604020202020204" pitchFamily="34" charset="0"/>
                <a:ea typeface="Roboto Mono"/>
                <a:cs typeface="Arial" panose="020B0604020202020204" pitchFamily="34" charset="0"/>
                <a:sym typeface="Roboto Mono"/>
              </a:rPr>
              <a:t>When a woman is still having periods but experiences symptoms because of declining hormone levels (oestrogen)</a:t>
            </a:r>
          </a:p>
          <a:p>
            <a:pPr defTabSz="609630">
              <a:lnSpc>
                <a:spcPts val="2627"/>
              </a:lnSpc>
            </a:pPr>
            <a:endParaRPr lang="en-US" sz="1651" spc="-15" dirty="0">
              <a:solidFill>
                <a:srgbClr val="000000"/>
              </a:solidFill>
              <a:latin typeface="Arial" panose="020B0604020202020204" pitchFamily="34" charset="0"/>
              <a:ea typeface="Roboto Mono"/>
              <a:cs typeface="Arial" panose="020B0604020202020204" pitchFamily="34" charset="0"/>
              <a:sym typeface="Roboto Mono"/>
            </a:endParaRPr>
          </a:p>
        </p:txBody>
      </p:sp>
      <p:sp>
        <p:nvSpPr>
          <p:cNvPr id="22" name="TextBox 22"/>
          <p:cNvSpPr txBox="1"/>
          <p:nvPr/>
        </p:nvSpPr>
        <p:spPr>
          <a:xfrm>
            <a:off x="7110569" y="3333750"/>
            <a:ext cx="1984375" cy="1876026"/>
          </a:xfrm>
          <a:prstGeom prst="rect">
            <a:avLst/>
          </a:prstGeom>
        </p:spPr>
        <p:txBody>
          <a:bodyPr lIns="0" tIns="0" rIns="0" bIns="0" rtlCol="0" anchor="t">
            <a:spAutoFit/>
          </a:bodyPr>
          <a:lstStyle/>
          <a:p>
            <a:pPr defTabSz="609630">
              <a:lnSpc>
                <a:spcPts val="3016"/>
              </a:lnSpc>
            </a:pPr>
            <a:r>
              <a:rPr lang="en-US" sz="1666" spc="-15">
                <a:solidFill>
                  <a:srgbClr val="000000"/>
                </a:solidFill>
                <a:latin typeface="Arial" panose="020B0604020202020204" pitchFamily="34" charset="0"/>
                <a:ea typeface="Roboto Mono"/>
                <a:cs typeface="Arial" panose="020B0604020202020204" pitchFamily="34" charset="0"/>
                <a:sym typeface="Roboto Mono"/>
              </a:rPr>
              <a:t>Symptoms can start gradually and are multiple, making it difficult to diagnose</a:t>
            </a:r>
          </a:p>
          <a:p>
            <a:pPr defTabSz="609630">
              <a:lnSpc>
                <a:spcPts val="3016"/>
              </a:lnSpc>
            </a:pPr>
            <a:endParaRPr lang="en-US" sz="1666" spc="-15">
              <a:solidFill>
                <a:srgbClr val="000000"/>
              </a:solidFill>
              <a:latin typeface="Arial" panose="020B0604020202020204" pitchFamily="34" charset="0"/>
              <a:ea typeface="Roboto Mono"/>
              <a:cs typeface="Arial" panose="020B0604020202020204" pitchFamily="34" charset="0"/>
              <a:sym typeface="Roboto Mono"/>
            </a:endParaRPr>
          </a:p>
        </p:txBody>
      </p:sp>
      <p:sp>
        <p:nvSpPr>
          <p:cNvPr id="23" name="TextBox 23"/>
          <p:cNvSpPr txBox="1"/>
          <p:nvPr/>
        </p:nvSpPr>
        <p:spPr>
          <a:xfrm>
            <a:off x="4670267" y="3333751"/>
            <a:ext cx="1984375" cy="1491306"/>
          </a:xfrm>
          <a:prstGeom prst="rect">
            <a:avLst/>
          </a:prstGeom>
        </p:spPr>
        <p:txBody>
          <a:bodyPr lIns="0" tIns="0" rIns="0" bIns="0" rtlCol="0" anchor="t">
            <a:spAutoFit/>
          </a:bodyPr>
          <a:lstStyle/>
          <a:p>
            <a:pPr defTabSz="609630">
              <a:lnSpc>
                <a:spcPts val="3016"/>
              </a:lnSpc>
            </a:pPr>
            <a:r>
              <a:rPr lang="en-US" sz="1666" spc="-15">
                <a:solidFill>
                  <a:srgbClr val="000000"/>
                </a:solidFill>
                <a:latin typeface="Arial" panose="020B0604020202020204" pitchFamily="34" charset="0"/>
                <a:ea typeface="Roboto Mono"/>
                <a:cs typeface="Arial" panose="020B0604020202020204" pitchFamily="34" charset="0"/>
                <a:sym typeface="Roboto Mono"/>
              </a:rPr>
              <a:t>The perimenopause can start 5-10 years before periods stop </a:t>
            </a:r>
          </a:p>
          <a:p>
            <a:pPr defTabSz="609630">
              <a:lnSpc>
                <a:spcPts val="3016"/>
              </a:lnSpc>
            </a:pPr>
            <a:endParaRPr lang="en-US" sz="1666" spc="-15">
              <a:solidFill>
                <a:srgbClr val="000000"/>
              </a:solidFill>
              <a:latin typeface="Arial" panose="020B0604020202020204" pitchFamily="34" charset="0"/>
              <a:ea typeface="Roboto Mono"/>
              <a:cs typeface="Arial" panose="020B0604020202020204" pitchFamily="34" charset="0"/>
              <a:sym typeface="Roboto Mono"/>
            </a:endParaRPr>
          </a:p>
        </p:txBody>
      </p:sp>
      <p:sp>
        <p:nvSpPr>
          <p:cNvPr id="24" name="TextBox 24"/>
          <p:cNvSpPr txBox="1"/>
          <p:nvPr/>
        </p:nvSpPr>
        <p:spPr>
          <a:xfrm>
            <a:off x="9521825" y="3333750"/>
            <a:ext cx="1984375" cy="2260747"/>
          </a:xfrm>
          <a:prstGeom prst="rect">
            <a:avLst/>
          </a:prstGeom>
        </p:spPr>
        <p:txBody>
          <a:bodyPr lIns="0" tIns="0" rIns="0" bIns="0" rtlCol="0" anchor="t">
            <a:spAutoFit/>
          </a:bodyPr>
          <a:lstStyle/>
          <a:p>
            <a:pPr defTabSz="609630">
              <a:lnSpc>
                <a:spcPts val="3016"/>
              </a:lnSpc>
            </a:pPr>
            <a:r>
              <a:rPr lang="en-US" sz="1666" spc="-15">
                <a:solidFill>
                  <a:srgbClr val="000000"/>
                </a:solidFill>
                <a:latin typeface="Arial" panose="020B0604020202020204" pitchFamily="34" charset="0"/>
                <a:ea typeface="Roboto Mono"/>
                <a:cs typeface="Arial" panose="020B0604020202020204" pitchFamily="34" charset="0"/>
                <a:sym typeface="Roboto Mono"/>
              </a:rPr>
              <a:t>Levels of hormones and therefore symptoms can fluctuate during this time</a:t>
            </a:r>
          </a:p>
          <a:p>
            <a:pPr defTabSz="609630">
              <a:lnSpc>
                <a:spcPts val="3016"/>
              </a:lnSpc>
            </a:pPr>
            <a:endParaRPr lang="en-US" sz="1666" spc="-15">
              <a:solidFill>
                <a:srgbClr val="000000"/>
              </a:solidFill>
              <a:latin typeface="Arial" panose="020B0604020202020204" pitchFamily="34" charset="0"/>
              <a:ea typeface="Roboto Mono"/>
              <a:cs typeface="Arial" panose="020B0604020202020204" pitchFamily="34" charset="0"/>
              <a:sym typeface="Roboto Mono"/>
            </a:endParaRPr>
          </a:p>
        </p:txBody>
      </p:sp>
      <p:grpSp>
        <p:nvGrpSpPr>
          <p:cNvPr id="26" name="Group 18">
            <a:extLst>
              <a:ext uri="{FF2B5EF4-FFF2-40B4-BE49-F238E27FC236}">
                <a16:creationId xmlns:a16="http://schemas.microsoft.com/office/drawing/2014/main" id="{B53C0492-E41F-14C7-54A1-24D102B29657}"/>
              </a:ext>
            </a:extLst>
          </p:cNvPr>
          <p:cNvGrpSpPr/>
          <p:nvPr/>
        </p:nvGrpSpPr>
        <p:grpSpPr>
          <a:xfrm>
            <a:off x="0" y="0"/>
            <a:ext cx="831321" cy="6858000"/>
            <a:chOff x="0" y="0"/>
            <a:chExt cx="421818" cy="3479800"/>
          </a:xfrm>
        </p:grpSpPr>
        <p:sp>
          <p:nvSpPr>
            <p:cNvPr id="27" name="Freeform 19">
              <a:extLst>
                <a:ext uri="{FF2B5EF4-FFF2-40B4-BE49-F238E27FC236}">
                  <a16:creationId xmlns:a16="http://schemas.microsoft.com/office/drawing/2014/main" id="{36F83E08-6F7F-A874-9F50-1BCB288C9553}"/>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2" name="TextBox 18">
            <a:extLst>
              <a:ext uri="{FF2B5EF4-FFF2-40B4-BE49-F238E27FC236}">
                <a16:creationId xmlns:a16="http://schemas.microsoft.com/office/drawing/2014/main" id="{517B34E5-384A-A17B-51F2-EBA33B228FF2}"/>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p:cNvGrpSpPr/>
        <p:nvPr/>
      </p:nvGrpSpPr>
      <p:grpSpPr>
        <a:xfrm>
          <a:off x="0" y="0"/>
          <a:ext cx="0" cy="0"/>
          <a:chOff x="0" y="0"/>
          <a:chExt cx="0" cy="0"/>
        </a:xfrm>
      </p:grpSpPr>
      <p:grpSp>
        <p:nvGrpSpPr>
          <p:cNvPr id="4" name="Group 4"/>
          <p:cNvGrpSpPr/>
          <p:nvPr/>
        </p:nvGrpSpPr>
        <p:grpSpPr>
          <a:xfrm>
            <a:off x="884563" y="241299"/>
            <a:ext cx="5164556" cy="6375399"/>
            <a:chOff x="0" y="0"/>
            <a:chExt cx="2493270" cy="2839812"/>
          </a:xfrm>
        </p:grpSpPr>
        <p:sp>
          <p:nvSpPr>
            <p:cNvPr id="5" name="Freeform 5"/>
            <p:cNvSpPr/>
            <p:nvPr/>
          </p:nvSpPr>
          <p:spPr>
            <a:xfrm>
              <a:off x="0" y="0"/>
              <a:ext cx="2493270" cy="2839812"/>
            </a:xfrm>
            <a:custGeom>
              <a:avLst/>
              <a:gdLst/>
              <a:ahLst/>
              <a:cxnLst/>
              <a:rect l="l" t="t" r="r" b="b"/>
              <a:pathLst>
                <a:path w="2493270" h="2839812">
                  <a:moveTo>
                    <a:pt x="0" y="0"/>
                  </a:moveTo>
                  <a:lnTo>
                    <a:pt x="2493270" y="0"/>
                  </a:lnTo>
                  <a:lnTo>
                    <a:pt x="2493270" y="2839812"/>
                  </a:lnTo>
                  <a:lnTo>
                    <a:pt x="0" y="2839812"/>
                  </a:lnTo>
                  <a:close/>
                </a:path>
              </a:pathLst>
            </a:custGeom>
            <a:solidFill>
              <a:srgbClr val="FFFFFF"/>
            </a:solidFill>
          </p:spPr>
          <p:txBody>
            <a:bodyPr/>
            <a:lstStyle/>
            <a:p>
              <a:pPr defTabSz="609630"/>
              <a:endParaRPr lang="en-GB" sz="1200">
                <a:solidFill>
                  <a:prstClr val="black"/>
                </a:solidFill>
                <a:latin typeface="Calibri"/>
              </a:endParaRPr>
            </a:p>
          </p:txBody>
        </p:sp>
      </p:grpSp>
      <p:grpSp>
        <p:nvGrpSpPr>
          <p:cNvPr id="7" name="Group 7"/>
          <p:cNvGrpSpPr/>
          <p:nvPr/>
        </p:nvGrpSpPr>
        <p:grpSpPr>
          <a:xfrm>
            <a:off x="1362451" y="580072"/>
            <a:ext cx="4208780" cy="5812153"/>
            <a:chOff x="0" y="0"/>
            <a:chExt cx="8417560" cy="9504838"/>
          </a:xfrm>
        </p:grpSpPr>
        <p:pic>
          <p:nvPicPr>
            <p:cNvPr id="8" name="Picture 8"/>
            <p:cNvPicPr>
              <a:picLocks noChangeAspect="1"/>
            </p:cNvPicPr>
            <p:nvPr/>
          </p:nvPicPr>
          <p:blipFill rotWithShape="1">
            <a:blip r:embed="rId3"/>
            <a:srcRect t="2428" b="9429"/>
            <a:stretch/>
          </p:blipFill>
          <p:spPr>
            <a:xfrm>
              <a:off x="0" y="0"/>
              <a:ext cx="8417560" cy="9504838"/>
            </a:xfrm>
            <a:prstGeom prst="rect">
              <a:avLst/>
            </a:prstGeom>
          </p:spPr>
        </p:pic>
      </p:grpSp>
      <p:grpSp>
        <p:nvGrpSpPr>
          <p:cNvPr id="9" name="Group 18">
            <a:extLst>
              <a:ext uri="{FF2B5EF4-FFF2-40B4-BE49-F238E27FC236}">
                <a16:creationId xmlns:a16="http://schemas.microsoft.com/office/drawing/2014/main" id="{F709F8B8-D249-9716-7EB5-86E68DE6882A}"/>
              </a:ext>
            </a:extLst>
          </p:cNvPr>
          <p:cNvGrpSpPr/>
          <p:nvPr/>
        </p:nvGrpSpPr>
        <p:grpSpPr>
          <a:xfrm>
            <a:off x="0" y="0"/>
            <a:ext cx="831321" cy="6858000"/>
            <a:chOff x="0" y="0"/>
            <a:chExt cx="421818" cy="3479800"/>
          </a:xfrm>
        </p:grpSpPr>
        <p:sp>
          <p:nvSpPr>
            <p:cNvPr id="11" name="Freeform 19">
              <a:extLst>
                <a:ext uri="{FF2B5EF4-FFF2-40B4-BE49-F238E27FC236}">
                  <a16:creationId xmlns:a16="http://schemas.microsoft.com/office/drawing/2014/main" id="{59E49DD6-CEED-0D4E-21AA-2FFD5546DA99}"/>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2" name="TextBox 18">
            <a:extLst>
              <a:ext uri="{FF2B5EF4-FFF2-40B4-BE49-F238E27FC236}">
                <a16:creationId xmlns:a16="http://schemas.microsoft.com/office/drawing/2014/main" id="{60C8E65D-B9EF-87F2-DFF0-CA7A79CE846B}"/>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a:t>
            </a:r>
          </a:p>
        </p:txBody>
      </p:sp>
      <p:pic>
        <p:nvPicPr>
          <p:cNvPr id="3" name="Picture 2">
            <a:extLst>
              <a:ext uri="{FF2B5EF4-FFF2-40B4-BE49-F238E27FC236}">
                <a16:creationId xmlns:a16="http://schemas.microsoft.com/office/drawing/2014/main" id="{0E6DF114-DBBA-DEDA-FA39-11355687B8DB}"/>
              </a:ext>
            </a:extLst>
          </p:cNvPr>
          <p:cNvPicPr>
            <a:picLocks noChangeAspect="1"/>
          </p:cNvPicPr>
          <p:nvPr/>
        </p:nvPicPr>
        <p:blipFill>
          <a:blip r:embed="rId4"/>
          <a:stretch>
            <a:fillRect/>
          </a:stretch>
        </p:blipFill>
        <p:spPr>
          <a:xfrm>
            <a:off x="6142883" y="2024894"/>
            <a:ext cx="5916995" cy="280821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831321" cy="6858000"/>
            <a:chOff x="0" y="0"/>
            <a:chExt cx="421818" cy="3479800"/>
          </a:xfrm>
        </p:grpSpPr>
        <p:sp>
          <p:nvSpPr>
            <p:cNvPr id="3" name="Freeform 3"/>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grpSp>
        <p:nvGrpSpPr>
          <p:cNvPr id="4" name="Group 4"/>
          <p:cNvGrpSpPr/>
          <p:nvPr/>
        </p:nvGrpSpPr>
        <p:grpSpPr>
          <a:xfrm>
            <a:off x="5351997" y="3420002"/>
            <a:ext cx="3420001" cy="342000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6" name="Group 6"/>
          <p:cNvGrpSpPr/>
          <p:nvPr/>
        </p:nvGrpSpPr>
        <p:grpSpPr>
          <a:xfrm>
            <a:off x="5351996" y="3420002"/>
            <a:ext cx="6840005" cy="3420001"/>
            <a:chOff x="-1913891" y="0"/>
            <a:chExt cx="3827781" cy="1913890"/>
          </a:xfrm>
          <a:solidFill>
            <a:srgbClr val="00A499"/>
          </a:solidFill>
        </p:grpSpPr>
        <p:sp>
          <p:nvSpPr>
            <p:cNvPr id="7" name="Freeform 7"/>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27" name="Freeform 7">
              <a:extLst>
                <a:ext uri="{FF2B5EF4-FFF2-40B4-BE49-F238E27FC236}">
                  <a16:creationId xmlns:a16="http://schemas.microsoft.com/office/drawing/2014/main" id="{BF5CD4A8-EEB1-022E-6496-8529FFDB6CF0}"/>
                </a:ext>
              </a:extLst>
            </p:cNvPr>
            <p:cNvSpPr/>
            <p:nvPr/>
          </p:nvSpPr>
          <p:spPr>
            <a:xfrm>
              <a:off x="-1913891"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8BE20"/>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8" name="Group 8"/>
          <p:cNvGrpSpPr/>
          <p:nvPr/>
        </p:nvGrpSpPr>
        <p:grpSpPr>
          <a:xfrm>
            <a:off x="5351997" y="0"/>
            <a:ext cx="3420001" cy="3429000"/>
            <a:chOff x="0" y="0"/>
            <a:chExt cx="6840003" cy="6858000"/>
          </a:xfrm>
        </p:grpSpPr>
        <p:pic>
          <p:nvPicPr>
            <p:cNvPr id="9" name="Picture 9"/>
            <p:cNvPicPr>
              <a:picLocks noChangeAspect="1"/>
            </p:cNvPicPr>
            <p:nvPr/>
          </p:nvPicPr>
          <p:blipFill>
            <a:blip r:embed="rId3"/>
            <a:srcRect l="17148" r="17148"/>
            <a:stretch>
              <a:fillRect/>
            </a:stretch>
          </p:blipFill>
          <p:spPr>
            <a:xfrm>
              <a:off x="0" y="0"/>
              <a:ext cx="6840003" cy="6858000"/>
            </a:xfrm>
            <a:prstGeom prst="rect">
              <a:avLst/>
            </a:prstGeom>
          </p:spPr>
        </p:pic>
      </p:grpSp>
      <p:sp>
        <p:nvSpPr>
          <p:cNvPr id="10" name="Freeform 10"/>
          <p:cNvSpPr/>
          <p:nvPr/>
        </p:nvSpPr>
        <p:spPr>
          <a:xfrm>
            <a:off x="3759200" y="1889826"/>
            <a:ext cx="726772" cy="678623"/>
          </a:xfrm>
          <a:custGeom>
            <a:avLst/>
            <a:gdLst/>
            <a:ahLst/>
            <a:cxnLst/>
            <a:rect l="l" t="t" r="r" b="b"/>
            <a:pathLst>
              <a:path w="844664" h="788705">
                <a:moveTo>
                  <a:pt x="0" y="0"/>
                </a:moveTo>
                <a:lnTo>
                  <a:pt x="844664" y="0"/>
                </a:lnTo>
                <a:lnTo>
                  <a:pt x="844664" y="788705"/>
                </a:lnTo>
                <a:lnTo>
                  <a:pt x="0" y="7887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12" name="TextBox 12"/>
          <p:cNvSpPr txBox="1"/>
          <p:nvPr/>
        </p:nvSpPr>
        <p:spPr>
          <a:xfrm>
            <a:off x="5597796" y="4056200"/>
            <a:ext cx="2928403" cy="2590453"/>
          </a:xfrm>
          <a:prstGeom prst="rect">
            <a:avLst/>
          </a:prstGeom>
        </p:spPr>
        <p:txBody>
          <a:bodyPr wrap="square" lIns="0" tIns="0" rIns="0" bIns="0" rtlCol="0" anchor="t">
            <a:spAutoFit/>
          </a:bodyPr>
          <a:lstStyle/>
          <a:p>
            <a:pPr marL="477544" lvl="1" indent="-304815" defTabSz="609630">
              <a:lnSpc>
                <a:spcPts val="2239"/>
              </a:lnSpc>
              <a:spcBef>
                <a:spcPts val="1600"/>
              </a:spcBef>
              <a:buFont typeface="Courier New" panose="02070309020205020404" pitchFamily="49" charset="0"/>
              <a:buChar char="o"/>
            </a:pPr>
            <a:r>
              <a:rPr lang="en-US" sz="1867" dirty="0">
                <a:solidFill>
                  <a:prstClr val="white"/>
                </a:solidFill>
                <a:latin typeface="Arial" panose="020B0604020202020204" pitchFamily="34" charset="0"/>
                <a:ea typeface="Roboto Mono"/>
                <a:cs typeface="Arial" panose="020B0604020202020204" pitchFamily="34" charset="0"/>
                <a:sym typeface="Roboto Mono"/>
              </a:rPr>
              <a:t>"I feel I have lost part of myself"​</a:t>
            </a:r>
          </a:p>
          <a:p>
            <a:pPr marL="477544" lvl="1" indent="-304815" defTabSz="609630">
              <a:lnSpc>
                <a:spcPts val="2239"/>
              </a:lnSpc>
              <a:spcBef>
                <a:spcPts val="1600"/>
              </a:spcBef>
              <a:buFont typeface="Courier New" panose="02070309020205020404" pitchFamily="49" charset="0"/>
              <a:buChar char="o"/>
            </a:pPr>
            <a:r>
              <a:rPr lang="en-US" sz="1867" dirty="0">
                <a:solidFill>
                  <a:prstClr val="white"/>
                </a:solidFill>
                <a:latin typeface="Arial" panose="020B0604020202020204" pitchFamily="34" charset="0"/>
                <a:ea typeface="Roboto Mono"/>
                <a:cs typeface="Arial" panose="020B0604020202020204" pitchFamily="34" charset="0"/>
                <a:sym typeface="Roboto Mono"/>
              </a:rPr>
              <a:t>"The joy has gone"​</a:t>
            </a:r>
          </a:p>
          <a:p>
            <a:pPr marL="477544" lvl="1" indent="-304815" defTabSz="609630">
              <a:lnSpc>
                <a:spcPts val="2239"/>
              </a:lnSpc>
              <a:spcBef>
                <a:spcPts val="1600"/>
              </a:spcBef>
              <a:buFont typeface="Courier New" panose="02070309020205020404" pitchFamily="49" charset="0"/>
              <a:buChar char="o"/>
            </a:pPr>
            <a:r>
              <a:rPr lang="en-US" sz="1867" dirty="0">
                <a:solidFill>
                  <a:prstClr val="white"/>
                </a:solidFill>
                <a:latin typeface="Arial" panose="020B0604020202020204" pitchFamily="34" charset="0"/>
                <a:ea typeface="Roboto Mono"/>
                <a:cs typeface="Arial" panose="020B0604020202020204" pitchFamily="34" charset="0"/>
                <a:sym typeface="Roboto Mono"/>
              </a:rPr>
              <a:t>“I can forget the name of somebody I have known for years"</a:t>
            </a:r>
          </a:p>
          <a:p>
            <a:pPr marL="304815" indent="-304815" defTabSz="609630">
              <a:lnSpc>
                <a:spcPts val="2239"/>
              </a:lnSpc>
              <a:spcBef>
                <a:spcPts val="1600"/>
              </a:spcBef>
              <a:buFont typeface="Courier New" panose="02070309020205020404" pitchFamily="49" charset="0"/>
              <a:buChar char="o"/>
            </a:pPr>
            <a:endParaRPr lang="en-US" sz="1867" dirty="0">
              <a:solidFill>
                <a:prstClr val="white"/>
              </a:solidFill>
              <a:latin typeface="Arial" panose="020B0604020202020204" pitchFamily="34" charset="0"/>
              <a:ea typeface="Roboto Mono"/>
              <a:cs typeface="Arial" panose="020B0604020202020204" pitchFamily="34" charset="0"/>
              <a:sym typeface="Roboto Mono"/>
            </a:endParaRPr>
          </a:p>
        </p:txBody>
      </p:sp>
      <p:grpSp>
        <p:nvGrpSpPr>
          <p:cNvPr id="13" name="Group 13"/>
          <p:cNvGrpSpPr/>
          <p:nvPr/>
        </p:nvGrpSpPr>
        <p:grpSpPr>
          <a:xfrm>
            <a:off x="1455390" y="1818984"/>
            <a:ext cx="3664141" cy="2707621"/>
            <a:chOff x="-143052" y="-180226"/>
            <a:chExt cx="7328282" cy="5415243"/>
          </a:xfrm>
        </p:grpSpPr>
        <p:sp>
          <p:nvSpPr>
            <p:cNvPr id="14" name="TextBox 14"/>
            <p:cNvSpPr txBox="1"/>
            <p:nvPr/>
          </p:nvSpPr>
          <p:spPr>
            <a:xfrm>
              <a:off x="-143052" y="-180226"/>
              <a:ext cx="7328282" cy="5318381"/>
            </a:xfrm>
            <a:prstGeom prst="rect">
              <a:avLst/>
            </a:prstGeom>
          </p:spPr>
          <p:txBody>
            <a:bodyPr wrap="square" lIns="0" tIns="0" rIns="0" bIns="0" rtlCol="0" anchor="t">
              <a:spAutoFit/>
            </a:bodyPr>
            <a:lstStyle/>
            <a:p>
              <a:pPr defTabSz="609630">
                <a:lnSpc>
                  <a:spcPct val="90000"/>
                </a:lnSpc>
              </a:pPr>
              <a:r>
                <a:rPr lang="en-US" sz="6400" b="1" dirty="0">
                  <a:solidFill>
                    <a:srgbClr val="00A499"/>
                  </a:solidFill>
                  <a:latin typeface="Arial" panose="020B0604020202020204" pitchFamily="34" charset="0"/>
                  <a:ea typeface="DM Serif Display"/>
                  <a:cs typeface="Arial" panose="020B0604020202020204" pitchFamily="34" charset="0"/>
                  <a:sym typeface="DM Serif Display"/>
                </a:rPr>
                <a:t>What Women Say</a:t>
              </a:r>
            </a:p>
          </p:txBody>
        </p:sp>
        <p:sp>
          <p:nvSpPr>
            <p:cNvPr id="15" name="TextBox 15"/>
            <p:cNvSpPr txBox="1"/>
            <p:nvPr/>
          </p:nvSpPr>
          <p:spPr>
            <a:xfrm>
              <a:off x="0" y="4760911"/>
              <a:ext cx="5807504" cy="474106"/>
            </a:xfrm>
            <a:prstGeom prst="rect">
              <a:avLst/>
            </a:prstGeom>
          </p:spPr>
          <p:txBody>
            <a:bodyPr lIns="0" tIns="0" rIns="0" bIns="0" rtlCol="0" anchor="t">
              <a:spAutoFit/>
            </a:bodyPr>
            <a:lstStyle/>
            <a:p>
              <a:pPr defTabSz="609630">
                <a:lnSpc>
                  <a:spcPts val="2051"/>
                </a:lnSpc>
              </a:pPr>
              <a:endParaRPr sz="1200">
                <a:solidFill>
                  <a:prstClr val="black"/>
                </a:solidFill>
                <a:latin typeface="Arial" panose="020B0604020202020204" pitchFamily="34" charset="0"/>
                <a:cs typeface="Arial" panose="020B0604020202020204" pitchFamily="34" charset="0"/>
              </a:endParaRPr>
            </a:p>
          </p:txBody>
        </p:sp>
      </p:grpSp>
      <p:grpSp>
        <p:nvGrpSpPr>
          <p:cNvPr id="16" name="Group 16"/>
          <p:cNvGrpSpPr/>
          <p:nvPr/>
        </p:nvGrpSpPr>
        <p:grpSpPr>
          <a:xfrm>
            <a:off x="8771999" y="2809535"/>
            <a:ext cx="3420001" cy="7193344"/>
            <a:chOff x="0" y="-104775"/>
            <a:chExt cx="6840003" cy="14386689"/>
          </a:xfrm>
        </p:grpSpPr>
        <p:sp>
          <p:nvSpPr>
            <p:cNvPr id="17" name="TextBox 17"/>
            <p:cNvSpPr txBox="1"/>
            <p:nvPr/>
          </p:nvSpPr>
          <p:spPr>
            <a:xfrm>
              <a:off x="0" y="-104775"/>
              <a:ext cx="6840003" cy="985398"/>
            </a:xfrm>
            <a:prstGeom prst="rect">
              <a:avLst/>
            </a:prstGeom>
          </p:spPr>
          <p:txBody>
            <a:bodyPr lIns="0" tIns="0" rIns="0" bIns="0" rtlCol="0" anchor="t">
              <a:spAutoFit/>
            </a:bodyPr>
            <a:lstStyle/>
            <a:p>
              <a:pPr defTabSz="609630">
                <a:lnSpc>
                  <a:spcPts val="4667"/>
                </a:lnSpc>
              </a:pPr>
              <a:endParaRPr sz="1200">
                <a:solidFill>
                  <a:prstClr val="black"/>
                </a:solidFill>
                <a:latin typeface="Calibri"/>
              </a:endParaRPr>
            </a:p>
          </p:txBody>
        </p:sp>
        <p:sp>
          <p:nvSpPr>
            <p:cNvPr id="18" name="TextBox 18"/>
            <p:cNvSpPr txBox="1"/>
            <p:nvPr/>
          </p:nvSpPr>
          <p:spPr>
            <a:xfrm>
              <a:off x="0" y="12729052"/>
              <a:ext cx="6840003" cy="1552862"/>
            </a:xfrm>
            <a:prstGeom prst="rect">
              <a:avLst/>
            </a:prstGeom>
          </p:spPr>
          <p:txBody>
            <a:bodyPr lIns="0" tIns="0" rIns="0" bIns="0" rtlCol="0" anchor="t">
              <a:spAutoFit/>
            </a:bodyPr>
            <a:lstStyle/>
            <a:p>
              <a:pPr defTabSz="609630">
                <a:lnSpc>
                  <a:spcPts val="2051"/>
                </a:lnSpc>
              </a:pPr>
              <a:r>
                <a:rPr lang="en-US" sz="1133" spc="-10">
                  <a:solidFill>
                    <a:srgbClr val="FFFFFF"/>
                  </a:solidFill>
                  <a:latin typeface="Roboto Mono"/>
                  <a:ea typeface="Roboto Mono"/>
                  <a:cs typeface="Roboto Mono"/>
                  <a:sym typeface="Roboto Mono"/>
                </a:rPr>
                <a:t>It serves a variety of purposes, making presentations powerful tools for convincing and teaching.</a:t>
              </a:r>
            </a:p>
          </p:txBody>
        </p:sp>
      </p:grpSp>
      <p:grpSp>
        <p:nvGrpSpPr>
          <p:cNvPr id="19" name="Group 19"/>
          <p:cNvGrpSpPr/>
          <p:nvPr/>
        </p:nvGrpSpPr>
        <p:grpSpPr>
          <a:xfrm>
            <a:off x="8873599" y="2911135"/>
            <a:ext cx="3420001" cy="7193344"/>
            <a:chOff x="0" y="-104775"/>
            <a:chExt cx="6840003" cy="14386689"/>
          </a:xfrm>
        </p:grpSpPr>
        <p:sp>
          <p:nvSpPr>
            <p:cNvPr id="20" name="TextBox 20"/>
            <p:cNvSpPr txBox="1"/>
            <p:nvPr/>
          </p:nvSpPr>
          <p:spPr>
            <a:xfrm>
              <a:off x="0" y="-104775"/>
              <a:ext cx="6840003" cy="985398"/>
            </a:xfrm>
            <a:prstGeom prst="rect">
              <a:avLst/>
            </a:prstGeom>
          </p:spPr>
          <p:txBody>
            <a:bodyPr lIns="0" tIns="0" rIns="0" bIns="0" rtlCol="0" anchor="t">
              <a:spAutoFit/>
            </a:bodyPr>
            <a:lstStyle/>
            <a:p>
              <a:pPr defTabSz="609630">
                <a:lnSpc>
                  <a:spcPts val="4667"/>
                </a:lnSpc>
              </a:pPr>
              <a:endParaRPr sz="1200">
                <a:solidFill>
                  <a:prstClr val="black"/>
                </a:solidFill>
                <a:latin typeface="Calibri"/>
              </a:endParaRPr>
            </a:p>
          </p:txBody>
        </p:sp>
        <p:sp>
          <p:nvSpPr>
            <p:cNvPr id="21" name="TextBox 21"/>
            <p:cNvSpPr txBox="1"/>
            <p:nvPr/>
          </p:nvSpPr>
          <p:spPr>
            <a:xfrm>
              <a:off x="0" y="12729052"/>
              <a:ext cx="6840003" cy="1552862"/>
            </a:xfrm>
            <a:prstGeom prst="rect">
              <a:avLst/>
            </a:prstGeom>
          </p:spPr>
          <p:txBody>
            <a:bodyPr lIns="0" tIns="0" rIns="0" bIns="0" rtlCol="0" anchor="t">
              <a:spAutoFit/>
            </a:bodyPr>
            <a:lstStyle/>
            <a:p>
              <a:pPr defTabSz="609630">
                <a:lnSpc>
                  <a:spcPts val="2051"/>
                </a:lnSpc>
              </a:pPr>
              <a:r>
                <a:rPr lang="en-US" sz="1133" spc="-10">
                  <a:solidFill>
                    <a:srgbClr val="FFFFFF"/>
                  </a:solidFill>
                  <a:latin typeface="Roboto Mono"/>
                  <a:ea typeface="Roboto Mono"/>
                  <a:cs typeface="Roboto Mono"/>
                  <a:sym typeface="Roboto Mono"/>
                </a:rPr>
                <a:t>It serves a variety of purposes, making presentations powerful tools for convincing and teaching.</a:t>
              </a:r>
            </a:p>
          </p:txBody>
        </p:sp>
      </p:grpSp>
      <p:sp>
        <p:nvSpPr>
          <p:cNvPr id="22" name="TextBox 22"/>
          <p:cNvSpPr txBox="1"/>
          <p:nvPr/>
        </p:nvSpPr>
        <p:spPr>
          <a:xfrm>
            <a:off x="9022713" y="3937000"/>
            <a:ext cx="2559687" cy="2539157"/>
          </a:xfrm>
          <a:prstGeom prst="rect">
            <a:avLst/>
          </a:prstGeom>
        </p:spPr>
        <p:txBody>
          <a:bodyPr wrap="square" lIns="0" tIns="0" rIns="0" bIns="0" rtlCol="0" anchor="t">
            <a:spAutoFit/>
          </a:bodyPr>
          <a:lstStyle/>
          <a:p>
            <a:pPr marL="477544" lvl="1" indent="-304815" defTabSz="609630">
              <a:lnSpc>
                <a:spcPts val="2239"/>
              </a:lnSpc>
              <a:buFont typeface="Courier New" panose="02070309020205020404" pitchFamily="49" charset="0"/>
              <a:buChar char="o"/>
            </a:pPr>
            <a:r>
              <a:rPr lang="en-US" sz="1867" dirty="0">
                <a:solidFill>
                  <a:srgbClr val="FFFFFF"/>
                </a:solidFill>
                <a:latin typeface="Arial" panose="020B0604020202020204" pitchFamily="34" charset="0"/>
                <a:ea typeface="Roboto Mono Italics"/>
                <a:cs typeface="Arial" panose="020B0604020202020204" pitchFamily="34" charset="0"/>
                <a:sym typeface="Roboto Mono Italics"/>
              </a:rPr>
              <a:t>"I have to get up several times at night to change the sheets"​</a:t>
            </a:r>
          </a:p>
          <a:p>
            <a:pPr marL="304815" indent="-304815" defTabSz="609630">
              <a:lnSpc>
                <a:spcPts val="2239"/>
              </a:lnSpc>
              <a:buFont typeface="Courier New" panose="02070309020205020404" pitchFamily="49" charset="0"/>
              <a:buChar char="o"/>
            </a:pPr>
            <a:endParaRPr lang="en-US" sz="1867" dirty="0">
              <a:solidFill>
                <a:srgbClr val="FFFFFF"/>
              </a:solidFill>
              <a:latin typeface="Arial" panose="020B0604020202020204" pitchFamily="34" charset="0"/>
              <a:ea typeface="Roboto Mono Italics"/>
              <a:cs typeface="Arial" panose="020B0604020202020204" pitchFamily="34" charset="0"/>
              <a:sym typeface="Roboto Mono Italics"/>
            </a:endParaRPr>
          </a:p>
          <a:p>
            <a:pPr marL="477544" lvl="1" indent="-304815" defTabSz="609630">
              <a:lnSpc>
                <a:spcPts val="2239"/>
              </a:lnSpc>
              <a:buFont typeface="Courier New" panose="02070309020205020404" pitchFamily="49" charset="0"/>
              <a:buChar char="o"/>
            </a:pPr>
            <a:r>
              <a:rPr lang="en-US" sz="1867" dirty="0">
                <a:solidFill>
                  <a:srgbClr val="FFFFFF"/>
                </a:solidFill>
                <a:latin typeface="Arial" panose="020B0604020202020204" pitchFamily="34" charset="0"/>
                <a:ea typeface="Roboto Mono Italics"/>
                <a:cs typeface="Arial" panose="020B0604020202020204" pitchFamily="34" charset="0"/>
                <a:sym typeface="Roboto Mono Italics"/>
              </a:rPr>
              <a:t>“I lie awake at night worrying and over thinking"​</a:t>
            </a:r>
          </a:p>
          <a:p>
            <a:pPr marL="304815" indent="-304815" defTabSz="609630">
              <a:lnSpc>
                <a:spcPts val="2239"/>
              </a:lnSpc>
              <a:buFont typeface="Courier New" panose="02070309020205020404" pitchFamily="49" charset="0"/>
              <a:buChar char="o"/>
            </a:pPr>
            <a:endParaRPr lang="en-US" sz="1867" dirty="0">
              <a:solidFill>
                <a:srgbClr val="FFFFFF"/>
              </a:solidFill>
              <a:latin typeface="Arial" panose="020B0604020202020204" pitchFamily="34" charset="0"/>
              <a:ea typeface="Roboto Mono Italics"/>
              <a:cs typeface="Arial" panose="020B0604020202020204" pitchFamily="34" charset="0"/>
              <a:sym typeface="Roboto Mono Italics"/>
            </a:endParaRPr>
          </a:p>
        </p:txBody>
      </p:sp>
      <p:sp>
        <p:nvSpPr>
          <p:cNvPr id="23" name="TextBox 23"/>
          <p:cNvSpPr txBox="1"/>
          <p:nvPr/>
        </p:nvSpPr>
        <p:spPr>
          <a:xfrm>
            <a:off x="9131732" y="573246"/>
            <a:ext cx="2853381" cy="2539157"/>
          </a:xfrm>
          <a:prstGeom prst="rect">
            <a:avLst/>
          </a:prstGeom>
        </p:spPr>
        <p:txBody>
          <a:bodyPr wrap="square" lIns="0" tIns="0" rIns="0" bIns="0" rtlCol="0" anchor="t">
            <a:spAutoFit/>
          </a:bodyPr>
          <a:lstStyle/>
          <a:p>
            <a:pPr marL="477544" lvl="1" indent="-304815" defTabSz="609630">
              <a:lnSpc>
                <a:spcPts val="2239"/>
              </a:lnSpc>
              <a:buFont typeface="Courier New" panose="02070309020205020404" pitchFamily="49" charset="0"/>
              <a:buChar char="o"/>
            </a:pPr>
            <a:r>
              <a:rPr lang="en-US" sz="1867" dirty="0">
                <a:solidFill>
                  <a:prstClr val="black"/>
                </a:solidFill>
                <a:latin typeface="Arial" panose="020B0604020202020204" pitchFamily="34" charset="0"/>
                <a:ea typeface="Roboto Mono Italics"/>
                <a:cs typeface="Arial" panose="020B0604020202020204" pitchFamily="34" charset="0"/>
                <a:sym typeface="Roboto Mono Italics"/>
              </a:rPr>
              <a:t>"I feel like I have spiders crawling all over me"​</a:t>
            </a:r>
          </a:p>
          <a:p>
            <a:pPr marL="477544" lvl="1" indent="-304815" defTabSz="609630">
              <a:lnSpc>
                <a:spcPts val="2239"/>
              </a:lnSpc>
              <a:buFont typeface="Courier New" panose="02070309020205020404" pitchFamily="49" charset="0"/>
              <a:buChar char="o"/>
            </a:pPr>
            <a:endParaRPr lang="en-US" sz="1867" dirty="0">
              <a:solidFill>
                <a:prstClr val="black"/>
              </a:solidFill>
              <a:latin typeface="Arial" panose="020B0604020202020204" pitchFamily="34" charset="0"/>
              <a:ea typeface="Roboto Mono Italics"/>
              <a:cs typeface="Arial" panose="020B0604020202020204" pitchFamily="34" charset="0"/>
              <a:sym typeface="Roboto Mono Italics"/>
            </a:endParaRPr>
          </a:p>
          <a:p>
            <a:pPr marL="477544" lvl="1" indent="-304815" defTabSz="609630">
              <a:lnSpc>
                <a:spcPts val="2239"/>
              </a:lnSpc>
              <a:buFont typeface="Courier New" panose="02070309020205020404" pitchFamily="49" charset="0"/>
              <a:buChar char="o"/>
            </a:pPr>
            <a:r>
              <a:rPr lang="en-US" sz="1867" dirty="0">
                <a:solidFill>
                  <a:prstClr val="black"/>
                </a:solidFill>
                <a:latin typeface="Arial" panose="020B0604020202020204" pitchFamily="34" charset="0"/>
                <a:ea typeface="Roboto Mono Italics"/>
                <a:cs typeface="Arial" panose="020B0604020202020204" pitchFamily="34" charset="0"/>
                <a:sym typeface="Roboto Mono Italics"/>
              </a:rPr>
              <a:t>"I have never been anxious but I now struggle to leave the house"​</a:t>
            </a:r>
          </a:p>
          <a:p>
            <a:pPr marL="304815" indent="-304815" defTabSz="609630">
              <a:lnSpc>
                <a:spcPts val="2239"/>
              </a:lnSpc>
              <a:buFont typeface="Courier New" panose="02070309020205020404" pitchFamily="49" charset="0"/>
              <a:buChar char="o"/>
            </a:pPr>
            <a:endParaRPr lang="en-US" sz="1867" dirty="0">
              <a:solidFill>
                <a:prstClr val="black"/>
              </a:solidFill>
              <a:latin typeface="Arial" panose="020B0604020202020204" pitchFamily="34" charset="0"/>
              <a:ea typeface="Roboto Mono Italics"/>
              <a:cs typeface="Arial" panose="020B0604020202020204" pitchFamily="34" charset="0"/>
              <a:sym typeface="Roboto Mono Italics"/>
            </a:endParaRPr>
          </a:p>
        </p:txBody>
      </p:sp>
      <p:sp>
        <p:nvSpPr>
          <p:cNvPr id="11" name="TextBox 18">
            <a:extLst>
              <a:ext uri="{FF2B5EF4-FFF2-40B4-BE49-F238E27FC236}">
                <a16:creationId xmlns:a16="http://schemas.microsoft.com/office/drawing/2014/main" id="{0B5AF0F0-092B-3BF1-91D2-F7D0CE346FC0}"/>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grpSp>
        <p:nvGrpSpPr>
          <p:cNvPr id="34" name="Group 6">
            <a:extLst>
              <a:ext uri="{FF2B5EF4-FFF2-40B4-BE49-F238E27FC236}">
                <a16:creationId xmlns:a16="http://schemas.microsoft.com/office/drawing/2014/main" id="{CBA0FACA-1341-F259-4643-28CF9058ABB3}"/>
              </a:ext>
            </a:extLst>
          </p:cNvPr>
          <p:cNvGrpSpPr/>
          <p:nvPr/>
        </p:nvGrpSpPr>
        <p:grpSpPr>
          <a:xfrm>
            <a:off x="5351996" y="3420002"/>
            <a:ext cx="6840005" cy="3420001"/>
            <a:chOff x="-1913891" y="0"/>
            <a:chExt cx="3827781" cy="1913890"/>
          </a:xfrm>
          <a:solidFill>
            <a:srgbClr val="00A499"/>
          </a:solidFill>
        </p:grpSpPr>
        <p:sp>
          <p:nvSpPr>
            <p:cNvPr id="35" name="Freeform 7">
              <a:extLst>
                <a:ext uri="{FF2B5EF4-FFF2-40B4-BE49-F238E27FC236}">
                  <a16:creationId xmlns:a16="http://schemas.microsoft.com/office/drawing/2014/main" id="{0298A9F7-CB3A-E57A-9DD3-909E93F65C27}"/>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36" name="Freeform 7">
              <a:extLst>
                <a:ext uri="{FF2B5EF4-FFF2-40B4-BE49-F238E27FC236}">
                  <a16:creationId xmlns:a16="http://schemas.microsoft.com/office/drawing/2014/main" id="{42AB2CC5-E198-4019-F7BD-01A8A3109DC7}"/>
                </a:ext>
              </a:extLst>
            </p:cNvPr>
            <p:cNvSpPr/>
            <p:nvPr/>
          </p:nvSpPr>
          <p:spPr>
            <a:xfrm>
              <a:off x="-1913891"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78BE20"/>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2" name="Group 2"/>
          <p:cNvGrpSpPr/>
          <p:nvPr/>
        </p:nvGrpSpPr>
        <p:grpSpPr>
          <a:xfrm>
            <a:off x="0" y="0"/>
            <a:ext cx="831321" cy="6858000"/>
            <a:chOff x="0" y="0"/>
            <a:chExt cx="421818" cy="3479800"/>
          </a:xfrm>
        </p:grpSpPr>
        <p:sp>
          <p:nvSpPr>
            <p:cNvPr id="3" name="Freeform 3"/>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4" name="Group 4"/>
          <p:cNvGrpSpPr/>
          <p:nvPr/>
        </p:nvGrpSpPr>
        <p:grpSpPr>
          <a:xfrm>
            <a:off x="5351997" y="0"/>
            <a:ext cx="3420001" cy="3420001"/>
            <a:chOff x="0" y="0"/>
            <a:chExt cx="1913890" cy="1913890"/>
          </a:xfrm>
        </p:grpSpPr>
        <p:sp>
          <p:nvSpPr>
            <p:cNvPr id="5" name="Freeform 5"/>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8" name="Group 8"/>
          <p:cNvGrpSpPr/>
          <p:nvPr/>
        </p:nvGrpSpPr>
        <p:grpSpPr>
          <a:xfrm>
            <a:off x="8771999" y="0"/>
            <a:ext cx="3420001" cy="3420001"/>
            <a:chOff x="0" y="0"/>
            <a:chExt cx="1913890" cy="1913890"/>
          </a:xfrm>
          <a:solidFill>
            <a:srgbClr val="E4F7CD"/>
          </a:solidFill>
        </p:grpSpPr>
        <p:sp>
          <p:nvSpPr>
            <p:cNvPr id="9" name="Freeform 9"/>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3" name="Group 13"/>
          <p:cNvGrpSpPr/>
          <p:nvPr/>
        </p:nvGrpSpPr>
        <p:grpSpPr>
          <a:xfrm>
            <a:off x="5838822" y="130291"/>
            <a:ext cx="2532149" cy="3294209"/>
            <a:chOff x="0" y="-133350"/>
            <a:chExt cx="5064297" cy="6588422"/>
          </a:xfrm>
        </p:grpSpPr>
        <p:sp>
          <p:nvSpPr>
            <p:cNvPr id="14" name="TextBox 14"/>
            <p:cNvSpPr txBox="1"/>
            <p:nvPr/>
          </p:nvSpPr>
          <p:spPr>
            <a:xfrm>
              <a:off x="0" y="1369061"/>
              <a:ext cx="5064297" cy="5086011"/>
            </a:xfrm>
            <a:prstGeom prst="rect">
              <a:avLst/>
            </a:prstGeom>
          </p:spPr>
          <p:txBody>
            <a:bodyPr lIns="0" tIns="0" rIns="0" bIns="0" rtlCol="0" anchor="t">
              <a:spAutoFit/>
            </a:bodyPr>
            <a:lstStyle/>
            <a:p>
              <a:pPr defTabSz="609630">
                <a:lnSpc>
                  <a:spcPts val="3547"/>
                </a:lnSpc>
              </a:pPr>
              <a:r>
                <a:rPr lang="en-US" sz="2533" dirty="0">
                  <a:solidFill>
                    <a:srgbClr val="00A499"/>
                  </a:solidFill>
                  <a:latin typeface="Arial" panose="020B0604020202020204" pitchFamily="34" charset="0"/>
                  <a:ea typeface="DM Serif Display"/>
                  <a:cs typeface="Arial" panose="020B0604020202020204" pitchFamily="34" charset="0"/>
                  <a:sym typeface="DM Serif Display"/>
                </a:rPr>
                <a:t>Lifestyle measures</a:t>
              </a:r>
            </a:p>
            <a:p>
              <a:pPr defTabSz="609630">
                <a:lnSpc>
                  <a:spcPct val="150000"/>
                </a:lnSpc>
              </a:pPr>
              <a:r>
                <a:rPr lang="en-US" sz="1467" spc="-13" dirty="0">
                  <a:solidFill>
                    <a:srgbClr val="78BE20"/>
                  </a:solidFill>
                  <a:latin typeface="Arial" panose="020B0604020202020204" pitchFamily="34" charset="0"/>
                  <a:ea typeface="Roboto Mono"/>
                  <a:cs typeface="Arial" panose="020B0604020202020204" pitchFamily="34" charset="0"/>
                  <a:sym typeface="Roboto Mono"/>
                </a:rPr>
                <a:t>Diet, caffeine, alcohol, exercise/movement, sleep, smoking, mental health</a:t>
              </a:r>
            </a:p>
            <a:p>
              <a:pPr defTabSz="609630">
                <a:lnSpc>
                  <a:spcPts val="2051"/>
                </a:lnSpc>
              </a:pPr>
              <a:endParaRPr lang="en-US" sz="800" spc="-13" dirty="0">
                <a:solidFill>
                  <a:srgbClr val="97DAD5"/>
                </a:solidFill>
                <a:latin typeface="Arial" panose="020B0604020202020204" pitchFamily="34" charset="0"/>
                <a:ea typeface="Roboto Mono"/>
                <a:cs typeface="Arial" panose="020B0604020202020204" pitchFamily="34" charset="0"/>
                <a:sym typeface="Roboto Mono"/>
              </a:endParaRPr>
            </a:p>
            <a:p>
              <a:pPr defTabSz="609630">
                <a:lnSpc>
                  <a:spcPts val="3547"/>
                </a:lnSpc>
              </a:pPr>
              <a:r>
                <a:rPr lang="en-US" sz="800" dirty="0">
                  <a:solidFill>
                    <a:srgbClr val="97DAD5"/>
                  </a:solidFill>
                  <a:latin typeface="Arial" panose="020B0604020202020204" pitchFamily="34" charset="0"/>
                  <a:ea typeface="DM Serif Display"/>
                  <a:cs typeface="Arial" panose="020B0604020202020204" pitchFamily="34" charset="0"/>
                  <a:sym typeface="DM Serif Display"/>
                </a:rPr>
                <a:t> </a:t>
              </a:r>
            </a:p>
          </p:txBody>
        </p:sp>
        <p:sp>
          <p:nvSpPr>
            <p:cNvPr id="15" name="TextBox 15"/>
            <p:cNvSpPr txBox="1"/>
            <p:nvPr/>
          </p:nvSpPr>
          <p:spPr>
            <a:xfrm>
              <a:off x="0" y="-133350"/>
              <a:ext cx="5064297" cy="1569021"/>
            </a:xfrm>
            <a:prstGeom prst="rect">
              <a:avLst/>
            </a:prstGeom>
          </p:spPr>
          <p:txBody>
            <a:bodyPr lIns="0" tIns="0" rIns="0" bIns="0" rtlCol="0" anchor="t">
              <a:spAutoFit/>
            </a:bodyPr>
            <a:lstStyle/>
            <a:p>
              <a:pPr defTabSz="609630">
                <a:lnSpc>
                  <a:spcPts val="6720"/>
                </a:lnSpc>
              </a:pPr>
              <a:r>
                <a:rPr lang="en-US" sz="4800" dirty="0">
                  <a:solidFill>
                    <a:srgbClr val="78BE20"/>
                  </a:solidFill>
                  <a:latin typeface="Arial" panose="020B0604020202020204" pitchFamily="34" charset="0"/>
                  <a:ea typeface="DM Serif Display"/>
                  <a:cs typeface="Arial" panose="020B0604020202020204" pitchFamily="34" charset="0"/>
                  <a:sym typeface="DM Serif Display"/>
                </a:rPr>
                <a:t>01</a:t>
              </a:r>
            </a:p>
          </p:txBody>
        </p:sp>
        <p:sp>
          <p:nvSpPr>
            <p:cNvPr id="16" name="TextBox 16"/>
            <p:cNvSpPr txBox="1"/>
            <p:nvPr/>
          </p:nvSpPr>
          <p:spPr>
            <a:xfrm>
              <a:off x="0" y="2457450"/>
              <a:ext cx="5064297" cy="489494"/>
            </a:xfrm>
            <a:prstGeom prst="rect">
              <a:avLst/>
            </a:prstGeom>
          </p:spPr>
          <p:txBody>
            <a:bodyPr lIns="0" tIns="0" rIns="0" bIns="0" rtlCol="0" anchor="t">
              <a:spAutoFit/>
            </a:bodyPr>
            <a:lstStyle/>
            <a:p>
              <a:pPr defTabSz="609630">
                <a:lnSpc>
                  <a:spcPts val="2051"/>
                </a:lnSpc>
              </a:pPr>
              <a:endParaRPr lang="en-US" sz="1466" spc="-13" dirty="0">
                <a:solidFill>
                  <a:srgbClr val="000000"/>
                </a:solidFill>
                <a:latin typeface="Arial" panose="020B0604020202020204" pitchFamily="34" charset="0"/>
                <a:ea typeface="Roboto Mono"/>
                <a:cs typeface="Arial" panose="020B0604020202020204" pitchFamily="34" charset="0"/>
                <a:sym typeface="Roboto Mono"/>
              </a:endParaRPr>
            </a:p>
          </p:txBody>
        </p:sp>
      </p:grpSp>
      <p:sp>
        <p:nvSpPr>
          <p:cNvPr id="17" name="TextBox 17"/>
          <p:cNvSpPr txBox="1"/>
          <p:nvPr/>
        </p:nvSpPr>
        <p:spPr>
          <a:xfrm>
            <a:off x="1031346" y="2134447"/>
            <a:ext cx="4120626" cy="1256754"/>
          </a:xfrm>
          <a:prstGeom prst="rect">
            <a:avLst/>
          </a:prstGeom>
        </p:spPr>
        <p:txBody>
          <a:bodyPr lIns="0" tIns="0" rIns="0" bIns="0" rtlCol="0" anchor="t">
            <a:spAutoFit/>
          </a:bodyPr>
          <a:lstStyle/>
          <a:p>
            <a:pPr defTabSz="609630">
              <a:lnSpc>
                <a:spcPts val="4907"/>
              </a:lnSpc>
            </a:pPr>
            <a:r>
              <a:rPr lang="en-US" sz="5334" dirty="0">
                <a:solidFill>
                  <a:srgbClr val="00A499"/>
                </a:solidFill>
                <a:latin typeface="Arial" panose="020B0604020202020204" pitchFamily="34" charset="0"/>
                <a:ea typeface="DM Serif Display"/>
                <a:cs typeface="Arial" panose="020B0604020202020204" pitchFamily="34" charset="0"/>
                <a:sym typeface="DM Serif Display"/>
              </a:rPr>
              <a:t>Management options</a:t>
            </a:r>
          </a:p>
        </p:txBody>
      </p:sp>
      <p:grpSp>
        <p:nvGrpSpPr>
          <p:cNvPr id="18" name="Group 18"/>
          <p:cNvGrpSpPr/>
          <p:nvPr/>
        </p:nvGrpSpPr>
        <p:grpSpPr>
          <a:xfrm>
            <a:off x="5795924" y="3635539"/>
            <a:ext cx="2532149" cy="1613212"/>
            <a:chOff x="0" y="-133350"/>
            <a:chExt cx="5064297" cy="3226424"/>
          </a:xfrm>
        </p:grpSpPr>
        <p:sp>
          <p:nvSpPr>
            <p:cNvPr id="19" name="TextBox 19"/>
            <p:cNvSpPr txBox="1"/>
            <p:nvPr/>
          </p:nvSpPr>
          <p:spPr>
            <a:xfrm>
              <a:off x="0" y="1374142"/>
              <a:ext cx="5064297" cy="1718932"/>
            </a:xfrm>
            <a:prstGeom prst="rect">
              <a:avLst/>
            </a:prstGeom>
          </p:spPr>
          <p:txBody>
            <a:bodyPr lIns="0" tIns="0" rIns="0" bIns="0" rtlCol="0" anchor="t">
              <a:spAutoFit/>
            </a:bodyPr>
            <a:lstStyle/>
            <a:p>
              <a:pPr defTabSz="609630">
                <a:lnSpc>
                  <a:spcPts val="3547"/>
                </a:lnSpc>
              </a:pPr>
              <a:r>
                <a:rPr lang="en-US" sz="2533" dirty="0">
                  <a:solidFill>
                    <a:srgbClr val="FFFFFF"/>
                  </a:solidFill>
                  <a:latin typeface="Arial" panose="020B0604020202020204" pitchFamily="34" charset="0"/>
                  <a:ea typeface="DM Serif Display"/>
                  <a:cs typeface="Arial" panose="020B0604020202020204" pitchFamily="34" charset="0"/>
                  <a:sym typeface="DM Serif Display"/>
                </a:rPr>
                <a:t>CBT</a:t>
              </a:r>
            </a:p>
            <a:p>
              <a:pPr defTabSz="609630">
                <a:lnSpc>
                  <a:spcPts val="3547"/>
                </a:lnSpc>
              </a:pPr>
              <a:endParaRPr lang="en-US" sz="2533" dirty="0">
                <a:solidFill>
                  <a:srgbClr val="FFFFFF"/>
                </a:solidFill>
                <a:latin typeface="Arial" panose="020B0604020202020204" pitchFamily="34" charset="0"/>
                <a:ea typeface="DM Serif Display"/>
                <a:cs typeface="Arial" panose="020B0604020202020204" pitchFamily="34" charset="0"/>
                <a:sym typeface="DM Serif Display"/>
              </a:endParaRPr>
            </a:p>
          </p:txBody>
        </p:sp>
        <p:sp>
          <p:nvSpPr>
            <p:cNvPr id="20" name="TextBox 20"/>
            <p:cNvSpPr txBox="1"/>
            <p:nvPr/>
          </p:nvSpPr>
          <p:spPr>
            <a:xfrm>
              <a:off x="0" y="-133350"/>
              <a:ext cx="5064297" cy="1569020"/>
            </a:xfrm>
            <a:prstGeom prst="rect">
              <a:avLst/>
            </a:prstGeom>
          </p:spPr>
          <p:txBody>
            <a:bodyPr lIns="0" tIns="0" rIns="0" bIns="0" rtlCol="0" anchor="t">
              <a:spAutoFit/>
            </a:bodyPr>
            <a:lstStyle/>
            <a:p>
              <a:pPr defTabSz="609630">
                <a:lnSpc>
                  <a:spcPts val="6720"/>
                </a:lnSpc>
              </a:pPr>
              <a:r>
                <a:rPr lang="en-US" sz="4800">
                  <a:solidFill>
                    <a:srgbClr val="F2EBE5"/>
                  </a:solidFill>
                  <a:latin typeface="Arial" panose="020B0604020202020204" pitchFamily="34" charset="0"/>
                  <a:ea typeface="DM Serif Display"/>
                  <a:cs typeface="Arial" panose="020B0604020202020204" pitchFamily="34" charset="0"/>
                  <a:sym typeface="DM Serif Display"/>
                </a:rPr>
                <a:t>03</a:t>
              </a:r>
            </a:p>
          </p:txBody>
        </p:sp>
        <p:sp>
          <p:nvSpPr>
            <p:cNvPr id="21" name="TextBox 21"/>
            <p:cNvSpPr txBox="1"/>
            <p:nvPr/>
          </p:nvSpPr>
          <p:spPr>
            <a:xfrm>
              <a:off x="0" y="2472056"/>
              <a:ext cx="5064297" cy="604910"/>
            </a:xfrm>
            <a:prstGeom prst="rect">
              <a:avLst/>
            </a:prstGeom>
          </p:spPr>
          <p:txBody>
            <a:bodyPr lIns="0" tIns="0" rIns="0" bIns="0" rtlCol="0" anchor="t">
              <a:spAutoFit/>
            </a:bodyPr>
            <a:lstStyle/>
            <a:p>
              <a:pPr defTabSz="609630">
                <a:lnSpc>
                  <a:spcPts val="2654"/>
                </a:lnSpc>
              </a:pPr>
              <a:r>
                <a:rPr lang="en-US" sz="1466" spc="-13" dirty="0">
                  <a:solidFill>
                    <a:prstClr val="white"/>
                  </a:solidFill>
                  <a:latin typeface="Arial" panose="020B0604020202020204" pitchFamily="34" charset="0"/>
                  <a:ea typeface="Roboto Mono"/>
                  <a:cs typeface="Arial" panose="020B0604020202020204" pitchFamily="34" charset="0"/>
                  <a:sym typeface="Roboto Mono"/>
                </a:rPr>
                <a:t>Cognitive behavioral therapy</a:t>
              </a:r>
            </a:p>
          </p:txBody>
        </p:sp>
      </p:grpSp>
      <p:grpSp>
        <p:nvGrpSpPr>
          <p:cNvPr id="22" name="Group 22"/>
          <p:cNvGrpSpPr/>
          <p:nvPr/>
        </p:nvGrpSpPr>
        <p:grpSpPr>
          <a:xfrm>
            <a:off x="9215925" y="204526"/>
            <a:ext cx="2532149" cy="2172528"/>
            <a:chOff x="0" y="-133350"/>
            <a:chExt cx="5064297" cy="4345055"/>
          </a:xfrm>
        </p:grpSpPr>
        <p:sp>
          <p:nvSpPr>
            <p:cNvPr id="23" name="TextBox 23"/>
            <p:cNvSpPr txBox="1"/>
            <p:nvPr/>
          </p:nvSpPr>
          <p:spPr>
            <a:xfrm>
              <a:off x="0" y="1383666"/>
              <a:ext cx="5064297" cy="2574167"/>
            </a:xfrm>
            <a:prstGeom prst="rect">
              <a:avLst/>
            </a:prstGeom>
          </p:spPr>
          <p:txBody>
            <a:bodyPr lIns="0" tIns="0" rIns="0" bIns="0" rtlCol="0" anchor="t">
              <a:spAutoFit/>
            </a:bodyPr>
            <a:lstStyle/>
            <a:p>
              <a:pPr defTabSz="609630">
                <a:lnSpc>
                  <a:spcPts val="3454"/>
                </a:lnSpc>
              </a:pPr>
              <a:r>
                <a:rPr lang="en-US" sz="2467" dirty="0">
                  <a:solidFill>
                    <a:srgbClr val="00A499"/>
                  </a:solidFill>
                  <a:latin typeface="Arial" panose="020B0604020202020204" pitchFamily="34" charset="0"/>
                  <a:ea typeface="DM Serif Display"/>
                  <a:cs typeface="Arial" panose="020B0604020202020204" pitchFamily="34" charset="0"/>
                  <a:sym typeface="DM Serif Display"/>
                </a:rPr>
                <a:t>Topical vaginal oestrogen</a:t>
              </a:r>
            </a:p>
            <a:p>
              <a:pPr defTabSz="609630">
                <a:lnSpc>
                  <a:spcPts val="3267"/>
                </a:lnSpc>
              </a:pPr>
              <a:endParaRPr lang="en-US" sz="2467" dirty="0">
                <a:solidFill>
                  <a:srgbClr val="00A499"/>
                </a:solidFill>
                <a:latin typeface="Arial" panose="020B0604020202020204" pitchFamily="34" charset="0"/>
                <a:ea typeface="DM Serif Display"/>
                <a:cs typeface="Arial" panose="020B0604020202020204" pitchFamily="34" charset="0"/>
                <a:sym typeface="DM Serif Display"/>
              </a:endParaRPr>
            </a:p>
          </p:txBody>
        </p:sp>
        <p:sp>
          <p:nvSpPr>
            <p:cNvPr id="24" name="TextBox 24"/>
            <p:cNvSpPr txBox="1"/>
            <p:nvPr/>
          </p:nvSpPr>
          <p:spPr>
            <a:xfrm>
              <a:off x="0" y="-133350"/>
              <a:ext cx="5064297" cy="1569020"/>
            </a:xfrm>
            <a:prstGeom prst="rect">
              <a:avLst/>
            </a:prstGeom>
          </p:spPr>
          <p:txBody>
            <a:bodyPr lIns="0" tIns="0" rIns="0" bIns="0" rtlCol="0" anchor="t">
              <a:spAutoFit/>
            </a:bodyPr>
            <a:lstStyle/>
            <a:p>
              <a:pPr defTabSz="609630">
                <a:lnSpc>
                  <a:spcPts val="6720"/>
                </a:lnSpc>
              </a:pPr>
              <a:r>
                <a:rPr lang="en-US" sz="4800" dirty="0">
                  <a:solidFill>
                    <a:srgbClr val="78BE20"/>
                  </a:solidFill>
                  <a:latin typeface="Arial" panose="020B0604020202020204" pitchFamily="34" charset="0"/>
                  <a:ea typeface="DM Serif Display"/>
                  <a:cs typeface="Arial" panose="020B0604020202020204" pitchFamily="34" charset="0"/>
                  <a:sym typeface="DM Serif Display"/>
                </a:rPr>
                <a:t>02</a:t>
              </a:r>
            </a:p>
          </p:txBody>
        </p:sp>
        <p:sp>
          <p:nvSpPr>
            <p:cNvPr id="25" name="TextBox 25"/>
            <p:cNvSpPr txBox="1"/>
            <p:nvPr/>
          </p:nvSpPr>
          <p:spPr>
            <a:xfrm>
              <a:off x="0" y="2491105"/>
              <a:ext cx="5064297" cy="1720600"/>
            </a:xfrm>
            <a:prstGeom prst="rect">
              <a:avLst/>
            </a:prstGeom>
          </p:spPr>
          <p:txBody>
            <a:bodyPr lIns="0" tIns="0" rIns="0" bIns="0" rtlCol="0" anchor="t">
              <a:spAutoFit/>
            </a:bodyPr>
            <a:lstStyle/>
            <a:p>
              <a:pPr defTabSz="609630">
                <a:lnSpc>
                  <a:spcPts val="2051"/>
                </a:lnSpc>
              </a:pPr>
              <a:endParaRPr sz="1200" dirty="0">
                <a:solidFill>
                  <a:prstClr val="black"/>
                </a:solidFill>
                <a:latin typeface="Arial" panose="020B0604020202020204" pitchFamily="34" charset="0"/>
                <a:cs typeface="Arial" panose="020B0604020202020204" pitchFamily="34" charset="0"/>
              </a:endParaRPr>
            </a:p>
            <a:p>
              <a:pPr defTabSz="609630">
                <a:lnSpc>
                  <a:spcPts val="2654"/>
                </a:lnSpc>
              </a:pPr>
              <a:r>
                <a:rPr lang="en-US" sz="1466" spc="-13" dirty="0">
                  <a:solidFill>
                    <a:srgbClr val="000000"/>
                  </a:solidFill>
                  <a:latin typeface="Arial" panose="020B0604020202020204" pitchFamily="34" charset="0"/>
                  <a:ea typeface="Roboto Mono"/>
                  <a:cs typeface="Arial" panose="020B0604020202020204" pitchFamily="34" charset="0"/>
                  <a:sym typeface="Roboto Mono"/>
                </a:rPr>
                <a:t>Pessaries, creams</a:t>
              </a:r>
            </a:p>
            <a:p>
              <a:pPr defTabSz="609630">
                <a:lnSpc>
                  <a:spcPts val="2051"/>
                </a:lnSpc>
              </a:pPr>
              <a:endParaRPr lang="en-US" sz="1466" spc="-13" dirty="0">
                <a:solidFill>
                  <a:srgbClr val="000000"/>
                </a:solidFill>
                <a:latin typeface="Arial" panose="020B0604020202020204" pitchFamily="34" charset="0"/>
                <a:ea typeface="Roboto Mono"/>
                <a:cs typeface="Arial" panose="020B0604020202020204" pitchFamily="34" charset="0"/>
                <a:sym typeface="Roboto Mono"/>
              </a:endParaRPr>
            </a:p>
          </p:txBody>
        </p:sp>
      </p:grpSp>
      <p:grpSp>
        <p:nvGrpSpPr>
          <p:cNvPr id="26" name="Group 26"/>
          <p:cNvGrpSpPr/>
          <p:nvPr/>
        </p:nvGrpSpPr>
        <p:grpSpPr>
          <a:xfrm>
            <a:off x="9215925" y="3635539"/>
            <a:ext cx="2660431" cy="3205621"/>
            <a:chOff x="0" y="-133350"/>
            <a:chExt cx="5320863" cy="6411240"/>
          </a:xfrm>
        </p:grpSpPr>
        <p:sp>
          <p:nvSpPr>
            <p:cNvPr id="27" name="TextBox 27"/>
            <p:cNvSpPr txBox="1"/>
            <p:nvPr/>
          </p:nvSpPr>
          <p:spPr>
            <a:xfrm>
              <a:off x="0" y="1378586"/>
              <a:ext cx="5320863" cy="817146"/>
            </a:xfrm>
            <a:prstGeom prst="rect">
              <a:avLst/>
            </a:prstGeom>
          </p:spPr>
          <p:txBody>
            <a:bodyPr lIns="0" tIns="0" rIns="0" bIns="0" rtlCol="0" anchor="t">
              <a:spAutoFit/>
            </a:bodyPr>
            <a:lstStyle/>
            <a:p>
              <a:pPr defTabSz="609630">
                <a:lnSpc>
                  <a:spcPts val="3453"/>
                </a:lnSpc>
              </a:pPr>
              <a:r>
                <a:rPr lang="en-US" sz="2466" dirty="0">
                  <a:solidFill>
                    <a:prstClr val="white"/>
                  </a:solidFill>
                  <a:latin typeface="Arial" panose="020B0604020202020204" pitchFamily="34" charset="0"/>
                  <a:ea typeface="DM Serif Display"/>
                  <a:cs typeface="Arial" panose="020B0604020202020204" pitchFamily="34" charset="0"/>
                  <a:sym typeface="DM Serif Display"/>
                </a:rPr>
                <a:t>Medication</a:t>
              </a:r>
            </a:p>
          </p:txBody>
        </p:sp>
        <p:sp>
          <p:nvSpPr>
            <p:cNvPr id="28" name="TextBox 28"/>
            <p:cNvSpPr txBox="1"/>
            <p:nvPr/>
          </p:nvSpPr>
          <p:spPr>
            <a:xfrm>
              <a:off x="0" y="-133350"/>
              <a:ext cx="5320863" cy="1569020"/>
            </a:xfrm>
            <a:prstGeom prst="rect">
              <a:avLst/>
            </a:prstGeom>
          </p:spPr>
          <p:txBody>
            <a:bodyPr lIns="0" tIns="0" rIns="0" bIns="0" rtlCol="0" anchor="t">
              <a:spAutoFit/>
            </a:bodyPr>
            <a:lstStyle/>
            <a:p>
              <a:pPr defTabSz="609630">
                <a:lnSpc>
                  <a:spcPts val="6720"/>
                </a:lnSpc>
              </a:pPr>
              <a:r>
                <a:rPr lang="en-US" sz="4800" dirty="0">
                  <a:solidFill>
                    <a:srgbClr val="F2EBE5"/>
                  </a:solidFill>
                  <a:latin typeface="Arial" panose="020B0604020202020204" pitchFamily="34" charset="0"/>
                  <a:ea typeface="DM Serif Display"/>
                  <a:cs typeface="Arial" panose="020B0604020202020204" pitchFamily="34" charset="0"/>
                  <a:sym typeface="DM Serif Display"/>
                </a:rPr>
                <a:t>04</a:t>
              </a:r>
            </a:p>
          </p:txBody>
        </p:sp>
        <p:sp>
          <p:nvSpPr>
            <p:cNvPr id="29" name="TextBox 29"/>
            <p:cNvSpPr txBox="1"/>
            <p:nvPr/>
          </p:nvSpPr>
          <p:spPr>
            <a:xfrm>
              <a:off x="0" y="2466975"/>
              <a:ext cx="5320863" cy="3810915"/>
            </a:xfrm>
            <a:prstGeom prst="rect">
              <a:avLst/>
            </a:prstGeom>
          </p:spPr>
          <p:txBody>
            <a:bodyPr lIns="0" tIns="0" rIns="0" bIns="0" rtlCol="0" anchor="t">
              <a:spAutoFit/>
            </a:bodyPr>
            <a:lstStyle/>
            <a:p>
              <a:pPr defTabSz="609630">
                <a:lnSpc>
                  <a:spcPts val="2533"/>
                </a:lnSpc>
              </a:pPr>
              <a:r>
                <a:rPr lang="en-US" sz="1399" spc="-12" dirty="0">
                  <a:solidFill>
                    <a:prstClr val="white"/>
                  </a:solidFill>
                  <a:latin typeface="Arial" panose="020B0604020202020204" pitchFamily="34" charset="0"/>
                  <a:ea typeface="Roboto Mono"/>
                  <a:cs typeface="Arial" panose="020B0604020202020204" pitchFamily="34" charset="0"/>
                  <a:sym typeface="Roboto Mono"/>
                </a:rPr>
                <a:t>Non hormonal medication for flushes/mood</a:t>
              </a:r>
            </a:p>
            <a:p>
              <a:pPr defTabSz="609630">
                <a:lnSpc>
                  <a:spcPts val="2051"/>
                </a:lnSpc>
              </a:pPr>
              <a:endParaRPr lang="en-US" sz="1399" spc="-12" dirty="0">
                <a:solidFill>
                  <a:prstClr val="white"/>
                </a:solidFill>
                <a:latin typeface="Arial" panose="020B0604020202020204" pitchFamily="34" charset="0"/>
                <a:ea typeface="Roboto Mono"/>
                <a:cs typeface="Arial" panose="020B0604020202020204" pitchFamily="34" charset="0"/>
                <a:sym typeface="Roboto Mono"/>
              </a:endParaRPr>
            </a:p>
            <a:p>
              <a:pPr defTabSz="609630">
                <a:lnSpc>
                  <a:spcPts val="2654"/>
                </a:lnSpc>
              </a:pPr>
              <a:r>
                <a:rPr lang="en-US" sz="1466" spc="-13" dirty="0">
                  <a:solidFill>
                    <a:prstClr val="white"/>
                  </a:solidFill>
                  <a:latin typeface="Arial" panose="020B0604020202020204" pitchFamily="34" charset="0"/>
                  <a:ea typeface="Roboto Mono"/>
                  <a:cs typeface="Arial" panose="020B0604020202020204" pitchFamily="34" charset="0"/>
                  <a:sym typeface="Roboto Mono"/>
                </a:rPr>
                <a:t>Hormone Replacement Therapy (HRT) tablets, gels, sprays</a:t>
              </a:r>
              <a:r>
                <a:rPr lang="en-US" sz="1466" spc="-13" dirty="0">
                  <a:solidFill>
                    <a:schemeClr val="bg1"/>
                  </a:solidFill>
                  <a:latin typeface="Arial" panose="020B0604020202020204" pitchFamily="34" charset="0"/>
                  <a:ea typeface="Roboto Mono"/>
                  <a:cs typeface="Arial" panose="020B0604020202020204" pitchFamily="34" charset="0"/>
                  <a:sym typeface="Roboto Mono"/>
                </a:rPr>
                <a:t>,</a:t>
              </a:r>
              <a:r>
                <a:rPr lang="en-US" sz="1466" spc="-13" dirty="0">
                  <a:solidFill>
                    <a:srgbClr val="000000"/>
                  </a:solidFill>
                  <a:latin typeface="Arial" panose="020B0604020202020204" pitchFamily="34" charset="0"/>
                  <a:ea typeface="Roboto Mono"/>
                  <a:cs typeface="Arial" panose="020B0604020202020204" pitchFamily="34" charset="0"/>
                  <a:sym typeface="Roboto Mono"/>
                </a:rPr>
                <a:t> </a:t>
              </a:r>
              <a:r>
                <a:rPr lang="en-US" sz="1466" spc="-13" dirty="0">
                  <a:solidFill>
                    <a:prstClr val="white"/>
                  </a:solidFill>
                  <a:latin typeface="Arial" panose="020B0604020202020204" pitchFamily="34" charset="0"/>
                  <a:ea typeface="Roboto Mono"/>
                  <a:cs typeface="Arial" panose="020B0604020202020204" pitchFamily="34" charset="0"/>
                  <a:sym typeface="Roboto Mono"/>
                </a:rPr>
                <a:t>patches, Mirena coil</a:t>
              </a:r>
            </a:p>
          </p:txBody>
        </p:sp>
      </p:grpSp>
      <p:grpSp>
        <p:nvGrpSpPr>
          <p:cNvPr id="30" name="Group 30"/>
          <p:cNvGrpSpPr/>
          <p:nvPr/>
        </p:nvGrpSpPr>
        <p:grpSpPr>
          <a:xfrm rot="-5400000">
            <a:off x="1788026" y="3928254"/>
            <a:ext cx="887317" cy="1087656"/>
            <a:chOff x="0" y="0"/>
            <a:chExt cx="1774634" cy="2175312"/>
          </a:xfrm>
        </p:grpSpPr>
        <p:sp>
          <p:nvSpPr>
            <p:cNvPr id="31" name="Freeform 31"/>
            <p:cNvSpPr/>
            <p:nvPr/>
          </p:nvSpPr>
          <p:spPr>
            <a:xfrm rot="5400000">
              <a:off x="0" y="400678"/>
              <a:ext cx="1774634" cy="1774634"/>
            </a:xfrm>
            <a:custGeom>
              <a:avLst/>
              <a:gdLst/>
              <a:ahLst/>
              <a:cxnLst/>
              <a:rect l="l" t="t" r="r" b="b"/>
              <a:pathLst>
                <a:path w="1774634" h="1774634">
                  <a:moveTo>
                    <a:pt x="0" y="0"/>
                  </a:moveTo>
                  <a:lnTo>
                    <a:pt x="1774634" y="0"/>
                  </a:lnTo>
                  <a:lnTo>
                    <a:pt x="1774634" y="1774634"/>
                  </a:lnTo>
                  <a:lnTo>
                    <a:pt x="0" y="177463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sp>
          <p:nvSpPr>
            <p:cNvPr id="32" name="Freeform 32"/>
            <p:cNvSpPr/>
            <p:nvPr/>
          </p:nvSpPr>
          <p:spPr>
            <a:xfrm rot="5400000">
              <a:off x="144169" y="433728"/>
              <a:ext cx="1486296" cy="618839"/>
            </a:xfrm>
            <a:custGeom>
              <a:avLst/>
              <a:gdLst/>
              <a:ahLst/>
              <a:cxnLst/>
              <a:rect l="l" t="t" r="r" b="b"/>
              <a:pathLst>
                <a:path w="1486296" h="618839">
                  <a:moveTo>
                    <a:pt x="0" y="0"/>
                  </a:moveTo>
                  <a:lnTo>
                    <a:pt x="1486296" y="0"/>
                  </a:lnTo>
                  <a:lnTo>
                    <a:pt x="1486296" y="618840"/>
                  </a:lnTo>
                  <a:lnTo>
                    <a:pt x="0" y="61884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sp>
        <p:nvSpPr>
          <p:cNvPr id="6" name="TextBox 18">
            <a:extLst>
              <a:ext uri="{FF2B5EF4-FFF2-40B4-BE49-F238E27FC236}">
                <a16:creationId xmlns:a16="http://schemas.microsoft.com/office/drawing/2014/main" id="{DDA25668-39B4-B403-3E59-7D121ACFEC0B}"/>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grpSp>
        <p:nvGrpSpPr>
          <p:cNvPr id="6" name="Group 6"/>
          <p:cNvGrpSpPr/>
          <p:nvPr/>
        </p:nvGrpSpPr>
        <p:grpSpPr>
          <a:xfrm>
            <a:off x="831319" y="0"/>
            <a:ext cx="1299510" cy="1443540"/>
            <a:chOff x="0" y="0"/>
            <a:chExt cx="3648647" cy="4170450"/>
          </a:xfrm>
        </p:grpSpPr>
        <p:pic>
          <p:nvPicPr>
            <p:cNvPr id="7" name="Picture 7"/>
            <p:cNvPicPr>
              <a:picLocks noChangeAspect="1"/>
            </p:cNvPicPr>
            <p:nvPr/>
          </p:nvPicPr>
          <p:blipFill>
            <a:blip r:embed="rId3"/>
            <a:srcRect l="6885" r="6885"/>
            <a:stretch>
              <a:fillRect/>
            </a:stretch>
          </p:blipFill>
          <p:spPr>
            <a:xfrm>
              <a:off x="0" y="0"/>
              <a:ext cx="3648647" cy="4170450"/>
            </a:xfrm>
            <a:prstGeom prst="rect">
              <a:avLst/>
            </a:prstGeom>
          </p:spPr>
        </p:pic>
      </p:grpSp>
      <p:grpSp>
        <p:nvGrpSpPr>
          <p:cNvPr id="2" name="Group 2"/>
          <p:cNvGrpSpPr/>
          <p:nvPr/>
        </p:nvGrpSpPr>
        <p:grpSpPr>
          <a:xfrm>
            <a:off x="831319" y="1436534"/>
            <a:ext cx="2100968" cy="2016433"/>
            <a:chOff x="0" y="0"/>
            <a:chExt cx="5329980" cy="5741368"/>
          </a:xfrm>
        </p:grpSpPr>
        <p:pic>
          <p:nvPicPr>
            <p:cNvPr id="3" name="Picture 3"/>
            <p:cNvPicPr>
              <a:picLocks noChangeAspect="1"/>
            </p:cNvPicPr>
            <p:nvPr/>
          </p:nvPicPr>
          <p:blipFill>
            <a:blip r:embed="rId4"/>
            <a:srcRect t="14116" b="14116"/>
            <a:stretch>
              <a:fillRect/>
            </a:stretch>
          </p:blipFill>
          <p:spPr>
            <a:xfrm>
              <a:off x="0" y="0"/>
              <a:ext cx="5329980" cy="5741368"/>
            </a:xfrm>
            <a:prstGeom prst="rect">
              <a:avLst/>
            </a:prstGeom>
          </p:spPr>
        </p:pic>
      </p:grpSp>
      <p:grpSp>
        <p:nvGrpSpPr>
          <p:cNvPr id="4" name="Group 4"/>
          <p:cNvGrpSpPr/>
          <p:nvPr/>
        </p:nvGrpSpPr>
        <p:grpSpPr>
          <a:xfrm>
            <a:off x="1753443" y="359901"/>
            <a:ext cx="2255548" cy="2016433"/>
            <a:chOff x="0" y="0"/>
            <a:chExt cx="5428538" cy="5384800"/>
          </a:xfrm>
        </p:grpSpPr>
        <p:pic>
          <p:nvPicPr>
            <p:cNvPr id="5" name="Picture 5"/>
            <p:cNvPicPr>
              <a:picLocks noChangeAspect="1"/>
            </p:cNvPicPr>
            <p:nvPr/>
          </p:nvPicPr>
          <p:blipFill>
            <a:blip r:embed="rId5"/>
            <a:srcRect l="21413" r="21413"/>
            <a:stretch>
              <a:fillRect/>
            </a:stretch>
          </p:blipFill>
          <p:spPr>
            <a:xfrm>
              <a:off x="0" y="0"/>
              <a:ext cx="5428538" cy="5384800"/>
            </a:xfrm>
            <a:prstGeom prst="rect">
              <a:avLst/>
            </a:prstGeom>
          </p:spPr>
        </p:pic>
      </p:grpSp>
      <p:grpSp>
        <p:nvGrpSpPr>
          <p:cNvPr id="8" name="Group 8"/>
          <p:cNvGrpSpPr/>
          <p:nvPr/>
        </p:nvGrpSpPr>
        <p:grpSpPr>
          <a:xfrm>
            <a:off x="0" y="-1"/>
            <a:ext cx="831321" cy="6858000"/>
            <a:chOff x="0" y="0"/>
            <a:chExt cx="421818" cy="3479800"/>
          </a:xfrm>
        </p:grpSpPr>
        <p:sp>
          <p:nvSpPr>
            <p:cNvPr id="9" name="Freeform 9"/>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11" name="Group 11"/>
          <p:cNvGrpSpPr/>
          <p:nvPr/>
        </p:nvGrpSpPr>
        <p:grpSpPr>
          <a:xfrm>
            <a:off x="7508836" y="23967"/>
            <a:ext cx="4683164" cy="6858000"/>
            <a:chOff x="0" y="0"/>
            <a:chExt cx="2376272" cy="3479800"/>
          </a:xfrm>
          <a:solidFill>
            <a:srgbClr val="00A499"/>
          </a:solidFill>
        </p:grpSpPr>
        <p:sp>
          <p:nvSpPr>
            <p:cNvPr id="12" name="Freeform 12"/>
            <p:cNvSpPr/>
            <p:nvPr/>
          </p:nvSpPr>
          <p:spPr>
            <a:xfrm>
              <a:off x="0" y="0"/>
              <a:ext cx="2376272" cy="3479800"/>
            </a:xfrm>
            <a:custGeom>
              <a:avLst/>
              <a:gdLst/>
              <a:ahLst/>
              <a:cxnLst/>
              <a:rect l="l" t="t" r="r" b="b"/>
              <a:pathLst>
                <a:path w="2376272" h="3479800">
                  <a:moveTo>
                    <a:pt x="0" y="0"/>
                  </a:moveTo>
                  <a:lnTo>
                    <a:pt x="2376272" y="0"/>
                  </a:lnTo>
                  <a:lnTo>
                    <a:pt x="2376272" y="3479800"/>
                  </a:lnTo>
                  <a:lnTo>
                    <a:pt x="0" y="347980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sp>
        <p:nvSpPr>
          <p:cNvPr id="13" name="TextBox 13"/>
          <p:cNvSpPr txBox="1"/>
          <p:nvPr/>
        </p:nvSpPr>
        <p:spPr>
          <a:xfrm>
            <a:off x="2982178" y="2337322"/>
            <a:ext cx="1785805" cy="472245"/>
          </a:xfrm>
          <a:prstGeom prst="rect">
            <a:avLst/>
          </a:prstGeom>
        </p:spPr>
        <p:txBody>
          <a:bodyPr wrap="square" lIns="0" tIns="0" rIns="0" bIns="0" rtlCol="0" anchor="t">
            <a:spAutoFit/>
          </a:bodyPr>
          <a:lstStyle/>
          <a:p>
            <a:pPr defTabSz="609630">
              <a:lnSpc>
                <a:spcPts val="4048"/>
              </a:lnSpc>
            </a:pPr>
            <a:r>
              <a:rPr lang="en-US" sz="3000" dirty="0">
                <a:latin typeface="Arial" panose="020B0604020202020204" pitchFamily="34" charset="0"/>
                <a:ea typeface="DM Serif Display"/>
                <a:cs typeface="Arial" panose="020B0604020202020204" pitchFamily="34" charset="0"/>
                <a:sym typeface="DM Serif Display"/>
              </a:rPr>
              <a:t>Oestrogen</a:t>
            </a:r>
            <a:endParaRPr lang="en-US" sz="3000" dirty="0">
              <a:solidFill>
                <a:srgbClr val="FFFFFF"/>
              </a:solidFill>
              <a:latin typeface="Arial" panose="020B0604020202020204" pitchFamily="34" charset="0"/>
              <a:ea typeface="DM Serif Display"/>
              <a:cs typeface="Arial" panose="020B0604020202020204" pitchFamily="34" charset="0"/>
              <a:sym typeface="DM Serif Display"/>
            </a:endParaRPr>
          </a:p>
        </p:txBody>
      </p:sp>
      <p:grpSp>
        <p:nvGrpSpPr>
          <p:cNvPr id="15" name="Group 15"/>
          <p:cNvGrpSpPr/>
          <p:nvPr/>
        </p:nvGrpSpPr>
        <p:grpSpPr>
          <a:xfrm>
            <a:off x="3999746" y="600181"/>
            <a:ext cx="1364926" cy="1600706"/>
            <a:chOff x="0" y="0"/>
            <a:chExt cx="3442111" cy="4703729"/>
          </a:xfrm>
        </p:grpSpPr>
        <p:pic>
          <p:nvPicPr>
            <p:cNvPr id="16" name="Picture 16"/>
            <p:cNvPicPr>
              <a:picLocks noChangeAspect="1"/>
            </p:cNvPicPr>
            <p:nvPr/>
          </p:nvPicPr>
          <p:blipFill>
            <a:blip r:embed="rId6"/>
            <a:srcRect l="13573" r="13573"/>
            <a:stretch>
              <a:fillRect/>
            </a:stretch>
          </p:blipFill>
          <p:spPr>
            <a:xfrm>
              <a:off x="0" y="0"/>
              <a:ext cx="3442111" cy="4703729"/>
            </a:xfrm>
            <a:prstGeom prst="rect">
              <a:avLst/>
            </a:prstGeom>
          </p:spPr>
        </p:pic>
      </p:grpSp>
      <p:sp>
        <p:nvSpPr>
          <p:cNvPr id="10" name="TextBox 18">
            <a:extLst>
              <a:ext uri="{FF2B5EF4-FFF2-40B4-BE49-F238E27FC236}">
                <a16:creationId xmlns:a16="http://schemas.microsoft.com/office/drawing/2014/main" id="{E1EACCA1-8BFD-4DB7-283E-491A70A09A48}"/>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a:t>
            </a:r>
          </a:p>
        </p:txBody>
      </p:sp>
      <p:grpSp>
        <p:nvGrpSpPr>
          <p:cNvPr id="17" name="Group 2">
            <a:extLst>
              <a:ext uri="{FF2B5EF4-FFF2-40B4-BE49-F238E27FC236}">
                <a16:creationId xmlns:a16="http://schemas.microsoft.com/office/drawing/2014/main" id="{4847F59A-A613-A2C3-680A-8CA1A631656B}"/>
              </a:ext>
            </a:extLst>
          </p:cNvPr>
          <p:cNvGrpSpPr/>
          <p:nvPr/>
        </p:nvGrpSpPr>
        <p:grpSpPr>
          <a:xfrm>
            <a:off x="1833695" y="4212312"/>
            <a:ext cx="1785805" cy="1618235"/>
            <a:chOff x="0" y="0"/>
            <a:chExt cx="6293519" cy="5704972"/>
          </a:xfrm>
        </p:grpSpPr>
        <p:pic>
          <p:nvPicPr>
            <p:cNvPr id="18" name="Picture 3">
              <a:extLst>
                <a:ext uri="{FF2B5EF4-FFF2-40B4-BE49-F238E27FC236}">
                  <a16:creationId xmlns:a16="http://schemas.microsoft.com/office/drawing/2014/main" id="{4FFDF30B-8CA9-FB47-6662-396DCBD4B386}"/>
                </a:ext>
              </a:extLst>
            </p:cNvPr>
            <p:cNvPicPr>
              <a:picLocks noChangeAspect="1"/>
            </p:cNvPicPr>
            <p:nvPr/>
          </p:nvPicPr>
          <p:blipFill>
            <a:blip r:embed="rId7"/>
            <a:srcRect t="4876" b="4876"/>
            <a:stretch>
              <a:fillRect/>
            </a:stretch>
          </p:blipFill>
          <p:spPr>
            <a:xfrm>
              <a:off x="0" y="0"/>
              <a:ext cx="6293519" cy="5704972"/>
            </a:xfrm>
            <a:prstGeom prst="rect">
              <a:avLst/>
            </a:prstGeom>
          </p:spPr>
        </p:pic>
      </p:grpSp>
      <p:grpSp>
        <p:nvGrpSpPr>
          <p:cNvPr id="19" name="Group 4">
            <a:extLst>
              <a:ext uri="{FF2B5EF4-FFF2-40B4-BE49-F238E27FC236}">
                <a16:creationId xmlns:a16="http://schemas.microsoft.com/office/drawing/2014/main" id="{DA8C03B2-E644-270D-28F8-4B548C1E2610}"/>
              </a:ext>
            </a:extLst>
          </p:cNvPr>
          <p:cNvGrpSpPr/>
          <p:nvPr/>
        </p:nvGrpSpPr>
        <p:grpSpPr>
          <a:xfrm>
            <a:off x="820052" y="5215612"/>
            <a:ext cx="1785805" cy="1125640"/>
            <a:chOff x="0" y="0"/>
            <a:chExt cx="6056917" cy="4604045"/>
          </a:xfrm>
        </p:grpSpPr>
        <p:pic>
          <p:nvPicPr>
            <p:cNvPr id="20" name="Picture 5">
              <a:extLst>
                <a:ext uri="{FF2B5EF4-FFF2-40B4-BE49-F238E27FC236}">
                  <a16:creationId xmlns:a16="http://schemas.microsoft.com/office/drawing/2014/main" id="{1398940E-139F-AA09-9944-106AC734D034}"/>
                </a:ext>
              </a:extLst>
            </p:cNvPr>
            <p:cNvPicPr>
              <a:picLocks noChangeAspect="1"/>
            </p:cNvPicPr>
            <p:nvPr/>
          </p:nvPicPr>
          <p:blipFill>
            <a:blip r:embed="rId8"/>
            <a:srcRect t="11993" b="11993"/>
            <a:stretch>
              <a:fillRect/>
            </a:stretch>
          </p:blipFill>
          <p:spPr>
            <a:xfrm>
              <a:off x="0" y="0"/>
              <a:ext cx="6056917" cy="4604045"/>
            </a:xfrm>
            <a:prstGeom prst="rect">
              <a:avLst/>
            </a:prstGeom>
          </p:spPr>
        </p:pic>
      </p:grpSp>
      <p:sp>
        <p:nvSpPr>
          <p:cNvPr id="21" name="TextBox 20">
            <a:extLst>
              <a:ext uri="{FF2B5EF4-FFF2-40B4-BE49-F238E27FC236}">
                <a16:creationId xmlns:a16="http://schemas.microsoft.com/office/drawing/2014/main" id="{759CF6FC-3660-0B98-2142-2C1600EC1314}"/>
              </a:ext>
            </a:extLst>
          </p:cNvPr>
          <p:cNvSpPr txBox="1"/>
          <p:nvPr/>
        </p:nvSpPr>
        <p:spPr>
          <a:xfrm>
            <a:off x="2932287" y="2840052"/>
            <a:ext cx="442736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sym typeface="DM Serif Display"/>
              </a:rPr>
              <a:t>T</a:t>
            </a:r>
            <a:r>
              <a:rPr lang="en-US" sz="1600" dirty="0">
                <a:latin typeface="Arial" panose="020B0604020202020204" pitchFamily="34" charset="0"/>
                <a:cs typeface="Arial" panose="020B0604020202020204" pitchFamily="34" charset="0"/>
              </a:rPr>
              <a:t>o reduce symptoms and improve future health​</a:t>
            </a:r>
            <a:endParaRPr lang="en-GB" sz="1600" dirty="0"/>
          </a:p>
        </p:txBody>
      </p:sp>
      <p:sp>
        <p:nvSpPr>
          <p:cNvPr id="22" name="TextBox 11">
            <a:extLst>
              <a:ext uri="{FF2B5EF4-FFF2-40B4-BE49-F238E27FC236}">
                <a16:creationId xmlns:a16="http://schemas.microsoft.com/office/drawing/2014/main" id="{4121CC90-E6CA-3E2D-75D4-D1D2F6EB3B4C}"/>
              </a:ext>
            </a:extLst>
          </p:cNvPr>
          <p:cNvSpPr txBox="1"/>
          <p:nvPr/>
        </p:nvSpPr>
        <p:spPr>
          <a:xfrm>
            <a:off x="2579911" y="5577752"/>
            <a:ext cx="2377549" cy="674224"/>
          </a:xfrm>
          <a:prstGeom prst="rect">
            <a:avLst/>
          </a:prstGeom>
        </p:spPr>
        <p:txBody>
          <a:bodyPr wrap="square" lIns="0" tIns="0" rIns="0" bIns="0" rtlCol="0" anchor="t">
            <a:spAutoFit/>
          </a:bodyPr>
          <a:lstStyle/>
          <a:p>
            <a:pPr algn="ctr">
              <a:lnSpc>
                <a:spcPts val="6071"/>
              </a:lnSpc>
            </a:pPr>
            <a:r>
              <a:rPr lang="en-US" sz="3000" dirty="0">
                <a:latin typeface="Arial" panose="020B0604020202020204" pitchFamily="34" charset="0"/>
                <a:ea typeface="DM Serif Display"/>
                <a:cs typeface="Arial" panose="020B0604020202020204" pitchFamily="34" charset="0"/>
                <a:sym typeface="DM Serif Display"/>
              </a:rPr>
              <a:t>Progestogen</a:t>
            </a:r>
          </a:p>
        </p:txBody>
      </p:sp>
      <p:sp>
        <p:nvSpPr>
          <p:cNvPr id="23" name="TextBox 22">
            <a:extLst>
              <a:ext uri="{FF2B5EF4-FFF2-40B4-BE49-F238E27FC236}">
                <a16:creationId xmlns:a16="http://schemas.microsoft.com/office/drawing/2014/main" id="{0D13CE98-135E-93FA-3C18-63AACFB75E2A}"/>
              </a:ext>
            </a:extLst>
          </p:cNvPr>
          <p:cNvSpPr txBox="1"/>
          <p:nvPr/>
        </p:nvSpPr>
        <p:spPr>
          <a:xfrm>
            <a:off x="2605857" y="6192687"/>
            <a:ext cx="4427363" cy="338554"/>
          </a:xfrm>
          <a:prstGeom prst="rect">
            <a:avLst/>
          </a:prstGeom>
          <a:noFill/>
        </p:spPr>
        <p:txBody>
          <a:bodyPr wrap="square" rtlCol="0">
            <a:spAutoFit/>
          </a:bodyPr>
          <a:lstStyle/>
          <a:p>
            <a:r>
              <a:rPr lang="en-US" sz="1600" dirty="0">
                <a:latin typeface="Arial" panose="020B0604020202020204" pitchFamily="34" charset="0"/>
                <a:cs typeface="Arial" panose="020B0604020202020204" pitchFamily="34" charset="0"/>
                <a:sym typeface="DM Serif Display"/>
              </a:rPr>
              <a:t>To protect the womb</a:t>
            </a:r>
            <a:endParaRPr lang="en-GB" sz="1600" dirty="0"/>
          </a:p>
        </p:txBody>
      </p:sp>
      <p:sp>
        <p:nvSpPr>
          <p:cNvPr id="24" name="TextBox 14">
            <a:extLst>
              <a:ext uri="{FF2B5EF4-FFF2-40B4-BE49-F238E27FC236}">
                <a16:creationId xmlns:a16="http://schemas.microsoft.com/office/drawing/2014/main" id="{3E986576-728B-6639-8D94-34F09DEEE653}"/>
              </a:ext>
            </a:extLst>
          </p:cNvPr>
          <p:cNvSpPr txBox="1"/>
          <p:nvPr/>
        </p:nvSpPr>
        <p:spPr>
          <a:xfrm>
            <a:off x="7706861" y="76264"/>
            <a:ext cx="2226469" cy="799258"/>
          </a:xfrm>
          <a:prstGeom prst="rect">
            <a:avLst/>
          </a:prstGeom>
        </p:spPr>
        <p:txBody>
          <a:bodyPr wrap="square" lIns="0" tIns="0" rIns="0" bIns="0" rtlCol="0" anchor="t">
            <a:spAutoFit/>
          </a:bodyPr>
          <a:lstStyle/>
          <a:p>
            <a:pPr algn="l">
              <a:lnSpc>
                <a:spcPts val="7360"/>
              </a:lnSpc>
            </a:pPr>
            <a:r>
              <a:rPr lang="en-US" sz="3000" dirty="0">
                <a:solidFill>
                  <a:schemeClr val="bg1"/>
                </a:solidFill>
                <a:latin typeface="Arial" panose="020B0604020202020204" pitchFamily="34" charset="0"/>
                <a:ea typeface="DM Serif Display"/>
                <a:cs typeface="Arial" panose="020B0604020202020204" pitchFamily="34" charset="0"/>
                <a:sym typeface="DM Serif Display"/>
              </a:rPr>
              <a:t>Testosterone</a:t>
            </a:r>
          </a:p>
        </p:txBody>
      </p:sp>
      <p:sp>
        <p:nvSpPr>
          <p:cNvPr id="25" name="TextBox 24">
            <a:extLst>
              <a:ext uri="{FF2B5EF4-FFF2-40B4-BE49-F238E27FC236}">
                <a16:creationId xmlns:a16="http://schemas.microsoft.com/office/drawing/2014/main" id="{1A679AB4-7A77-9DD4-3351-EC83DC117B60}"/>
              </a:ext>
            </a:extLst>
          </p:cNvPr>
          <p:cNvSpPr txBox="1"/>
          <p:nvPr/>
        </p:nvSpPr>
        <p:spPr>
          <a:xfrm>
            <a:off x="7682958" y="820901"/>
            <a:ext cx="3677723" cy="369332"/>
          </a:xfrm>
          <a:prstGeom prst="rect">
            <a:avLst/>
          </a:prstGeom>
          <a:noFill/>
        </p:spPr>
        <p:txBody>
          <a:bodyPr wrap="square" rtlCol="0">
            <a:spAutoFit/>
          </a:bodyPr>
          <a:lstStyle/>
          <a:p>
            <a:r>
              <a:rPr lang="en-US" dirty="0">
                <a:solidFill>
                  <a:schemeClr val="bg1"/>
                </a:solidFill>
              </a:rPr>
              <a:t>For some women when libido is low</a:t>
            </a:r>
            <a:endParaRPr lang="en-GB" dirty="0">
              <a:solidFill>
                <a:schemeClr val="bg1"/>
              </a:solidFill>
            </a:endParaRPr>
          </a:p>
        </p:txBody>
      </p:sp>
      <p:pic>
        <p:nvPicPr>
          <p:cNvPr id="26" name="Picture 25">
            <a:extLst>
              <a:ext uri="{FF2B5EF4-FFF2-40B4-BE49-F238E27FC236}">
                <a16:creationId xmlns:a16="http://schemas.microsoft.com/office/drawing/2014/main" id="{7045F79E-EC2C-04D6-95F6-D7ABEF93F60A}"/>
              </a:ext>
            </a:extLst>
          </p:cNvPr>
          <p:cNvPicPr>
            <a:picLocks noChangeAspect="1"/>
          </p:cNvPicPr>
          <p:nvPr/>
        </p:nvPicPr>
        <p:blipFill>
          <a:blip r:embed="rId9"/>
          <a:stretch>
            <a:fillRect/>
          </a:stretch>
        </p:blipFill>
        <p:spPr>
          <a:xfrm>
            <a:off x="7789373" y="1259638"/>
            <a:ext cx="1820429" cy="1843376"/>
          </a:xfrm>
          <a:prstGeom prst="rect">
            <a:avLst/>
          </a:prstGeom>
        </p:spPr>
      </p:pic>
      <p:grpSp>
        <p:nvGrpSpPr>
          <p:cNvPr id="27" name="Group 10">
            <a:extLst>
              <a:ext uri="{FF2B5EF4-FFF2-40B4-BE49-F238E27FC236}">
                <a16:creationId xmlns:a16="http://schemas.microsoft.com/office/drawing/2014/main" id="{B7DB4D20-B774-15F4-BBCF-E932C0835D58}"/>
              </a:ext>
            </a:extLst>
          </p:cNvPr>
          <p:cNvGrpSpPr/>
          <p:nvPr/>
        </p:nvGrpSpPr>
        <p:grpSpPr>
          <a:xfrm>
            <a:off x="9609802" y="1398336"/>
            <a:ext cx="1750879" cy="1565979"/>
            <a:chOff x="-5780666" y="-624322"/>
            <a:chExt cx="2749770" cy="2757005"/>
          </a:xfrm>
        </p:grpSpPr>
        <p:pic>
          <p:nvPicPr>
            <p:cNvPr id="28" name="Picture 11">
              <a:extLst>
                <a:ext uri="{FF2B5EF4-FFF2-40B4-BE49-F238E27FC236}">
                  <a16:creationId xmlns:a16="http://schemas.microsoft.com/office/drawing/2014/main" id="{D82461CA-2453-D5AD-0C6A-413EB40CA56C}"/>
                </a:ext>
              </a:extLst>
            </p:cNvPr>
            <p:cNvPicPr>
              <a:picLocks noChangeAspect="1"/>
            </p:cNvPicPr>
            <p:nvPr/>
          </p:nvPicPr>
          <p:blipFill>
            <a:blip r:embed="rId10"/>
            <a:srcRect t="91" b="91"/>
            <a:stretch>
              <a:fillRect/>
            </a:stretch>
          </p:blipFill>
          <p:spPr>
            <a:xfrm>
              <a:off x="-5780666" y="-624322"/>
              <a:ext cx="2749770" cy="2757005"/>
            </a:xfrm>
            <a:prstGeom prst="rect">
              <a:avLst/>
            </a:prstGeom>
          </p:spPr>
        </p:pic>
      </p:grpSp>
      <p:grpSp>
        <p:nvGrpSpPr>
          <p:cNvPr id="32" name="Group 6">
            <a:extLst>
              <a:ext uri="{FF2B5EF4-FFF2-40B4-BE49-F238E27FC236}">
                <a16:creationId xmlns:a16="http://schemas.microsoft.com/office/drawing/2014/main" id="{44C0F83D-0E0B-28A2-7B75-DFA49D037730}"/>
              </a:ext>
            </a:extLst>
          </p:cNvPr>
          <p:cNvGrpSpPr/>
          <p:nvPr/>
        </p:nvGrpSpPr>
        <p:grpSpPr>
          <a:xfrm>
            <a:off x="7508836" y="4620126"/>
            <a:ext cx="2265238" cy="2237875"/>
            <a:chOff x="-492289" y="45381"/>
            <a:chExt cx="797794" cy="599297"/>
          </a:xfrm>
          <a:solidFill>
            <a:srgbClr val="78BE20"/>
          </a:solidFill>
        </p:grpSpPr>
        <p:sp>
          <p:nvSpPr>
            <p:cNvPr id="33" name="Freeform 7">
              <a:extLst>
                <a:ext uri="{FF2B5EF4-FFF2-40B4-BE49-F238E27FC236}">
                  <a16:creationId xmlns:a16="http://schemas.microsoft.com/office/drawing/2014/main" id="{7739391A-8D35-2E3D-908D-C0453A346F4F}"/>
                </a:ext>
              </a:extLst>
            </p:cNvPr>
            <p:cNvSpPr/>
            <p:nvPr/>
          </p:nvSpPr>
          <p:spPr>
            <a:xfrm>
              <a:off x="-492289" y="45381"/>
              <a:ext cx="797794" cy="599297"/>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endParaRPr lang="en-GB">
                <a:latin typeface="Arial" panose="020B0604020202020204" pitchFamily="34" charset="0"/>
                <a:cs typeface="Arial" panose="020B0604020202020204" pitchFamily="34" charset="0"/>
              </a:endParaRPr>
            </a:p>
          </p:txBody>
        </p:sp>
      </p:grpSp>
      <p:sp>
        <p:nvSpPr>
          <p:cNvPr id="38" name="TextBox 37">
            <a:extLst>
              <a:ext uri="{FF2B5EF4-FFF2-40B4-BE49-F238E27FC236}">
                <a16:creationId xmlns:a16="http://schemas.microsoft.com/office/drawing/2014/main" id="{1F08149A-ADDA-BE45-F3C6-C5CFDEC43060}"/>
              </a:ext>
            </a:extLst>
          </p:cNvPr>
          <p:cNvSpPr txBox="1"/>
          <p:nvPr/>
        </p:nvSpPr>
        <p:spPr>
          <a:xfrm>
            <a:off x="7669008" y="4750411"/>
            <a:ext cx="1787791" cy="2031325"/>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Benefits</a:t>
            </a:r>
          </a:p>
          <a:p>
            <a:endParaRPr lang="en-GB" sz="1400" b="1" dirty="0">
              <a:solidFill>
                <a:schemeClr val="bg1"/>
              </a:solidFill>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For the majority of women, benefits outweigh risks</a:t>
            </a:r>
          </a:p>
          <a:p>
            <a:endParaRPr lang="en-GB" sz="1400" dirty="0">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To heart, bones and pelvic health (possibly brain)</a:t>
            </a:r>
          </a:p>
        </p:txBody>
      </p:sp>
      <p:grpSp>
        <p:nvGrpSpPr>
          <p:cNvPr id="39" name="Group 6">
            <a:extLst>
              <a:ext uri="{FF2B5EF4-FFF2-40B4-BE49-F238E27FC236}">
                <a16:creationId xmlns:a16="http://schemas.microsoft.com/office/drawing/2014/main" id="{EAC01F57-AA3B-EA9E-857F-95907551F2C1}"/>
              </a:ext>
            </a:extLst>
          </p:cNvPr>
          <p:cNvGrpSpPr/>
          <p:nvPr/>
        </p:nvGrpSpPr>
        <p:grpSpPr>
          <a:xfrm>
            <a:off x="9933330" y="4620126"/>
            <a:ext cx="2265238" cy="2257126"/>
            <a:chOff x="-492289" y="45381"/>
            <a:chExt cx="797794" cy="599297"/>
          </a:xfrm>
          <a:solidFill>
            <a:srgbClr val="78BE20"/>
          </a:solidFill>
        </p:grpSpPr>
        <p:sp>
          <p:nvSpPr>
            <p:cNvPr id="40" name="Freeform 7">
              <a:extLst>
                <a:ext uri="{FF2B5EF4-FFF2-40B4-BE49-F238E27FC236}">
                  <a16:creationId xmlns:a16="http://schemas.microsoft.com/office/drawing/2014/main" id="{D4A62147-01B7-7D08-822A-F4318662858C}"/>
                </a:ext>
              </a:extLst>
            </p:cNvPr>
            <p:cNvSpPr/>
            <p:nvPr/>
          </p:nvSpPr>
          <p:spPr>
            <a:xfrm>
              <a:off x="-492289" y="45381"/>
              <a:ext cx="797794" cy="599297"/>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endParaRPr lang="en-GB">
                <a:latin typeface="Arial" panose="020B0604020202020204" pitchFamily="34" charset="0"/>
                <a:cs typeface="Arial" panose="020B0604020202020204" pitchFamily="34" charset="0"/>
              </a:endParaRPr>
            </a:p>
          </p:txBody>
        </p:sp>
      </p:grpSp>
      <p:sp>
        <p:nvSpPr>
          <p:cNvPr id="41" name="TextBox 40">
            <a:extLst>
              <a:ext uri="{FF2B5EF4-FFF2-40B4-BE49-F238E27FC236}">
                <a16:creationId xmlns:a16="http://schemas.microsoft.com/office/drawing/2014/main" id="{88FBF28C-58DB-9C30-53E8-C5959CF2BDF7}"/>
              </a:ext>
            </a:extLst>
          </p:cNvPr>
          <p:cNvSpPr txBox="1"/>
          <p:nvPr/>
        </p:nvSpPr>
        <p:spPr>
          <a:xfrm>
            <a:off x="10130447" y="4750410"/>
            <a:ext cx="1826702" cy="1815882"/>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Risks</a:t>
            </a:r>
          </a:p>
          <a:p>
            <a:endParaRPr lang="en-GB" sz="1400" dirty="0">
              <a:latin typeface="Arial" panose="020B0604020202020204" pitchFamily="34" charset="0"/>
              <a:cs typeface="Arial" panose="020B0604020202020204" pitchFamily="34" charset="0"/>
            </a:endParaRPr>
          </a:p>
          <a:p>
            <a:r>
              <a:rPr lang="en-GB" sz="1400" dirty="0">
                <a:solidFill>
                  <a:schemeClr val="bg1"/>
                </a:solidFill>
                <a:latin typeface="Arial" panose="020B0604020202020204" pitchFamily="34" charset="0"/>
                <a:cs typeface="Arial" panose="020B0604020202020204" pitchFamily="34" charset="0"/>
              </a:rPr>
              <a:t>Small increased risk of breast cancer, less than being overweight or drinking 14units of alcohol a week</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F7CD"/>
        </a:solidFill>
        <a:effectLst/>
      </p:bgPr>
    </p:bg>
    <p:spTree>
      <p:nvGrpSpPr>
        <p:cNvPr id="1" name=""/>
        <p:cNvGrpSpPr/>
        <p:nvPr/>
      </p:nvGrpSpPr>
      <p:grpSpPr>
        <a:xfrm>
          <a:off x="0" y="0"/>
          <a:ext cx="0" cy="0"/>
          <a:chOff x="0" y="0"/>
          <a:chExt cx="0" cy="0"/>
        </a:xfrm>
      </p:grpSpPr>
      <p:pic>
        <p:nvPicPr>
          <p:cNvPr id="24" name="Picture 23" descr="Woman in business attire">
            <a:extLst>
              <a:ext uri="{FF2B5EF4-FFF2-40B4-BE49-F238E27FC236}">
                <a16:creationId xmlns:a16="http://schemas.microsoft.com/office/drawing/2014/main" id="{5663CA60-BDD6-989A-3E66-65ADD27D7EB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41"/>
          <a:stretch/>
        </p:blipFill>
        <p:spPr>
          <a:xfrm>
            <a:off x="5754770" y="-1"/>
            <a:ext cx="6448519" cy="4009225"/>
          </a:xfrm>
          <a:prstGeom prst="rect">
            <a:avLst/>
          </a:prstGeom>
        </p:spPr>
      </p:pic>
      <p:grpSp>
        <p:nvGrpSpPr>
          <p:cNvPr id="2" name="Group 2"/>
          <p:cNvGrpSpPr/>
          <p:nvPr/>
        </p:nvGrpSpPr>
        <p:grpSpPr>
          <a:xfrm>
            <a:off x="0" y="0"/>
            <a:ext cx="831321" cy="6858000"/>
            <a:chOff x="0" y="0"/>
            <a:chExt cx="421818" cy="3479800"/>
          </a:xfrm>
        </p:grpSpPr>
        <p:sp>
          <p:nvSpPr>
            <p:cNvPr id="3" name="Freeform 3"/>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grpSp>
        <p:nvGrpSpPr>
          <p:cNvPr id="6" name="Group 6"/>
          <p:cNvGrpSpPr/>
          <p:nvPr/>
        </p:nvGrpSpPr>
        <p:grpSpPr>
          <a:xfrm>
            <a:off x="5754769" y="3420002"/>
            <a:ext cx="6437231" cy="3420001"/>
            <a:chOff x="0" y="0"/>
            <a:chExt cx="2118507" cy="1913890"/>
          </a:xfrm>
          <a:solidFill>
            <a:srgbClr val="00A499"/>
          </a:solidFill>
        </p:grpSpPr>
        <p:sp>
          <p:nvSpPr>
            <p:cNvPr id="7" name="Freeform 7"/>
            <p:cNvSpPr/>
            <p:nvPr/>
          </p:nvSpPr>
          <p:spPr>
            <a:xfrm>
              <a:off x="0" y="0"/>
              <a:ext cx="2118507" cy="1913890"/>
            </a:xfrm>
            <a:custGeom>
              <a:avLst/>
              <a:gdLst/>
              <a:ahLst/>
              <a:cxnLst/>
              <a:rect l="l" t="t" r="r" b="b"/>
              <a:pathLst>
                <a:path w="2118507" h="1913890">
                  <a:moveTo>
                    <a:pt x="0" y="0"/>
                  </a:moveTo>
                  <a:lnTo>
                    <a:pt x="2118507" y="0"/>
                  </a:lnTo>
                  <a:lnTo>
                    <a:pt x="2118507" y="1913890"/>
                  </a:lnTo>
                  <a:lnTo>
                    <a:pt x="0" y="1913890"/>
                  </a:lnTo>
                  <a:close/>
                </a:path>
              </a:pathLst>
            </a:custGeom>
            <a:grpFill/>
          </p:spPr>
          <p:txBody>
            <a:bodyPr/>
            <a:lstStyle/>
            <a:p>
              <a:pPr defTabSz="609630"/>
              <a:endParaRPr lang="en-GB" sz="1200">
                <a:solidFill>
                  <a:prstClr val="black"/>
                </a:solidFill>
                <a:latin typeface="Arial" panose="020B0604020202020204" pitchFamily="34" charset="0"/>
                <a:cs typeface="Arial" panose="020B0604020202020204" pitchFamily="34" charset="0"/>
              </a:endParaRPr>
            </a:p>
          </p:txBody>
        </p:sp>
      </p:grpSp>
      <p:sp>
        <p:nvSpPr>
          <p:cNvPr id="14" name="TextBox 14"/>
          <p:cNvSpPr txBox="1"/>
          <p:nvPr/>
        </p:nvSpPr>
        <p:spPr>
          <a:xfrm>
            <a:off x="5943601" y="5980976"/>
            <a:ext cx="2064803" cy="596125"/>
          </a:xfrm>
          <a:prstGeom prst="rect">
            <a:avLst/>
          </a:prstGeom>
        </p:spPr>
        <p:txBody>
          <a:bodyPr lIns="0" tIns="0" rIns="0" bIns="0" rtlCol="0" anchor="t">
            <a:spAutoFit/>
          </a:bodyPr>
          <a:lstStyle/>
          <a:p>
            <a:pPr defTabSz="609630">
              <a:lnSpc>
                <a:spcPts val="2474"/>
              </a:lnSpc>
            </a:pPr>
            <a:endParaRPr sz="1200">
              <a:solidFill>
                <a:prstClr val="black"/>
              </a:solidFill>
              <a:latin typeface="Arial" panose="020B0604020202020204" pitchFamily="34" charset="0"/>
              <a:cs typeface="Arial" panose="020B0604020202020204" pitchFamily="34" charset="0"/>
            </a:endParaRPr>
          </a:p>
          <a:p>
            <a:pPr defTabSz="609630">
              <a:lnSpc>
                <a:spcPts val="2474"/>
              </a:lnSpc>
            </a:pPr>
            <a:endParaRPr sz="1200">
              <a:solidFill>
                <a:prstClr val="black"/>
              </a:solidFill>
              <a:latin typeface="Arial" panose="020B0604020202020204" pitchFamily="34" charset="0"/>
              <a:cs typeface="Arial" panose="020B0604020202020204" pitchFamily="34" charset="0"/>
            </a:endParaRPr>
          </a:p>
        </p:txBody>
      </p:sp>
      <p:sp>
        <p:nvSpPr>
          <p:cNvPr id="15" name="TextBox 15"/>
          <p:cNvSpPr txBox="1"/>
          <p:nvPr/>
        </p:nvSpPr>
        <p:spPr>
          <a:xfrm>
            <a:off x="1545938" y="2616468"/>
            <a:ext cx="3823995" cy="1625188"/>
          </a:xfrm>
          <a:prstGeom prst="rect">
            <a:avLst/>
          </a:prstGeom>
        </p:spPr>
        <p:txBody>
          <a:bodyPr wrap="square" lIns="0" tIns="0" rIns="0" bIns="0" rtlCol="0" anchor="t">
            <a:spAutoFit/>
          </a:bodyPr>
          <a:lstStyle/>
          <a:p>
            <a:pPr defTabSz="609630">
              <a:lnSpc>
                <a:spcPct val="90000"/>
              </a:lnSpc>
            </a:pPr>
            <a:r>
              <a:rPr lang="en-US" sz="5867" dirty="0">
                <a:solidFill>
                  <a:srgbClr val="78BE20"/>
                </a:solidFill>
                <a:latin typeface="Arial" panose="020B0604020202020204" pitchFamily="34" charset="0"/>
                <a:ea typeface="DM Serif Display"/>
                <a:cs typeface="Arial" panose="020B0604020202020204" pitchFamily="34" charset="0"/>
                <a:sym typeface="DM Serif Display"/>
              </a:rPr>
              <a:t>Looking after you…</a:t>
            </a:r>
          </a:p>
        </p:txBody>
      </p:sp>
      <p:sp>
        <p:nvSpPr>
          <p:cNvPr id="4" name="TextBox 18">
            <a:extLst>
              <a:ext uri="{FF2B5EF4-FFF2-40B4-BE49-F238E27FC236}">
                <a16:creationId xmlns:a16="http://schemas.microsoft.com/office/drawing/2014/main" id="{DB356FFA-17F1-2EFC-8371-F88FDD7906C2}"/>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sp>
        <p:nvSpPr>
          <p:cNvPr id="5" name="TextBox 13">
            <a:extLst>
              <a:ext uri="{FF2B5EF4-FFF2-40B4-BE49-F238E27FC236}">
                <a16:creationId xmlns:a16="http://schemas.microsoft.com/office/drawing/2014/main" id="{B54A8186-4D90-7E07-FC69-B1551E8DCE08}"/>
              </a:ext>
            </a:extLst>
          </p:cNvPr>
          <p:cNvSpPr txBox="1"/>
          <p:nvPr/>
        </p:nvSpPr>
        <p:spPr>
          <a:xfrm>
            <a:off x="5932311" y="3843296"/>
            <a:ext cx="6259689" cy="2532873"/>
          </a:xfrm>
          <a:prstGeom prst="rect">
            <a:avLst/>
          </a:prstGeom>
        </p:spPr>
        <p:txBody>
          <a:bodyPr wrap="square" lIns="0" tIns="0" rIns="0" bIns="0" rtlCol="0" anchor="t">
            <a:spAutoFit/>
          </a:bodyPr>
          <a:lstStyle/>
          <a:p>
            <a:pPr marL="304815" indent="-304815" defTabSz="609630">
              <a:lnSpc>
                <a:spcPct val="150000"/>
              </a:lnSpc>
              <a:buFont typeface="Courier New" panose="02070309020205020404" pitchFamily="49" charset="0"/>
              <a:buChar char="o"/>
            </a:pPr>
            <a:r>
              <a:rPr lang="en-GB" sz="1867" dirty="0">
                <a:solidFill>
                  <a:prstClr val="white"/>
                </a:solidFill>
                <a:latin typeface="Arial" panose="020B0604020202020204" pitchFamily="34" charset="0"/>
                <a:ea typeface="Times New Roman" panose="02020603050405020304" pitchFamily="18" charset="0"/>
                <a:cs typeface="Arial" panose="020B0604020202020204" pitchFamily="34" charset="0"/>
                <a:hlinkClick r:id="rId4"/>
              </a:rPr>
              <a:t>HRT pre-payment </a:t>
            </a:r>
            <a:r>
              <a:rPr lang="en-GB" sz="1867" dirty="0">
                <a:solidFill>
                  <a:prstClr val="white"/>
                </a:solidFill>
                <a:latin typeface="Arial" panose="020B0604020202020204" pitchFamily="34" charset="0"/>
                <a:ea typeface="Times New Roman" panose="02020603050405020304" pitchFamily="18" charset="0"/>
                <a:cs typeface="Arial" panose="020B0604020202020204" pitchFamily="34" charset="0"/>
              </a:rPr>
              <a:t>certificate available </a:t>
            </a:r>
          </a:p>
          <a:p>
            <a:pPr marL="304815" indent="-304815" defTabSz="609630">
              <a:lnSpc>
                <a:spcPct val="150000"/>
              </a:lnSpc>
              <a:buFont typeface="Courier New" panose="02070309020205020404" pitchFamily="49" charset="0"/>
              <a:buChar char="o"/>
            </a:pPr>
            <a:r>
              <a:rPr lang="en-GB" sz="1867" dirty="0">
                <a:solidFill>
                  <a:prstClr val="white"/>
                </a:solidFill>
                <a:latin typeface="Arial" panose="020B0604020202020204" pitchFamily="34" charset="0"/>
                <a:ea typeface="Times New Roman" panose="02020603050405020304" pitchFamily="18" charset="0"/>
                <a:cs typeface="Arial" panose="020B0604020202020204" pitchFamily="34" charset="0"/>
              </a:rPr>
              <a:t>Book your cervical smear and attend your mammogram</a:t>
            </a:r>
            <a:endParaRPr lang="en-GB" sz="1867" dirty="0">
              <a:solidFill>
                <a:prstClr val="white"/>
              </a:solidFill>
              <a:latin typeface="Arial" panose="020B0604020202020204" pitchFamily="34" charset="0"/>
              <a:ea typeface="Aptos" panose="020B0004020202020204" pitchFamily="34" charset="0"/>
              <a:cs typeface="Arial" panose="020B0604020202020204" pitchFamily="34" charset="0"/>
            </a:endParaRPr>
          </a:p>
          <a:p>
            <a:pPr marL="304815" indent="-304815" defTabSz="609630">
              <a:lnSpc>
                <a:spcPct val="150000"/>
              </a:lnSpc>
              <a:buFont typeface="Courier New" panose="02070309020205020404" pitchFamily="49" charset="0"/>
              <a:buChar char="o"/>
            </a:pPr>
            <a:r>
              <a:rPr lang="en-GB" sz="1867" dirty="0">
                <a:solidFill>
                  <a:prstClr val="white"/>
                </a:solidFill>
                <a:latin typeface="Arial" panose="020B0604020202020204" pitchFamily="34" charset="0"/>
                <a:ea typeface="Times New Roman" panose="02020603050405020304" pitchFamily="18" charset="0"/>
                <a:cs typeface="Arial" panose="020B0604020202020204" pitchFamily="34" charset="0"/>
              </a:rPr>
              <a:t>Complete the bowel screening test</a:t>
            </a:r>
            <a:endParaRPr lang="en-GB" sz="1867" dirty="0">
              <a:solidFill>
                <a:prstClr val="white"/>
              </a:solidFill>
              <a:latin typeface="Arial" panose="020B0604020202020204" pitchFamily="34" charset="0"/>
              <a:ea typeface="Aptos" panose="020B0004020202020204" pitchFamily="34" charset="0"/>
              <a:cs typeface="Arial" panose="020B0604020202020204" pitchFamily="34" charset="0"/>
            </a:endParaRPr>
          </a:p>
          <a:p>
            <a:pPr marL="304815" indent="-304815" defTabSz="609630">
              <a:lnSpc>
                <a:spcPct val="150000"/>
              </a:lnSpc>
              <a:buFont typeface="Courier New" panose="02070309020205020404" pitchFamily="49" charset="0"/>
              <a:buChar char="o"/>
            </a:pPr>
            <a:r>
              <a:rPr lang="en-GB" sz="1867" dirty="0">
                <a:solidFill>
                  <a:prstClr val="white"/>
                </a:solidFill>
                <a:latin typeface="Arial" panose="020B0604020202020204" pitchFamily="34" charset="0"/>
                <a:ea typeface="Times New Roman" panose="02020603050405020304" pitchFamily="18" charset="0"/>
                <a:cs typeface="Arial" panose="020B0604020202020204" pitchFamily="34" charset="0"/>
              </a:rPr>
              <a:t>Take up STI / HIV screening </a:t>
            </a:r>
            <a:endParaRPr lang="en-GB" sz="1867" dirty="0">
              <a:solidFill>
                <a:prstClr val="white"/>
              </a:solidFill>
              <a:latin typeface="Arial" panose="020B0604020202020204" pitchFamily="34" charset="0"/>
              <a:ea typeface="Aptos" panose="020B0004020202020204" pitchFamily="34" charset="0"/>
              <a:cs typeface="Arial" panose="020B0604020202020204" pitchFamily="34" charset="0"/>
            </a:endParaRPr>
          </a:p>
          <a:p>
            <a:pPr marL="304815" indent="-304815" defTabSz="609630">
              <a:lnSpc>
                <a:spcPct val="150000"/>
              </a:lnSpc>
              <a:buFont typeface="Courier New" panose="02070309020205020404" pitchFamily="49" charset="0"/>
              <a:buChar char="o"/>
            </a:pPr>
            <a:r>
              <a:rPr lang="en-GB" sz="1867" dirty="0">
                <a:solidFill>
                  <a:prstClr val="white"/>
                </a:solidFill>
                <a:latin typeface="Arial" panose="020B0604020202020204" pitchFamily="34" charset="0"/>
                <a:ea typeface="Times New Roman" panose="02020603050405020304" pitchFamily="18" charset="0"/>
                <a:cs typeface="Arial" panose="020B0604020202020204" pitchFamily="34" charset="0"/>
              </a:rPr>
              <a:t>Attend health checks if offered </a:t>
            </a:r>
          </a:p>
          <a:p>
            <a:pPr marL="304815" indent="-304815" defTabSz="609630">
              <a:lnSpc>
                <a:spcPct val="150000"/>
              </a:lnSpc>
              <a:buFont typeface="Courier New" panose="02070309020205020404" pitchFamily="49" charset="0"/>
              <a:buChar char="o"/>
            </a:pPr>
            <a:r>
              <a:rPr lang="en-GB" sz="1867" dirty="0">
                <a:solidFill>
                  <a:prstClr val="white"/>
                </a:solidFill>
                <a:latin typeface="Arial" panose="020B0604020202020204" pitchFamily="34" charset="0"/>
                <a:ea typeface="Aptos" panose="020B0004020202020204" pitchFamily="34" charset="0"/>
                <a:cs typeface="Arial" panose="020B0604020202020204" pitchFamily="34" charset="0"/>
              </a:rPr>
              <a:t>Smoking cessation service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A499"/>
        </a:solidFill>
        <a:effectLst/>
      </p:bgPr>
    </p:bg>
    <p:spTree>
      <p:nvGrpSpPr>
        <p:cNvPr id="1" name="">
          <a:extLst>
            <a:ext uri="{FF2B5EF4-FFF2-40B4-BE49-F238E27FC236}">
              <a16:creationId xmlns:a16="http://schemas.microsoft.com/office/drawing/2014/main" id="{7759AE7A-9C13-DED7-2A81-6D0EB0CA6D12}"/>
            </a:ext>
          </a:extLst>
        </p:cNvPr>
        <p:cNvGrpSpPr/>
        <p:nvPr/>
      </p:nvGrpSpPr>
      <p:grpSpPr>
        <a:xfrm>
          <a:off x="0" y="0"/>
          <a:ext cx="0" cy="0"/>
          <a:chOff x="0" y="0"/>
          <a:chExt cx="0" cy="0"/>
        </a:xfrm>
      </p:grpSpPr>
      <p:grpSp>
        <p:nvGrpSpPr>
          <p:cNvPr id="9" name="Group 18">
            <a:extLst>
              <a:ext uri="{FF2B5EF4-FFF2-40B4-BE49-F238E27FC236}">
                <a16:creationId xmlns:a16="http://schemas.microsoft.com/office/drawing/2014/main" id="{359B178A-4200-4FEB-BF74-7CD02403DE28}"/>
              </a:ext>
            </a:extLst>
          </p:cNvPr>
          <p:cNvGrpSpPr/>
          <p:nvPr/>
        </p:nvGrpSpPr>
        <p:grpSpPr>
          <a:xfrm>
            <a:off x="0" y="0"/>
            <a:ext cx="831321" cy="6858000"/>
            <a:chOff x="0" y="0"/>
            <a:chExt cx="421818" cy="3479800"/>
          </a:xfrm>
        </p:grpSpPr>
        <p:sp>
          <p:nvSpPr>
            <p:cNvPr id="11" name="Freeform 19">
              <a:extLst>
                <a:ext uri="{FF2B5EF4-FFF2-40B4-BE49-F238E27FC236}">
                  <a16:creationId xmlns:a16="http://schemas.microsoft.com/office/drawing/2014/main" id="{D88827B5-EDA2-7B64-42AF-0AFA7172ED39}"/>
                </a:ext>
              </a:extLst>
            </p:cNvPr>
            <p:cNvSpPr/>
            <p:nvPr/>
          </p:nvSpPr>
          <p:spPr>
            <a:xfrm>
              <a:off x="0" y="0"/>
              <a:ext cx="421818" cy="3479800"/>
            </a:xfrm>
            <a:custGeom>
              <a:avLst/>
              <a:gdLst/>
              <a:ahLst/>
              <a:cxnLst/>
              <a:rect l="l" t="t" r="r" b="b"/>
              <a:pathLst>
                <a:path w="421818" h="3479800">
                  <a:moveTo>
                    <a:pt x="0" y="0"/>
                  </a:moveTo>
                  <a:lnTo>
                    <a:pt x="421818" y="0"/>
                  </a:lnTo>
                  <a:lnTo>
                    <a:pt x="421818" y="3479800"/>
                  </a:lnTo>
                  <a:lnTo>
                    <a:pt x="0" y="3479800"/>
                  </a:lnTo>
                  <a:close/>
                </a:path>
              </a:pathLst>
            </a:custGeom>
            <a:solidFill>
              <a:srgbClr val="FFFFFF"/>
            </a:solidFill>
          </p:spPr>
          <p:txBody>
            <a:bodyPr/>
            <a:lstStyle/>
            <a:p>
              <a:pPr defTabSz="609630"/>
              <a:endParaRPr lang="en-GB" sz="1200">
                <a:solidFill>
                  <a:prstClr val="black"/>
                </a:solidFill>
                <a:latin typeface="Calibri"/>
              </a:endParaRPr>
            </a:p>
          </p:txBody>
        </p:sp>
      </p:grpSp>
      <p:sp>
        <p:nvSpPr>
          <p:cNvPr id="2" name="TextBox 1">
            <a:extLst>
              <a:ext uri="{FF2B5EF4-FFF2-40B4-BE49-F238E27FC236}">
                <a16:creationId xmlns:a16="http://schemas.microsoft.com/office/drawing/2014/main" id="{34ABAAD8-191A-56B5-4A18-A1494A650FDD}"/>
              </a:ext>
            </a:extLst>
          </p:cNvPr>
          <p:cNvSpPr txBox="1"/>
          <p:nvPr/>
        </p:nvSpPr>
        <p:spPr>
          <a:xfrm>
            <a:off x="1320800" y="936008"/>
            <a:ext cx="10414000" cy="400110"/>
          </a:xfrm>
          <a:prstGeom prst="rect">
            <a:avLst/>
          </a:prstGeom>
          <a:solidFill>
            <a:schemeClr val="bg1"/>
          </a:solidFill>
        </p:spPr>
        <p:txBody>
          <a:bodyPr wrap="square" rtlCol="0">
            <a:spAutoFit/>
          </a:bodyPr>
          <a:lstStyle/>
          <a:p>
            <a:pPr defTabSz="609630"/>
            <a:endParaRPr lang="en-GB" sz="2000" dirty="0">
              <a:solidFill>
                <a:prstClr val="black"/>
              </a:solidFill>
              <a:latin typeface="Calibri"/>
            </a:endParaRPr>
          </a:p>
        </p:txBody>
      </p:sp>
      <p:sp>
        <p:nvSpPr>
          <p:cNvPr id="3" name="TextBox 18">
            <a:extLst>
              <a:ext uri="{FF2B5EF4-FFF2-40B4-BE49-F238E27FC236}">
                <a16:creationId xmlns:a16="http://schemas.microsoft.com/office/drawing/2014/main" id="{68C5114B-C59A-1901-21AC-B33E9CD4B6A4}"/>
              </a:ext>
            </a:extLst>
          </p:cNvPr>
          <p:cNvSpPr txBox="1"/>
          <p:nvPr/>
        </p:nvSpPr>
        <p:spPr>
          <a:xfrm rot="16200000">
            <a:off x="-3013340" y="3335512"/>
            <a:ext cx="6857999" cy="186974"/>
          </a:xfrm>
          <a:prstGeom prst="rect">
            <a:avLst/>
          </a:prstGeom>
        </p:spPr>
        <p:txBody>
          <a:bodyPr wrap="square" lIns="0" tIns="0" rIns="0" bIns="0" rtlCol="0" anchor="t">
            <a:spAutoFit/>
          </a:bodyPr>
          <a:lstStyle/>
          <a:p>
            <a:pPr algn="ctr" defTabSz="609630">
              <a:lnSpc>
                <a:spcPts val="1586"/>
              </a:lnSpc>
            </a:pPr>
            <a:r>
              <a:rPr lang="en-US" sz="1133" b="1" spc="525" dirty="0">
                <a:solidFill>
                  <a:srgbClr val="00A499"/>
                </a:solidFill>
                <a:latin typeface="Arial" panose="020B0604020202020204" pitchFamily="34" charset="0"/>
                <a:ea typeface="Roboto Mono"/>
                <a:cs typeface="Arial" panose="020B0604020202020204" pitchFamily="34" charset="0"/>
                <a:sym typeface="Roboto Mono"/>
              </a:rPr>
              <a:t>MENOPAUSE EDUCATION SESSION</a:t>
            </a:r>
          </a:p>
        </p:txBody>
      </p:sp>
      <p:pic>
        <p:nvPicPr>
          <p:cNvPr id="10" name="Picture 9" descr="A bowl of salad with chicken and vegetables&#10;&#10;Description automatically generated">
            <a:extLst>
              <a:ext uri="{FF2B5EF4-FFF2-40B4-BE49-F238E27FC236}">
                <a16:creationId xmlns:a16="http://schemas.microsoft.com/office/drawing/2014/main" id="{9BF6A8CA-EBC9-CF20-E460-4D2D16EEB06A}"/>
              </a:ext>
            </a:extLst>
          </p:cNvPr>
          <p:cNvPicPr>
            <a:picLocks noChangeAspect="1"/>
          </p:cNvPicPr>
          <p:nvPr/>
        </p:nvPicPr>
        <p:blipFill>
          <a:blip r:embed="rId3" cstate="print">
            <a:extLst>
              <a:ext uri="{28A0092B-C50C-407E-A947-70E740481C1C}">
                <a14:useLocalDpi xmlns:a14="http://schemas.microsoft.com/office/drawing/2010/main" val="0"/>
              </a:ext>
            </a:extLst>
          </a:blip>
          <a:srcRect l="38978" t="15329" r="28080" b="16667"/>
          <a:stretch/>
        </p:blipFill>
        <p:spPr>
          <a:xfrm>
            <a:off x="1320800" y="936008"/>
            <a:ext cx="3358129" cy="4626592"/>
          </a:xfrm>
          <a:prstGeom prst="rect">
            <a:avLst/>
          </a:prstGeom>
        </p:spPr>
      </p:pic>
      <p:sp>
        <p:nvSpPr>
          <p:cNvPr id="5" name="Freeform 7">
            <a:extLst>
              <a:ext uri="{FF2B5EF4-FFF2-40B4-BE49-F238E27FC236}">
                <a16:creationId xmlns:a16="http://schemas.microsoft.com/office/drawing/2014/main" id="{148EB319-B478-43F1-E10B-99B0855CD8CB}"/>
              </a:ext>
            </a:extLst>
          </p:cNvPr>
          <p:cNvSpPr/>
          <p:nvPr/>
        </p:nvSpPr>
        <p:spPr>
          <a:xfrm>
            <a:off x="5029200" y="1143000"/>
            <a:ext cx="6400800" cy="4267200"/>
          </a:xfrm>
          <a:custGeom>
            <a:avLst/>
            <a:gdLst/>
            <a:ahLst/>
            <a:cxnLst/>
            <a:rect l="l" t="t" r="r" b="b"/>
            <a:pathLst>
              <a:path w="1913890" h="1913890">
                <a:moveTo>
                  <a:pt x="0" y="0"/>
                </a:moveTo>
                <a:lnTo>
                  <a:pt x="1913890" y="0"/>
                </a:lnTo>
                <a:lnTo>
                  <a:pt x="1913890" y="1913890"/>
                </a:lnTo>
                <a:lnTo>
                  <a:pt x="0" y="1913890"/>
                </a:lnTo>
                <a:close/>
              </a:path>
            </a:pathLst>
          </a:custGeom>
          <a:solidFill>
            <a:srgbClr val="78BE20"/>
          </a:solidFill>
        </p:spPr>
        <p:txBody>
          <a:bodyPr/>
          <a:lstStyle/>
          <a:p>
            <a:pPr algn="ctr" defTabSz="609630"/>
            <a:endParaRPr lang="en-GB" sz="5867" dirty="0">
              <a:solidFill>
                <a:prstClr val="white"/>
              </a:solidFill>
              <a:latin typeface="Arial" panose="020B0604020202020204" pitchFamily="34" charset="0"/>
              <a:cs typeface="Arial" panose="020B0604020202020204" pitchFamily="34" charset="0"/>
            </a:endParaRPr>
          </a:p>
          <a:p>
            <a:pPr algn="ctr" defTabSz="609630"/>
            <a:r>
              <a:rPr lang="en-GB" sz="5867" dirty="0">
                <a:solidFill>
                  <a:prstClr val="white"/>
                </a:solidFill>
                <a:latin typeface="Arial" panose="020B0604020202020204" pitchFamily="34" charset="0"/>
                <a:cs typeface="Arial" panose="020B0604020202020204" pitchFamily="34" charset="0"/>
              </a:rPr>
              <a:t>Diet and Menopause</a:t>
            </a:r>
            <a:r>
              <a:rPr lang="en-GB" sz="1200" dirty="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7952374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8d1c6231-97c1-4f45-95ad-45e95629dfe6" xsi:nil="true"/>
    <lcf76f155ced4ddcb4097134ff3c332f xmlns="8d1c6231-97c1-4f45-95ad-45e95629dfe6">
      <Terms xmlns="http://schemas.microsoft.com/office/infopath/2007/PartnerControls"/>
    </lcf76f155ced4ddcb4097134ff3c332f>
    <TaxCatchAll xmlns="342f5322-befa-4def-a2b8-2dafb57edc4f" xsi:nil="true"/>
    <Datemodified xmlns="8d1c6231-97c1-4f45-95ad-45e95629dfe6"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27EFEC4EA97304D8C64793F87127202" ma:contentTypeVersion="20" ma:contentTypeDescription="Create a new document." ma:contentTypeScope="" ma:versionID="9702d8f7785127dd4bbc3a23a0389725">
  <xsd:schema xmlns:xsd="http://www.w3.org/2001/XMLSchema" xmlns:xs="http://www.w3.org/2001/XMLSchema" xmlns:p="http://schemas.microsoft.com/office/2006/metadata/properties" xmlns:ns2="8d1c6231-97c1-4f45-95ad-45e95629dfe6" xmlns:ns3="342f5322-befa-4def-a2b8-2dafb57edc4f" targetNamespace="http://schemas.microsoft.com/office/2006/metadata/properties" ma:root="true" ma:fieldsID="30d2d389458562d6df02434136262076" ns2:_="" ns3:_="">
    <xsd:import namespace="8d1c6231-97c1-4f45-95ad-45e95629dfe6"/>
    <xsd:import namespace="342f5322-befa-4def-a2b8-2dafb57edc4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Datemodified" minOccurs="0"/>
                <xsd:element ref="ns2:MediaLengthInSeconds" minOccurs="0"/>
                <xsd:element ref="ns2:lcf76f155ced4ddcb4097134ff3c332f" minOccurs="0"/>
                <xsd:element ref="ns3:TaxCatchAll" minOccurs="0"/>
                <xsd:element ref="ns2:_Flow_SignoffStatu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1c6231-97c1-4f45-95ad-45e95629df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modified" ma:index="20" nillable="true" ma:displayName="Date modified" ma:format="DateTime" ma:indexed="true" ma:internalName="Datemodifi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e2a794df-04d0-4f42-ab98-dd968cb70f39" ma:termSetId="09814cd3-568e-fe90-9814-8d621ff8fb84" ma:anchorId="fba54fb3-c3e1-fe81-a776-ca4b69148c4d" ma:open="true" ma:isKeyword="false">
      <xsd:complexType>
        <xsd:sequence>
          <xsd:element ref="pc:Terms" minOccurs="0" maxOccurs="1"/>
        </xsd:sequence>
      </xsd:complexType>
    </xsd:element>
    <xsd:element name="_Flow_SignoffStatus" ma:index="25" nillable="true" ma:displayName="Sign-off status" ma:internalName="Sign_x002d_off_x0020_status">
      <xsd:simpleType>
        <xsd:restriction base="dms:Text"/>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2f5322-befa-4def-a2b8-2dafb57edc4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42beff60-a3c0-468b-8d55-cabdd76dd0b7}" ma:internalName="TaxCatchAll" ma:showField="CatchAllData" ma:web="342f5322-befa-4def-a2b8-2dafb57edc4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84E913-8214-4961-BCDC-EB7ECBBDD736}">
  <ds:schemaRefs>
    <ds:schemaRef ds:uri="http://schemas.microsoft.com/office/2006/metadata/properties"/>
    <ds:schemaRef ds:uri="http://schemas.microsoft.com/office/infopath/2007/PartnerControls"/>
    <ds:schemaRef ds:uri="8d1c6231-97c1-4f45-95ad-45e95629dfe6"/>
    <ds:schemaRef ds:uri="342f5322-befa-4def-a2b8-2dafb57edc4f"/>
  </ds:schemaRefs>
</ds:datastoreItem>
</file>

<file path=customXml/itemProps2.xml><?xml version="1.0" encoding="utf-8"?>
<ds:datastoreItem xmlns:ds="http://schemas.openxmlformats.org/officeDocument/2006/customXml" ds:itemID="{4C1EB509-16EE-455F-8081-3CB5C6197D6E}">
  <ds:schemaRefs>
    <ds:schemaRef ds:uri="http://schemas.microsoft.com/sharepoint/v3/contenttype/forms"/>
  </ds:schemaRefs>
</ds:datastoreItem>
</file>

<file path=customXml/itemProps3.xml><?xml version="1.0" encoding="utf-8"?>
<ds:datastoreItem xmlns:ds="http://schemas.openxmlformats.org/officeDocument/2006/customXml" ds:itemID="{65FC4DFF-5605-4880-84DE-0A4DFFFDD7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1c6231-97c1-4f45-95ad-45e95629dfe6"/>
    <ds:schemaRef ds:uri="342f5322-befa-4def-a2b8-2dafb57edc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223</TotalTime>
  <Words>1886</Words>
  <Application>Microsoft Office PowerPoint</Application>
  <PresentationFormat>Widescreen</PresentationFormat>
  <Paragraphs>310</Paragraphs>
  <Slides>25</Slides>
  <Notes>24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25</vt:i4>
      </vt:variant>
    </vt:vector>
  </HeadingPairs>
  <TitlesOfParts>
    <vt:vector size="34" baseType="lpstr">
      <vt:lpstr>Aptos</vt:lpstr>
      <vt:lpstr>Aptos Display</vt:lpstr>
      <vt:lpstr>Arial</vt:lpstr>
      <vt:lpstr>Calibri</vt:lpstr>
      <vt:lpstr>Courier New</vt:lpstr>
      <vt:lpstr>Roboto Mono</vt:lpstr>
      <vt:lpstr>Wingdings</vt:lpstr>
      <vt:lpstr>Office Theme</vt:lpstr>
      <vt:lpstr>1_Office Theme</vt:lpstr>
      <vt:lpstr>Menopause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of the most common conditions associated with perimenopause or menopause is weight:  *Oestrogen levels reduce causing fat to increase *Metabolism slows down  *Hunger is affected</vt:lpstr>
      <vt:lpstr>PowerPoint Presentation</vt:lpstr>
      <vt:lpstr>PowerPoint Presentation</vt:lpstr>
      <vt:lpstr>Weight management behaviours to aim for: </vt:lpstr>
      <vt:lpstr>PowerPoint Presentation</vt:lpstr>
      <vt:lpstr>Common symptom: Hot sweats/night sweats</vt:lpstr>
      <vt:lpstr>Symptoms: Sleep</vt:lpstr>
      <vt:lpstr>PowerPoint Presentation</vt:lpstr>
      <vt:lpstr>Heart Health</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Kirsty Hinton</dc:creator>
  <cp:lastModifiedBy>Kirsty Hinton</cp:lastModifiedBy>
  <cp:revision>1</cp:revision>
  <dcterms:created xsi:type="dcterms:W3CDTF">2024-11-29T08:23:13Z</dcterms:created>
  <dcterms:modified xsi:type="dcterms:W3CDTF">2025-01-20T15:10:23Z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0x010100027EFEC4EA97304D8C64793F87127202</vt:lpwstr>
  </property>
  <property fmtid="{D5CDD505-2E9C-101B-9397-08002B2CF9AE}" pid="3" name="MediaServiceImageTags">
    <vt:lpwstr/>
  </property>
</Properties>
</file>