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charts/chart14.xml" ContentType="application/vnd.openxmlformats-officedocument.drawingml.chart+xml"/>
  <Override PartName="/ppt/charts/chart15.xml" ContentType="application/vnd.openxmlformats-officedocument.drawingml.chart+xml"/>
  <Override PartName="/ppt/charts/chart16.xml" ContentType="application/vnd.openxmlformats-officedocument.drawingml.chart+xml"/>
  <Override PartName="/ppt/charts/chart17.xml" ContentType="application/vnd.openxmlformats-officedocument.drawingml.chart+xml"/>
  <Override PartName="/ppt/charts/chart18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26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</p:sldIdLst>
  <p:sldSz cx="13004800" cy="97536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584200" rtl="0" fontAlgn="auto" latinLnBrk="0" hangingPunct="0">
      <a:lnSpc>
        <a:spcPct val="100000"/>
      </a:lnSpc>
      <a:spcBef>
        <a:spcPts val="2400"/>
      </a:spcBef>
      <a:spcAft>
        <a:spcPts val="0"/>
      </a:spcAft>
      <a:buClrTx/>
      <a:buSzTx/>
      <a:buFontTx/>
      <a:buNone/>
      <a:tabLst/>
      <a:defRPr kumimoji="0" sz="2000" b="0" i="0" u="none" strike="noStrike" cap="none" spc="0" normalizeH="0" baseline="0">
        <a:ln>
          <a:noFill/>
        </a:ln>
        <a:solidFill>
          <a:srgbClr val="222222"/>
        </a:solidFill>
        <a:effectLst/>
        <a:uFillTx/>
        <a:latin typeface="DIN Condensed"/>
        <a:ea typeface="DIN Condensed"/>
        <a:cs typeface="DIN Condensed"/>
        <a:sym typeface="DIN Condensed"/>
      </a:defRPr>
    </a:lvl1pPr>
    <a:lvl2pPr marL="0" marR="0" indent="0" algn="l" defTabSz="584200" rtl="0" fontAlgn="auto" latinLnBrk="0" hangingPunct="0">
      <a:lnSpc>
        <a:spcPct val="100000"/>
      </a:lnSpc>
      <a:spcBef>
        <a:spcPts val="2400"/>
      </a:spcBef>
      <a:spcAft>
        <a:spcPts val="0"/>
      </a:spcAft>
      <a:buClrTx/>
      <a:buSzTx/>
      <a:buFontTx/>
      <a:buNone/>
      <a:tabLst/>
      <a:defRPr kumimoji="0" sz="2000" b="0" i="0" u="none" strike="noStrike" cap="none" spc="0" normalizeH="0" baseline="0">
        <a:ln>
          <a:noFill/>
        </a:ln>
        <a:solidFill>
          <a:srgbClr val="222222"/>
        </a:solidFill>
        <a:effectLst/>
        <a:uFillTx/>
        <a:latin typeface="DIN Condensed"/>
        <a:ea typeface="DIN Condensed"/>
        <a:cs typeface="DIN Condensed"/>
        <a:sym typeface="DIN Condensed"/>
      </a:defRPr>
    </a:lvl2pPr>
    <a:lvl3pPr marL="0" marR="0" indent="0" algn="l" defTabSz="584200" rtl="0" fontAlgn="auto" latinLnBrk="0" hangingPunct="0">
      <a:lnSpc>
        <a:spcPct val="100000"/>
      </a:lnSpc>
      <a:spcBef>
        <a:spcPts val="2400"/>
      </a:spcBef>
      <a:spcAft>
        <a:spcPts val="0"/>
      </a:spcAft>
      <a:buClrTx/>
      <a:buSzTx/>
      <a:buFontTx/>
      <a:buNone/>
      <a:tabLst/>
      <a:defRPr kumimoji="0" sz="2000" b="0" i="0" u="none" strike="noStrike" cap="none" spc="0" normalizeH="0" baseline="0">
        <a:ln>
          <a:noFill/>
        </a:ln>
        <a:solidFill>
          <a:srgbClr val="222222"/>
        </a:solidFill>
        <a:effectLst/>
        <a:uFillTx/>
        <a:latin typeface="DIN Condensed"/>
        <a:ea typeface="DIN Condensed"/>
        <a:cs typeface="DIN Condensed"/>
        <a:sym typeface="DIN Condensed"/>
      </a:defRPr>
    </a:lvl3pPr>
    <a:lvl4pPr marL="0" marR="0" indent="0" algn="l" defTabSz="584200" rtl="0" fontAlgn="auto" latinLnBrk="0" hangingPunct="0">
      <a:lnSpc>
        <a:spcPct val="100000"/>
      </a:lnSpc>
      <a:spcBef>
        <a:spcPts val="2400"/>
      </a:spcBef>
      <a:spcAft>
        <a:spcPts val="0"/>
      </a:spcAft>
      <a:buClrTx/>
      <a:buSzTx/>
      <a:buFontTx/>
      <a:buNone/>
      <a:tabLst/>
      <a:defRPr kumimoji="0" sz="2000" b="0" i="0" u="none" strike="noStrike" cap="none" spc="0" normalizeH="0" baseline="0">
        <a:ln>
          <a:noFill/>
        </a:ln>
        <a:solidFill>
          <a:srgbClr val="222222"/>
        </a:solidFill>
        <a:effectLst/>
        <a:uFillTx/>
        <a:latin typeface="DIN Condensed"/>
        <a:ea typeface="DIN Condensed"/>
        <a:cs typeface="DIN Condensed"/>
        <a:sym typeface="DIN Condensed"/>
      </a:defRPr>
    </a:lvl4pPr>
    <a:lvl5pPr marL="0" marR="0" indent="0" algn="l" defTabSz="584200" rtl="0" fontAlgn="auto" latinLnBrk="0" hangingPunct="0">
      <a:lnSpc>
        <a:spcPct val="100000"/>
      </a:lnSpc>
      <a:spcBef>
        <a:spcPts val="2400"/>
      </a:spcBef>
      <a:spcAft>
        <a:spcPts val="0"/>
      </a:spcAft>
      <a:buClrTx/>
      <a:buSzTx/>
      <a:buFontTx/>
      <a:buNone/>
      <a:tabLst/>
      <a:defRPr kumimoji="0" sz="2000" b="0" i="0" u="none" strike="noStrike" cap="none" spc="0" normalizeH="0" baseline="0">
        <a:ln>
          <a:noFill/>
        </a:ln>
        <a:solidFill>
          <a:srgbClr val="222222"/>
        </a:solidFill>
        <a:effectLst/>
        <a:uFillTx/>
        <a:latin typeface="DIN Condensed"/>
        <a:ea typeface="DIN Condensed"/>
        <a:cs typeface="DIN Condensed"/>
        <a:sym typeface="DIN Condensed"/>
      </a:defRPr>
    </a:lvl5pPr>
    <a:lvl6pPr marL="0" marR="0" indent="0" algn="l" defTabSz="584200" rtl="0" fontAlgn="auto" latinLnBrk="0" hangingPunct="0">
      <a:lnSpc>
        <a:spcPct val="100000"/>
      </a:lnSpc>
      <a:spcBef>
        <a:spcPts val="2400"/>
      </a:spcBef>
      <a:spcAft>
        <a:spcPts val="0"/>
      </a:spcAft>
      <a:buClrTx/>
      <a:buSzTx/>
      <a:buFontTx/>
      <a:buNone/>
      <a:tabLst/>
      <a:defRPr kumimoji="0" sz="2000" b="0" i="0" u="none" strike="noStrike" cap="none" spc="0" normalizeH="0" baseline="0">
        <a:ln>
          <a:noFill/>
        </a:ln>
        <a:solidFill>
          <a:srgbClr val="222222"/>
        </a:solidFill>
        <a:effectLst/>
        <a:uFillTx/>
        <a:latin typeface="DIN Condensed"/>
        <a:ea typeface="DIN Condensed"/>
        <a:cs typeface="DIN Condensed"/>
        <a:sym typeface="DIN Condensed"/>
      </a:defRPr>
    </a:lvl6pPr>
    <a:lvl7pPr marL="0" marR="0" indent="0" algn="l" defTabSz="584200" rtl="0" fontAlgn="auto" latinLnBrk="0" hangingPunct="0">
      <a:lnSpc>
        <a:spcPct val="100000"/>
      </a:lnSpc>
      <a:spcBef>
        <a:spcPts val="2400"/>
      </a:spcBef>
      <a:spcAft>
        <a:spcPts val="0"/>
      </a:spcAft>
      <a:buClrTx/>
      <a:buSzTx/>
      <a:buFontTx/>
      <a:buNone/>
      <a:tabLst/>
      <a:defRPr kumimoji="0" sz="2000" b="0" i="0" u="none" strike="noStrike" cap="none" spc="0" normalizeH="0" baseline="0">
        <a:ln>
          <a:noFill/>
        </a:ln>
        <a:solidFill>
          <a:srgbClr val="222222"/>
        </a:solidFill>
        <a:effectLst/>
        <a:uFillTx/>
        <a:latin typeface="DIN Condensed"/>
        <a:ea typeface="DIN Condensed"/>
        <a:cs typeface="DIN Condensed"/>
        <a:sym typeface="DIN Condensed"/>
      </a:defRPr>
    </a:lvl7pPr>
    <a:lvl8pPr marL="0" marR="0" indent="0" algn="l" defTabSz="584200" rtl="0" fontAlgn="auto" latinLnBrk="0" hangingPunct="0">
      <a:lnSpc>
        <a:spcPct val="100000"/>
      </a:lnSpc>
      <a:spcBef>
        <a:spcPts val="2400"/>
      </a:spcBef>
      <a:spcAft>
        <a:spcPts val="0"/>
      </a:spcAft>
      <a:buClrTx/>
      <a:buSzTx/>
      <a:buFontTx/>
      <a:buNone/>
      <a:tabLst/>
      <a:defRPr kumimoji="0" sz="2000" b="0" i="0" u="none" strike="noStrike" cap="none" spc="0" normalizeH="0" baseline="0">
        <a:ln>
          <a:noFill/>
        </a:ln>
        <a:solidFill>
          <a:srgbClr val="222222"/>
        </a:solidFill>
        <a:effectLst/>
        <a:uFillTx/>
        <a:latin typeface="DIN Condensed"/>
        <a:ea typeface="DIN Condensed"/>
        <a:cs typeface="DIN Condensed"/>
        <a:sym typeface="DIN Condensed"/>
      </a:defRPr>
    </a:lvl8pPr>
    <a:lvl9pPr marL="0" marR="0" indent="0" algn="l" defTabSz="584200" rtl="0" fontAlgn="auto" latinLnBrk="0" hangingPunct="0">
      <a:lnSpc>
        <a:spcPct val="100000"/>
      </a:lnSpc>
      <a:spcBef>
        <a:spcPts val="2400"/>
      </a:spcBef>
      <a:spcAft>
        <a:spcPts val="0"/>
      </a:spcAft>
      <a:buClrTx/>
      <a:buSzTx/>
      <a:buFontTx/>
      <a:buNone/>
      <a:tabLst/>
      <a:defRPr kumimoji="0" sz="2000" b="0" i="0" u="none" strike="noStrike" cap="none" spc="0" normalizeH="0" baseline="0">
        <a:ln>
          <a:noFill/>
        </a:ln>
        <a:solidFill>
          <a:srgbClr val="222222"/>
        </a:solidFill>
        <a:effectLst/>
        <a:uFillTx/>
        <a:latin typeface="DIN Condensed"/>
        <a:ea typeface="DIN Condensed"/>
        <a:cs typeface="DIN Condensed"/>
        <a:sym typeface="DIN Condensed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>
          <a:latin typeface="DIN Condensed"/>
          <a:ea typeface="DIN Condensed"/>
          <a:cs typeface="DIN Condensed"/>
        </a:font>
        <a:srgbClr val="222222"/>
      </a:tcTxStyle>
      <a:tcStyle>
        <a:tcBdr>
          <a:left>
            <a:ln w="12700" cap="flat">
              <a:solidFill>
                <a:srgbClr val="838787"/>
              </a:solidFill>
              <a:prstDash val="solid"/>
              <a:round/>
            </a:ln>
          </a:left>
          <a:right>
            <a:ln w="12700" cap="flat">
              <a:solidFill>
                <a:srgbClr val="838787"/>
              </a:solidFill>
              <a:prstDash val="solid"/>
              <a:round/>
            </a:ln>
          </a:right>
          <a:top>
            <a:ln w="12700" cap="flat">
              <a:solidFill>
                <a:srgbClr val="838787"/>
              </a:solidFill>
              <a:prstDash val="solid"/>
              <a:round/>
            </a:ln>
          </a:top>
          <a:bottom>
            <a:ln w="12700" cap="flat">
              <a:solidFill>
                <a:srgbClr val="838787"/>
              </a:solidFill>
              <a:prstDash val="solid"/>
              <a:round/>
            </a:ln>
          </a:bottom>
          <a:insideH>
            <a:ln w="12700" cap="flat">
              <a:solidFill>
                <a:srgbClr val="838787"/>
              </a:solidFill>
              <a:prstDash val="solid"/>
              <a:round/>
            </a:ln>
          </a:insideH>
          <a:insideV>
            <a:ln w="12700" cap="flat">
              <a:solidFill>
                <a:srgbClr val="838787"/>
              </a:solidFill>
              <a:prstDash val="solid"/>
              <a:round/>
            </a:ln>
          </a:insideV>
        </a:tcBdr>
        <a:fill>
          <a:solidFill>
            <a:srgbClr val="CCE0F1"/>
          </a:solidFill>
        </a:fill>
      </a:tcStyle>
    </a:wholeTbl>
    <a:band2H>
      <a:tcTxStyle/>
      <a:tcStyle>
        <a:tcBdr/>
        <a:fill>
          <a:solidFill>
            <a:srgbClr val="E7F0F8"/>
          </a:solidFill>
        </a:fill>
      </a:tcStyle>
    </a:band2H>
    <a:firstCol>
      <a:tcTxStyle b="on" i="off">
        <a:font>
          <a:latin typeface="DIN Condensed"/>
          <a:ea typeface="DIN Condensed"/>
          <a:cs typeface="DIN Condensed"/>
        </a:font>
        <a:srgbClr val="838787"/>
      </a:tcTxStyle>
      <a:tcStyle>
        <a:tcBdr>
          <a:left>
            <a:ln w="12700" cap="flat">
              <a:solidFill>
                <a:srgbClr val="838787"/>
              </a:solidFill>
              <a:prstDash val="solid"/>
              <a:round/>
            </a:ln>
          </a:left>
          <a:right>
            <a:ln w="12700" cap="flat">
              <a:solidFill>
                <a:srgbClr val="838787"/>
              </a:solidFill>
              <a:prstDash val="solid"/>
              <a:round/>
            </a:ln>
          </a:right>
          <a:top>
            <a:ln w="12700" cap="flat">
              <a:solidFill>
                <a:srgbClr val="838787"/>
              </a:solidFill>
              <a:prstDash val="solid"/>
              <a:round/>
            </a:ln>
          </a:top>
          <a:bottom>
            <a:ln w="12700" cap="flat">
              <a:solidFill>
                <a:srgbClr val="838787"/>
              </a:solidFill>
              <a:prstDash val="solid"/>
              <a:round/>
            </a:ln>
          </a:bottom>
          <a:insideH>
            <a:ln w="12700" cap="flat">
              <a:solidFill>
                <a:srgbClr val="838787"/>
              </a:solidFill>
              <a:prstDash val="solid"/>
              <a:round/>
            </a:ln>
          </a:insideH>
          <a:insideV>
            <a:ln w="12700" cap="flat">
              <a:solidFill>
                <a:srgbClr val="838787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>
          <a:latin typeface="DIN Condensed"/>
          <a:ea typeface="DIN Condensed"/>
          <a:cs typeface="DIN Condensed"/>
        </a:font>
        <a:srgbClr val="838787"/>
      </a:tcTxStyle>
      <a:tcStyle>
        <a:tcBdr>
          <a:left>
            <a:ln w="12700" cap="flat">
              <a:solidFill>
                <a:srgbClr val="838787"/>
              </a:solidFill>
              <a:prstDash val="solid"/>
              <a:round/>
            </a:ln>
          </a:left>
          <a:right>
            <a:ln w="12700" cap="flat">
              <a:solidFill>
                <a:srgbClr val="838787"/>
              </a:solidFill>
              <a:prstDash val="solid"/>
              <a:round/>
            </a:ln>
          </a:right>
          <a:top>
            <a:ln w="38100" cap="flat">
              <a:solidFill>
                <a:srgbClr val="838787"/>
              </a:solidFill>
              <a:prstDash val="solid"/>
              <a:round/>
            </a:ln>
          </a:top>
          <a:bottom>
            <a:ln w="12700" cap="flat">
              <a:solidFill>
                <a:srgbClr val="838787"/>
              </a:solidFill>
              <a:prstDash val="solid"/>
              <a:round/>
            </a:ln>
          </a:bottom>
          <a:insideH>
            <a:ln w="12700" cap="flat">
              <a:solidFill>
                <a:srgbClr val="838787"/>
              </a:solidFill>
              <a:prstDash val="solid"/>
              <a:round/>
            </a:ln>
          </a:insideH>
          <a:insideV>
            <a:ln w="12700" cap="flat">
              <a:solidFill>
                <a:srgbClr val="838787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>
          <a:latin typeface="DIN Condensed"/>
          <a:ea typeface="DIN Condensed"/>
          <a:cs typeface="DIN Condensed"/>
        </a:font>
        <a:srgbClr val="838787"/>
      </a:tcTxStyle>
      <a:tcStyle>
        <a:tcBdr>
          <a:left>
            <a:ln w="12700" cap="flat">
              <a:solidFill>
                <a:srgbClr val="838787"/>
              </a:solidFill>
              <a:prstDash val="solid"/>
              <a:round/>
            </a:ln>
          </a:left>
          <a:right>
            <a:ln w="12700" cap="flat">
              <a:solidFill>
                <a:srgbClr val="838787"/>
              </a:solidFill>
              <a:prstDash val="solid"/>
              <a:round/>
            </a:ln>
          </a:right>
          <a:top>
            <a:ln w="12700" cap="flat">
              <a:solidFill>
                <a:srgbClr val="838787"/>
              </a:solidFill>
              <a:prstDash val="solid"/>
              <a:round/>
            </a:ln>
          </a:top>
          <a:bottom>
            <a:ln w="38100" cap="flat">
              <a:solidFill>
                <a:srgbClr val="838787"/>
              </a:solidFill>
              <a:prstDash val="solid"/>
              <a:round/>
            </a:ln>
          </a:bottom>
          <a:insideH>
            <a:ln w="12700" cap="flat">
              <a:solidFill>
                <a:srgbClr val="838787"/>
              </a:solidFill>
              <a:prstDash val="solid"/>
              <a:round/>
            </a:ln>
          </a:insideH>
          <a:insideV>
            <a:ln w="12700" cap="flat">
              <a:solidFill>
                <a:srgbClr val="838787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DIN Condensed"/>
          <a:ea typeface="DIN Condensed"/>
          <a:cs typeface="DIN Condensed"/>
        </a:font>
        <a:srgbClr val="222222"/>
      </a:tcTxStyle>
      <a:tcStyle>
        <a:tcBdr>
          <a:left>
            <a:ln w="12700" cap="flat">
              <a:solidFill>
                <a:srgbClr val="838787"/>
              </a:solidFill>
              <a:prstDash val="solid"/>
              <a:round/>
            </a:ln>
          </a:left>
          <a:right>
            <a:ln w="12700" cap="flat">
              <a:solidFill>
                <a:srgbClr val="838787"/>
              </a:solidFill>
              <a:prstDash val="solid"/>
              <a:round/>
            </a:ln>
          </a:right>
          <a:top>
            <a:ln w="12700" cap="flat">
              <a:solidFill>
                <a:srgbClr val="838787"/>
              </a:solidFill>
              <a:prstDash val="solid"/>
              <a:round/>
            </a:ln>
          </a:top>
          <a:bottom>
            <a:ln w="12700" cap="flat">
              <a:solidFill>
                <a:srgbClr val="838787"/>
              </a:solidFill>
              <a:prstDash val="solid"/>
              <a:round/>
            </a:ln>
          </a:bottom>
          <a:insideH>
            <a:ln w="12700" cap="flat">
              <a:solidFill>
                <a:srgbClr val="838787"/>
              </a:solidFill>
              <a:prstDash val="solid"/>
              <a:round/>
            </a:ln>
          </a:insideH>
          <a:insideV>
            <a:ln w="12700" cap="flat">
              <a:solidFill>
                <a:srgbClr val="838787"/>
              </a:solidFill>
              <a:prstDash val="solid"/>
              <a:round/>
            </a:ln>
          </a:insideV>
        </a:tcBdr>
        <a:fill>
          <a:solidFill>
            <a:srgbClr val="D9E8D1"/>
          </a:solidFill>
        </a:fill>
      </a:tcStyle>
    </a:wholeTbl>
    <a:band2H>
      <a:tcTxStyle/>
      <a:tcStyle>
        <a:tcBdr/>
        <a:fill>
          <a:solidFill>
            <a:srgbClr val="EDF4E9"/>
          </a:solidFill>
        </a:fill>
      </a:tcStyle>
    </a:band2H>
    <a:firstCol>
      <a:tcTxStyle b="on" i="off">
        <a:font>
          <a:latin typeface="DIN Condensed"/>
          <a:ea typeface="DIN Condensed"/>
          <a:cs typeface="DIN Condensed"/>
        </a:font>
        <a:srgbClr val="838787"/>
      </a:tcTxStyle>
      <a:tcStyle>
        <a:tcBdr>
          <a:left>
            <a:ln w="12700" cap="flat">
              <a:solidFill>
                <a:srgbClr val="838787"/>
              </a:solidFill>
              <a:prstDash val="solid"/>
              <a:round/>
            </a:ln>
          </a:left>
          <a:right>
            <a:ln w="12700" cap="flat">
              <a:solidFill>
                <a:srgbClr val="838787"/>
              </a:solidFill>
              <a:prstDash val="solid"/>
              <a:round/>
            </a:ln>
          </a:right>
          <a:top>
            <a:ln w="12700" cap="flat">
              <a:solidFill>
                <a:srgbClr val="838787"/>
              </a:solidFill>
              <a:prstDash val="solid"/>
              <a:round/>
            </a:ln>
          </a:top>
          <a:bottom>
            <a:ln w="12700" cap="flat">
              <a:solidFill>
                <a:srgbClr val="838787"/>
              </a:solidFill>
              <a:prstDash val="solid"/>
              <a:round/>
            </a:ln>
          </a:bottom>
          <a:insideH>
            <a:ln w="12700" cap="flat">
              <a:solidFill>
                <a:srgbClr val="838787"/>
              </a:solidFill>
              <a:prstDash val="solid"/>
              <a:round/>
            </a:ln>
          </a:insideH>
          <a:insideV>
            <a:ln w="12700" cap="flat">
              <a:solidFill>
                <a:srgbClr val="838787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>
          <a:latin typeface="DIN Condensed"/>
          <a:ea typeface="DIN Condensed"/>
          <a:cs typeface="DIN Condensed"/>
        </a:font>
        <a:srgbClr val="838787"/>
      </a:tcTxStyle>
      <a:tcStyle>
        <a:tcBdr>
          <a:left>
            <a:ln w="12700" cap="flat">
              <a:solidFill>
                <a:srgbClr val="838787"/>
              </a:solidFill>
              <a:prstDash val="solid"/>
              <a:round/>
            </a:ln>
          </a:left>
          <a:right>
            <a:ln w="12700" cap="flat">
              <a:solidFill>
                <a:srgbClr val="838787"/>
              </a:solidFill>
              <a:prstDash val="solid"/>
              <a:round/>
            </a:ln>
          </a:right>
          <a:top>
            <a:ln w="38100" cap="flat">
              <a:solidFill>
                <a:srgbClr val="838787"/>
              </a:solidFill>
              <a:prstDash val="solid"/>
              <a:round/>
            </a:ln>
          </a:top>
          <a:bottom>
            <a:ln w="12700" cap="flat">
              <a:solidFill>
                <a:srgbClr val="838787"/>
              </a:solidFill>
              <a:prstDash val="solid"/>
              <a:round/>
            </a:ln>
          </a:bottom>
          <a:insideH>
            <a:ln w="12700" cap="flat">
              <a:solidFill>
                <a:srgbClr val="838787"/>
              </a:solidFill>
              <a:prstDash val="solid"/>
              <a:round/>
            </a:ln>
          </a:insideH>
          <a:insideV>
            <a:ln w="12700" cap="flat">
              <a:solidFill>
                <a:srgbClr val="838787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>
          <a:latin typeface="DIN Condensed"/>
          <a:ea typeface="DIN Condensed"/>
          <a:cs typeface="DIN Condensed"/>
        </a:font>
        <a:srgbClr val="838787"/>
      </a:tcTxStyle>
      <a:tcStyle>
        <a:tcBdr>
          <a:left>
            <a:ln w="12700" cap="flat">
              <a:solidFill>
                <a:srgbClr val="838787"/>
              </a:solidFill>
              <a:prstDash val="solid"/>
              <a:round/>
            </a:ln>
          </a:left>
          <a:right>
            <a:ln w="12700" cap="flat">
              <a:solidFill>
                <a:srgbClr val="838787"/>
              </a:solidFill>
              <a:prstDash val="solid"/>
              <a:round/>
            </a:ln>
          </a:right>
          <a:top>
            <a:ln w="12700" cap="flat">
              <a:solidFill>
                <a:srgbClr val="838787"/>
              </a:solidFill>
              <a:prstDash val="solid"/>
              <a:round/>
            </a:ln>
          </a:top>
          <a:bottom>
            <a:ln w="38100" cap="flat">
              <a:solidFill>
                <a:srgbClr val="838787"/>
              </a:solidFill>
              <a:prstDash val="solid"/>
              <a:round/>
            </a:ln>
          </a:bottom>
          <a:insideH>
            <a:ln w="12700" cap="flat">
              <a:solidFill>
                <a:srgbClr val="838787"/>
              </a:solidFill>
              <a:prstDash val="solid"/>
              <a:round/>
            </a:ln>
          </a:insideH>
          <a:insideV>
            <a:ln w="12700" cap="flat">
              <a:solidFill>
                <a:srgbClr val="838787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DIN Condensed"/>
          <a:ea typeface="DIN Condensed"/>
          <a:cs typeface="DIN Condensed"/>
        </a:font>
        <a:srgbClr val="222222"/>
      </a:tcTxStyle>
      <a:tcStyle>
        <a:tcBdr>
          <a:left>
            <a:ln w="12700" cap="flat">
              <a:solidFill>
                <a:srgbClr val="838787"/>
              </a:solidFill>
              <a:prstDash val="solid"/>
              <a:round/>
            </a:ln>
          </a:left>
          <a:right>
            <a:ln w="12700" cap="flat">
              <a:solidFill>
                <a:srgbClr val="838787"/>
              </a:solidFill>
              <a:prstDash val="solid"/>
              <a:round/>
            </a:ln>
          </a:right>
          <a:top>
            <a:ln w="12700" cap="flat">
              <a:solidFill>
                <a:srgbClr val="838787"/>
              </a:solidFill>
              <a:prstDash val="solid"/>
              <a:round/>
            </a:ln>
          </a:top>
          <a:bottom>
            <a:ln w="12700" cap="flat">
              <a:solidFill>
                <a:srgbClr val="838787"/>
              </a:solidFill>
              <a:prstDash val="solid"/>
              <a:round/>
            </a:ln>
          </a:bottom>
          <a:insideH>
            <a:ln w="12700" cap="flat">
              <a:solidFill>
                <a:srgbClr val="838787"/>
              </a:solidFill>
              <a:prstDash val="solid"/>
              <a:round/>
            </a:ln>
          </a:insideH>
          <a:insideV>
            <a:ln w="12700" cap="flat">
              <a:solidFill>
                <a:srgbClr val="838787"/>
              </a:solidFill>
              <a:prstDash val="solid"/>
              <a:round/>
            </a:ln>
          </a:insideV>
        </a:tcBdr>
        <a:fill>
          <a:solidFill>
            <a:srgbClr val="EACBD1"/>
          </a:solidFill>
        </a:fill>
      </a:tcStyle>
    </a:wholeTbl>
    <a:band2H>
      <a:tcTxStyle/>
      <a:tcStyle>
        <a:tcBdr/>
        <a:fill>
          <a:solidFill>
            <a:srgbClr val="F5E7E9"/>
          </a:solidFill>
        </a:fill>
      </a:tcStyle>
    </a:band2H>
    <a:firstCol>
      <a:tcTxStyle b="on" i="off">
        <a:font>
          <a:latin typeface="DIN Condensed"/>
          <a:ea typeface="DIN Condensed"/>
          <a:cs typeface="DIN Condensed"/>
        </a:font>
        <a:srgbClr val="838787"/>
      </a:tcTxStyle>
      <a:tcStyle>
        <a:tcBdr>
          <a:left>
            <a:ln w="12700" cap="flat">
              <a:solidFill>
                <a:srgbClr val="838787"/>
              </a:solidFill>
              <a:prstDash val="solid"/>
              <a:round/>
            </a:ln>
          </a:left>
          <a:right>
            <a:ln w="12700" cap="flat">
              <a:solidFill>
                <a:srgbClr val="838787"/>
              </a:solidFill>
              <a:prstDash val="solid"/>
              <a:round/>
            </a:ln>
          </a:right>
          <a:top>
            <a:ln w="12700" cap="flat">
              <a:solidFill>
                <a:srgbClr val="838787"/>
              </a:solidFill>
              <a:prstDash val="solid"/>
              <a:round/>
            </a:ln>
          </a:top>
          <a:bottom>
            <a:ln w="12700" cap="flat">
              <a:solidFill>
                <a:srgbClr val="838787"/>
              </a:solidFill>
              <a:prstDash val="solid"/>
              <a:round/>
            </a:ln>
          </a:bottom>
          <a:insideH>
            <a:ln w="12700" cap="flat">
              <a:solidFill>
                <a:srgbClr val="838787"/>
              </a:solidFill>
              <a:prstDash val="solid"/>
              <a:round/>
            </a:ln>
          </a:insideH>
          <a:insideV>
            <a:ln w="12700" cap="flat">
              <a:solidFill>
                <a:srgbClr val="838787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>
          <a:latin typeface="DIN Condensed"/>
          <a:ea typeface="DIN Condensed"/>
          <a:cs typeface="DIN Condensed"/>
        </a:font>
        <a:srgbClr val="838787"/>
      </a:tcTxStyle>
      <a:tcStyle>
        <a:tcBdr>
          <a:left>
            <a:ln w="12700" cap="flat">
              <a:solidFill>
                <a:srgbClr val="838787"/>
              </a:solidFill>
              <a:prstDash val="solid"/>
              <a:round/>
            </a:ln>
          </a:left>
          <a:right>
            <a:ln w="12700" cap="flat">
              <a:solidFill>
                <a:srgbClr val="838787"/>
              </a:solidFill>
              <a:prstDash val="solid"/>
              <a:round/>
            </a:ln>
          </a:right>
          <a:top>
            <a:ln w="38100" cap="flat">
              <a:solidFill>
                <a:srgbClr val="838787"/>
              </a:solidFill>
              <a:prstDash val="solid"/>
              <a:round/>
            </a:ln>
          </a:top>
          <a:bottom>
            <a:ln w="12700" cap="flat">
              <a:solidFill>
                <a:srgbClr val="838787"/>
              </a:solidFill>
              <a:prstDash val="solid"/>
              <a:round/>
            </a:ln>
          </a:bottom>
          <a:insideH>
            <a:ln w="12700" cap="flat">
              <a:solidFill>
                <a:srgbClr val="838787"/>
              </a:solidFill>
              <a:prstDash val="solid"/>
              <a:round/>
            </a:ln>
          </a:insideH>
          <a:insideV>
            <a:ln w="12700" cap="flat">
              <a:solidFill>
                <a:srgbClr val="838787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>
          <a:latin typeface="DIN Condensed"/>
          <a:ea typeface="DIN Condensed"/>
          <a:cs typeface="DIN Condensed"/>
        </a:font>
        <a:srgbClr val="838787"/>
      </a:tcTxStyle>
      <a:tcStyle>
        <a:tcBdr>
          <a:left>
            <a:ln w="12700" cap="flat">
              <a:solidFill>
                <a:srgbClr val="838787"/>
              </a:solidFill>
              <a:prstDash val="solid"/>
              <a:round/>
            </a:ln>
          </a:left>
          <a:right>
            <a:ln w="12700" cap="flat">
              <a:solidFill>
                <a:srgbClr val="838787"/>
              </a:solidFill>
              <a:prstDash val="solid"/>
              <a:round/>
            </a:ln>
          </a:right>
          <a:top>
            <a:ln w="12700" cap="flat">
              <a:solidFill>
                <a:srgbClr val="838787"/>
              </a:solidFill>
              <a:prstDash val="solid"/>
              <a:round/>
            </a:ln>
          </a:top>
          <a:bottom>
            <a:ln w="38100" cap="flat">
              <a:solidFill>
                <a:srgbClr val="838787"/>
              </a:solidFill>
              <a:prstDash val="solid"/>
              <a:round/>
            </a:ln>
          </a:bottom>
          <a:insideH>
            <a:ln w="12700" cap="flat">
              <a:solidFill>
                <a:srgbClr val="838787"/>
              </a:solidFill>
              <a:prstDash val="solid"/>
              <a:round/>
            </a:ln>
          </a:insideH>
          <a:insideV>
            <a:ln w="12700" cap="flat">
              <a:solidFill>
                <a:srgbClr val="838787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DIN Condensed"/>
          <a:ea typeface="DIN Condensed"/>
          <a:cs typeface="DIN Condensed"/>
        </a:font>
        <a:srgbClr val="222222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7E7E7"/>
          </a:solidFill>
        </a:fill>
      </a:tcStyle>
    </a:wholeTbl>
    <a:band2H>
      <a:tcTxStyle/>
      <a:tcStyle>
        <a:tcBdr/>
        <a:fill>
          <a:solidFill>
            <a:srgbClr val="838787"/>
          </a:solidFill>
        </a:fill>
      </a:tcStyle>
    </a:band2H>
    <a:firstCol>
      <a:tcTxStyle b="on" i="off">
        <a:font>
          <a:latin typeface="DIN Condensed"/>
          <a:ea typeface="DIN Condensed"/>
          <a:cs typeface="DIN Condensed"/>
        </a:font>
        <a:srgbClr val="838787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>
          <a:latin typeface="DIN Condensed"/>
          <a:ea typeface="DIN Condensed"/>
          <a:cs typeface="DIN Condensed"/>
        </a:font>
        <a:srgbClr val="222222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222222"/>
              </a:solidFill>
              <a:prstDash val="solid"/>
              <a:round/>
            </a:ln>
          </a:top>
          <a:bottom>
            <a:ln w="25400" cap="flat">
              <a:solidFill>
                <a:srgbClr val="222222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838787"/>
          </a:solidFill>
        </a:fill>
      </a:tcStyle>
    </a:lastRow>
    <a:firstRow>
      <a:tcTxStyle b="on" i="off">
        <a:font>
          <a:latin typeface="DIN Condensed"/>
          <a:ea typeface="DIN Condensed"/>
          <a:cs typeface="DIN Condensed"/>
        </a:font>
        <a:srgbClr val="838787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222222"/>
              </a:solidFill>
              <a:prstDash val="solid"/>
              <a:round/>
            </a:ln>
          </a:top>
          <a:bottom>
            <a:ln w="25400" cap="flat">
              <a:solidFill>
                <a:srgbClr val="222222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DIN Condensed"/>
          <a:ea typeface="DIN Condensed"/>
          <a:cs typeface="DIN Condensed"/>
        </a:font>
        <a:srgbClr val="222222"/>
      </a:tcTxStyle>
      <a:tcStyle>
        <a:tcBdr>
          <a:left>
            <a:ln w="12700" cap="flat">
              <a:solidFill>
                <a:srgbClr val="838787"/>
              </a:solidFill>
              <a:prstDash val="solid"/>
              <a:round/>
            </a:ln>
          </a:left>
          <a:right>
            <a:ln w="12700" cap="flat">
              <a:solidFill>
                <a:srgbClr val="838787"/>
              </a:solidFill>
              <a:prstDash val="solid"/>
              <a:round/>
            </a:ln>
          </a:right>
          <a:top>
            <a:ln w="12700" cap="flat">
              <a:solidFill>
                <a:srgbClr val="838787"/>
              </a:solidFill>
              <a:prstDash val="solid"/>
              <a:round/>
            </a:ln>
          </a:top>
          <a:bottom>
            <a:ln w="12700" cap="flat">
              <a:solidFill>
                <a:srgbClr val="838787"/>
              </a:solidFill>
              <a:prstDash val="solid"/>
              <a:round/>
            </a:ln>
          </a:bottom>
          <a:insideH>
            <a:ln w="12700" cap="flat">
              <a:solidFill>
                <a:srgbClr val="838787"/>
              </a:solidFill>
              <a:prstDash val="solid"/>
              <a:round/>
            </a:ln>
          </a:insideH>
          <a:insideV>
            <a:ln w="12700" cap="flat">
              <a:solidFill>
                <a:srgbClr val="838787"/>
              </a:solidFill>
              <a:prstDash val="solid"/>
              <a:round/>
            </a:ln>
          </a:insideV>
        </a:tcBdr>
        <a:fill>
          <a:solidFill>
            <a:srgbClr val="CBCBCB"/>
          </a:solidFill>
        </a:fill>
      </a:tcStyle>
    </a:wholeTbl>
    <a:band2H>
      <a:tcTxStyle/>
      <a:tcStyle>
        <a:tcBdr/>
        <a:fill>
          <a:solidFill>
            <a:srgbClr val="E7E7E7"/>
          </a:solidFill>
        </a:fill>
      </a:tcStyle>
    </a:band2H>
    <a:firstCol>
      <a:tcTxStyle b="on" i="off">
        <a:font>
          <a:latin typeface="DIN Condensed"/>
          <a:ea typeface="DIN Condensed"/>
          <a:cs typeface="DIN Condensed"/>
        </a:font>
        <a:srgbClr val="838787"/>
      </a:tcTxStyle>
      <a:tcStyle>
        <a:tcBdr>
          <a:left>
            <a:ln w="12700" cap="flat">
              <a:solidFill>
                <a:srgbClr val="838787"/>
              </a:solidFill>
              <a:prstDash val="solid"/>
              <a:round/>
            </a:ln>
          </a:left>
          <a:right>
            <a:ln w="12700" cap="flat">
              <a:solidFill>
                <a:srgbClr val="838787"/>
              </a:solidFill>
              <a:prstDash val="solid"/>
              <a:round/>
            </a:ln>
          </a:right>
          <a:top>
            <a:ln w="12700" cap="flat">
              <a:solidFill>
                <a:srgbClr val="838787"/>
              </a:solidFill>
              <a:prstDash val="solid"/>
              <a:round/>
            </a:ln>
          </a:top>
          <a:bottom>
            <a:ln w="12700" cap="flat">
              <a:solidFill>
                <a:srgbClr val="838787"/>
              </a:solidFill>
              <a:prstDash val="solid"/>
              <a:round/>
            </a:ln>
          </a:bottom>
          <a:insideH>
            <a:ln w="12700" cap="flat">
              <a:solidFill>
                <a:srgbClr val="838787"/>
              </a:solidFill>
              <a:prstDash val="solid"/>
              <a:round/>
            </a:ln>
          </a:insideH>
          <a:insideV>
            <a:ln w="12700" cap="flat">
              <a:solidFill>
                <a:srgbClr val="838787"/>
              </a:solidFill>
              <a:prstDash val="solid"/>
              <a:round/>
            </a:ln>
          </a:insideV>
        </a:tcBdr>
        <a:fill>
          <a:solidFill>
            <a:srgbClr val="222222"/>
          </a:solidFill>
        </a:fill>
      </a:tcStyle>
    </a:firstCol>
    <a:lastRow>
      <a:tcTxStyle b="on" i="off">
        <a:font>
          <a:latin typeface="DIN Condensed"/>
          <a:ea typeface="DIN Condensed"/>
          <a:cs typeface="DIN Condensed"/>
        </a:font>
        <a:srgbClr val="838787"/>
      </a:tcTxStyle>
      <a:tcStyle>
        <a:tcBdr>
          <a:left>
            <a:ln w="12700" cap="flat">
              <a:solidFill>
                <a:srgbClr val="838787"/>
              </a:solidFill>
              <a:prstDash val="solid"/>
              <a:round/>
            </a:ln>
          </a:left>
          <a:right>
            <a:ln w="12700" cap="flat">
              <a:solidFill>
                <a:srgbClr val="838787"/>
              </a:solidFill>
              <a:prstDash val="solid"/>
              <a:round/>
            </a:ln>
          </a:right>
          <a:top>
            <a:ln w="38100" cap="flat">
              <a:solidFill>
                <a:srgbClr val="838787"/>
              </a:solidFill>
              <a:prstDash val="solid"/>
              <a:round/>
            </a:ln>
          </a:top>
          <a:bottom>
            <a:ln w="12700" cap="flat">
              <a:solidFill>
                <a:srgbClr val="838787"/>
              </a:solidFill>
              <a:prstDash val="solid"/>
              <a:round/>
            </a:ln>
          </a:bottom>
          <a:insideH>
            <a:ln w="12700" cap="flat">
              <a:solidFill>
                <a:srgbClr val="838787"/>
              </a:solidFill>
              <a:prstDash val="solid"/>
              <a:round/>
            </a:ln>
          </a:insideH>
          <a:insideV>
            <a:ln w="12700" cap="flat">
              <a:solidFill>
                <a:srgbClr val="838787"/>
              </a:solidFill>
              <a:prstDash val="solid"/>
              <a:round/>
            </a:ln>
          </a:insideV>
        </a:tcBdr>
        <a:fill>
          <a:solidFill>
            <a:srgbClr val="222222"/>
          </a:solidFill>
        </a:fill>
      </a:tcStyle>
    </a:lastRow>
    <a:firstRow>
      <a:tcTxStyle b="on" i="off">
        <a:font>
          <a:latin typeface="DIN Condensed"/>
          <a:ea typeface="DIN Condensed"/>
          <a:cs typeface="DIN Condensed"/>
        </a:font>
        <a:srgbClr val="838787"/>
      </a:tcTxStyle>
      <a:tcStyle>
        <a:tcBdr>
          <a:left>
            <a:ln w="12700" cap="flat">
              <a:solidFill>
                <a:srgbClr val="838787"/>
              </a:solidFill>
              <a:prstDash val="solid"/>
              <a:round/>
            </a:ln>
          </a:left>
          <a:right>
            <a:ln w="12700" cap="flat">
              <a:solidFill>
                <a:srgbClr val="838787"/>
              </a:solidFill>
              <a:prstDash val="solid"/>
              <a:round/>
            </a:ln>
          </a:right>
          <a:top>
            <a:ln w="12700" cap="flat">
              <a:solidFill>
                <a:srgbClr val="838787"/>
              </a:solidFill>
              <a:prstDash val="solid"/>
              <a:round/>
            </a:ln>
          </a:top>
          <a:bottom>
            <a:ln w="38100" cap="flat">
              <a:solidFill>
                <a:srgbClr val="838787"/>
              </a:solidFill>
              <a:prstDash val="solid"/>
              <a:round/>
            </a:ln>
          </a:bottom>
          <a:insideH>
            <a:ln w="12700" cap="flat">
              <a:solidFill>
                <a:srgbClr val="838787"/>
              </a:solidFill>
              <a:prstDash val="solid"/>
              <a:round/>
            </a:ln>
          </a:insideH>
          <a:insideV>
            <a:ln w="12700" cap="flat">
              <a:solidFill>
                <a:srgbClr val="838787"/>
              </a:solidFill>
              <a:prstDash val="solid"/>
              <a:round/>
            </a:ln>
          </a:insideV>
        </a:tcBdr>
        <a:fill>
          <a:solidFill>
            <a:srgbClr val="222222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DIN Condensed"/>
          <a:ea typeface="DIN Condensed"/>
          <a:cs typeface="DIN Condensed"/>
        </a:font>
        <a:srgbClr val="838787"/>
      </a:tcTxStyle>
      <a:tcStyle>
        <a:tcBdr>
          <a:left>
            <a:ln w="12700" cap="flat">
              <a:solidFill>
                <a:srgbClr val="838787"/>
              </a:solidFill>
              <a:prstDash val="solid"/>
              <a:round/>
            </a:ln>
          </a:left>
          <a:right>
            <a:ln w="12700" cap="flat">
              <a:solidFill>
                <a:srgbClr val="838787"/>
              </a:solidFill>
              <a:prstDash val="solid"/>
              <a:round/>
            </a:ln>
          </a:right>
          <a:top>
            <a:ln w="12700" cap="flat">
              <a:solidFill>
                <a:srgbClr val="838787"/>
              </a:solidFill>
              <a:prstDash val="solid"/>
              <a:round/>
            </a:ln>
          </a:top>
          <a:bottom>
            <a:ln w="12700" cap="flat">
              <a:solidFill>
                <a:srgbClr val="838787"/>
              </a:solidFill>
              <a:prstDash val="solid"/>
              <a:round/>
            </a:ln>
          </a:bottom>
          <a:insideH>
            <a:ln w="12700" cap="flat">
              <a:solidFill>
                <a:srgbClr val="838787"/>
              </a:solidFill>
              <a:prstDash val="solid"/>
              <a:round/>
            </a:ln>
          </a:insideH>
          <a:insideV>
            <a:ln w="12700" cap="flat">
              <a:solidFill>
                <a:srgbClr val="838787"/>
              </a:solidFill>
              <a:prstDash val="solid"/>
              <a:round/>
            </a:ln>
          </a:insideV>
        </a:tcBdr>
        <a:fill>
          <a:solidFill>
            <a:srgbClr val="838787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>
          <a:latin typeface="DIN Condensed"/>
          <a:ea typeface="DIN Condensed"/>
          <a:cs typeface="DIN Condensed"/>
        </a:font>
        <a:srgbClr val="838787"/>
      </a:tcTxStyle>
      <a:tcStyle>
        <a:tcBdr>
          <a:left>
            <a:ln w="12700" cap="flat">
              <a:solidFill>
                <a:srgbClr val="838787"/>
              </a:solidFill>
              <a:prstDash val="solid"/>
              <a:round/>
            </a:ln>
          </a:left>
          <a:right>
            <a:ln w="12700" cap="flat">
              <a:solidFill>
                <a:srgbClr val="838787"/>
              </a:solidFill>
              <a:prstDash val="solid"/>
              <a:round/>
            </a:ln>
          </a:right>
          <a:top>
            <a:ln w="12700" cap="flat">
              <a:solidFill>
                <a:srgbClr val="838787"/>
              </a:solidFill>
              <a:prstDash val="solid"/>
              <a:round/>
            </a:ln>
          </a:top>
          <a:bottom>
            <a:ln w="12700" cap="flat">
              <a:solidFill>
                <a:srgbClr val="838787"/>
              </a:solidFill>
              <a:prstDash val="solid"/>
              <a:round/>
            </a:ln>
          </a:bottom>
          <a:insideH>
            <a:ln w="12700" cap="flat">
              <a:solidFill>
                <a:srgbClr val="838787"/>
              </a:solidFill>
              <a:prstDash val="solid"/>
              <a:round/>
            </a:ln>
          </a:insideH>
          <a:insideV>
            <a:ln w="12700" cap="flat">
              <a:solidFill>
                <a:srgbClr val="838787"/>
              </a:solidFill>
              <a:prstDash val="solid"/>
              <a:round/>
            </a:ln>
          </a:insideV>
        </a:tcBdr>
        <a:fill>
          <a:solidFill>
            <a:srgbClr val="838787">
              <a:alpha val="20000"/>
            </a:srgbClr>
          </a:solidFill>
        </a:fill>
      </a:tcStyle>
    </a:firstCol>
    <a:lastRow>
      <a:tcTxStyle b="on" i="off">
        <a:font>
          <a:latin typeface="DIN Condensed"/>
          <a:ea typeface="DIN Condensed"/>
          <a:cs typeface="DIN Condensed"/>
        </a:font>
        <a:srgbClr val="838787"/>
      </a:tcTxStyle>
      <a:tcStyle>
        <a:tcBdr>
          <a:left>
            <a:ln w="12700" cap="flat">
              <a:solidFill>
                <a:srgbClr val="838787"/>
              </a:solidFill>
              <a:prstDash val="solid"/>
              <a:round/>
            </a:ln>
          </a:left>
          <a:right>
            <a:ln w="12700" cap="flat">
              <a:solidFill>
                <a:srgbClr val="838787"/>
              </a:solidFill>
              <a:prstDash val="solid"/>
              <a:round/>
            </a:ln>
          </a:right>
          <a:top>
            <a:ln w="50800" cap="flat">
              <a:solidFill>
                <a:srgbClr val="838787"/>
              </a:solidFill>
              <a:prstDash val="solid"/>
              <a:round/>
            </a:ln>
          </a:top>
          <a:bottom>
            <a:ln w="12700" cap="flat">
              <a:solidFill>
                <a:srgbClr val="838787"/>
              </a:solidFill>
              <a:prstDash val="solid"/>
              <a:round/>
            </a:ln>
          </a:bottom>
          <a:insideH>
            <a:ln w="12700" cap="flat">
              <a:solidFill>
                <a:srgbClr val="838787"/>
              </a:solidFill>
              <a:prstDash val="solid"/>
              <a:round/>
            </a:ln>
          </a:insideH>
          <a:insideV>
            <a:ln w="12700" cap="flat">
              <a:solidFill>
                <a:srgbClr val="838787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>
          <a:latin typeface="DIN Condensed"/>
          <a:ea typeface="DIN Condensed"/>
          <a:cs typeface="DIN Condensed"/>
        </a:font>
        <a:srgbClr val="838787"/>
      </a:tcTxStyle>
      <a:tcStyle>
        <a:tcBdr>
          <a:left>
            <a:ln w="12700" cap="flat">
              <a:solidFill>
                <a:srgbClr val="838787"/>
              </a:solidFill>
              <a:prstDash val="solid"/>
              <a:round/>
            </a:ln>
          </a:left>
          <a:right>
            <a:ln w="12700" cap="flat">
              <a:solidFill>
                <a:srgbClr val="838787"/>
              </a:solidFill>
              <a:prstDash val="solid"/>
              <a:round/>
            </a:ln>
          </a:right>
          <a:top>
            <a:ln w="12700" cap="flat">
              <a:solidFill>
                <a:srgbClr val="838787"/>
              </a:solidFill>
              <a:prstDash val="solid"/>
              <a:round/>
            </a:ln>
          </a:top>
          <a:bottom>
            <a:ln w="25400" cap="flat">
              <a:solidFill>
                <a:srgbClr val="838787"/>
              </a:solidFill>
              <a:prstDash val="solid"/>
              <a:round/>
            </a:ln>
          </a:bottom>
          <a:insideH>
            <a:ln w="12700" cap="flat">
              <a:solidFill>
                <a:srgbClr val="838787"/>
              </a:solidFill>
              <a:prstDash val="solid"/>
              <a:round/>
            </a:ln>
          </a:insideH>
          <a:insideV>
            <a:ln w="12700" cap="flat">
              <a:solidFill>
                <a:srgbClr val="838787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83" d="100"/>
          <a:sy n="83" d="100"/>
        </p:scale>
        <p:origin x="-168" y="576"/>
      </p:cViewPr>
      <p:guideLst>
        <p:guide orient="horz" pos="3072"/>
        <p:guide pos="409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0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1.xlsx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2.xlsx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3.xlsx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4.xlsx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5.xlsx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6.xlsx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7.xlsx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8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8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GB"/>
  <c:roundedCorners val="0"/>
  <c:style val="2"/>
  <c:chart>
    <c:title>
      <c:tx>
        <c:rich>
          <a:bodyPr rot="0"/>
          <a:lstStyle/>
          <a:p>
            <a:pPr>
              <a:defRPr sz="6000" b="0" i="0" u="none" strike="noStrike">
                <a:solidFill>
                  <a:srgbClr val="838787"/>
                </a:solidFill>
                <a:latin typeface="DIN Condensed"/>
              </a:defRPr>
            </a:pPr>
            <a:r>
              <a:rPr lang="en-GB" sz="6000" b="0" i="0" u="none" strike="noStrike">
                <a:solidFill>
                  <a:srgbClr val="838787"/>
                </a:solidFill>
                <a:latin typeface="DIN Condensed"/>
              </a:rPr>
              <a:t>%</a:t>
            </a:r>
          </a:p>
        </c:rich>
      </c:tx>
      <c:layout>
        <c:manualLayout>
          <c:xMode val="edge"/>
          <c:yMode val="edge"/>
          <c:x val="0.74424599999999996"/>
          <c:y val="0"/>
          <c:w val="2.23673E-2"/>
          <c:h val="0.221998"/>
        </c:manualLayout>
      </c:layout>
      <c:overlay val="1"/>
      <c:spPr>
        <a:noFill/>
        <a:effectLst/>
      </c:spPr>
    </c:title>
    <c:autoTitleDeleted val="0"/>
    <c:plotArea>
      <c:layout>
        <c:manualLayout>
          <c:layoutTarget val="inner"/>
          <c:xMode val="edge"/>
          <c:yMode val="edge"/>
          <c:x val="0.56464300000000001"/>
          <c:y val="0.221998"/>
          <c:w val="0.43035699999999999"/>
          <c:h val="0.6443069999999999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Within the last month</c:v>
                </c:pt>
              </c:strCache>
            </c:strRef>
          </c:tx>
          <c:spPr>
            <a:solidFill>
              <a:schemeClr val="accent1"/>
            </a:solidFill>
            <a:ln w="12700" cap="flat">
              <a:noFill/>
              <a:miter lim="400000"/>
            </a:ln>
            <a:effectLst/>
          </c:spPr>
          <c:invertIfNegative val="0"/>
          <c:cat>
            <c:strRef>
              <c:f>Sheet1!$B$1:$B$1</c:f>
              <c:strCache>
                <c:ptCount val="1"/>
              </c:strCache>
            </c:strRef>
          </c:cat>
          <c:val>
            <c:numRef>
              <c:f>Sheet1!$B$2:$B$2</c:f>
              <c:numCache>
                <c:formatCode>General</c:formatCode>
                <c:ptCount val="1"/>
                <c:pt idx="0">
                  <c:v>56.2</c:v>
                </c:pt>
              </c:numCache>
            </c:numRef>
          </c:val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Within the last 6 months</c:v>
                </c:pt>
              </c:strCache>
            </c:strRef>
          </c:tx>
          <c:spPr>
            <a:solidFill>
              <a:srgbClr val="94D9F6"/>
            </a:solidFill>
            <a:ln w="12700" cap="flat">
              <a:noFill/>
              <a:miter lim="400000"/>
            </a:ln>
            <a:effectLst/>
          </c:spPr>
          <c:invertIfNegative val="0"/>
          <c:cat>
            <c:strRef>
              <c:f>Sheet1!$B$1:$B$1</c:f>
              <c:strCache>
                <c:ptCount val="1"/>
              </c:strCache>
            </c:strRef>
          </c:cat>
          <c:val>
            <c:numRef>
              <c:f>Sheet1!$B$3:$B$3</c:f>
              <c:numCache>
                <c:formatCode>General</c:formatCode>
                <c:ptCount val="1"/>
                <c:pt idx="0">
                  <c:v>29</c:v>
                </c:pt>
              </c:numCache>
            </c:numRef>
          </c:val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Between 6 months and a year</c:v>
                </c:pt>
              </c:strCache>
            </c:strRef>
          </c:tx>
          <c:spPr>
            <a:solidFill>
              <a:srgbClr val="2389C0"/>
            </a:solidFill>
            <a:ln w="12700" cap="flat">
              <a:noFill/>
              <a:miter lim="400000"/>
            </a:ln>
            <a:effectLst/>
          </c:spPr>
          <c:invertIfNegative val="0"/>
          <c:cat>
            <c:strRef>
              <c:f>Sheet1!$B$1:$B$1</c:f>
              <c:strCache>
                <c:ptCount val="1"/>
              </c:strCache>
            </c:strRef>
          </c:cat>
          <c:val>
            <c:numRef>
              <c:f>Sheet1!$B$4:$B$4</c:f>
              <c:numCache>
                <c:formatCode>General</c:formatCode>
                <c:ptCount val="1"/>
                <c:pt idx="0">
                  <c:v>5</c:v>
                </c:pt>
              </c:numCache>
            </c:numRef>
          </c:val>
        </c:ser>
        <c:ser>
          <c:idx val="3"/>
          <c:order val="3"/>
          <c:tx>
            <c:strRef>
              <c:f>Sheet1!$A$5</c:f>
              <c:strCache>
                <c:ptCount val="1"/>
                <c:pt idx="0">
                  <c:v>More than a year ago</c:v>
                </c:pt>
              </c:strCache>
            </c:strRef>
          </c:tx>
          <c:spPr>
            <a:solidFill>
              <a:srgbClr val="6BBCE8"/>
            </a:solidFill>
            <a:ln w="12700" cap="flat">
              <a:noFill/>
              <a:miter lim="400000"/>
            </a:ln>
            <a:effectLst/>
          </c:spPr>
          <c:invertIfNegative val="0"/>
          <c:cat>
            <c:strRef>
              <c:f>Sheet1!$B$1:$B$1</c:f>
              <c:strCache>
                <c:ptCount val="1"/>
              </c:strCache>
            </c:strRef>
          </c:cat>
          <c:val>
            <c:numRef>
              <c:f>Sheet1!$B$5:$B$5</c:f>
              <c:numCache>
                <c:formatCode>General</c:formatCode>
                <c:ptCount val="1"/>
                <c:pt idx="0">
                  <c:v>3</c:v>
                </c:pt>
              </c:numCache>
            </c:numRef>
          </c:val>
        </c:ser>
        <c:ser>
          <c:idx val="4"/>
          <c:order val="4"/>
          <c:tx>
            <c:strRef>
              <c:f>Sheet1!$A$6</c:f>
              <c:strCache>
                <c:ptCount val="1"/>
                <c:pt idx="0">
                  <c:v>Not answered</c:v>
                </c:pt>
              </c:strCache>
            </c:strRef>
          </c:tx>
          <c:spPr>
            <a:solidFill>
              <a:srgbClr val="105079"/>
            </a:solidFill>
            <a:ln w="12700" cap="flat">
              <a:noFill/>
              <a:miter lim="400000"/>
            </a:ln>
            <a:effectLst/>
          </c:spPr>
          <c:invertIfNegative val="0"/>
          <c:cat>
            <c:strRef>
              <c:f>Sheet1!$B$1:$B$1</c:f>
              <c:strCache>
                <c:ptCount val="1"/>
              </c:strCache>
            </c:strRef>
          </c:cat>
          <c:val>
            <c:numRef>
              <c:f>Sheet1!$B$6:$B$6</c:f>
              <c:numCache>
                <c:formatCode>General</c:formatCode>
                <c:ptCount val="1"/>
                <c:pt idx="0">
                  <c:v>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0"/>
        <c:overlap val="-10"/>
        <c:axId val="38777984"/>
        <c:axId val="38779520"/>
      </c:barChart>
      <c:catAx>
        <c:axId val="38777984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low"/>
        <c:spPr>
          <a:ln w="12700" cap="flat">
            <a:solidFill>
              <a:srgbClr val="838787"/>
            </a:solidFill>
            <a:prstDash val="solid"/>
            <a:miter lim="400000"/>
          </a:ln>
        </c:spPr>
        <c:txPr>
          <a:bodyPr rot="0"/>
          <a:lstStyle/>
          <a:p>
            <a:pPr>
              <a:defRPr sz="3600" b="0" i="0" u="none" strike="noStrike">
                <a:solidFill>
                  <a:srgbClr val="838787"/>
                </a:solidFill>
                <a:latin typeface="DIN Condensed"/>
              </a:defRPr>
            </a:pPr>
            <a:endParaRPr lang="en-US"/>
          </a:p>
        </c:txPr>
        <c:crossAx val="38779520"/>
        <c:crosses val="autoZero"/>
        <c:auto val="1"/>
        <c:lblAlgn val="ctr"/>
        <c:lblOffset val="100"/>
        <c:noMultiLvlLbl val="1"/>
      </c:catAx>
      <c:valAx>
        <c:axId val="38779520"/>
        <c:scaling>
          <c:orientation val="minMax"/>
        </c:scaling>
        <c:delete val="0"/>
        <c:axPos val="l"/>
        <c:majorGridlines>
          <c:spPr>
            <a:ln w="12700" cap="flat">
              <a:solidFill>
                <a:srgbClr val="A6AAA9">
                  <a:alpha val="50000"/>
                </a:srgbClr>
              </a:solidFill>
              <a:prstDash val="solid"/>
              <a:miter lim="400000"/>
            </a:ln>
          </c:spPr>
        </c:majorGridlines>
        <c:numFmt formatCode="0.#" sourceLinked="0"/>
        <c:majorTickMark val="none"/>
        <c:minorTickMark val="none"/>
        <c:tickLblPos val="nextTo"/>
        <c:spPr>
          <a:ln w="12700" cap="flat">
            <a:noFill/>
            <a:prstDash val="solid"/>
            <a:miter lim="400000"/>
          </a:ln>
        </c:spPr>
        <c:txPr>
          <a:bodyPr rot="0"/>
          <a:lstStyle/>
          <a:p>
            <a:pPr>
              <a:defRPr sz="3600" b="0" i="0" u="none" strike="noStrike">
                <a:solidFill>
                  <a:srgbClr val="838787"/>
                </a:solidFill>
                <a:latin typeface="DIN Condensed"/>
              </a:defRPr>
            </a:pPr>
            <a:endParaRPr lang="en-US"/>
          </a:p>
        </c:txPr>
        <c:crossAx val="38777984"/>
        <c:crosses val="autoZero"/>
        <c:crossBetween val="between"/>
        <c:majorUnit val="15"/>
        <c:minorUnit val="7.5"/>
      </c:valAx>
      <c:spPr>
        <a:noFill/>
        <a:ln w="12700" cap="flat">
          <a:noFill/>
          <a:miter lim="400000"/>
        </a:ln>
        <a:effectLst/>
      </c:spPr>
    </c:plotArea>
    <c:legend>
      <c:legendPos val="l"/>
      <c:layout>
        <c:manualLayout>
          <c:xMode val="edge"/>
          <c:yMode val="edge"/>
          <c:x val="0"/>
          <c:y val="0.21857099999999999"/>
          <c:w val="0.563419"/>
          <c:h val="0.337835"/>
        </c:manualLayout>
      </c:layout>
      <c:overlay val="1"/>
      <c:spPr>
        <a:noFill/>
        <a:ln w="12700" cap="flat">
          <a:noFill/>
          <a:miter lim="400000"/>
        </a:ln>
        <a:effectLst/>
      </c:spPr>
      <c:txPr>
        <a:bodyPr rot="0"/>
        <a:lstStyle/>
        <a:p>
          <a:pPr>
            <a:defRPr sz="2000" b="0" i="0" u="none" strike="noStrike">
              <a:solidFill>
                <a:srgbClr val="838787"/>
              </a:solidFill>
              <a:latin typeface="Avenir Next Demi Bold"/>
            </a:defRPr>
          </a:pPr>
          <a:endParaRPr lang="en-US"/>
        </a:p>
      </c:txPr>
    </c:legend>
    <c:plotVisOnly val="1"/>
    <c:dispBlanksAs val="gap"/>
    <c:showDLblsOverMax val="1"/>
  </c:chart>
  <c:spPr>
    <a:noFill/>
    <a:ln>
      <a:noFill/>
    </a:ln>
    <a:effectLst/>
  </c:sp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GB"/>
  <c:roundedCorners val="0"/>
  <c:style val="2"/>
  <c:chart>
    <c:title>
      <c:tx>
        <c:rich>
          <a:bodyPr rot="0"/>
          <a:lstStyle/>
          <a:p>
            <a:pPr>
              <a:defRPr sz="6000" b="0" i="0" u="none" strike="noStrike">
                <a:solidFill>
                  <a:srgbClr val="838787"/>
                </a:solidFill>
                <a:latin typeface="DIN Condensed"/>
              </a:defRPr>
            </a:pPr>
            <a:r>
              <a:rPr lang="en-GB" sz="6000" b="0" i="0" u="none" strike="noStrike">
                <a:solidFill>
                  <a:srgbClr val="838787"/>
                </a:solidFill>
                <a:latin typeface="DIN Condensed"/>
              </a:rPr>
              <a:t>%</a:t>
            </a:r>
          </a:p>
        </c:rich>
      </c:tx>
      <c:layout>
        <c:manualLayout>
          <c:xMode val="edge"/>
          <c:yMode val="edge"/>
          <c:x val="0.73642600000000003"/>
          <c:y val="0"/>
          <c:w val="2.3044599999999998E-2"/>
          <c:h val="0.221998"/>
        </c:manualLayout>
      </c:layout>
      <c:overlay val="1"/>
      <c:spPr>
        <a:noFill/>
        <a:effectLst/>
      </c:spPr>
    </c:title>
    <c:autoTitleDeleted val="0"/>
    <c:plotArea>
      <c:layout>
        <c:manualLayout>
          <c:layoutTarget val="inner"/>
          <c:xMode val="edge"/>
          <c:yMode val="edge"/>
          <c:x val="0.55130900000000005"/>
          <c:y val="0.221998"/>
          <c:w val="0.443691"/>
          <c:h val="0.6443069999999999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Yes</c:v>
                </c:pt>
              </c:strCache>
            </c:strRef>
          </c:tx>
          <c:spPr>
            <a:solidFill>
              <a:schemeClr val="accent1"/>
            </a:solidFill>
            <a:ln w="12700" cap="flat">
              <a:noFill/>
              <a:miter lim="400000"/>
            </a:ln>
            <a:effectLst/>
          </c:spPr>
          <c:invertIfNegative val="0"/>
          <c:cat>
            <c:strRef>
              <c:f>Sheet1!$B$1:$B$1</c:f>
              <c:strCache>
                <c:ptCount val="1"/>
              </c:strCache>
            </c:strRef>
          </c:cat>
          <c:val>
            <c:numRef>
              <c:f>Sheet1!$B$2:$B$2</c:f>
              <c:numCache>
                <c:formatCode>General</c:formatCode>
                <c:ptCount val="1"/>
                <c:pt idx="0">
                  <c:v>28.1</c:v>
                </c:pt>
              </c:numCache>
            </c:numRef>
          </c:val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No</c:v>
                </c:pt>
              </c:strCache>
            </c:strRef>
          </c:tx>
          <c:spPr>
            <a:solidFill>
              <a:srgbClr val="94D9F6"/>
            </a:solidFill>
            <a:ln w="12700" cap="flat">
              <a:noFill/>
              <a:miter lim="400000"/>
            </a:ln>
            <a:effectLst/>
          </c:spPr>
          <c:invertIfNegative val="0"/>
          <c:cat>
            <c:strRef>
              <c:f>Sheet1!$B$1:$B$1</c:f>
              <c:strCache>
                <c:ptCount val="1"/>
              </c:strCache>
            </c:strRef>
          </c:cat>
          <c:val>
            <c:numRef>
              <c:f>Sheet1!$B$3:$B$3</c:f>
              <c:numCache>
                <c:formatCode>General</c:formatCode>
                <c:ptCount val="1"/>
                <c:pt idx="0">
                  <c:v>70.8</c:v>
                </c:pt>
              </c:numCache>
            </c:numRef>
          </c:val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Not answered</c:v>
                </c:pt>
              </c:strCache>
            </c:strRef>
          </c:tx>
          <c:spPr>
            <a:solidFill>
              <a:srgbClr val="2389C0"/>
            </a:solidFill>
            <a:ln w="12700" cap="flat">
              <a:noFill/>
              <a:miter lim="400000"/>
            </a:ln>
            <a:effectLst/>
          </c:spPr>
          <c:invertIfNegative val="0"/>
          <c:cat>
            <c:strRef>
              <c:f>Sheet1!$B$1:$B$1</c:f>
              <c:strCache>
                <c:ptCount val="1"/>
              </c:strCache>
            </c:strRef>
          </c:cat>
          <c:val>
            <c:numRef>
              <c:f>Sheet1!$B$4:$B$4</c:f>
              <c:numCache>
                <c:formatCode>General</c:formatCode>
                <c:ptCount val="1"/>
                <c:pt idx="0">
                  <c:v>1.1000000000000001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0"/>
        <c:overlap val="-10"/>
        <c:axId val="46118400"/>
        <c:axId val="46119936"/>
      </c:barChart>
      <c:catAx>
        <c:axId val="46118400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low"/>
        <c:spPr>
          <a:ln w="12700" cap="flat">
            <a:solidFill>
              <a:srgbClr val="838787"/>
            </a:solidFill>
            <a:prstDash val="solid"/>
            <a:miter lim="400000"/>
          </a:ln>
        </c:spPr>
        <c:txPr>
          <a:bodyPr rot="0"/>
          <a:lstStyle/>
          <a:p>
            <a:pPr>
              <a:defRPr sz="3600" b="0" i="0" u="none" strike="noStrike">
                <a:solidFill>
                  <a:srgbClr val="838787"/>
                </a:solidFill>
                <a:latin typeface="DIN Condensed"/>
              </a:defRPr>
            </a:pPr>
            <a:endParaRPr lang="en-US"/>
          </a:p>
        </c:txPr>
        <c:crossAx val="46119936"/>
        <c:crosses val="autoZero"/>
        <c:auto val="1"/>
        <c:lblAlgn val="ctr"/>
        <c:lblOffset val="100"/>
        <c:noMultiLvlLbl val="1"/>
      </c:catAx>
      <c:valAx>
        <c:axId val="46119936"/>
        <c:scaling>
          <c:orientation val="minMax"/>
        </c:scaling>
        <c:delete val="0"/>
        <c:axPos val="l"/>
        <c:majorGridlines>
          <c:spPr>
            <a:ln w="12700" cap="flat">
              <a:solidFill>
                <a:srgbClr val="A6AAA9">
                  <a:alpha val="50000"/>
                </a:srgbClr>
              </a:solidFill>
              <a:prstDash val="solid"/>
              <a:miter lim="400000"/>
            </a:ln>
          </c:spPr>
        </c:majorGridlines>
        <c:numFmt formatCode="0.#" sourceLinked="0"/>
        <c:majorTickMark val="none"/>
        <c:minorTickMark val="none"/>
        <c:tickLblPos val="nextTo"/>
        <c:spPr>
          <a:ln w="12700" cap="flat">
            <a:noFill/>
            <a:prstDash val="solid"/>
            <a:miter lim="400000"/>
          </a:ln>
        </c:spPr>
        <c:txPr>
          <a:bodyPr rot="0"/>
          <a:lstStyle/>
          <a:p>
            <a:pPr>
              <a:defRPr sz="3600" b="0" i="0" u="none" strike="noStrike">
                <a:solidFill>
                  <a:srgbClr val="838787"/>
                </a:solidFill>
                <a:latin typeface="DIN Condensed"/>
              </a:defRPr>
            </a:pPr>
            <a:endParaRPr lang="en-US"/>
          </a:p>
        </c:txPr>
        <c:crossAx val="46118400"/>
        <c:crosses val="autoZero"/>
        <c:crossBetween val="between"/>
        <c:majorUnit val="20"/>
        <c:minorUnit val="10"/>
      </c:valAx>
      <c:spPr>
        <a:noFill/>
        <a:ln w="12700" cap="flat">
          <a:noFill/>
          <a:miter lim="400000"/>
        </a:ln>
        <a:effectLst/>
      </c:spPr>
    </c:plotArea>
    <c:legend>
      <c:legendPos val="l"/>
      <c:layout>
        <c:manualLayout>
          <c:xMode val="edge"/>
          <c:yMode val="edge"/>
          <c:x val="0"/>
          <c:y val="0.20425099999999999"/>
          <c:w val="0.46396700000000002"/>
          <c:h val="8.7567000000000006E-2"/>
        </c:manualLayout>
      </c:layout>
      <c:overlay val="1"/>
      <c:spPr>
        <a:noFill/>
        <a:ln w="12700" cap="flat">
          <a:noFill/>
          <a:miter lim="400000"/>
        </a:ln>
        <a:effectLst/>
      </c:spPr>
      <c:txPr>
        <a:bodyPr rot="0"/>
        <a:lstStyle/>
        <a:p>
          <a:pPr>
            <a:defRPr sz="2000" b="0" i="0" u="none" strike="noStrike">
              <a:solidFill>
                <a:srgbClr val="838787"/>
              </a:solidFill>
              <a:latin typeface="Avenir Next Demi Bold"/>
            </a:defRPr>
          </a:pPr>
          <a:endParaRPr lang="en-US"/>
        </a:p>
      </c:txPr>
    </c:legend>
    <c:plotVisOnly val="1"/>
    <c:dispBlanksAs val="gap"/>
    <c:showDLblsOverMax val="1"/>
  </c:chart>
  <c:spPr>
    <a:noFill/>
    <a:ln>
      <a:noFill/>
    </a:ln>
    <a:effectLst/>
  </c:sp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GB"/>
  <c:roundedCorners val="0"/>
  <c:style val="2"/>
  <c:chart>
    <c:title>
      <c:tx>
        <c:rich>
          <a:bodyPr rot="0"/>
          <a:lstStyle/>
          <a:p>
            <a:pPr>
              <a:defRPr sz="6000" b="0" i="0" u="none" strike="noStrike">
                <a:solidFill>
                  <a:srgbClr val="838787"/>
                </a:solidFill>
                <a:latin typeface="DIN Condensed"/>
              </a:defRPr>
            </a:pPr>
            <a:r>
              <a:rPr lang="en-GB" sz="6000" b="0" i="0" u="none" strike="noStrike">
                <a:solidFill>
                  <a:srgbClr val="838787"/>
                </a:solidFill>
                <a:latin typeface="DIN Condensed"/>
              </a:rPr>
              <a:t>%</a:t>
            </a:r>
          </a:p>
        </c:rich>
      </c:tx>
      <c:layout>
        <c:manualLayout>
          <c:xMode val="edge"/>
          <c:yMode val="edge"/>
          <c:x val="0.40668500000000002"/>
          <c:y val="0"/>
          <c:w val="3.6897100000000002E-2"/>
          <c:h val="0.204405"/>
        </c:manualLayout>
      </c:layout>
      <c:overlay val="1"/>
      <c:spPr>
        <a:noFill/>
        <a:effectLst/>
      </c:spPr>
    </c:title>
    <c:autoTitleDeleted val="0"/>
    <c:plotArea>
      <c:layout>
        <c:manualLayout>
          <c:layoutTarget val="inner"/>
          <c:xMode val="edge"/>
          <c:yMode val="edge"/>
          <c:x val="0.12381499999999999"/>
          <c:y val="0.204405"/>
          <c:w val="0.72645300000000002"/>
          <c:h val="0.5912549999999999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Face to face</c:v>
                </c:pt>
              </c:strCache>
            </c:strRef>
          </c:tx>
          <c:spPr>
            <a:solidFill>
              <a:schemeClr val="accent1"/>
            </a:solidFill>
            <a:ln w="12700" cap="flat">
              <a:noFill/>
              <a:miter lim="400000"/>
            </a:ln>
            <a:effectLst/>
          </c:spPr>
          <c:invertIfNegative val="0"/>
          <c:cat>
            <c:strRef>
              <c:f>Sheet1!$B$1:$B$1</c:f>
              <c:strCache>
                <c:ptCount val="1"/>
              </c:strCache>
            </c:strRef>
          </c:cat>
          <c:val>
            <c:numRef>
              <c:f>Sheet1!$B$2:$B$2</c:f>
              <c:numCache>
                <c:formatCode>General</c:formatCode>
                <c:ptCount val="1"/>
                <c:pt idx="0">
                  <c:v>36.5</c:v>
                </c:pt>
              </c:numCache>
            </c:numRef>
          </c:val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Telephone</c:v>
                </c:pt>
              </c:strCache>
            </c:strRef>
          </c:tx>
          <c:spPr>
            <a:solidFill>
              <a:srgbClr val="94D9F6"/>
            </a:solidFill>
            <a:ln w="12700" cap="flat">
              <a:noFill/>
              <a:miter lim="400000"/>
            </a:ln>
            <a:effectLst/>
          </c:spPr>
          <c:invertIfNegative val="0"/>
          <c:cat>
            <c:strRef>
              <c:f>Sheet1!$B$1:$B$1</c:f>
              <c:strCache>
                <c:ptCount val="1"/>
              </c:strCache>
            </c:strRef>
          </c:cat>
          <c:val>
            <c:numRef>
              <c:f>Sheet1!$B$3:$B$3</c:f>
              <c:numCache>
                <c:formatCode>General</c:formatCode>
                <c:ptCount val="1"/>
                <c:pt idx="0">
                  <c:v>41.9</c:v>
                </c:pt>
              </c:numCache>
            </c:numRef>
          </c:val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SMS</c:v>
                </c:pt>
              </c:strCache>
            </c:strRef>
          </c:tx>
          <c:spPr>
            <a:solidFill>
              <a:srgbClr val="2389C0"/>
            </a:solidFill>
            <a:ln w="12700" cap="flat">
              <a:noFill/>
              <a:miter lim="400000"/>
            </a:ln>
            <a:effectLst/>
          </c:spPr>
          <c:invertIfNegative val="0"/>
          <c:cat>
            <c:strRef>
              <c:f>Sheet1!$B$1:$B$1</c:f>
              <c:strCache>
                <c:ptCount val="1"/>
              </c:strCache>
            </c:strRef>
          </c:cat>
          <c:val>
            <c:numRef>
              <c:f>Sheet1!$B$4:$B$4</c:f>
              <c:numCache>
                <c:formatCode>General</c:formatCode>
                <c:ptCount val="1"/>
                <c:pt idx="0">
                  <c:v>8.1</c:v>
                </c:pt>
              </c:numCache>
            </c:numRef>
          </c:val>
        </c:ser>
        <c:ser>
          <c:idx val="3"/>
          <c:order val="3"/>
          <c:tx>
            <c:strRef>
              <c:f>Sheet1!$A$5</c:f>
              <c:strCache>
                <c:ptCount val="1"/>
                <c:pt idx="0">
                  <c:v>econsult</c:v>
                </c:pt>
              </c:strCache>
            </c:strRef>
          </c:tx>
          <c:spPr>
            <a:solidFill>
              <a:srgbClr val="6BBCE8"/>
            </a:solidFill>
            <a:ln w="12700" cap="flat">
              <a:noFill/>
              <a:miter lim="400000"/>
            </a:ln>
            <a:effectLst/>
          </c:spPr>
          <c:invertIfNegative val="0"/>
          <c:cat>
            <c:strRef>
              <c:f>Sheet1!$B$1:$B$1</c:f>
              <c:strCache>
                <c:ptCount val="1"/>
              </c:strCache>
            </c:strRef>
          </c:cat>
          <c:val>
            <c:numRef>
              <c:f>Sheet1!$B$5:$B$5</c:f>
              <c:numCache>
                <c:formatCode>General</c:formatCode>
                <c:ptCount val="1"/>
                <c:pt idx="0">
                  <c:v>13.5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0"/>
        <c:overlap val="-10"/>
        <c:axId val="46197760"/>
        <c:axId val="46203648"/>
      </c:barChart>
      <c:catAx>
        <c:axId val="46197760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low"/>
        <c:spPr>
          <a:ln w="12700" cap="flat">
            <a:solidFill>
              <a:srgbClr val="838787"/>
            </a:solidFill>
            <a:prstDash val="solid"/>
            <a:miter lim="400000"/>
          </a:ln>
        </c:spPr>
        <c:txPr>
          <a:bodyPr rot="0"/>
          <a:lstStyle/>
          <a:p>
            <a:pPr>
              <a:defRPr sz="3600" b="0" i="0" u="none" strike="noStrike">
                <a:solidFill>
                  <a:srgbClr val="838787"/>
                </a:solidFill>
                <a:latin typeface="DIN Condensed"/>
              </a:defRPr>
            </a:pPr>
            <a:endParaRPr lang="en-US"/>
          </a:p>
        </c:txPr>
        <c:crossAx val="46203648"/>
        <c:crosses val="autoZero"/>
        <c:auto val="1"/>
        <c:lblAlgn val="ctr"/>
        <c:lblOffset val="100"/>
        <c:noMultiLvlLbl val="1"/>
      </c:catAx>
      <c:valAx>
        <c:axId val="46203648"/>
        <c:scaling>
          <c:orientation val="minMax"/>
        </c:scaling>
        <c:delete val="0"/>
        <c:axPos val="l"/>
        <c:majorGridlines>
          <c:spPr>
            <a:ln w="12700" cap="flat">
              <a:solidFill>
                <a:srgbClr val="A6AAA9">
                  <a:alpha val="50000"/>
                </a:srgbClr>
              </a:solidFill>
              <a:prstDash val="solid"/>
              <a:miter lim="400000"/>
            </a:ln>
          </c:spPr>
        </c:majorGridlines>
        <c:numFmt formatCode="0.#" sourceLinked="0"/>
        <c:majorTickMark val="none"/>
        <c:minorTickMark val="none"/>
        <c:tickLblPos val="nextTo"/>
        <c:spPr>
          <a:ln w="12700" cap="flat">
            <a:noFill/>
            <a:prstDash val="solid"/>
            <a:miter lim="400000"/>
          </a:ln>
        </c:spPr>
        <c:txPr>
          <a:bodyPr rot="0"/>
          <a:lstStyle/>
          <a:p>
            <a:pPr>
              <a:defRPr sz="3600" b="0" i="0" u="none" strike="noStrike">
                <a:solidFill>
                  <a:srgbClr val="838787"/>
                </a:solidFill>
                <a:latin typeface="DIN Condensed"/>
              </a:defRPr>
            </a:pPr>
            <a:endParaRPr lang="en-US"/>
          </a:p>
        </c:txPr>
        <c:crossAx val="46197760"/>
        <c:crosses val="autoZero"/>
        <c:crossBetween val="between"/>
        <c:majorUnit val="12.5"/>
        <c:minorUnit val="6.25"/>
      </c:valAx>
      <c:spPr>
        <a:noFill/>
        <a:ln w="12700" cap="flat">
          <a:noFill/>
          <a:miter lim="400000"/>
        </a:ln>
        <a:effectLst/>
      </c:spPr>
    </c:plotArea>
    <c:legend>
      <c:legendPos val="b"/>
      <c:layout>
        <c:manualLayout>
          <c:xMode val="edge"/>
          <c:yMode val="edge"/>
          <c:x val="3.5644799999999997E-2"/>
          <c:y val="0.92989100000000002"/>
          <c:w val="0.96435499999999996"/>
          <c:h val="7.0108799999999999E-2"/>
        </c:manualLayout>
      </c:layout>
      <c:overlay val="1"/>
      <c:spPr>
        <a:noFill/>
        <a:ln w="12700" cap="flat">
          <a:noFill/>
          <a:miter lim="400000"/>
        </a:ln>
        <a:effectLst/>
      </c:spPr>
      <c:txPr>
        <a:bodyPr rot="0"/>
        <a:lstStyle/>
        <a:p>
          <a:pPr>
            <a:defRPr sz="2000" b="0" i="0" u="none" strike="noStrike">
              <a:solidFill>
                <a:srgbClr val="838787"/>
              </a:solidFill>
              <a:latin typeface="Avenir Next Demi Bold"/>
            </a:defRPr>
          </a:pPr>
          <a:endParaRPr lang="en-US"/>
        </a:p>
      </c:txPr>
    </c:legend>
    <c:plotVisOnly val="1"/>
    <c:dispBlanksAs val="gap"/>
    <c:showDLblsOverMax val="1"/>
  </c:chart>
  <c:spPr>
    <a:noFill/>
    <a:ln>
      <a:noFill/>
    </a:ln>
    <a:effectLst/>
  </c:sp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GB"/>
  <c:roundedCorners val="0"/>
  <c:style val="2"/>
  <c:chart>
    <c:title>
      <c:tx>
        <c:rich>
          <a:bodyPr rot="0"/>
          <a:lstStyle/>
          <a:p>
            <a:pPr>
              <a:defRPr sz="6000" b="0" i="0" u="none" strike="noStrike">
                <a:solidFill>
                  <a:srgbClr val="838787"/>
                </a:solidFill>
                <a:latin typeface="DIN Condensed"/>
              </a:defRPr>
            </a:pPr>
            <a:r>
              <a:rPr lang="en-GB" sz="6000" b="0" i="0" u="none" strike="noStrike">
                <a:solidFill>
                  <a:srgbClr val="838787"/>
                </a:solidFill>
                <a:latin typeface="DIN Condensed"/>
              </a:rPr>
              <a:t>%</a:t>
            </a:r>
          </a:p>
        </c:rich>
      </c:tx>
      <c:layout>
        <c:manualLayout>
          <c:xMode val="edge"/>
          <c:yMode val="edge"/>
          <c:x val="0.40846900000000003"/>
          <c:y val="0"/>
          <c:w val="3.7058899999999999E-2"/>
          <c:h val="0.204405"/>
        </c:manualLayout>
      </c:layout>
      <c:overlay val="1"/>
      <c:spPr>
        <a:noFill/>
        <a:effectLst/>
      </c:spPr>
    </c:title>
    <c:autoTitleDeleted val="0"/>
    <c:plotArea>
      <c:layout>
        <c:manualLayout>
          <c:layoutTarget val="inner"/>
          <c:xMode val="edge"/>
          <c:yMode val="edge"/>
          <c:x val="0.124358"/>
          <c:y val="0.204405"/>
          <c:w val="0.72963900000000004"/>
          <c:h val="0.5912549999999999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Yes</c:v>
                </c:pt>
              </c:strCache>
            </c:strRef>
          </c:tx>
          <c:spPr>
            <a:solidFill>
              <a:schemeClr val="accent1"/>
            </a:solidFill>
            <a:ln w="12700" cap="flat">
              <a:noFill/>
              <a:miter lim="400000"/>
            </a:ln>
            <a:effectLst/>
          </c:spPr>
          <c:invertIfNegative val="0"/>
          <c:cat>
            <c:strRef>
              <c:f>Sheet1!$B$1:$B$1</c:f>
              <c:strCache>
                <c:ptCount val="1"/>
              </c:strCache>
            </c:strRef>
          </c:cat>
          <c:val>
            <c:numRef>
              <c:f>Sheet1!$B$2:$B$2</c:f>
              <c:numCache>
                <c:formatCode>General</c:formatCode>
                <c:ptCount val="1"/>
                <c:pt idx="0">
                  <c:v>64</c:v>
                </c:pt>
              </c:numCache>
            </c:numRef>
          </c:val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No</c:v>
                </c:pt>
              </c:strCache>
            </c:strRef>
          </c:tx>
          <c:spPr>
            <a:solidFill>
              <a:srgbClr val="94D9F6"/>
            </a:solidFill>
            <a:ln w="12700" cap="flat">
              <a:noFill/>
              <a:miter lim="400000"/>
            </a:ln>
            <a:effectLst/>
          </c:spPr>
          <c:invertIfNegative val="0"/>
          <c:cat>
            <c:strRef>
              <c:f>Sheet1!$B$1:$B$1</c:f>
              <c:strCache>
                <c:ptCount val="1"/>
              </c:strCache>
            </c:strRef>
          </c:cat>
          <c:val>
            <c:numRef>
              <c:f>Sheet1!$B$3:$B$3</c:f>
              <c:numCache>
                <c:formatCode>General</c:formatCode>
                <c:ptCount val="1"/>
                <c:pt idx="0">
                  <c:v>34.799999999999997</c:v>
                </c:pt>
              </c:numCache>
            </c:numRef>
          </c:val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Not answered</c:v>
                </c:pt>
              </c:strCache>
            </c:strRef>
          </c:tx>
          <c:spPr>
            <a:solidFill>
              <a:srgbClr val="2389C0"/>
            </a:solidFill>
            <a:ln w="12700" cap="flat">
              <a:noFill/>
              <a:miter lim="400000"/>
            </a:ln>
            <a:effectLst/>
          </c:spPr>
          <c:invertIfNegative val="0"/>
          <c:cat>
            <c:strRef>
              <c:f>Sheet1!$B$1:$B$1</c:f>
              <c:strCache>
                <c:ptCount val="1"/>
              </c:strCache>
            </c:strRef>
          </c:cat>
          <c:val>
            <c:numRef>
              <c:f>Sheet1!$B$4:$B$4</c:f>
              <c:numCache>
                <c:formatCode>General</c:formatCode>
                <c:ptCount val="1"/>
                <c:pt idx="0">
                  <c:v>1.1000000000000001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0"/>
        <c:overlap val="-10"/>
        <c:axId val="46264320"/>
        <c:axId val="46265856"/>
      </c:barChart>
      <c:catAx>
        <c:axId val="46264320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low"/>
        <c:spPr>
          <a:ln w="12700" cap="flat">
            <a:solidFill>
              <a:srgbClr val="838787"/>
            </a:solidFill>
            <a:prstDash val="solid"/>
            <a:miter lim="400000"/>
          </a:ln>
        </c:spPr>
        <c:txPr>
          <a:bodyPr rot="0"/>
          <a:lstStyle/>
          <a:p>
            <a:pPr>
              <a:defRPr sz="3600" b="0" i="0" u="none" strike="noStrike">
                <a:solidFill>
                  <a:srgbClr val="838787"/>
                </a:solidFill>
                <a:latin typeface="DIN Condensed"/>
              </a:defRPr>
            </a:pPr>
            <a:endParaRPr lang="en-US"/>
          </a:p>
        </c:txPr>
        <c:crossAx val="46265856"/>
        <c:crosses val="autoZero"/>
        <c:auto val="1"/>
        <c:lblAlgn val="ctr"/>
        <c:lblOffset val="100"/>
        <c:noMultiLvlLbl val="1"/>
      </c:catAx>
      <c:valAx>
        <c:axId val="46265856"/>
        <c:scaling>
          <c:orientation val="minMax"/>
        </c:scaling>
        <c:delete val="0"/>
        <c:axPos val="l"/>
        <c:majorGridlines>
          <c:spPr>
            <a:ln w="12700" cap="flat">
              <a:solidFill>
                <a:srgbClr val="A6AAA9">
                  <a:alpha val="50000"/>
                </a:srgbClr>
              </a:solidFill>
              <a:prstDash val="solid"/>
              <a:miter lim="400000"/>
            </a:ln>
          </c:spPr>
        </c:majorGridlines>
        <c:numFmt formatCode="0.#" sourceLinked="0"/>
        <c:majorTickMark val="none"/>
        <c:minorTickMark val="none"/>
        <c:tickLblPos val="nextTo"/>
        <c:spPr>
          <a:ln w="12700" cap="flat">
            <a:noFill/>
            <a:prstDash val="solid"/>
            <a:miter lim="400000"/>
          </a:ln>
        </c:spPr>
        <c:txPr>
          <a:bodyPr rot="0"/>
          <a:lstStyle/>
          <a:p>
            <a:pPr>
              <a:defRPr sz="3600" b="0" i="0" u="none" strike="noStrike">
                <a:solidFill>
                  <a:srgbClr val="838787"/>
                </a:solidFill>
                <a:latin typeface="DIN Condensed"/>
              </a:defRPr>
            </a:pPr>
            <a:endParaRPr lang="en-US"/>
          </a:p>
        </c:txPr>
        <c:crossAx val="46264320"/>
        <c:crosses val="autoZero"/>
        <c:crossBetween val="between"/>
        <c:majorUnit val="17.5"/>
        <c:minorUnit val="8.75"/>
      </c:valAx>
      <c:spPr>
        <a:noFill/>
        <a:ln w="12700" cap="flat">
          <a:noFill/>
          <a:miter lim="400000"/>
        </a:ln>
        <a:effectLst/>
      </c:spPr>
    </c:plotArea>
    <c:legend>
      <c:legendPos val="b"/>
      <c:layout>
        <c:manualLayout>
          <c:xMode val="edge"/>
          <c:yMode val="edge"/>
          <c:x val="4.0187899999999999E-2"/>
          <c:y val="0.92989100000000002"/>
          <c:w val="0.959812"/>
          <c:h val="7.0108799999999999E-2"/>
        </c:manualLayout>
      </c:layout>
      <c:overlay val="1"/>
      <c:spPr>
        <a:noFill/>
        <a:ln w="12700" cap="flat">
          <a:noFill/>
          <a:miter lim="400000"/>
        </a:ln>
        <a:effectLst/>
      </c:spPr>
      <c:txPr>
        <a:bodyPr rot="0"/>
        <a:lstStyle/>
        <a:p>
          <a:pPr>
            <a:defRPr sz="2000" b="0" i="0" u="none" strike="noStrike">
              <a:solidFill>
                <a:srgbClr val="838787"/>
              </a:solidFill>
              <a:latin typeface="Avenir Next Demi Bold"/>
            </a:defRPr>
          </a:pPr>
          <a:endParaRPr lang="en-US"/>
        </a:p>
      </c:txPr>
    </c:legend>
    <c:plotVisOnly val="1"/>
    <c:dispBlanksAs val="gap"/>
    <c:showDLblsOverMax val="1"/>
  </c:chart>
  <c:spPr>
    <a:noFill/>
    <a:ln>
      <a:noFill/>
    </a:ln>
    <a:effectLst/>
  </c:sp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GB"/>
  <c:roundedCorners val="0"/>
  <c:style val="2"/>
  <c:chart>
    <c:title>
      <c:tx>
        <c:rich>
          <a:bodyPr rot="0"/>
          <a:lstStyle/>
          <a:p>
            <a:pPr>
              <a:defRPr sz="6000" b="0" i="0" u="none" strike="noStrike">
                <a:solidFill>
                  <a:srgbClr val="838787"/>
                </a:solidFill>
                <a:latin typeface="DIN Condensed"/>
              </a:defRPr>
            </a:pPr>
            <a:r>
              <a:rPr lang="en-GB" sz="6000" b="0" i="0" u="none" strike="noStrike">
                <a:solidFill>
                  <a:srgbClr val="838787"/>
                </a:solidFill>
                <a:latin typeface="DIN Condensed"/>
              </a:rPr>
              <a:t>%</a:t>
            </a:r>
          </a:p>
        </c:rich>
      </c:tx>
      <c:layout>
        <c:manualLayout>
          <c:xMode val="edge"/>
          <c:yMode val="edge"/>
          <c:x val="0.72546699999999997"/>
          <c:y val="0"/>
          <c:w val="2.3044599999999998E-2"/>
          <c:h val="0.221998"/>
        </c:manualLayout>
      </c:layout>
      <c:overlay val="1"/>
      <c:spPr>
        <a:noFill/>
        <a:effectLst/>
      </c:spPr>
    </c:title>
    <c:autoTitleDeleted val="0"/>
    <c:plotArea>
      <c:layout>
        <c:manualLayout>
          <c:layoutTarget val="inner"/>
          <c:xMode val="edge"/>
          <c:yMode val="edge"/>
          <c:x val="0.55130900000000005"/>
          <c:y val="0.221998"/>
          <c:w val="0.443691"/>
          <c:h val="0.6443069999999999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Very satisfied</c:v>
                </c:pt>
              </c:strCache>
            </c:strRef>
          </c:tx>
          <c:spPr>
            <a:solidFill>
              <a:schemeClr val="accent1"/>
            </a:solidFill>
            <a:ln w="12700" cap="flat">
              <a:noFill/>
              <a:miter lim="400000"/>
            </a:ln>
            <a:effectLst/>
          </c:spPr>
          <c:invertIfNegative val="0"/>
          <c:cat>
            <c:strRef>
              <c:f>Sheet1!$B$1:$B$1</c:f>
              <c:strCache>
                <c:ptCount val="1"/>
              </c:strCache>
            </c:strRef>
          </c:cat>
          <c:val>
            <c:numRef>
              <c:f>Sheet1!$B$2:$B$2</c:f>
              <c:numCache>
                <c:formatCode>General</c:formatCode>
                <c:ptCount val="1"/>
                <c:pt idx="0">
                  <c:v>67.400000000000006</c:v>
                </c:pt>
              </c:numCache>
            </c:numRef>
          </c:val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Somewhat satisfied</c:v>
                </c:pt>
              </c:strCache>
            </c:strRef>
          </c:tx>
          <c:spPr>
            <a:solidFill>
              <a:srgbClr val="94D9F6"/>
            </a:solidFill>
            <a:ln w="12700" cap="flat">
              <a:noFill/>
              <a:miter lim="400000"/>
            </a:ln>
            <a:effectLst/>
          </c:spPr>
          <c:invertIfNegative val="0"/>
          <c:cat>
            <c:strRef>
              <c:f>Sheet1!$B$1:$B$1</c:f>
              <c:strCache>
                <c:ptCount val="1"/>
              </c:strCache>
            </c:strRef>
          </c:cat>
          <c:val>
            <c:numRef>
              <c:f>Sheet1!$B$3:$B$3</c:f>
              <c:numCache>
                <c:formatCode>General</c:formatCode>
                <c:ptCount val="1"/>
                <c:pt idx="0">
                  <c:v>27</c:v>
                </c:pt>
              </c:numCache>
            </c:numRef>
          </c:val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Somewhat dissatisfied</c:v>
                </c:pt>
              </c:strCache>
            </c:strRef>
          </c:tx>
          <c:spPr>
            <a:solidFill>
              <a:srgbClr val="2389C0"/>
            </a:solidFill>
            <a:ln w="12700" cap="flat">
              <a:noFill/>
              <a:miter lim="400000"/>
            </a:ln>
            <a:effectLst/>
          </c:spPr>
          <c:invertIfNegative val="0"/>
          <c:cat>
            <c:strRef>
              <c:f>Sheet1!$B$1:$B$1</c:f>
              <c:strCache>
                <c:ptCount val="1"/>
              </c:strCache>
            </c:strRef>
          </c:cat>
          <c:val>
            <c:numRef>
              <c:f>Sheet1!$B$4:$B$4</c:f>
              <c:numCache>
                <c:formatCode>General</c:formatCode>
                <c:ptCount val="1"/>
                <c:pt idx="0">
                  <c:v>1.1000000000000001</c:v>
                </c:pt>
              </c:numCache>
            </c:numRef>
          </c:val>
        </c:ser>
        <c:ser>
          <c:idx val="3"/>
          <c:order val="3"/>
          <c:tx>
            <c:strRef>
              <c:f>Sheet1!$A$5</c:f>
              <c:strCache>
                <c:ptCount val="1"/>
                <c:pt idx="0">
                  <c:v>Very dissatisfied</c:v>
                </c:pt>
              </c:strCache>
            </c:strRef>
          </c:tx>
          <c:spPr>
            <a:solidFill>
              <a:srgbClr val="6BBCE8"/>
            </a:solidFill>
            <a:ln w="12700" cap="flat">
              <a:noFill/>
              <a:miter lim="400000"/>
            </a:ln>
            <a:effectLst/>
          </c:spPr>
          <c:invertIfNegative val="0"/>
          <c:cat>
            <c:strRef>
              <c:f>Sheet1!$B$1:$B$1</c:f>
              <c:strCache>
                <c:ptCount val="1"/>
              </c:strCache>
            </c:strRef>
          </c:cat>
          <c:val>
            <c:numRef>
              <c:f>Sheet1!$B$5:$B$5</c:f>
              <c:numCache>
                <c:formatCode>General</c:formatCode>
                <c:ptCount val="1"/>
                <c:pt idx="0">
                  <c:v>2.2000000000000002</c:v>
                </c:pt>
              </c:numCache>
            </c:numRef>
          </c:val>
        </c:ser>
        <c:ser>
          <c:idx val="4"/>
          <c:order val="4"/>
          <c:tx>
            <c:strRef>
              <c:f>Sheet1!$A$6</c:f>
              <c:strCache>
                <c:ptCount val="1"/>
                <c:pt idx="0">
                  <c:v>Not answered</c:v>
                </c:pt>
              </c:strCache>
            </c:strRef>
          </c:tx>
          <c:spPr>
            <a:solidFill>
              <a:srgbClr val="105079"/>
            </a:solidFill>
            <a:ln w="12700" cap="flat">
              <a:noFill/>
              <a:miter lim="400000"/>
            </a:ln>
            <a:effectLst/>
          </c:spPr>
          <c:invertIfNegative val="0"/>
          <c:cat>
            <c:strRef>
              <c:f>Sheet1!$B$1:$B$1</c:f>
              <c:strCache>
                <c:ptCount val="1"/>
              </c:strCache>
            </c:strRef>
          </c:cat>
          <c:val>
            <c:numRef>
              <c:f>Sheet1!$B$6:$B$6</c:f>
              <c:numCache>
                <c:formatCode>General</c:formatCode>
                <c:ptCount val="1"/>
                <c:pt idx="0">
                  <c:v>2.2000000000000002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0"/>
        <c:overlap val="-10"/>
        <c:axId val="46319872"/>
        <c:axId val="46325760"/>
      </c:barChart>
      <c:catAx>
        <c:axId val="46319872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low"/>
        <c:spPr>
          <a:ln w="12700" cap="flat">
            <a:solidFill>
              <a:srgbClr val="838787"/>
            </a:solidFill>
            <a:prstDash val="solid"/>
            <a:miter lim="400000"/>
          </a:ln>
        </c:spPr>
        <c:txPr>
          <a:bodyPr rot="0"/>
          <a:lstStyle/>
          <a:p>
            <a:pPr>
              <a:defRPr sz="3600" b="0" i="0" u="none" strike="noStrike">
                <a:solidFill>
                  <a:srgbClr val="838787"/>
                </a:solidFill>
                <a:latin typeface="DIN Condensed"/>
              </a:defRPr>
            </a:pPr>
            <a:endParaRPr lang="en-US"/>
          </a:p>
        </c:txPr>
        <c:crossAx val="46325760"/>
        <c:crosses val="autoZero"/>
        <c:auto val="1"/>
        <c:lblAlgn val="ctr"/>
        <c:lblOffset val="100"/>
        <c:noMultiLvlLbl val="1"/>
      </c:catAx>
      <c:valAx>
        <c:axId val="46325760"/>
        <c:scaling>
          <c:orientation val="minMax"/>
        </c:scaling>
        <c:delete val="0"/>
        <c:axPos val="l"/>
        <c:majorGridlines>
          <c:spPr>
            <a:ln w="12700" cap="flat">
              <a:solidFill>
                <a:srgbClr val="A6AAA9">
                  <a:alpha val="50000"/>
                </a:srgbClr>
              </a:solidFill>
              <a:prstDash val="solid"/>
              <a:miter lim="400000"/>
            </a:ln>
          </c:spPr>
        </c:majorGridlines>
        <c:numFmt formatCode="0.####" sourceLinked="0"/>
        <c:majorTickMark val="none"/>
        <c:minorTickMark val="none"/>
        <c:tickLblPos val="nextTo"/>
        <c:spPr>
          <a:ln w="12700" cap="flat">
            <a:noFill/>
            <a:prstDash val="solid"/>
            <a:miter lim="400000"/>
          </a:ln>
        </c:spPr>
        <c:txPr>
          <a:bodyPr rot="0"/>
          <a:lstStyle/>
          <a:p>
            <a:pPr>
              <a:defRPr sz="3600" b="0" i="0" u="none" strike="noStrike">
                <a:solidFill>
                  <a:srgbClr val="838787"/>
                </a:solidFill>
                <a:latin typeface="DIN Condensed"/>
              </a:defRPr>
            </a:pPr>
            <a:endParaRPr lang="en-US"/>
          </a:p>
        </c:txPr>
        <c:crossAx val="46319872"/>
        <c:crosses val="autoZero"/>
        <c:crossBetween val="between"/>
        <c:majorUnit val="17.5"/>
        <c:minorUnit val="8.75"/>
      </c:valAx>
      <c:spPr>
        <a:noFill/>
        <a:ln w="12700" cap="flat">
          <a:noFill/>
          <a:miter lim="400000"/>
        </a:ln>
        <a:effectLst/>
      </c:spPr>
    </c:plotArea>
    <c:legend>
      <c:legendPos val="l"/>
      <c:layout>
        <c:manualLayout>
          <c:xMode val="edge"/>
          <c:yMode val="edge"/>
          <c:x val="0"/>
          <c:y val="0.20425099999999999"/>
          <c:w val="0.46396700000000002"/>
          <c:h val="0.337835"/>
        </c:manualLayout>
      </c:layout>
      <c:overlay val="1"/>
      <c:spPr>
        <a:noFill/>
        <a:ln w="12700" cap="flat">
          <a:noFill/>
          <a:miter lim="400000"/>
        </a:ln>
        <a:effectLst/>
      </c:spPr>
      <c:txPr>
        <a:bodyPr rot="0"/>
        <a:lstStyle/>
        <a:p>
          <a:pPr>
            <a:defRPr sz="2000" b="0" i="0" u="none" strike="noStrike">
              <a:solidFill>
                <a:srgbClr val="838787"/>
              </a:solidFill>
              <a:latin typeface="Avenir Next Demi Bold"/>
            </a:defRPr>
          </a:pPr>
          <a:endParaRPr lang="en-US"/>
        </a:p>
      </c:txPr>
    </c:legend>
    <c:plotVisOnly val="1"/>
    <c:dispBlanksAs val="gap"/>
    <c:showDLblsOverMax val="1"/>
  </c:chart>
  <c:spPr>
    <a:noFill/>
    <a:ln>
      <a:noFill/>
    </a:ln>
    <a:effectLst/>
  </c:sp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GB"/>
  <c:roundedCorners val="0"/>
  <c:style val="2"/>
  <c:chart>
    <c:title>
      <c:tx>
        <c:rich>
          <a:bodyPr rot="0"/>
          <a:lstStyle/>
          <a:p>
            <a:pPr>
              <a:defRPr sz="6000" b="0" i="0" u="none" strike="noStrike">
                <a:solidFill>
                  <a:srgbClr val="838787"/>
                </a:solidFill>
                <a:latin typeface="DIN Condensed"/>
              </a:defRPr>
            </a:pPr>
            <a:r>
              <a:rPr lang="en-GB" sz="6000" b="0" i="0" u="none" strike="noStrike">
                <a:solidFill>
                  <a:srgbClr val="838787"/>
                </a:solidFill>
                <a:latin typeface="DIN Condensed"/>
              </a:rPr>
              <a:t>%</a:t>
            </a:r>
          </a:p>
        </c:rich>
      </c:tx>
      <c:layout>
        <c:manualLayout>
          <c:xMode val="edge"/>
          <c:yMode val="edge"/>
          <c:x val="0.69749700000000003"/>
          <c:y val="0"/>
          <c:w val="2.5369900000000001E-2"/>
          <c:h val="0.221998"/>
        </c:manualLayout>
      </c:layout>
      <c:overlay val="1"/>
      <c:spPr>
        <a:noFill/>
        <a:effectLst/>
      </c:spPr>
    </c:title>
    <c:autoTitleDeleted val="0"/>
    <c:plotArea>
      <c:layout>
        <c:manualLayout>
          <c:layoutTarget val="inner"/>
          <c:xMode val="edge"/>
          <c:yMode val="edge"/>
          <c:x val="0.50549699999999997"/>
          <c:y val="0.221998"/>
          <c:w val="0.48950300000000002"/>
          <c:h val="0.6443069999999999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&lt;16</c:v>
                </c:pt>
              </c:strCache>
            </c:strRef>
          </c:tx>
          <c:spPr>
            <a:solidFill>
              <a:schemeClr val="accent1"/>
            </a:solidFill>
            <a:ln w="12700" cap="flat">
              <a:noFill/>
              <a:miter lim="400000"/>
            </a:ln>
            <a:effectLst/>
          </c:spPr>
          <c:invertIfNegative val="0"/>
          <c:cat>
            <c:strRef>
              <c:f>Sheet1!$B$1:$B$1</c:f>
              <c:strCache>
                <c:ptCount val="1"/>
              </c:strCache>
            </c:strRef>
          </c:cat>
          <c:val>
            <c:numRef>
              <c:f>Sheet1!$B$2:$B$2</c:f>
              <c:numCache>
                <c:formatCode>General</c:formatCode>
                <c:ptCount val="1"/>
                <c:pt idx="0">
                  <c:v>1.1000000000000001</c:v>
                </c:pt>
              </c:numCache>
            </c:numRef>
          </c:val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16-24</c:v>
                </c:pt>
              </c:strCache>
            </c:strRef>
          </c:tx>
          <c:spPr>
            <a:solidFill>
              <a:srgbClr val="94D9F6"/>
            </a:solidFill>
            <a:ln w="12700" cap="flat">
              <a:noFill/>
              <a:miter lim="400000"/>
            </a:ln>
            <a:effectLst/>
          </c:spPr>
          <c:invertIfNegative val="0"/>
          <c:cat>
            <c:strRef>
              <c:f>Sheet1!$B$1:$B$1</c:f>
              <c:strCache>
                <c:ptCount val="1"/>
              </c:strCache>
            </c:strRef>
          </c:cat>
          <c:val>
            <c:numRef>
              <c:f>Sheet1!$B$3:$B$3</c:f>
              <c:numCache>
                <c:formatCode>General</c:formatCode>
                <c:ptCount val="1"/>
                <c:pt idx="0">
                  <c:v>7.9</c:v>
                </c:pt>
              </c:numCache>
            </c:numRef>
          </c:val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25-39</c:v>
                </c:pt>
              </c:strCache>
            </c:strRef>
          </c:tx>
          <c:spPr>
            <a:solidFill>
              <a:srgbClr val="2389C0"/>
            </a:solidFill>
            <a:ln w="12700" cap="flat">
              <a:noFill/>
              <a:miter lim="400000"/>
            </a:ln>
            <a:effectLst/>
          </c:spPr>
          <c:invertIfNegative val="0"/>
          <c:cat>
            <c:strRef>
              <c:f>Sheet1!$B$1:$B$1</c:f>
              <c:strCache>
                <c:ptCount val="1"/>
              </c:strCache>
            </c:strRef>
          </c:cat>
          <c:val>
            <c:numRef>
              <c:f>Sheet1!$B$4:$B$4</c:f>
              <c:numCache>
                <c:formatCode>General</c:formatCode>
                <c:ptCount val="1"/>
                <c:pt idx="0">
                  <c:v>40.4</c:v>
                </c:pt>
              </c:numCache>
            </c:numRef>
          </c:val>
        </c:ser>
        <c:ser>
          <c:idx val="3"/>
          <c:order val="3"/>
          <c:tx>
            <c:strRef>
              <c:f>Sheet1!$A$5</c:f>
              <c:strCache>
                <c:ptCount val="1"/>
                <c:pt idx="0">
                  <c:v>40-65</c:v>
                </c:pt>
              </c:strCache>
            </c:strRef>
          </c:tx>
          <c:spPr>
            <a:solidFill>
              <a:srgbClr val="6BBCE8"/>
            </a:solidFill>
            <a:ln w="12700" cap="flat">
              <a:noFill/>
              <a:miter lim="400000"/>
            </a:ln>
            <a:effectLst/>
          </c:spPr>
          <c:invertIfNegative val="0"/>
          <c:cat>
            <c:strRef>
              <c:f>Sheet1!$B$1:$B$1</c:f>
              <c:strCache>
                <c:ptCount val="1"/>
              </c:strCache>
            </c:strRef>
          </c:cat>
          <c:val>
            <c:numRef>
              <c:f>Sheet1!$B$5:$B$5</c:f>
              <c:numCache>
                <c:formatCode>General</c:formatCode>
                <c:ptCount val="1"/>
                <c:pt idx="0">
                  <c:v>37.1</c:v>
                </c:pt>
              </c:numCache>
            </c:numRef>
          </c:val>
        </c:ser>
        <c:ser>
          <c:idx val="4"/>
          <c:order val="4"/>
          <c:tx>
            <c:strRef>
              <c:f>Sheet1!$A$6</c:f>
              <c:strCache>
                <c:ptCount val="1"/>
                <c:pt idx="0">
                  <c:v>&gt;65</c:v>
                </c:pt>
              </c:strCache>
            </c:strRef>
          </c:tx>
          <c:spPr>
            <a:solidFill>
              <a:srgbClr val="105079"/>
            </a:solidFill>
            <a:ln w="12700" cap="flat">
              <a:noFill/>
              <a:miter lim="400000"/>
            </a:ln>
            <a:effectLst/>
          </c:spPr>
          <c:invertIfNegative val="0"/>
          <c:cat>
            <c:strRef>
              <c:f>Sheet1!$B$1:$B$1</c:f>
              <c:strCache>
                <c:ptCount val="1"/>
              </c:strCache>
            </c:strRef>
          </c:cat>
          <c:val>
            <c:numRef>
              <c:f>Sheet1!$B$6:$B$6</c:f>
              <c:numCache>
                <c:formatCode>General</c:formatCode>
                <c:ptCount val="1"/>
                <c:pt idx="0">
                  <c:v>11.2</c:v>
                </c:pt>
              </c:numCache>
            </c:numRef>
          </c:val>
        </c:ser>
        <c:ser>
          <c:idx val="5"/>
          <c:order val="5"/>
          <c:tx>
            <c:strRef>
              <c:f>Sheet1!$A$7</c:f>
              <c:strCache>
                <c:ptCount val="1"/>
                <c:pt idx="0">
                  <c:v>Not answered</c:v>
                </c:pt>
              </c:strCache>
            </c:strRef>
          </c:tx>
          <c:spPr>
            <a:solidFill>
              <a:srgbClr val="18679A"/>
            </a:solidFill>
            <a:ln w="12700" cap="flat">
              <a:noFill/>
              <a:miter lim="400000"/>
            </a:ln>
            <a:effectLst/>
          </c:spPr>
          <c:invertIfNegative val="0"/>
          <c:cat>
            <c:strRef>
              <c:f>Sheet1!$B$1:$B$1</c:f>
              <c:strCache>
                <c:ptCount val="1"/>
              </c:strCache>
            </c:strRef>
          </c:cat>
          <c:val>
            <c:numRef>
              <c:f>Sheet1!$B$7:$B$7</c:f>
              <c:numCache>
                <c:formatCode>General</c:formatCode>
                <c:ptCount val="1"/>
                <c:pt idx="0">
                  <c:v>2.2000000000000002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0"/>
        <c:overlap val="-10"/>
        <c:axId val="46740992"/>
        <c:axId val="46742528"/>
      </c:barChart>
      <c:catAx>
        <c:axId val="46740992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low"/>
        <c:spPr>
          <a:ln w="12700" cap="flat">
            <a:solidFill>
              <a:srgbClr val="838787"/>
            </a:solidFill>
            <a:prstDash val="solid"/>
            <a:miter lim="400000"/>
          </a:ln>
        </c:spPr>
        <c:txPr>
          <a:bodyPr rot="0"/>
          <a:lstStyle/>
          <a:p>
            <a:pPr>
              <a:defRPr sz="3600" b="0" i="0" u="none" strike="noStrike">
                <a:solidFill>
                  <a:srgbClr val="838787"/>
                </a:solidFill>
                <a:latin typeface="DIN Condensed"/>
              </a:defRPr>
            </a:pPr>
            <a:endParaRPr lang="en-US"/>
          </a:p>
        </c:txPr>
        <c:crossAx val="46742528"/>
        <c:crosses val="autoZero"/>
        <c:auto val="1"/>
        <c:lblAlgn val="ctr"/>
        <c:lblOffset val="100"/>
        <c:noMultiLvlLbl val="1"/>
      </c:catAx>
      <c:valAx>
        <c:axId val="46742528"/>
        <c:scaling>
          <c:orientation val="minMax"/>
        </c:scaling>
        <c:delete val="0"/>
        <c:axPos val="l"/>
        <c:majorGridlines>
          <c:spPr>
            <a:ln w="12700" cap="flat">
              <a:solidFill>
                <a:srgbClr val="A6AAA9">
                  <a:alpha val="50000"/>
                </a:srgbClr>
              </a:solidFill>
              <a:prstDash val="solid"/>
              <a:miter lim="400000"/>
            </a:ln>
          </c:spPr>
        </c:majorGridlines>
        <c:numFmt formatCode="0.#" sourceLinked="0"/>
        <c:majorTickMark val="none"/>
        <c:minorTickMark val="none"/>
        <c:tickLblPos val="nextTo"/>
        <c:spPr>
          <a:ln w="12700" cap="flat">
            <a:noFill/>
            <a:prstDash val="solid"/>
            <a:miter lim="400000"/>
          </a:ln>
        </c:spPr>
        <c:txPr>
          <a:bodyPr rot="0"/>
          <a:lstStyle/>
          <a:p>
            <a:pPr>
              <a:defRPr sz="3600" b="0" i="0" u="none" strike="noStrike">
                <a:solidFill>
                  <a:srgbClr val="838787"/>
                </a:solidFill>
                <a:latin typeface="DIN Condensed"/>
              </a:defRPr>
            </a:pPr>
            <a:endParaRPr lang="en-US"/>
          </a:p>
        </c:txPr>
        <c:crossAx val="46740992"/>
        <c:crosses val="autoZero"/>
        <c:crossBetween val="between"/>
        <c:majorUnit val="12.5"/>
        <c:minorUnit val="6.25"/>
      </c:valAx>
      <c:spPr>
        <a:noFill/>
        <a:ln w="12700" cap="flat">
          <a:noFill/>
          <a:miter lim="400000"/>
        </a:ln>
        <a:effectLst/>
      </c:spPr>
    </c:plotArea>
    <c:legend>
      <c:legendPos val="l"/>
      <c:layout>
        <c:manualLayout>
          <c:xMode val="edge"/>
          <c:yMode val="edge"/>
          <c:x val="0"/>
          <c:y val="0.15823100000000001"/>
          <c:w val="0.27615499999999998"/>
          <c:h val="0.40040199999999998"/>
        </c:manualLayout>
      </c:layout>
      <c:overlay val="1"/>
      <c:spPr>
        <a:noFill/>
        <a:ln w="12700" cap="flat">
          <a:noFill/>
          <a:miter lim="400000"/>
        </a:ln>
        <a:effectLst/>
      </c:spPr>
      <c:txPr>
        <a:bodyPr rot="0"/>
        <a:lstStyle/>
        <a:p>
          <a:pPr>
            <a:defRPr sz="2000" b="0" i="0" u="none" strike="noStrike">
              <a:solidFill>
                <a:srgbClr val="838787"/>
              </a:solidFill>
              <a:latin typeface="Avenir Next Demi Bold"/>
            </a:defRPr>
          </a:pPr>
          <a:endParaRPr lang="en-US"/>
        </a:p>
      </c:txPr>
    </c:legend>
    <c:plotVisOnly val="1"/>
    <c:dispBlanksAs val="gap"/>
    <c:showDLblsOverMax val="1"/>
  </c:chart>
  <c:spPr>
    <a:noFill/>
    <a:ln>
      <a:noFill/>
    </a:ln>
    <a:effectLst/>
  </c:spPr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GB"/>
  <c:roundedCorners val="0"/>
  <c:style val="2"/>
  <c:chart>
    <c:title>
      <c:tx>
        <c:rich>
          <a:bodyPr rot="0"/>
          <a:lstStyle/>
          <a:p>
            <a:pPr>
              <a:defRPr sz="6000" b="0" i="0" u="none" strike="noStrike">
                <a:solidFill>
                  <a:srgbClr val="838787"/>
                </a:solidFill>
                <a:latin typeface="DIN Condensed"/>
              </a:defRPr>
            </a:pPr>
            <a:r>
              <a:rPr lang="en-GB" sz="6000" b="0" i="0" u="none" strike="noStrike">
                <a:solidFill>
                  <a:srgbClr val="838787"/>
                </a:solidFill>
                <a:latin typeface="DIN Condensed"/>
              </a:rPr>
              <a:t>%</a:t>
            </a:r>
          </a:p>
        </c:rich>
      </c:tx>
      <c:layout>
        <c:manualLayout>
          <c:xMode val="edge"/>
          <c:yMode val="edge"/>
          <c:x val="0.69749700000000003"/>
          <c:y val="0"/>
          <c:w val="2.5369900000000001E-2"/>
          <c:h val="0.221998"/>
        </c:manualLayout>
      </c:layout>
      <c:overlay val="1"/>
      <c:spPr>
        <a:noFill/>
        <a:effectLst/>
      </c:spPr>
    </c:title>
    <c:autoTitleDeleted val="0"/>
    <c:plotArea>
      <c:layout>
        <c:manualLayout>
          <c:layoutTarget val="inner"/>
          <c:xMode val="edge"/>
          <c:yMode val="edge"/>
          <c:x val="0.50549699999999997"/>
          <c:y val="0.221998"/>
          <c:w val="0.48950300000000002"/>
          <c:h val="0.6443069999999999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male</c:v>
                </c:pt>
              </c:strCache>
            </c:strRef>
          </c:tx>
          <c:spPr>
            <a:solidFill>
              <a:schemeClr val="accent1"/>
            </a:solidFill>
            <a:ln w="12700" cap="flat">
              <a:noFill/>
              <a:miter lim="400000"/>
            </a:ln>
            <a:effectLst/>
          </c:spPr>
          <c:invertIfNegative val="0"/>
          <c:cat>
            <c:strRef>
              <c:f>Sheet1!$B$1:$B$1</c:f>
              <c:strCache>
                <c:ptCount val="1"/>
              </c:strCache>
            </c:strRef>
          </c:cat>
          <c:val>
            <c:numRef>
              <c:f>Sheet1!$B$2:$B$2</c:f>
              <c:numCache>
                <c:formatCode>General</c:formatCode>
                <c:ptCount val="1"/>
                <c:pt idx="0">
                  <c:v>28.1</c:v>
                </c:pt>
              </c:numCache>
            </c:numRef>
          </c:val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female</c:v>
                </c:pt>
              </c:strCache>
            </c:strRef>
          </c:tx>
          <c:spPr>
            <a:solidFill>
              <a:srgbClr val="94D9F6"/>
            </a:solidFill>
            <a:ln w="12700" cap="flat">
              <a:noFill/>
              <a:miter lim="400000"/>
            </a:ln>
            <a:effectLst/>
          </c:spPr>
          <c:invertIfNegative val="0"/>
          <c:cat>
            <c:strRef>
              <c:f>Sheet1!$B$1:$B$1</c:f>
              <c:strCache>
                <c:ptCount val="1"/>
              </c:strCache>
            </c:strRef>
          </c:cat>
          <c:val>
            <c:numRef>
              <c:f>Sheet1!$B$3:$B$3</c:f>
              <c:numCache>
                <c:formatCode>General</c:formatCode>
                <c:ptCount val="1"/>
                <c:pt idx="0">
                  <c:v>69.7</c:v>
                </c:pt>
              </c:numCache>
            </c:numRef>
          </c:val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Transgender / gender fluid</c:v>
                </c:pt>
              </c:strCache>
            </c:strRef>
          </c:tx>
          <c:spPr>
            <a:solidFill>
              <a:srgbClr val="2389C0"/>
            </a:solidFill>
            <a:ln w="12700" cap="flat">
              <a:noFill/>
              <a:miter lim="400000"/>
            </a:ln>
            <a:effectLst/>
          </c:spPr>
          <c:invertIfNegative val="0"/>
          <c:cat>
            <c:strRef>
              <c:f>Sheet1!$B$1:$B$1</c:f>
              <c:strCache>
                <c:ptCount val="1"/>
              </c:strCache>
            </c:strRef>
          </c:cat>
          <c:val>
            <c:numRef>
              <c:f>Sheet1!$B$4:$B$4</c:f>
              <c:numCache>
                <c:formatCode>General</c:formatCode>
                <c:ptCount val="1"/>
                <c:pt idx="0">
                  <c:v>1.1000000000000001</c:v>
                </c:pt>
              </c:numCache>
            </c:numRef>
          </c:val>
        </c:ser>
        <c:ser>
          <c:idx val="3"/>
          <c:order val="3"/>
          <c:tx>
            <c:strRef>
              <c:f>Sheet1!$A$5</c:f>
              <c:strCache>
                <c:ptCount val="1"/>
                <c:pt idx="0">
                  <c:v>Prefer not to say</c:v>
                </c:pt>
              </c:strCache>
            </c:strRef>
          </c:tx>
          <c:spPr>
            <a:solidFill>
              <a:srgbClr val="6BBCE8"/>
            </a:solidFill>
            <a:ln w="12700" cap="flat">
              <a:noFill/>
              <a:miter lim="400000"/>
            </a:ln>
            <a:effectLst/>
          </c:spPr>
          <c:invertIfNegative val="0"/>
          <c:cat>
            <c:strRef>
              <c:f>Sheet1!$B$1:$B$1</c:f>
              <c:strCache>
                <c:ptCount val="1"/>
              </c:strCache>
            </c:strRef>
          </c:cat>
          <c:val>
            <c:numRef>
              <c:f>Sheet1!$B$5:$B$5</c:f>
              <c:numCache>
                <c:formatCode>General</c:formatCode>
                <c:ptCount val="1"/>
                <c:pt idx="0">
                  <c:v>1.1000000000000001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0"/>
        <c:overlap val="-10"/>
        <c:axId val="46439424"/>
        <c:axId val="46445312"/>
      </c:barChart>
      <c:catAx>
        <c:axId val="46439424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low"/>
        <c:spPr>
          <a:ln w="12700" cap="flat">
            <a:solidFill>
              <a:srgbClr val="838787"/>
            </a:solidFill>
            <a:prstDash val="solid"/>
            <a:miter lim="400000"/>
          </a:ln>
        </c:spPr>
        <c:txPr>
          <a:bodyPr rot="0"/>
          <a:lstStyle/>
          <a:p>
            <a:pPr>
              <a:defRPr sz="3600" b="0" i="0" u="none" strike="noStrike">
                <a:solidFill>
                  <a:srgbClr val="838787"/>
                </a:solidFill>
                <a:latin typeface="DIN Condensed"/>
              </a:defRPr>
            </a:pPr>
            <a:endParaRPr lang="en-US"/>
          </a:p>
        </c:txPr>
        <c:crossAx val="46445312"/>
        <c:crosses val="autoZero"/>
        <c:auto val="1"/>
        <c:lblAlgn val="ctr"/>
        <c:lblOffset val="100"/>
        <c:noMultiLvlLbl val="1"/>
      </c:catAx>
      <c:valAx>
        <c:axId val="46445312"/>
        <c:scaling>
          <c:orientation val="minMax"/>
        </c:scaling>
        <c:delete val="0"/>
        <c:axPos val="l"/>
        <c:majorGridlines>
          <c:spPr>
            <a:ln w="12700" cap="flat">
              <a:solidFill>
                <a:srgbClr val="A6AAA9">
                  <a:alpha val="50000"/>
                </a:srgbClr>
              </a:solidFill>
              <a:prstDash val="solid"/>
              <a:miter lim="400000"/>
            </a:ln>
          </c:spPr>
        </c:majorGridlines>
        <c:numFmt formatCode="0.#" sourceLinked="0"/>
        <c:majorTickMark val="none"/>
        <c:minorTickMark val="none"/>
        <c:tickLblPos val="nextTo"/>
        <c:spPr>
          <a:ln w="12700" cap="flat">
            <a:noFill/>
            <a:prstDash val="solid"/>
            <a:miter lim="400000"/>
          </a:ln>
        </c:spPr>
        <c:txPr>
          <a:bodyPr rot="0"/>
          <a:lstStyle/>
          <a:p>
            <a:pPr>
              <a:defRPr sz="3600" b="0" i="0" u="none" strike="noStrike">
                <a:solidFill>
                  <a:srgbClr val="838787"/>
                </a:solidFill>
                <a:latin typeface="DIN Condensed"/>
              </a:defRPr>
            </a:pPr>
            <a:endParaRPr lang="en-US"/>
          </a:p>
        </c:txPr>
        <c:crossAx val="46439424"/>
        <c:crosses val="autoZero"/>
        <c:crossBetween val="between"/>
        <c:majorUnit val="17.5"/>
        <c:minorUnit val="8.75"/>
      </c:valAx>
      <c:spPr>
        <a:noFill/>
        <a:ln w="12700" cap="flat">
          <a:noFill/>
          <a:miter lim="400000"/>
        </a:ln>
        <a:effectLst/>
      </c:spPr>
    </c:plotArea>
    <c:legend>
      <c:legendPos val="l"/>
      <c:layout>
        <c:manualLayout>
          <c:xMode val="edge"/>
          <c:yMode val="edge"/>
          <c:x val="0"/>
          <c:y val="0.15823100000000001"/>
          <c:w val="0.36757499999999999"/>
          <c:h val="0.27526800000000001"/>
        </c:manualLayout>
      </c:layout>
      <c:overlay val="1"/>
      <c:spPr>
        <a:noFill/>
        <a:ln w="12700" cap="flat">
          <a:noFill/>
          <a:miter lim="400000"/>
        </a:ln>
        <a:effectLst/>
      </c:spPr>
      <c:txPr>
        <a:bodyPr rot="0"/>
        <a:lstStyle/>
        <a:p>
          <a:pPr>
            <a:defRPr sz="2000" b="0" i="0" u="none" strike="noStrike">
              <a:solidFill>
                <a:srgbClr val="838787"/>
              </a:solidFill>
              <a:latin typeface="Avenir Next Demi Bold"/>
            </a:defRPr>
          </a:pPr>
          <a:endParaRPr lang="en-US"/>
        </a:p>
      </c:txPr>
    </c:legend>
    <c:plotVisOnly val="1"/>
    <c:dispBlanksAs val="gap"/>
    <c:showDLblsOverMax val="1"/>
  </c:chart>
  <c:spPr>
    <a:noFill/>
    <a:ln>
      <a:noFill/>
    </a:ln>
    <a:effectLst/>
  </c:spPr>
  <c:externalData r:id="rId1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GB"/>
  <c:roundedCorners val="0"/>
  <c:style val="2"/>
  <c:chart>
    <c:title>
      <c:tx>
        <c:rich>
          <a:bodyPr rot="0"/>
          <a:lstStyle/>
          <a:p>
            <a:pPr>
              <a:defRPr sz="6000" b="0" i="0" u="none" strike="noStrike">
                <a:solidFill>
                  <a:srgbClr val="838787"/>
                </a:solidFill>
                <a:latin typeface="DIN Condensed"/>
              </a:defRPr>
            </a:pPr>
            <a:r>
              <a:rPr lang="en-GB" sz="6000" b="0" i="0" u="none" strike="noStrike">
                <a:solidFill>
                  <a:srgbClr val="838787"/>
                </a:solidFill>
                <a:latin typeface="DIN Condensed"/>
              </a:rPr>
              <a:t>%</a:t>
            </a:r>
          </a:p>
        </c:rich>
      </c:tx>
      <c:layout>
        <c:manualLayout>
          <c:xMode val="edge"/>
          <c:yMode val="edge"/>
          <c:x val="0.70956200000000003"/>
          <c:y val="0"/>
          <c:w val="2.5369900000000001E-2"/>
          <c:h val="0.221998"/>
        </c:manualLayout>
      </c:layout>
      <c:overlay val="1"/>
      <c:spPr>
        <a:noFill/>
        <a:effectLst/>
      </c:spPr>
    </c:title>
    <c:autoTitleDeleted val="0"/>
    <c:plotArea>
      <c:layout>
        <c:manualLayout>
          <c:layoutTarget val="inner"/>
          <c:xMode val="edge"/>
          <c:yMode val="edge"/>
          <c:x val="0.50549699999999997"/>
          <c:y val="0.221998"/>
          <c:w val="0.48950300000000002"/>
          <c:h val="0.6443069999999999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employed</c:v>
                </c:pt>
              </c:strCache>
            </c:strRef>
          </c:tx>
          <c:spPr>
            <a:solidFill>
              <a:schemeClr val="accent1"/>
            </a:solidFill>
            <a:ln w="12700" cap="flat">
              <a:noFill/>
              <a:miter lim="400000"/>
            </a:ln>
            <a:effectLst/>
          </c:spPr>
          <c:invertIfNegative val="0"/>
          <c:cat>
            <c:strRef>
              <c:f>Sheet1!$B$1:$B$1</c:f>
              <c:strCache>
                <c:ptCount val="1"/>
              </c:strCache>
            </c:strRef>
          </c:cat>
          <c:val>
            <c:numRef>
              <c:f>Sheet1!$B$2:$B$2</c:f>
              <c:numCache>
                <c:formatCode>General</c:formatCode>
                <c:ptCount val="1"/>
                <c:pt idx="0">
                  <c:v>57.3</c:v>
                </c:pt>
              </c:numCache>
            </c:numRef>
          </c:val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job seeking</c:v>
                </c:pt>
              </c:strCache>
            </c:strRef>
          </c:tx>
          <c:spPr>
            <a:solidFill>
              <a:srgbClr val="94D9F6"/>
            </a:solidFill>
            <a:ln w="12700" cap="flat">
              <a:noFill/>
              <a:miter lim="400000"/>
            </a:ln>
            <a:effectLst/>
          </c:spPr>
          <c:invertIfNegative val="0"/>
          <c:cat>
            <c:strRef>
              <c:f>Sheet1!$B$1:$B$1</c:f>
              <c:strCache>
                <c:ptCount val="1"/>
              </c:strCache>
            </c:strRef>
          </c:cat>
          <c:val>
            <c:numRef>
              <c:f>Sheet1!$B$3:$B$3</c:f>
              <c:numCache>
                <c:formatCode>General</c:formatCode>
                <c:ptCount val="1"/>
                <c:pt idx="0">
                  <c:v>6.7</c:v>
                </c:pt>
              </c:numCache>
            </c:numRef>
          </c:val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retired</c:v>
                </c:pt>
              </c:strCache>
            </c:strRef>
          </c:tx>
          <c:spPr>
            <a:solidFill>
              <a:srgbClr val="2389C0"/>
            </a:solidFill>
            <a:ln w="12700" cap="flat">
              <a:noFill/>
              <a:miter lim="400000"/>
            </a:ln>
            <a:effectLst/>
          </c:spPr>
          <c:invertIfNegative val="0"/>
          <c:cat>
            <c:strRef>
              <c:f>Sheet1!$B$1:$B$1</c:f>
              <c:strCache>
                <c:ptCount val="1"/>
              </c:strCache>
            </c:strRef>
          </c:cat>
          <c:val>
            <c:numRef>
              <c:f>Sheet1!$B$4:$B$4</c:f>
              <c:numCache>
                <c:formatCode>General</c:formatCode>
                <c:ptCount val="1"/>
                <c:pt idx="0">
                  <c:v>14.6</c:v>
                </c:pt>
              </c:numCache>
            </c:numRef>
          </c:val>
        </c:ser>
        <c:ser>
          <c:idx val="3"/>
          <c:order val="3"/>
          <c:tx>
            <c:strRef>
              <c:f>Sheet1!$A$5</c:f>
              <c:strCache>
                <c:ptCount val="1"/>
                <c:pt idx="0">
                  <c:v>home maker</c:v>
                </c:pt>
              </c:strCache>
            </c:strRef>
          </c:tx>
          <c:spPr>
            <a:solidFill>
              <a:srgbClr val="6BBCE8"/>
            </a:solidFill>
            <a:ln w="12700" cap="flat">
              <a:noFill/>
              <a:miter lim="400000"/>
            </a:ln>
            <a:effectLst/>
          </c:spPr>
          <c:invertIfNegative val="0"/>
          <c:cat>
            <c:strRef>
              <c:f>Sheet1!$B$1:$B$1</c:f>
              <c:strCache>
                <c:ptCount val="1"/>
              </c:strCache>
            </c:strRef>
          </c:cat>
          <c:val>
            <c:numRef>
              <c:f>Sheet1!$B$5:$B$5</c:f>
              <c:numCache>
                <c:formatCode>General</c:formatCode>
                <c:ptCount val="1"/>
                <c:pt idx="0">
                  <c:v>6.7</c:v>
                </c:pt>
              </c:numCache>
            </c:numRef>
          </c:val>
        </c:ser>
        <c:ser>
          <c:idx val="4"/>
          <c:order val="4"/>
          <c:tx>
            <c:strRef>
              <c:f>Sheet1!$A$6</c:f>
              <c:strCache>
                <c:ptCount val="1"/>
                <c:pt idx="0">
                  <c:v>not working on medical grounds</c:v>
                </c:pt>
              </c:strCache>
            </c:strRef>
          </c:tx>
          <c:spPr>
            <a:solidFill>
              <a:srgbClr val="105079"/>
            </a:solidFill>
            <a:ln w="12700" cap="flat">
              <a:noFill/>
              <a:miter lim="400000"/>
            </a:ln>
            <a:effectLst/>
          </c:spPr>
          <c:invertIfNegative val="0"/>
          <c:cat>
            <c:strRef>
              <c:f>Sheet1!$B$1:$B$1</c:f>
              <c:strCache>
                <c:ptCount val="1"/>
              </c:strCache>
            </c:strRef>
          </c:cat>
          <c:val>
            <c:numRef>
              <c:f>Sheet1!$B$6:$B$6</c:f>
              <c:numCache>
                <c:formatCode>General</c:formatCode>
                <c:ptCount val="1"/>
                <c:pt idx="0">
                  <c:v>10.1</c:v>
                </c:pt>
              </c:numCache>
            </c:numRef>
          </c:val>
        </c:ser>
        <c:ser>
          <c:idx val="5"/>
          <c:order val="5"/>
          <c:tx>
            <c:strRef>
              <c:f>Sheet1!$A$7</c:f>
              <c:strCache>
                <c:ptCount val="1"/>
                <c:pt idx="0">
                  <c:v>student</c:v>
                </c:pt>
              </c:strCache>
            </c:strRef>
          </c:tx>
          <c:spPr>
            <a:solidFill>
              <a:srgbClr val="18679A"/>
            </a:solidFill>
            <a:ln w="12700" cap="flat">
              <a:noFill/>
              <a:miter lim="400000"/>
            </a:ln>
            <a:effectLst/>
          </c:spPr>
          <c:invertIfNegative val="0"/>
          <c:cat>
            <c:strRef>
              <c:f>Sheet1!$B$1:$B$1</c:f>
              <c:strCache>
                <c:ptCount val="1"/>
              </c:strCache>
            </c:strRef>
          </c:cat>
          <c:val>
            <c:numRef>
              <c:f>Sheet1!$B$7:$B$7</c:f>
              <c:numCache>
                <c:formatCode>General</c:formatCode>
                <c:ptCount val="1"/>
                <c:pt idx="0">
                  <c:v>1.1000000000000001</c:v>
                </c:pt>
              </c:numCache>
            </c:numRef>
          </c:val>
        </c:ser>
        <c:ser>
          <c:idx val="6"/>
          <c:order val="6"/>
          <c:tx>
            <c:strRef>
              <c:f>Sheet1!$A$8</c:f>
              <c:strCache>
                <c:ptCount val="1"/>
                <c:pt idx="0">
                  <c:v>not answered</c:v>
                </c:pt>
              </c:strCache>
            </c:strRef>
          </c:tx>
          <c:spPr>
            <a:solidFill>
              <a:srgbClr val="4CB0DF"/>
            </a:solidFill>
            <a:ln w="12700" cap="flat">
              <a:noFill/>
              <a:miter lim="400000"/>
            </a:ln>
            <a:effectLst/>
          </c:spPr>
          <c:invertIfNegative val="0"/>
          <c:cat>
            <c:strRef>
              <c:f>Sheet1!$B$1:$B$1</c:f>
              <c:strCache>
                <c:ptCount val="1"/>
              </c:strCache>
            </c:strRef>
          </c:cat>
          <c:val>
            <c:numRef>
              <c:f>Sheet1!$B$8:$B$8</c:f>
              <c:numCache>
                <c:formatCode>General</c:formatCode>
                <c:ptCount val="1"/>
                <c:pt idx="0">
                  <c:v>3.4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0"/>
        <c:overlap val="-10"/>
        <c:axId val="46853120"/>
        <c:axId val="46469888"/>
      </c:barChart>
      <c:catAx>
        <c:axId val="46853120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low"/>
        <c:spPr>
          <a:ln w="12700" cap="flat">
            <a:solidFill>
              <a:srgbClr val="838787"/>
            </a:solidFill>
            <a:prstDash val="solid"/>
            <a:miter lim="400000"/>
          </a:ln>
        </c:spPr>
        <c:txPr>
          <a:bodyPr rot="0"/>
          <a:lstStyle/>
          <a:p>
            <a:pPr>
              <a:defRPr sz="3600" b="0" i="0" u="none" strike="noStrike">
                <a:solidFill>
                  <a:srgbClr val="838787"/>
                </a:solidFill>
                <a:latin typeface="DIN Condensed"/>
              </a:defRPr>
            </a:pPr>
            <a:endParaRPr lang="en-US"/>
          </a:p>
        </c:txPr>
        <c:crossAx val="46469888"/>
        <c:crosses val="autoZero"/>
        <c:auto val="1"/>
        <c:lblAlgn val="ctr"/>
        <c:lblOffset val="100"/>
        <c:noMultiLvlLbl val="1"/>
      </c:catAx>
      <c:valAx>
        <c:axId val="46469888"/>
        <c:scaling>
          <c:orientation val="minMax"/>
        </c:scaling>
        <c:delete val="0"/>
        <c:axPos val="l"/>
        <c:majorGridlines>
          <c:spPr>
            <a:ln w="12700" cap="flat">
              <a:solidFill>
                <a:srgbClr val="A6AAA9">
                  <a:alpha val="50000"/>
                </a:srgbClr>
              </a:solidFill>
              <a:prstDash val="solid"/>
              <a:miter lim="400000"/>
            </a:ln>
          </c:spPr>
        </c:majorGridlines>
        <c:numFmt formatCode="0.#" sourceLinked="0"/>
        <c:majorTickMark val="none"/>
        <c:minorTickMark val="none"/>
        <c:tickLblPos val="nextTo"/>
        <c:spPr>
          <a:ln w="12700" cap="flat">
            <a:noFill/>
            <a:prstDash val="solid"/>
            <a:miter lim="400000"/>
          </a:ln>
        </c:spPr>
        <c:txPr>
          <a:bodyPr rot="0"/>
          <a:lstStyle/>
          <a:p>
            <a:pPr>
              <a:defRPr sz="3600" b="0" i="0" u="none" strike="noStrike">
                <a:solidFill>
                  <a:srgbClr val="838787"/>
                </a:solidFill>
                <a:latin typeface="DIN Condensed"/>
              </a:defRPr>
            </a:pPr>
            <a:endParaRPr lang="en-US"/>
          </a:p>
        </c:txPr>
        <c:crossAx val="46853120"/>
        <c:crosses val="autoZero"/>
        <c:crossBetween val="between"/>
        <c:majorUnit val="15"/>
        <c:minorUnit val="7.5"/>
      </c:valAx>
      <c:spPr>
        <a:noFill/>
        <a:ln w="12700" cap="flat">
          <a:noFill/>
          <a:miter lim="400000"/>
        </a:ln>
        <a:effectLst/>
      </c:spPr>
    </c:plotArea>
    <c:legend>
      <c:legendPos val="l"/>
      <c:layout>
        <c:manualLayout>
          <c:xMode val="edge"/>
          <c:yMode val="edge"/>
          <c:x val="0"/>
          <c:y val="0.15823100000000001"/>
          <c:w val="0.43244100000000002"/>
          <c:h val="0.46296900000000002"/>
        </c:manualLayout>
      </c:layout>
      <c:overlay val="1"/>
      <c:spPr>
        <a:noFill/>
        <a:ln w="12700" cap="flat">
          <a:noFill/>
          <a:miter lim="400000"/>
        </a:ln>
        <a:effectLst/>
      </c:spPr>
      <c:txPr>
        <a:bodyPr rot="0"/>
        <a:lstStyle/>
        <a:p>
          <a:pPr>
            <a:defRPr sz="2000" b="0" i="0" u="none" strike="noStrike">
              <a:solidFill>
                <a:srgbClr val="838787"/>
              </a:solidFill>
              <a:latin typeface="Avenir Next Demi Bold"/>
            </a:defRPr>
          </a:pPr>
          <a:endParaRPr lang="en-US"/>
        </a:p>
      </c:txPr>
    </c:legend>
    <c:plotVisOnly val="1"/>
    <c:dispBlanksAs val="gap"/>
    <c:showDLblsOverMax val="1"/>
  </c:chart>
  <c:spPr>
    <a:noFill/>
    <a:ln>
      <a:noFill/>
    </a:ln>
    <a:effectLst/>
  </c:spPr>
  <c:externalData r:id="rId1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GB"/>
  <c:roundedCorners val="0"/>
  <c:style val="2"/>
  <c:chart>
    <c:title>
      <c:tx>
        <c:rich>
          <a:bodyPr rot="0"/>
          <a:lstStyle/>
          <a:p>
            <a:pPr>
              <a:defRPr sz="6000" b="0" i="0" u="none" strike="noStrike">
                <a:solidFill>
                  <a:srgbClr val="838787"/>
                </a:solidFill>
                <a:latin typeface="DIN Condensed"/>
              </a:defRPr>
            </a:pPr>
            <a:r>
              <a:rPr lang="en-GB" sz="6000" b="0" i="0" u="none" strike="noStrike">
                <a:solidFill>
                  <a:srgbClr val="838787"/>
                </a:solidFill>
                <a:latin typeface="DIN Condensed"/>
              </a:rPr>
              <a:t>%</a:t>
            </a:r>
          </a:p>
        </c:rich>
      </c:tx>
      <c:layout>
        <c:manualLayout>
          <c:xMode val="edge"/>
          <c:yMode val="edge"/>
          <c:x val="0.40512500000000001"/>
          <c:y val="0"/>
          <c:w val="3.84129E-2"/>
          <c:h val="0.204405"/>
        </c:manualLayout>
      </c:layout>
      <c:overlay val="1"/>
      <c:spPr>
        <a:noFill/>
        <a:effectLst/>
      </c:spPr>
    </c:title>
    <c:autoTitleDeleted val="0"/>
    <c:plotArea>
      <c:layout>
        <c:manualLayout>
          <c:layoutTarget val="inner"/>
          <c:xMode val="edge"/>
          <c:yMode val="edge"/>
          <c:x val="9.2365600000000006E-2"/>
          <c:y val="0.204405"/>
          <c:w val="0.75629800000000003"/>
          <c:h val="0.5912549999999999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Disabled</c:v>
                </c:pt>
              </c:strCache>
            </c:strRef>
          </c:tx>
          <c:spPr>
            <a:solidFill>
              <a:schemeClr val="accent1"/>
            </a:solidFill>
            <a:ln w="12700" cap="flat">
              <a:noFill/>
              <a:miter lim="400000"/>
            </a:ln>
            <a:effectLst/>
          </c:spPr>
          <c:invertIfNegative val="0"/>
          <c:cat>
            <c:strRef>
              <c:f>Sheet1!$B$1:$B$1</c:f>
              <c:strCache>
                <c:ptCount val="1"/>
              </c:strCache>
            </c:strRef>
          </c:cat>
          <c:val>
            <c:numRef>
              <c:f>Sheet1!$B$2:$B$2</c:f>
              <c:numCache>
                <c:formatCode>General</c:formatCode>
                <c:ptCount val="1"/>
                <c:pt idx="0">
                  <c:v>9.1</c:v>
                </c:pt>
              </c:numCache>
            </c:numRef>
          </c:val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Not disabled</c:v>
                </c:pt>
              </c:strCache>
            </c:strRef>
          </c:tx>
          <c:spPr>
            <a:solidFill>
              <a:srgbClr val="94D9F6"/>
            </a:solidFill>
            <a:ln w="12700" cap="flat">
              <a:noFill/>
              <a:miter lim="400000"/>
            </a:ln>
            <a:effectLst/>
          </c:spPr>
          <c:invertIfNegative val="0"/>
          <c:cat>
            <c:strRef>
              <c:f>Sheet1!$B$1:$B$1</c:f>
              <c:strCache>
                <c:ptCount val="1"/>
              </c:strCache>
            </c:strRef>
          </c:cat>
          <c:val>
            <c:numRef>
              <c:f>Sheet1!$B$3:$B$3</c:f>
              <c:numCache>
                <c:formatCode>General</c:formatCode>
                <c:ptCount val="1"/>
                <c:pt idx="0">
                  <c:v>78.7</c:v>
                </c:pt>
              </c:numCache>
            </c:numRef>
          </c:val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Not answered</c:v>
                </c:pt>
              </c:strCache>
            </c:strRef>
          </c:tx>
          <c:spPr>
            <a:solidFill>
              <a:srgbClr val="2389C0"/>
            </a:solidFill>
            <a:ln w="12700" cap="flat">
              <a:noFill/>
              <a:miter lim="400000"/>
            </a:ln>
            <a:effectLst/>
          </c:spPr>
          <c:invertIfNegative val="0"/>
          <c:cat>
            <c:strRef>
              <c:f>Sheet1!$B$1:$B$1</c:f>
              <c:strCache>
                <c:ptCount val="1"/>
              </c:strCache>
            </c:strRef>
          </c:cat>
          <c:val>
            <c:numRef>
              <c:f>Sheet1!$B$4:$B$4</c:f>
              <c:numCache>
                <c:formatCode>General</c:formatCode>
                <c:ptCount val="1"/>
                <c:pt idx="0">
                  <c:v>2.2000000000000002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0"/>
        <c:overlap val="-10"/>
        <c:axId val="46546944"/>
        <c:axId val="46548480"/>
      </c:barChart>
      <c:catAx>
        <c:axId val="46546944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low"/>
        <c:spPr>
          <a:ln w="12700" cap="flat">
            <a:solidFill>
              <a:srgbClr val="838787"/>
            </a:solidFill>
            <a:prstDash val="solid"/>
            <a:miter lim="400000"/>
          </a:ln>
        </c:spPr>
        <c:txPr>
          <a:bodyPr rot="0"/>
          <a:lstStyle/>
          <a:p>
            <a:pPr>
              <a:defRPr sz="3600" b="0" i="0" u="none" strike="noStrike">
                <a:solidFill>
                  <a:srgbClr val="838787"/>
                </a:solidFill>
                <a:latin typeface="DIN Condensed"/>
              </a:defRPr>
            </a:pPr>
            <a:endParaRPr lang="en-US"/>
          </a:p>
        </c:txPr>
        <c:crossAx val="46548480"/>
        <c:crosses val="autoZero"/>
        <c:auto val="1"/>
        <c:lblAlgn val="ctr"/>
        <c:lblOffset val="100"/>
        <c:noMultiLvlLbl val="1"/>
      </c:catAx>
      <c:valAx>
        <c:axId val="46548480"/>
        <c:scaling>
          <c:orientation val="minMax"/>
        </c:scaling>
        <c:delete val="0"/>
        <c:axPos val="l"/>
        <c:majorGridlines>
          <c:spPr>
            <a:ln w="12700" cap="flat">
              <a:solidFill>
                <a:srgbClr val="A6AAA9">
                  <a:alpha val="50000"/>
                </a:srgbClr>
              </a:solidFill>
              <a:prstDash val="solid"/>
              <a:miter lim="400000"/>
            </a:ln>
          </c:spPr>
        </c:majorGridlines>
        <c:numFmt formatCode="0.#" sourceLinked="0"/>
        <c:majorTickMark val="none"/>
        <c:minorTickMark val="none"/>
        <c:tickLblPos val="nextTo"/>
        <c:spPr>
          <a:ln w="12700" cap="flat">
            <a:noFill/>
            <a:prstDash val="solid"/>
            <a:miter lim="400000"/>
          </a:ln>
        </c:spPr>
        <c:txPr>
          <a:bodyPr rot="0"/>
          <a:lstStyle/>
          <a:p>
            <a:pPr>
              <a:defRPr sz="3600" b="0" i="0" u="none" strike="noStrike">
                <a:solidFill>
                  <a:srgbClr val="838787"/>
                </a:solidFill>
                <a:latin typeface="DIN Condensed"/>
              </a:defRPr>
            </a:pPr>
            <a:endParaRPr lang="en-US"/>
          </a:p>
        </c:txPr>
        <c:crossAx val="46546944"/>
        <c:crosses val="autoZero"/>
        <c:crossBetween val="between"/>
        <c:majorUnit val="20"/>
        <c:minorUnit val="10"/>
      </c:valAx>
      <c:spPr>
        <a:noFill/>
        <a:ln w="12700" cap="flat">
          <a:noFill/>
          <a:miter lim="400000"/>
        </a:ln>
        <a:effectLst/>
      </c:spPr>
    </c:plotArea>
    <c:legend>
      <c:legendPos val="b"/>
      <c:layout>
        <c:manualLayout>
          <c:xMode val="edge"/>
          <c:yMode val="edge"/>
          <c:x val="5.1198900000000002E-3"/>
          <c:y val="0.92989100000000002"/>
          <c:w val="0.99487999999999999"/>
          <c:h val="7.0108799999999999E-2"/>
        </c:manualLayout>
      </c:layout>
      <c:overlay val="1"/>
      <c:spPr>
        <a:noFill/>
        <a:ln w="12700" cap="flat">
          <a:noFill/>
          <a:miter lim="400000"/>
        </a:ln>
        <a:effectLst/>
      </c:spPr>
      <c:txPr>
        <a:bodyPr rot="0"/>
        <a:lstStyle/>
        <a:p>
          <a:pPr>
            <a:defRPr sz="2000" b="0" i="0" u="none" strike="noStrike">
              <a:solidFill>
                <a:srgbClr val="838787"/>
              </a:solidFill>
              <a:latin typeface="Avenir Next Demi Bold"/>
            </a:defRPr>
          </a:pPr>
          <a:endParaRPr lang="en-US"/>
        </a:p>
      </c:txPr>
    </c:legend>
    <c:plotVisOnly val="1"/>
    <c:dispBlanksAs val="gap"/>
    <c:showDLblsOverMax val="1"/>
  </c:chart>
  <c:spPr>
    <a:noFill/>
    <a:ln>
      <a:noFill/>
    </a:ln>
    <a:effectLst/>
  </c:spPr>
  <c:externalData r:id="rId1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GB"/>
  <c:roundedCorners val="0"/>
  <c:style val="2"/>
  <c:chart>
    <c:title>
      <c:tx>
        <c:rich>
          <a:bodyPr rot="0"/>
          <a:lstStyle/>
          <a:p>
            <a:pPr>
              <a:defRPr sz="6000" b="0" i="0" u="none" strike="noStrike">
                <a:solidFill>
                  <a:srgbClr val="838787"/>
                </a:solidFill>
                <a:latin typeface="DIN Condensed"/>
              </a:defRPr>
            </a:pPr>
            <a:r>
              <a:rPr lang="en-GB" sz="6000" b="0" i="0" u="none" strike="noStrike">
                <a:solidFill>
                  <a:srgbClr val="838787"/>
                </a:solidFill>
                <a:latin typeface="DIN Condensed"/>
              </a:rPr>
              <a:t>%</a:t>
            </a:r>
          </a:p>
        </c:rich>
      </c:tx>
      <c:layout>
        <c:manualLayout>
          <c:xMode val="edge"/>
          <c:yMode val="edge"/>
          <c:x val="0.70956200000000003"/>
          <c:y val="0"/>
          <c:w val="2.5369900000000001E-2"/>
          <c:h val="0.221998"/>
        </c:manualLayout>
      </c:layout>
      <c:overlay val="1"/>
      <c:spPr>
        <a:noFill/>
        <a:effectLst/>
      </c:spPr>
    </c:title>
    <c:autoTitleDeleted val="0"/>
    <c:plotArea>
      <c:layout>
        <c:manualLayout>
          <c:layoutTarget val="inner"/>
          <c:xMode val="edge"/>
          <c:yMode val="edge"/>
          <c:x val="0.50549699999999997"/>
          <c:y val="0.221998"/>
          <c:w val="0.48950300000000002"/>
          <c:h val="0.6443069999999999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white British</c:v>
                </c:pt>
              </c:strCache>
            </c:strRef>
          </c:tx>
          <c:spPr>
            <a:solidFill>
              <a:schemeClr val="accent1"/>
            </a:solidFill>
            <a:ln w="12700" cap="flat">
              <a:noFill/>
              <a:miter lim="400000"/>
            </a:ln>
            <a:effectLst/>
          </c:spPr>
          <c:invertIfNegative val="0"/>
          <c:cat>
            <c:strRef>
              <c:f>Sheet1!$B$1:$B$1</c:f>
              <c:strCache>
                <c:ptCount val="1"/>
              </c:strCache>
            </c:strRef>
          </c:cat>
          <c:val>
            <c:numRef>
              <c:f>Sheet1!$B$2:$B$2</c:f>
              <c:numCache>
                <c:formatCode>General</c:formatCode>
                <c:ptCount val="1"/>
                <c:pt idx="0">
                  <c:v>51</c:v>
                </c:pt>
              </c:numCache>
            </c:numRef>
          </c:val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black African</c:v>
                </c:pt>
              </c:strCache>
            </c:strRef>
          </c:tx>
          <c:spPr>
            <a:solidFill>
              <a:srgbClr val="94D9F6"/>
            </a:solidFill>
            <a:ln w="12700" cap="flat">
              <a:noFill/>
              <a:miter lim="400000"/>
            </a:ln>
            <a:effectLst/>
          </c:spPr>
          <c:invertIfNegative val="0"/>
          <c:cat>
            <c:strRef>
              <c:f>Sheet1!$B$1:$B$1</c:f>
              <c:strCache>
                <c:ptCount val="1"/>
              </c:strCache>
            </c:strRef>
          </c:cat>
          <c:val>
            <c:numRef>
              <c:f>Sheet1!$B$3:$B$3</c:f>
              <c:numCache>
                <c:formatCode>General</c:formatCode>
                <c:ptCount val="1"/>
                <c:pt idx="0">
                  <c:v>4</c:v>
                </c:pt>
              </c:numCache>
            </c:numRef>
          </c:val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Chinese</c:v>
                </c:pt>
              </c:strCache>
            </c:strRef>
          </c:tx>
          <c:spPr>
            <a:solidFill>
              <a:srgbClr val="2389C0"/>
            </a:solidFill>
            <a:ln w="12700" cap="flat">
              <a:noFill/>
              <a:miter lim="400000"/>
            </a:ln>
            <a:effectLst/>
          </c:spPr>
          <c:invertIfNegative val="0"/>
          <c:cat>
            <c:strRef>
              <c:f>Sheet1!$B$1:$B$1</c:f>
              <c:strCache>
                <c:ptCount val="1"/>
              </c:strCache>
            </c:strRef>
          </c:cat>
          <c:val>
            <c:numRef>
              <c:f>Sheet1!$B$4:$B$4</c:f>
              <c:numCache>
                <c:formatCode>General</c:formatCode>
                <c:ptCount val="1"/>
                <c:pt idx="0">
                  <c:v>0</c:v>
                </c:pt>
              </c:numCache>
            </c:numRef>
          </c:val>
        </c:ser>
        <c:ser>
          <c:idx val="3"/>
          <c:order val="3"/>
          <c:tx>
            <c:strRef>
              <c:f>Sheet1!$A$5</c:f>
              <c:strCache>
                <c:ptCount val="1"/>
                <c:pt idx="0">
                  <c:v>mixed race</c:v>
                </c:pt>
              </c:strCache>
            </c:strRef>
          </c:tx>
          <c:spPr>
            <a:solidFill>
              <a:srgbClr val="6BBCE8"/>
            </a:solidFill>
            <a:ln w="12700" cap="flat">
              <a:noFill/>
              <a:miter lim="400000"/>
            </a:ln>
            <a:effectLst/>
          </c:spPr>
          <c:invertIfNegative val="0"/>
          <c:cat>
            <c:strRef>
              <c:f>Sheet1!$B$1:$B$1</c:f>
              <c:strCache>
                <c:ptCount val="1"/>
              </c:strCache>
            </c:strRef>
          </c:cat>
          <c:val>
            <c:numRef>
              <c:f>Sheet1!$B$5:$B$5</c:f>
              <c:numCache>
                <c:formatCode>General</c:formatCode>
                <c:ptCount val="1"/>
                <c:pt idx="0">
                  <c:v>6</c:v>
                </c:pt>
              </c:numCache>
            </c:numRef>
          </c:val>
        </c:ser>
        <c:ser>
          <c:idx val="4"/>
          <c:order val="4"/>
          <c:tx>
            <c:strRef>
              <c:f>Sheet1!$A$6</c:f>
              <c:strCache>
                <c:ptCount val="1"/>
                <c:pt idx="0">
                  <c:v>other white</c:v>
                </c:pt>
              </c:strCache>
            </c:strRef>
          </c:tx>
          <c:spPr>
            <a:solidFill>
              <a:srgbClr val="105079"/>
            </a:solidFill>
            <a:ln w="12700" cap="flat">
              <a:noFill/>
              <a:miter lim="400000"/>
            </a:ln>
            <a:effectLst/>
          </c:spPr>
          <c:invertIfNegative val="0"/>
          <c:cat>
            <c:strRef>
              <c:f>Sheet1!$B$1:$B$1</c:f>
              <c:strCache>
                <c:ptCount val="1"/>
              </c:strCache>
            </c:strRef>
          </c:cat>
          <c:val>
            <c:numRef>
              <c:f>Sheet1!$B$6:$B$6</c:f>
              <c:numCache>
                <c:formatCode>General</c:formatCode>
                <c:ptCount val="1"/>
                <c:pt idx="0">
                  <c:v>7</c:v>
                </c:pt>
              </c:numCache>
            </c:numRef>
          </c:val>
        </c:ser>
        <c:ser>
          <c:idx val="5"/>
          <c:order val="5"/>
          <c:tx>
            <c:strRef>
              <c:f>Sheet1!$A$7</c:f>
              <c:strCache>
                <c:ptCount val="1"/>
                <c:pt idx="0">
                  <c:v>black Caribbean</c:v>
                </c:pt>
              </c:strCache>
            </c:strRef>
          </c:tx>
          <c:spPr>
            <a:solidFill>
              <a:srgbClr val="18679A"/>
            </a:solidFill>
            <a:ln w="12700" cap="flat">
              <a:noFill/>
              <a:miter lim="400000"/>
            </a:ln>
            <a:effectLst/>
          </c:spPr>
          <c:invertIfNegative val="0"/>
          <c:cat>
            <c:strRef>
              <c:f>Sheet1!$B$1:$B$1</c:f>
              <c:strCache>
                <c:ptCount val="1"/>
              </c:strCache>
            </c:strRef>
          </c:cat>
          <c:val>
            <c:numRef>
              <c:f>Sheet1!$B$7:$B$7</c:f>
              <c:numCache>
                <c:formatCode>General</c:formatCode>
                <c:ptCount val="1"/>
                <c:pt idx="0">
                  <c:v>5</c:v>
                </c:pt>
              </c:numCache>
            </c:numRef>
          </c:val>
        </c:ser>
        <c:ser>
          <c:idx val="6"/>
          <c:order val="6"/>
          <c:tx>
            <c:strRef>
              <c:f>Sheet1!$A$8</c:f>
              <c:strCache>
                <c:ptCount val="1"/>
                <c:pt idx="0">
                  <c:v>Indian</c:v>
                </c:pt>
              </c:strCache>
            </c:strRef>
          </c:tx>
          <c:spPr>
            <a:solidFill>
              <a:srgbClr val="4CB0DF"/>
            </a:solidFill>
            <a:ln w="12700" cap="flat">
              <a:noFill/>
              <a:miter lim="400000"/>
            </a:ln>
            <a:effectLst/>
          </c:spPr>
          <c:invertIfNegative val="0"/>
          <c:cat>
            <c:strRef>
              <c:f>Sheet1!$B$1:$B$1</c:f>
              <c:strCache>
                <c:ptCount val="1"/>
              </c:strCache>
            </c:strRef>
          </c:cat>
          <c:val>
            <c:numRef>
              <c:f>Sheet1!$B$8:$B$8</c:f>
              <c:numCache>
                <c:formatCode>General</c:formatCode>
                <c:ptCount val="1"/>
                <c:pt idx="0">
                  <c:v>3</c:v>
                </c:pt>
              </c:numCache>
            </c:numRef>
          </c:val>
        </c:ser>
        <c:ser>
          <c:idx val="7"/>
          <c:order val="7"/>
          <c:tx>
            <c:strRef>
              <c:f>Sheet1!$A$9</c:f>
              <c:strCache>
                <c:ptCount val="1"/>
                <c:pt idx="0">
                  <c:v>Pakistani</c:v>
                </c:pt>
              </c:strCache>
            </c:strRef>
          </c:tx>
          <c:spPr>
            <a:solidFill>
              <a:srgbClr val="A2DEF7"/>
            </a:solidFill>
            <a:ln w="12700" cap="flat">
              <a:noFill/>
              <a:miter lim="400000"/>
            </a:ln>
            <a:effectLst/>
          </c:spPr>
          <c:invertIfNegative val="0"/>
          <c:cat>
            <c:strRef>
              <c:f>Sheet1!$B$1:$B$1</c:f>
              <c:strCache>
                <c:ptCount val="1"/>
              </c:strCache>
            </c:strRef>
          </c:cat>
          <c:val>
            <c:numRef>
              <c:f>Sheet1!$B$9:$B$9</c:f>
              <c:numCache>
                <c:formatCode>General</c:formatCode>
                <c:ptCount val="1"/>
                <c:pt idx="0">
                  <c:v>1</c:v>
                </c:pt>
              </c:numCache>
            </c:numRef>
          </c:val>
        </c:ser>
        <c:ser>
          <c:idx val="8"/>
          <c:order val="8"/>
          <c:tx>
            <c:strRef>
              <c:f>Sheet1!$A$10</c:f>
              <c:strCache>
                <c:ptCount val="1"/>
                <c:pt idx="0">
                  <c:v>Bangladeshi</c:v>
                </c:pt>
              </c:strCache>
            </c:strRef>
          </c:tx>
          <c:spPr>
            <a:solidFill>
              <a:srgbClr val="3B97C8"/>
            </a:solidFill>
            <a:ln w="12700" cap="flat">
              <a:noFill/>
              <a:miter lim="400000"/>
            </a:ln>
            <a:effectLst/>
          </c:spPr>
          <c:invertIfNegative val="0"/>
          <c:cat>
            <c:strRef>
              <c:f>Sheet1!$B$1:$B$1</c:f>
              <c:strCache>
                <c:ptCount val="1"/>
              </c:strCache>
            </c:strRef>
          </c:cat>
          <c:val>
            <c:numRef>
              <c:f>Sheet1!$B$10:$B$10</c:f>
              <c:numCache>
                <c:formatCode>General</c:formatCode>
                <c:ptCount val="1"/>
                <c:pt idx="0">
                  <c:v>0</c:v>
                </c:pt>
              </c:numCache>
            </c:numRef>
          </c:val>
        </c:ser>
        <c:ser>
          <c:idx val="9"/>
          <c:order val="9"/>
          <c:tx>
            <c:strRef>
              <c:f>Sheet1!$A$11</c:f>
              <c:strCache>
                <c:ptCount val="1"/>
                <c:pt idx="0">
                  <c:v>other Asian</c:v>
                </c:pt>
              </c:strCache>
            </c:strRef>
          </c:tx>
          <c:spPr>
            <a:solidFill>
              <a:srgbClr val="7DC4EB"/>
            </a:solidFill>
            <a:ln w="12700" cap="flat">
              <a:noFill/>
              <a:miter lim="400000"/>
            </a:ln>
            <a:effectLst/>
          </c:spPr>
          <c:invertIfNegative val="0"/>
          <c:cat>
            <c:strRef>
              <c:f>Sheet1!$B$1:$B$1</c:f>
              <c:strCache>
                <c:ptCount val="1"/>
              </c:strCache>
            </c:strRef>
          </c:cat>
          <c:val>
            <c:numRef>
              <c:f>Sheet1!$B$11:$B$11</c:f>
              <c:numCache>
                <c:formatCode>General</c:formatCode>
                <c:ptCount val="1"/>
                <c:pt idx="0">
                  <c:v>3</c:v>
                </c:pt>
              </c:numCache>
            </c:numRef>
          </c:val>
        </c:ser>
        <c:ser>
          <c:idx val="10"/>
          <c:order val="10"/>
          <c:tx>
            <c:strRef>
              <c:f>Sheet1!$A$12</c:f>
              <c:strCache>
                <c:ptCount val="1"/>
                <c:pt idx="0">
                  <c:v>prefer not to say</c:v>
                </c:pt>
              </c:strCache>
            </c:strRef>
          </c:tx>
          <c:spPr>
            <a:solidFill>
              <a:srgbClr val="23628B"/>
            </a:solidFill>
            <a:ln w="12700" cap="flat">
              <a:noFill/>
              <a:miter lim="400000"/>
            </a:ln>
            <a:effectLst/>
          </c:spPr>
          <c:invertIfNegative val="0"/>
          <c:cat>
            <c:strRef>
              <c:f>Sheet1!$B$1:$B$1</c:f>
              <c:strCache>
                <c:ptCount val="1"/>
              </c:strCache>
            </c:strRef>
          </c:cat>
          <c:val>
            <c:numRef>
              <c:f>Sheet1!$B$12:$B$12</c:f>
              <c:numCache>
                <c:formatCode>General</c:formatCode>
                <c:ptCount val="1"/>
                <c:pt idx="0">
                  <c:v>3</c:v>
                </c:pt>
              </c:numCache>
            </c:numRef>
          </c:val>
        </c:ser>
        <c:ser>
          <c:idx val="11"/>
          <c:order val="11"/>
          <c:tx>
            <c:strRef>
              <c:f>Sheet1!$A$13</c:f>
              <c:strCache>
                <c:ptCount val="1"/>
                <c:pt idx="0">
                  <c:v>not answered</c:v>
                </c:pt>
              </c:strCache>
            </c:strRef>
          </c:tx>
          <c:spPr>
            <a:solidFill>
              <a:srgbClr val="2D77A7"/>
            </a:solidFill>
            <a:ln w="12700" cap="flat">
              <a:noFill/>
              <a:miter lim="400000"/>
            </a:ln>
            <a:effectLst/>
          </c:spPr>
          <c:invertIfNegative val="0"/>
          <c:cat>
            <c:strRef>
              <c:f>Sheet1!$B$1:$B$1</c:f>
              <c:strCache>
                <c:ptCount val="1"/>
              </c:strCache>
            </c:strRef>
          </c:cat>
          <c:val>
            <c:numRef>
              <c:f>Sheet1!$B$13:$B$13</c:f>
              <c:numCache>
                <c:formatCode>General</c:formatCode>
                <c:ptCount val="1"/>
                <c:pt idx="0">
                  <c:v>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0"/>
        <c:overlap val="-10"/>
        <c:axId val="46620672"/>
        <c:axId val="46622208"/>
      </c:barChart>
      <c:catAx>
        <c:axId val="46620672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low"/>
        <c:spPr>
          <a:ln w="12700" cap="flat">
            <a:solidFill>
              <a:srgbClr val="838787"/>
            </a:solidFill>
            <a:prstDash val="solid"/>
            <a:miter lim="400000"/>
          </a:ln>
        </c:spPr>
        <c:txPr>
          <a:bodyPr rot="0"/>
          <a:lstStyle/>
          <a:p>
            <a:pPr>
              <a:defRPr sz="3600" b="0" i="0" u="none" strike="noStrike">
                <a:solidFill>
                  <a:srgbClr val="838787"/>
                </a:solidFill>
                <a:latin typeface="DIN Condensed"/>
              </a:defRPr>
            </a:pPr>
            <a:endParaRPr lang="en-US"/>
          </a:p>
        </c:txPr>
        <c:crossAx val="46622208"/>
        <c:crosses val="autoZero"/>
        <c:auto val="1"/>
        <c:lblAlgn val="ctr"/>
        <c:lblOffset val="100"/>
        <c:noMultiLvlLbl val="1"/>
      </c:catAx>
      <c:valAx>
        <c:axId val="46622208"/>
        <c:scaling>
          <c:orientation val="minMax"/>
        </c:scaling>
        <c:delete val="0"/>
        <c:axPos val="l"/>
        <c:majorGridlines>
          <c:spPr>
            <a:ln w="12700" cap="flat">
              <a:solidFill>
                <a:srgbClr val="A6AAA9">
                  <a:alpha val="50000"/>
                </a:srgbClr>
              </a:solidFill>
              <a:prstDash val="solid"/>
              <a:miter lim="400000"/>
            </a:ln>
          </c:spPr>
        </c:majorGridlines>
        <c:numFmt formatCode="0" sourceLinked="0"/>
        <c:majorTickMark val="none"/>
        <c:minorTickMark val="none"/>
        <c:tickLblPos val="nextTo"/>
        <c:spPr>
          <a:ln w="12700" cap="flat">
            <a:noFill/>
            <a:prstDash val="solid"/>
            <a:miter lim="400000"/>
          </a:ln>
        </c:spPr>
        <c:txPr>
          <a:bodyPr rot="0"/>
          <a:lstStyle/>
          <a:p>
            <a:pPr>
              <a:defRPr sz="3600" b="0" i="0" u="none" strike="noStrike">
                <a:solidFill>
                  <a:srgbClr val="838787"/>
                </a:solidFill>
                <a:latin typeface="DIN Condensed"/>
              </a:defRPr>
            </a:pPr>
            <a:endParaRPr lang="en-US"/>
          </a:p>
        </c:txPr>
        <c:crossAx val="46620672"/>
        <c:crosses val="autoZero"/>
        <c:crossBetween val="between"/>
        <c:majorUnit val="15"/>
        <c:minorUnit val="7.5"/>
      </c:valAx>
      <c:spPr>
        <a:noFill/>
        <a:ln w="12700" cap="flat">
          <a:noFill/>
          <a:miter lim="400000"/>
        </a:ln>
        <a:effectLst/>
      </c:spPr>
    </c:plotArea>
    <c:legend>
      <c:legendPos val="l"/>
      <c:layout>
        <c:manualLayout>
          <c:xMode val="edge"/>
          <c:yMode val="edge"/>
          <c:x val="0"/>
          <c:y val="0.15823100000000001"/>
          <c:w val="0.43244100000000002"/>
          <c:h val="0.77580400000000005"/>
        </c:manualLayout>
      </c:layout>
      <c:overlay val="1"/>
      <c:spPr>
        <a:noFill/>
        <a:ln w="12700" cap="flat">
          <a:noFill/>
          <a:miter lim="400000"/>
        </a:ln>
        <a:effectLst/>
      </c:spPr>
      <c:txPr>
        <a:bodyPr rot="0"/>
        <a:lstStyle/>
        <a:p>
          <a:pPr>
            <a:defRPr sz="2000" b="0" i="0" u="none" strike="noStrike">
              <a:solidFill>
                <a:srgbClr val="838787"/>
              </a:solidFill>
              <a:latin typeface="Avenir Next Demi Bold"/>
            </a:defRPr>
          </a:pPr>
          <a:endParaRPr lang="en-US"/>
        </a:p>
      </c:txPr>
    </c:legend>
    <c:plotVisOnly val="1"/>
    <c:dispBlanksAs val="gap"/>
    <c:showDLblsOverMax val="1"/>
  </c:chart>
  <c:spPr>
    <a:noFill/>
    <a:ln>
      <a:noFill/>
    </a:ln>
    <a:effectLst/>
  </c:sp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GB"/>
  <c:roundedCorners val="0"/>
  <c:style val="2"/>
  <c:chart>
    <c:title>
      <c:tx>
        <c:rich>
          <a:bodyPr rot="0"/>
          <a:lstStyle/>
          <a:p>
            <a:pPr>
              <a:defRPr sz="6000" b="0" i="0" u="none" strike="noStrike">
                <a:solidFill>
                  <a:srgbClr val="838787"/>
                </a:solidFill>
                <a:latin typeface="DIN Condensed"/>
              </a:defRPr>
            </a:pPr>
            <a:r>
              <a:rPr lang="en-GB" sz="6000" b="0" i="0" u="none" strike="noStrike">
                <a:solidFill>
                  <a:srgbClr val="838787"/>
                </a:solidFill>
                <a:latin typeface="DIN Condensed"/>
              </a:rPr>
              <a:t>%</a:t>
            </a:r>
          </a:p>
        </c:rich>
      </c:tx>
      <c:layout>
        <c:manualLayout>
          <c:xMode val="edge"/>
          <c:yMode val="edge"/>
          <c:x val="0.40512500000000001"/>
          <c:y val="0"/>
          <c:w val="3.84129E-2"/>
          <c:h val="0.204405"/>
        </c:manualLayout>
      </c:layout>
      <c:overlay val="1"/>
      <c:spPr>
        <a:noFill/>
        <a:effectLst/>
      </c:spPr>
    </c:title>
    <c:autoTitleDeleted val="0"/>
    <c:plotArea>
      <c:layout>
        <c:manualLayout>
          <c:layoutTarget val="inner"/>
          <c:xMode val="edge"/>
          <c:yMode val="edge"/>
          <c:x val="9.2365600000000006E-2"/>
          <c:y val="0.204405"/>
          <c:w val="0.75629800000000003"/>
          <c:h val="0.5912549999999999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Telephone</c:v>
                </c:pt>
              </c:strCache>
            </c:strRef>
          </c:tx>
          <c:spPr>
            <a:solidFill>
              <a:schemeClr val="accent1"/>
            </a:solidFill>
            <a:ln w="12700" cap="flat">
              <a:noFill/>
              <a:miter lim="400000"/>
            </a:ln>
            <a:effectLst/>
          </c:spPr>
          <c:invertIfNegative val="0"/>
          <c:cat>
            <c:strRef>
              <c:f>Sheet1!$B$1:$B$1</c:f>
              <c:strCache>
                <c:ptCount val="1"/>
              </c:strCache>
            </c:strRef>
          </c:cat>
          <c:val>
            <c:numRef>
              <c:f>Sheet1!$B$2:$B$2</c:f>
              <c:numCache>
                <c:formatCode>General</c:formatCode>
                <c:ptCount val="1"/>
                <c:pt idx="0">
                  <c:v>52.3</c:v>
                </c:pt>
              </c:numCache>
            </c:numRef>
          </c:val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In person</c:v>
                </c:pt>
              </c:strCache>
            </c:strRef>
          </c:tx>
          <c:spPr>
            <a:solidFill>
              <a:srgbClr val="94D9F6"/>
            </a:solidFill>
            <a:ln w="12700" cap="flat">
              <a:noFill/>
              <a:miter lim="400000"/>
            </a:ln>
            <a:effectLst/>
          </c:spPr>
          <c:invertIfNegative val="0"/>
          <c:cat>
            <c:strRef>
              <c:f>Sheet1!$B$1:$B$1</c:f>
              <c:strCache>
                <c:ptCount val="1"/>
              </c:strCache>
            </c:strRef>
          </c:cat>
          <c:val>
            <c:numRef>
              <c:f>Sheet1!$B$3:$B$3</c:f>
              <c:numCache>
                <c:formatCode>General</c:formatCode>
                <c:ptCount val="1"/>
                <c:pt idx="0">
                  <c:v>17.100000000000001</c:v>
                </c:pt>
              </c:numCache>
            </c:numRef>
          </c:val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Online</c:v>
                </c:pt>
              </c:strCache>
            </c:strRef>
          </c:tx>
          <c:spPr>
            <a:solidFill>
              <a:srgbClr val="2389C0"/>
            </a:solidFill>
            <a:ln w="12700" cap="flat">
              <a:noFill/>
              <a:miter lim="400000"/>
            </a:ln>
            <a:effectLst/>
          </c:spPr>
          <c:invertIfNegative val="0"/>
          <c:cat>
            <c:strRef>
              <c:f>Sheet1!$B$1:$B$1</c:f>
              <c:strCache>
                <c:ptCount val="1"/>
              </c:strCache>
            </c:strRef>
          </c:cat>
          <c:val>
            <c:numRef>
              <c:f>Sheet1!$B$4:$B$4</c:f>
              <c:numCache>
                <c:formatCode>General</c:formatCode>
                <c:ptCount val="1"/>
                <c:pt idx="0">
                  <c:v>30.6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0"/>
        <c:overlap val="-10"/>
        <c:axId val="39892480"/>
        <c:axId val="39894016"/>
      </c:barChart>
      <c:catAx>
        <c:axId val="39892480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low"/>
        <c:spPr>
          <a:ln w="12700" cap="flat">
            <a:solidFill>
              <a:srgbClr val="838787"/>
            </a:solidFill>
            <a:prstDash val="solid"/>
            <a:miter lim="400000"/>
          </a:ln>
        </c:spPr>
        <c:txPr>
          <a:bodyPr rot="0"/>
          <a:lstStyle/>
          <a:p>
            <a:pPr>
              <a:defRPr sz="3600" b="0" i="0" u="none" strike="noStrike">
                <a:solidFill>
                  <a:srgbClr val="838787"/>
                </a:solidFill>
                <a:latin typeface="DIN Condensed"/>
              </a:defRPr>
            </a:pPr>
            <a:endParaRPr lang="en-US"/>
          </a:p>
        </c:txPr>
        <c:crossAx val="39894016"/>
        <c:crosses val="autoZero"/>
        <c:auto val="1"/>
        <c:lblAlgn val="ctr"/>
        <c:lblOffset val="100"/>
        <c:noMultiLvlLbl val="1"/>
      </c:catAx>
      <c:valAx>
        <c:axId val="39894016"/>
        <c:scaling>
          <c:orientation val="minMax"/>
        </c:scaling>
        <c:delete val="0"/>
        <c:axPos val="l"/>
        <c:majorGridlines>
          <c:spPr>
            <a:ln w="12700" cap="flat">
              <a:solidFill>
                <a:srgbClr val="A6AAA9">
                  <a:alpha val="50000"/>
                </a:srgbClr>
              </a:solidFill>
              <a:prstDash val="solid"/>
              <a:miter lim="400000"/>
            </a:ln>
          </c:spPr>
        </c:majorGridlines>
        <c:numFmt formatCode="0.#" sourceLinked="0"/>
        <c:majorTickMark val="none"/>
        <c:minorTickMark val="none"/>
        <c:tickLblPos val="nextTo"/>
        <c:spPr>
          <a:ln w="12700" cap="flat">
            <a:noFill/>
            <a:prstDash val="solid"/>
            <a:miter lim="400000"/>
          </a:ln>
        </c:spPr>
        <c:txPr>
          <a:bodyPr rot="0"/>
          <a:lstStyle/>
          <a:p>
            <a:pPr>
              <a:defRPr sz="3600" b="0" i="0" u="none" strike="noStrike">
                <a:solidFill>
                  <a:srgbClr val="838787"/>
                </a:solidFill>
                <a:latin typeface="DIN Condensed"/>
              </a:defRPr>
            </a:pPr>
            <a:endParaRPr lang="en-US"/>
          </a:p>
        </c:txPr>
        <c:crossAx val="39892480"/>
        <c:crosses val="autoZero"/>
        <c:crossBetween val="between"/>
        <c:majorUnit val="15"/>
        <c:minorUnit val="7.5"/>
      </c:valAx>
      <c:spPr>
        <a:noFill/>
        <a:ln w="12700" cap="flat">
          <a:noFill/>
          <a:miter lim="400000"/>
        </a:ln>
        <a:effectLst/>
      </c:spPr>
    </c:plotArea>
    <c:legend>
      <c:legendPos val="b"/>
      <c:layout>
        <c:manualLayout>
          <c:xMode val="edge"/>
          <c:yMode val="edge"/>
          <c:x val="5.1198900000000002E-3"/>
          <c:y val="0.92989100000000002"/>
          <c:w val="0.99487999999999999"/>
          <c:h val="7.0108799999999999E-2"/>
        </c:manualLayout>
      </c:layout>
      <c:overlay val="1"/>
      <c:spPr>
        <a:noFill/>
        <a:ln w="12700" cap="flat">
          <a:noFill/>
          <a:miter lim="400000"/>
        </a:ln>
        <a:effectLst/>
      </c:spPr>
      <c:txPr>
        <a:bodyPr rot="0"/>
        <a:lstStyle/>
        <a:p>
          <a:pPr>
            <a:defRPr sz="2000" b="0" i="0" u="none" strike="noStrike">
              <a:solidFill>
                <a:srgbClr val="838787"/>
              </a:solidFill>
              <a:latin typeface="Avenir Next Demi Bold"/>
            </a:defRPr>
          </a:pPr>
          <a:endParaRPr lang="en-US"/>
        </a:p>
      </c:txPr>
    </c:legend>
    <c:plotVisOnly val="1"/>
    <c:dispBlanksAs val="gap"/>
    <c:showDLblsOverMax val="1"/>
  </c:chart>
  <c:spPr>
    <a:noFill/>
    <a:ln>
      <a:noFill/>
    </a:ln>
    <a:effectLst/>
  </c:sp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GB"/>
  <c:roundedCorners val="0"/>
  <c:style val="2"/>
  <c:chart>
    <c:title>
      <c:tx>
        <c:rich>
          <a:bodyPr rot="0"/>
          <a:lstStyle/>
          <a:p>
            <a:pPr>
              <a:defRPr sz="6000" b="0" i="0" u="none" strike="noStrike">
                <a:solidFill>
                  <a:srgbClr val="838787"/>
                </a:solidFill>
                <a:latin typeface="DIN Condensed"/>
              </a:defRPr>
            </a:pPr>
            <a:r>
              <a:rPr lang="en-GB" sz="6000" b="0" i="0" u="none" strike="noStrike">
                <a:solidFill>
                  <a:srgbClr val="838787"/>
                </a:solidFill>
                <a:latin typeface="DIN Condensed"/>
              </a:rPr>
              <a:t>%</a:t>
            </a:r>
          </a:p>
        </c:rich>
      </c:tx>
      <c:layout>
        <c:manualLayout>
          <c:xMode val="edge"/>
          <c:yMode val="edge"/>
          <c:x val="0.73500299999999996"/>
          <c:y val="0"/>
          <c:w val="2.2251300000000002E-2"/>
          <c:h val="0.221998"/>
        </c:manualLayout>
      </c:layout>
      <c:overlay val="1"/>
      <c:spPr>
        <a:noFill/>
        <a:effectLst/>
      </c:spPr>
    </c:title>
    <c:autoTitleDeleted val="0"/>
    <c:plotArea>
      <c:layout>
        <c:manualLayout>
          <c:layoutTarget val="inner"/>
          <c:xMode val="edge"/>
          <c:yMode val="edge"/>
          <c:x val="0.56692699999999996"/>
          <c:y val="0.221998"/>
          <c:w val="0.42807299999999998"/>
          <c:h val="0.6443069999999999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Very easy</c:v>
                </c:pt>
              </c:strCache>
            </c:strRef>
          </c:tx>
          <c:spPr>
            <a:solidFill>
              <a:schemeClr val="accent1"/>
            </a:solidFill>
            <a:ln w="12700" cap="flat">
              <a:noFill/>
              <a:miter lim="400000"/>
            </a:ln>
            <a:effectLst/>
          </c:spPr>
          <c:invertIfNegative val="0"/>
          <c:cat>
            <c:strRef>
              <c:f>Sheet1!$B$1:$B$1</c:f>
              <c:strCache>
                <c:ptCount val="1"/>
              </c:strCache>
            </c:strRef>
          </c:cat>
          <c:val>
            <c:numRef>
              <c:f>Sheet1!$B$2:$B$2</c:f>
              <c:numCache>
                <c:formatCode>General</c:formatCode>
                <c:ptCount val="1"/>
                <c:pt idx="0">
                  <c:v>25.8</c:v>
                </c:pt>
              </c:numCache>
            </c:numRef>
          </c:val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Acceptable</c:v>
                </c:pt>
              </c:strCache>
            </c:strRef>
          </c:tx>
          <c:spPr>
            <a:solidFill>
              <a:srgbClr val="94D9F6"/>
            </a:solidFill>
            <a:ln w="12700" cap="flat">
              <a:noFill/>
              <a:miter lim="400000"/>
            </a:ln>
            <a:effectLst/>
          </c:spPr>
          <c:invertIfNegative val="0"/>
          <c:cat>
            <c:strRef>
              <c:f>Sheet1!$B$1:$B$1</c:f>
              <c:strCache>
                <c:ptCount val="1"/>
              </c:strCache>
            </c:strRef>
          </c:cat>
          <c:val>
            <c:numRef>
              <c:f>Sheet1!$B$3:$B$3</c:f>
              <c:numCache>
                <c:formatCode>General</c:formatCode>
                <c:ptCount val="1"/>
                <c:pt idx="0">
                  <c:v>60.7</c:v>
                </c:pt>
              </c:numCache>
            </c:numRef>
          </c:val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Somewhat difficult</c:v>
                </c:pt>
              </c:strCache>
            </c:strRef>
          </c:tx>
          <c:spPr>
            <a:solidFill>
              <a:srgbClr val="2389C0"/>
            </a:solidFill>
            <a:ln w="12700" cap="flat">
              <a:noFill/>
              <a:miter lim="400000"/>
            </a:ln>
            <a:effectLst/>
          </c:spPr>
          <c:invertIfNegative val="0"/>
          <c:cat>
            <c:strRef>
              <c:f>Sheet1!$B$1:$B$1</c:f>
              <c:strCache>
                <c:ptCount val="1"/>
              </c:strCache>
            </c:strRef>
          </c:cat>
          <c:val>
            <c:numRef>
              <c:f>Sheet1!$B$4:$B$4</c:f>
              <c:numCache>
                <c:formatCode>General</c:formatCode>
                <c:ptCount val="1"/>
                <c:pt idx="0">
                  <c:v>9</c:v>
                </c:pt>
              </c:numCache>
            </c:numRef>
          </c:val>
        </c:ser>
        <c:ser>
          <c:idx val="3"/>
          <c:order val="3"/>
          <c:tx>
            <c:strRef>
              <c:f>Sheet1!$A$5</c:f>
              <c:strCache>
                <c:ptCount val="1"/>
                <c:pt idx="0">
                  <c:v>Very difficult</c:v>
                </c:pt>
              </c:strCache>
            </c:strRef>
          </c:tx>
          <c:spPr>
            <a:solidFill>
              <a:srgbClr val="6BBCE8"/>
            </a:solidFill>
            <a:ln w="12700" cap="flat">
              <a:noFill/>
              <a:miter lim="400000"/>
            </a:ln>
            <a:effectLst/>
          </c:spPr>
          <c:invertIfNegative val="0"/>
          <c:cat>
            <c:strRef>
              <c:f>Sheet1!$B$1:$B$1</c:f>
              <c:strCache>
                <c:ptCount val="1"/>
              </c:strCache>
            </c:strRef>
          </c:cat>
          <c:val>
            <c:numRef>
              <c:f>Sheet1!$B$5:$B$5</c:f>
              <c:numCache>
                <c:formatCode>General</c:formatCode>
                <c:ptCount val="1"/>
                <c:pt idx="0">
                  <c:v>3.4</c:v>
                </c:pt>
              </c:numCache>
            </c:numRef>
          </c:val>
        </c:ser>
        <c:ser>
          <c:idx val="4"/>
          <c:order val="4"/>
          <c:tx>
            <c:strRef>
              <c:f>Sheet1!$A$6</c:f>
              <c:strCache>
                <c:ptCount val="1"/>
                <c:pt idx="0">
                  <c:v>Impossible</c:v>
                </c:pt>
              </c:strCache>
            </c:strRef>
          </c:tx>
          <c:spPr>
            <a:solidFill>
              <a:srgbClr val="105079"/>
            </a:solidFill>
            <a:ln w="12700" cap="flat">
              <a:noFill/>
              <a:miter lim="400000"/>
            </a:ln>
            <a:effectLst/>
          </c:spPr>
          <c:invertIfNegative val="0"/>
          <c:cat>
            <c:strRef>
              <c:f>Sheet1!$B$1:$B$1</c:f>
              <c:strCache>
                <c:ptCount val="1"/>
              </c:strCache>
            </c:strRef>
          </c:cat>
          <c:val>
            <c:numRef>
              <c:f>Sheet1!$B$6:$B$6</c:f>
              <c:numCache>
                <c:formatCode>General</c:formatCode>
                <c:ptCount val="1"/>
                <c:pt idx="0">
                  <c:v>1.1000000000000001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0"/>
        <c:overlap val="-10"/>
        <c:axId val="45670400"/>
        <c:axId val="45671936"/>
      </c:barChart>
      <c:catAx>
        <c:axId val="45670400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low"/>
        <c:spPr>
          <a:ln w="12700" cap="flat">
            <a:solidFill>
              <a:srgbClr val="838787"/>
            </a:solidFill>
            <a:prstDash val="solid"/>
            <a:miter lim="400000"/>
          </a:ln>
        </c:spPr>
        <c:txPr>
          <a:bodyPr rot="0"/>
          <a:lstStyle/>
          <a:p>
            <a:pPr>
              <a:defRPr sz="3600" b="0" i="0" u="none" strike="noStrike">
                <a:solidFill>
                  <a:srgbClr val="838787"/>
                </a:solidFill>
                <a:latin typeface="DIN Condensed"/>
              </a:defRPr>
            </a:pPr>
            <a:endParaRPr lang="en-US"/>
          </a:p>
        </c:txPr>
        <c:crossAx val="45671936"/>
        <c:crosses val="autoZero"/>
        <c:auto val="1"/>
        <c:lblAlgn val="ctr"/>
        <c:lblOffset val="100"/>
        <c:noMultiLvlLbl val="1"/>
      </c:catAx>
      <c:valAx>
        <c:axId val="45671936"/>
        <c:scaling>
          <c:orientation val="minMax"/>
        </c:scaling>
        <c:delete val="0"/>
        <c:axPos val="l"/>
        <c:majorGridlines>
          <c:spPr>
            <a:ln w="12700" cap="flat">
              <a:solidFill>
                <a:srgbClr val="A6AAA9">
                  <a:alpha val="50000"/>
                </a:srgbClr>
              </a:solidFill>
              <a:prstDash val="solid"/>
              <a:miter lim="400000"/>
            </a:ln>
          </c:spPr>
        </c:majorGridlines>
        <c:numFmt formatCode="0.#" sourceLinked="0"/>
        <c:majorTickMark val="none"/>
        <c:minorTickMark val="none"/>
        <c:tickLblPos val="nextTo"/>
        <c:spPr>
          <a:ln w="12700" cap="flat">
            <a:noFill/>
            <a:prstDash val="solid"/>
            <a:miter lim="400000"/>
          </a:ln>
        </c:spPr>
        <c:txPr>
          <a:bodyPr rot="0"/>
          <a:lstStyle/>
          <a:p>
            <a:pPr>
              <a:defRPr sz="3600" b="0" i="0" u="none" strike="noStrike">
                <a:solidFill>
                  <a:srgbClr val="838787"/>
                </a:solidFill>
                <a:latin typeface="DIN Condensed"/>
              </a:defRPr>
            </a:pPr>
            <a:endParaRPr lang="en-US"/>
          </a:p>
        </c:txPr>
        <c:crossAx val="45670400"/>
        <c:crosses val="autoZero"/>
        <c:crossBetween val="between"/>
        <c:majorUnit val="17.5"/>
        <c:minorUnit val="8.75"/>
      </c:valAx>
      <c:spPr>
        <a:noFill/>
        <a:ln w="12700" cap="flat">
          <a:noFill/>
          <a:miter lim="400000"/>
        </a:ln>
        <a:effectLst/>
      </c:spPr>
    </c:plotArea>
    <c:legend>
      <c:legendPos val="l"/>
      <c:layout>
        <c:manualLayout>
          <c:xMode val="edge"/>
          <c:yMode val="edge"/>
          <c:x val="0"/>
          <c:y val="0.16719200000000001"/>
          <c:w val="0.32377899999999998"/>
          <c:h val="0.337835"/>
        </c:manualLayout>
      </c:layout>
      <c:overlay val="1"/>
      <c:spPr>
        <a:noFill/>
        <a:ln w="12700" cap="flat">
          <a:noFill/>
          <a:miter lim="400000"/>
        </a:ln>
        <a:effectLst/>
      </c:spPr>
      <c:txPr>
        <a:bodyPr rot="0"/>
        <a:lstStyle/>
        <a:p>
          <a:pPr>
            <a:defRPr sz="2000" b="0" i="0" u="none" strike="noStrike">
              <a:solidFill>
                <a:srgbClr val="838787"/>
              </a:solidFill>
              <a:latin typeface="Avenir Next Demi Bold"/>
            </a:defRPr>
          </a:pPr>
          <a:endParaRPr lang="en-US"/>
        </a:p>
      </c:txPr>
    </c:legend>
    <c:plotVisOnly val="1"/>
    <c:dispBlanksAs val="gap"/>
    <c:showDLblsOverMax val="1"/>
  </c:chart>
  <c:spPr>
    <a:noFill/>
    <a:ln>
      <a:noFill/>
    </a:ln>
    <a:effectLst/>
  </c:sp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GB"/>
  <c:roundedCorners val="0"/>
  <c:style val="2"/>
  <c:chart>
    <c:title>
      <c:tx>
        <c:rich>
          <a:bodyPr rot="0"/>
          <a:lstStyle/>
          <a:p>
            <a:pPr>
              <a:defRPr sz="6000" b="0" i="0" u="none" strike="noStrike">
                <a:solidFill>
                  <a:srgbClr val="838787"/>
                </a:solidFill>
                <a:latin typeface="DIN Condensed"/>
              </a:defRPr>
            </a:pPr>
            <a:r>
              <a:rPr lang="en-GB" sz="6000" b="0" i="0" u="none" strike="noStrike">
                <a:solidFill>
                  <a:srgbClr val="838787"/>
                </a:solidFill>
                <a:latin typeface="DIN Condensed"/>
              </a:rPr>
              <a:t>%</a:t>
            </a:r>
          </a:p>
        </c:rich>
      </c:tx>
      <c:layout>
        <c:manualLayout>
          <c:xMode val="edge"/>
          <c:yMode val="edge"/>
          <c:x val="0.73500299999999996"/>
          <c:y val="0"/>
          <c:w val="2.2251300000000002E-2"/>
          <c:h val="0.221998"/>
        </c:manualLayout>
      </c:layout>
      <c:overlay val="1"/>
      <c:spPr>
        <a:noFill/>
        <a:effectLst/>
      </c:spPr>
    </c:title>
    <c:autoTitleDeleted val="0"/>
    <c:plotArea>
      <c:layout>
        <c:manualLayout>
          <c:layoutTarget val="inner"/>
          <c:xMode val="edge"/>
          <c:yMode val="edge"/>
          <c:x val="0.56692699999999996"/>
          <c:y val="0.221998"/>
          <c:w val="0.42807299999999998"/>
          <c:h val="0.6443069999999999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Very easy</c:v>
                </c:pt>
              </c:strCache>
            </c:strRef>
          </c:tx>
          <c:spPr>
            <a:solidFill>
              <a:schemeClr val="accent1"/>
            </a:solidFill>
            <a:ln w="12700" cap="flat">
              <a:noFill/>
              <a:miter lim="400000"/>
            </a:ln>
            <a:effectLst/>
          </c:spPr>
          <c:invertIfNegative val="0"/>
          <c:cat>
            <c:strRef>
              <c:f>Sheet1!$B$1:$B$1</c:f>
              <c:strCache>
                <c:ptCount val="1"/>
              </c:strCache>
            </c:strRef>
          </c:cat>
          <c:val>
            <c:numRef>
              <c:f>Sheet1!$B$2:$B$2</c:f>
              <c:numCache>
                <c:formatCode>General</c:formatCode>
                <c:ptCount val="1"/>
                <c:pt idx="0">
                  <c:v>15.7</c:v>
                </c:pt>
              </c:numCache>
            </c:numRef>
          </c:val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Acceptable</c:v>
                </c:pt>
              </c:strCache>
            </c:strRef>
          </c:tx>
          <c:spPr>
            <a:solidFill>
              <a:srgbClr val="94D9F6"/>
            </a:solidFill>
            <a:ln w="12700" cap="flat">
              <a:noFill/>
              <a:miter lim="400000"/>
            </a:ln>
            <a:effectLst/>
          </c:spPr>
          <c:invertIfNegative val="0"/>
          <c:cat>
            <c:strRef>
              <c:f>Sheet1!$B$1:$B$1</c:f>
              <c:strCache>
                <c:ptCount val="1"/>
              </c:strCache>
            </c:strRef>
          </c:cat>
          <c:val>
            <c:numRef>
              <c:f>Sheet1!$B$3:$B$3</c:f>
              <c:numCache>
                <c:formatCode>General</c:formatCode>
                <c:ptCount val="1"/>
                <c:pt idx="0">
                  <c:v>30.3</c:v>
                </c:pt>
              </c:numCache>
            </c:numRef>
          </c:val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Somewhat difficult</c:v>
                </c:pt>
              </c:strCache>
            </c:strRef>
          </c:tx>
          <c:spPr>
            <a:solidFill>
              <a:srgbClr val="2389C0"/>
            </a:solidFill>
            <a:ln w="12700" cap="flat">
              <a:noFill/>
              <a:miter lim="400000"/>
            </a:ln>
            <a:effectLst/>
          </c:spPr>
          <c:invertIfNegative val="0"/>
          <c:cat>
            <c:strRef>
              <c:f>Sheet1!$B$1:$B$1</c:f>
              <c:strCache>
                <c:ptCount val="1"/>
              </c:strCache>
            </c:strRef>
          </c:cat>
          <c:val>
            <c:numRef>
              <c:f>Sheet1!$B$4:$B$4</c:f>
              <c:numCache>
                <c:formatCode>General</c:formatCode>
                <c:ptCount val="1"/>
                <c:pt idx="0">
                  <c:v>6.7</c:v>
                </c:pt>
              </c:numCache>
            </c:numRef>
          </c:val>
        </c:ser>
        <c:ser>
          <c:idx val="3"/>
          <c:order val="3"/>
          <c:tx>
            <c:strRef>
              <c:f>Sheet1!$A$5</c:f>
              <c:strCache>
                <c:ptCount val="1"/>
                <c:pt idx="0">
                  <c:v>Very difficult</c:v>
                </c:pt>
              </c:strCache>
            </c:strRef>
          </c:tx>
          <c:spPr>
            <a:solidFill>
              <a:srgbClr val="6BBCE8"/>
            </a:solidFill>
            <a:ln w="12700" cap="flat">
              <a:noFill/>
              <a:miter lim="400000"/>
            </a:ln>
            <a:effectLst/>
          </c:spPr>
          <c:invertIfNegative val="0"/>
          <c:cat>
            <c:strRef>
              <c:f>Sheet1!$B$1:$B$1</c:f>
              <c:strCache>
                <c:ptCount val="1"/>
              </c:strCache>
            </c:strRef>
          </c:cat>
          <c:val>
            <c:numRef>
              <c:f>Sheet1!$B$5:$B$5</c:f>
              <c:numCache>
                <c:formatCode>General</c:formatCode>
                <c:ptCount val="1"/>
                <c:pt idx="0">
                  <c:v>3.4</c:v>
                </c:pt>
              </c:numCache>
            </c:numRef>
          </c:val>
        </c:ser>
        <c:ser>
          <c:idx val="4"/>
          <c:order val="4"/>
          <c:tx>
            <c:strRef>
              <c:f>Sheet1!$A$6</c:f>
              <c:strCache>
                <c:ptCount val="1"/>
                <c:pt idx="0">
                  <c:v>Impossible</c:v>
                </c:pt>
              </c:strCache>
            </c:strRef>
          </c:tx>
          <c:spPr>
            <a:solidFill>
              <a:srgbClr val="105079"/>
            </a:solidFill>
            <a:ln w="12700" cap="flat">
              <a:noFill/>
              <a:miter lim="400000"/>
            </a:ln>
            <a:effectLst/>
          </c:spPr>
          <c:invertIfNegative val="0"/>
          <c:cat>
            <c:strRef>
              <c:f>Sheet1!$B$1:$B$1</c:f>
              <c:strCache>
                <c:ptCount val="1"/>
              </c:strCache>
            </c:strRef>
          </c:cat>
          <c:val>
            <c:numRef>
              <c:f>Sheet1!$B$6:$B$6</c:f>
              <c:numCache>
                <c:formatCode>General</c:formatCode>
                <c:ptCount val="1"/>
                <c:pt idx="0">
                  <c:v>3.4</c:v>
                </c:pt>
              </c:numCache>
            </c:numRef>
          </c:val>
        </c:ser>
        <c:ser>
          <c:idx val="5"/>
          <c:order val="5"/>
          <c:tx>
            <c:strRef>
              <c:f>Sheet1!$A$7</c:f>
              <c:strCache>
                <c:ptCount val="1"/>
                <c:pt idx="0">
                  <c:v>Not applicable</c:v>
                </c:pt>
              </c:strCache>
            </c:strRef>
          </c:tx>
          <c:spPr>
            <a:solidFill>
              <a:srgbClr val="18679A"/>
            </a:solidFill>
            <a:ln w="12700" cap="flat">
              <a:noFill/>
              <a:miter lim="400000"/>
            </a:ln>
            <a:effectLst/>
          </c:spPr>
          <c:invertIfNegative val="0"/>
          <c:cat>
            <c:strRef>
              <c:f>Sheet1!$B$1:$B$1</c:f>
              <c:strCache>
                <c:ptCount val="1"/>
              </c:strCache>
            </c:strRef>
          </c:cat>
          <c:val>
            <c:numRef>
              <c:f>Sheet1!$B$7:$B$7</c:f>
              <c:numCache>
                <c:formatCode>General</c:formatCode>
                <c:ptCount val="1"/>
                <c:pt idx="0">
                  <c:v>40.4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0"/>
        <c:overlap val="-10"/>
        <c:axId val="45731200"/>
        <c:axId val="45741184"/>
      </c:barChart>
      <c:catAx>
        <c:axId val="45731200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low"/>
        <c:spPr>
          <a:ln w="12700" cap="flat">
            <a:solidFill>
              <a:srgbClr val="838787"/>
            </a:solidFill>
            <a:prstDash val="solid"/>
            <a:miter lim="400000"/>
          </a:ln>
        </c:spPr>
        <c:txPr>
          <a:bodyPr rot="0"/>
          <a:lstStyle/>
          <a:p>
            <a:pPr>
              <a:defRPr sz="3600" b="0" i="0" u="none" strike="noStrike">
                <a:solidFill>
                  <a:srgbClr val="838787"/>
                </a:solidFill>
                <a:latin typeface="DIN Condensed"/>
              </a:defRPr>
            </a:pPr>
            <a:endParaRPr lang="en-US"/>
          </a:p>
        </c:txPr>
        <c:crossAx val="45741184"/>
        <c:crosses val="autoZero"/>
        <c:auto val="1"/>
        <c:lblAlgn val="ctr"/>
        <c:lblOffset val="100"/>
        <c:noMultiLvlLbl val="1"/>
      </c:catAx>
      <c:valAx>
        <c:axId val="45741184"/>
        <c:scaling>
          <c:orientation val="minMax"/>
        </c:scaling>
        <c:delete val="0"/>
        <c:axPos val="l"/>
        <c:majorGridlines>
          <c:spPr>
            <a:ln w="12700" cap="flat">
              <a:solidFill>
                <a:srgbClr val="A6AAA9">
                  <a:alpha val="50000"/>
                </a:srgbClr>
              </a:solidFill>
              <a:prstDash val="solid"/>
              <a:miter lim="400000"/>
            </a:ln>
          </c:spPr>
        </c:majorGridlines>
        <c:numFmt formatCode="0.#" sourceLinked="0"/>
        <c:majorTickMark val="none"/>
        <c:minorTickMark val="none"/>
        <c:tickLblPos val="nextTo"/>
        <c:spPr>
          <a:ln w="12700" cap="flat">
            <a:noFill/>
            <a:prstDash val="solid"/>
            <a:miter lim="400000"/>
          </a:ln>
        </c:spPr>
        <c:txPr>
          <a:bodyPr rot="0"/>
          <a:lstStyle/>
          <a:p>
            <a:pPr>
              <a:defRPr sz="3600" b="0" i="0" u="none" strike="noStrike">
                <a:solidFill>
                  <a:srgbClr val="838787"/>
                </a:solidFill>
                <a:latin typeface="DIN Condensed"/>
              </a:defRPr>
            </a:pPr>
            <a:endParaRPr lang="en-US"/>
          </a:p>
        </c:txPr>
        <c:crossAx val="45731200"/>
        <c:crosses val="autoZero"/>
        <c:crossBetween val="between"/>
        <c:majorUnit val="12.5"/>
        <c:minorUnit val="6.25"/>
      </c:valAx>
      <c:spPr>
        <a:noFill/>
        <a:ln w="12700" cap="flat">
          <a:noFill/>
          <a:miter lim="400000"/>
        </a:ln>
        <a:effectLst/>
      </c:spPr>
    </c:plotArea>
    <c:legend>
      <c:legendPos val="l"/>
      <c:layout>
        <c:manualLayout>
          <c:xMode val="edge"/>
          <c:yMode val="edge"/>
          <c:x val="0"/>
          <c:y val="0.16719200000000001"/>
          <c:w val="0.32377899999999998"/>
          <c:h val="0.40040199999999998"/>
        </c:manualLayout>
      </c:layout>
      <c:overlay val="1"/>
      <c:spPr>
        <a:noFill/>
        <a:ln w="12700" cap="flat">
          <a:noFill/>
          <a:miter lim="400000"/>
        </a:ln>
        <a:effectLst/>
      </c:spPr>
      <c:txPr>
        <a:bodyPr rot="0"/>
        <a:lstStyle/>
        <a:p>
          <a:pPr>
            <a:defRPr sz="2000" b="0" i="0" u="none" strike="noStrike">
              <a:solidFill>
                <a:srgbClr val="838787"/>
              </a:solidFill>
              <a:latin typeface="Avenir Next Demi Bold"/>
            </a:defRPr>
          </a:pPr>
          <a:endParaRPr lang="en-US"/>
        </a:p>
      </c:txPr>
    </c:legend>
    <c:plotVisOnly val="1"/>
    <c:dispBlanksAs val="gap"/>
    <c:showDLblsOverMax val="1"/>
  </c:chart>
  <c:spPr>
    <a:noFill/>
    <a:ln>
      <a:noFill/>
    </a:ln>
    <a:effectLst/>
  </c:sp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GB"/>
  <c:roundedCorners val="0"/>
  <c:style val="2"/>
  <c:chart>
    <c:title>
      <c:tx>
        <c:rich>
          <a:bodyPr rot="0"/>
          <a:lstStyle/>
          <a:p>
            <a:pPr>
              <a:defRPr sz="6000" b="0" i="0" u="none" strike="noStrike">
                <a:solidFill>
                  <a:srgbClr val="838787"/>
                </a:solidFill>
                <a:latin typeface="DIN Condensed"/>
              </a:defRPr>
            </a:pPr>
            <a:r>
              <a:rPr lang="en-GB" sz="6000" b="0" i="0" u="none" strike="noStrike">
                <a:solidFill>
                  <a:srgbClr val="838787"/>
                </a:solidFill>
                <a:latin typeface="DIN Condensed"/>
              </a:rPr>
              <a:t>%</a:t>
            </a:r>
          </a:p>
        </c:rich>
      </c:tx>
      <c:layout>
        <c:manualLayout>
          <c:xMode val="edge"/>
          <c:yMode val="edge"/>
          <c:x val="0.74558500000000005"/>
          <c:y val="0"/>
          <c:w val="2.2251300000000002E-2"/>
          <c:h val="0.221998"/>
        </c:manualLayout>
      </c:layout>
      <c:overlay val="1"/>
      <c:spPr>
        <a:noFill/>
        <a:effectLst/>
      </c:spPr>
    </c:title>
    <c:autoTitleDeleted val="0"/>
    <c:plotArea>
      <c:layout>
        <c:manualLayout>
          <c:layoutTarget val="inner"/>
          <c:xMode val="edge"/>
          <c:yMode val="edge"/>
          <c:x val="0.56692699999999996"/>
          <c:y val="0.221998"/>
          <c:w val="0.42807299999999998"/>
          <c:h val="0.6443069999999999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Very easy</c:v>
                </c:pt>
              </c:strCache>
            </c:strRef>
          </c:tx>
          <c:spPr>
            <a:solidFill>
              <a:schemeClr val="accent1"/>
            </a:solidFill>
            <a:ln w="12700" cap="flat">
              <a:noFill/>
              <a:miter lim="400000"/>
            </a:ln>
            <a:effectLst/>
          </c:spPr>
          <c:invertIfNegative val="0"/>
          <c:cat>
            <c:strRef>
              <c:f>Sheet1!$B$1:$B$1</c:f>
              <c:strCache>
                <c:ptCount val="1"/>
              </c:strCache>
            </c:strRef>
          </c:cat>
          <c:val>
            <c:numRef>
              <c:f>Sheet1!$B$2:$B$2</c:f>
              <c:numCache>
                <c:formatCode>General</c:formatCode>
                <c:ptCount val="1"/>
                <c:pt idx="0">
                  <c:v>18</c:v>
                </c:pt>
              </c:numCache>
            </c:numRef>
          </c:val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Acceptable</c:v>
                </c:pt>
              </c:strCache>
            </c:strRef>
          </c:tx>
          <c:spPr>
            <a:solidFill>
              <a:srgbClr val="94D9F6"/>
            </a:solidFill>
            <a:ln w="12700" cap="flat">
              <a:noFill/>
              <a:miter lim="400000"/>
            </a:ln>
            <a:effectLst/>
          </c:spPr>
          <c:invertIfNegative val="0"/>
          <c:cat>
            <c:strRef>
              <c:f>Sheet1!$B$1:$B$1</c:f>
              <c:strCache>
                <c:ptCount val="1"/>
              </c:strCache>
            </c:strRef>
          </c:cat>
          <c:val>
            <c:numRef>
              <c:f>Sheet1!$B$3:$B$3</c:f>
              <c:numCache>
                <c:formatCode>General</c:formatCode>
                <c:ptCount val="1"/>
                <c:pt idx="0">
                  <c:v>28.1</c:v>
                </c:pt>
              </c:numCache>
            </c:numRef>
          </c:val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Somewhat difficult</c:v>
                </c:pt>
              </c:strCache>
            </c:strRef>
          </c:tx>
          <c:spPr>
            <a:solidFill>
              <a:srgbClr val="2389C0"/>
            </a:solidFill>
            <a:ln w="12700" cap="flat">
              <a:noFill/>
              <a:miter lim="400000"/>
            </a:ln>
            <a:effectLst/>
          </c:spPr>
          <c:invertIfNegative val="0"/>
          <c:cat>
            <c:strRef>
              <c:f>Sheet1!$B$1:$B$1</c:f>
              <c:strCache>
                <c:ptCount val="1"/>
              </c:strCache>
            </c:strRef>
          </c:cat>
          <c:val>
            <c:numRef>
              <c:f>Sheet1!$B$4:$B$4</c:f>
              <c:numCache>
                <c:formatCode>General</c:formatCode>
                <c:ptCount val="1"/>
                <c:pt idx="0">
                  <c:v>3.4</c:v>
                </c:pt>
              </c:numCache>
            </c:numRef>
          </c:val>
        </c:ser>
        <c:ser>
          <c:idx val="3"/>
          <c:order val="3"/>
          <c:tx>
            <c:strRef>
              <c:f>Sheet1!$A$5</c:f>
              <c:strCache>
                <c:ptCount val="1"/>
                <c:pt idx="0">
                  <c:v>Very difficult</c:v>
                </c:pt>
              </c:strCache>
            </c:strRef>
          </c:tx>
          <c:spPr>
            <a:solidFill>
              <a:srgbClr val="6BBCE8"/>
            </a:solidFill>
            <a:ln w="12700" cap="flat">
              <a:noFill/>
              <a:miter lim="400000"/>
            </a:ln>
            <a:effectLst/>
          </c:spPr>
          <c:invertIfNegative val="0"/>
          <c:cat>
            <c:strRef>
              <c:f>Sheet1!$B$1:$B$1</c:f>
              <c:strCache>
                <c:ptCount val="1"/>
              </c:strCache>
            </c:strRef>
          </c:cat>
          <c:val>
            <c:numRef>
              <c:f>Sheet1!$B$5:$B$5</c:f>
              <c:numCache>
                <c:formatCode>General</c:formatCode>
                <c:ptCount val="1"/>
                <c:pt idx="0">
                  <c:v>11.2</c:v>
                </c:pt>
              </c:numCache>
            </c:numRef>
          </c:val>
        </c:ser>
        <c:ser>
          <c:idx val="4"/>
          <c:order val="4"/>
          <c:tx>
            <c:strRef>
              <c:f>Sheet1!$A$6</c:f>
              <c:strCache>
                <c:ptCount val="1"/>
                <c:pt idx="0">
                  <c:v>Impossible</c:v>
                </c:pt>
              </c:strCache>
            </c:strRef>
          </c:tx>
          <c:spPr>
            <a:solidFill>
              <a:srgbClr val="105079"/>
            </a:solidFill>
            <a:ln w="12700" cap="flat">
              <a:noFill/>
              <a:miter lim="400000"/>
            </a:ln>
            <a:effectLst/>
          </c:spPr>
          <c:invertIfNegative val="0"/>
          <c:cat>
            <c:strRef>
              <c:f>Sheet1!$B$1:$B$1</c:f>
              <c:strCache>
                <c:ptCount val="1"/>
              </c:strCache>
            </c:strRef>
          </c:cat>
          <c:val>
            <c:numRef>
              <c:f>Sheet1!$B$6:$B$6</c:f>
              <c:numCache>
                <c:formatCode>General</c:formatCode>
                <c:ptCount val="1"/>
                <c:pt idx="0">
                  <c:v>3.4</c:v>
                </c:pt>
              </c:numCache>
            </c:numRef>
          </c:val>
        </c:ser>
        <c:ser>
          <c:idx val="5"/>
          <c:order val="5"/>
          <c:tx>
            <c:strRef>
              <c:f>Sheet1!$A$7</c:f>
              <c:strCache>
                <c:ptCount val="1"/>
                <c:pt idx="0">
                  <c:v>Not applicable</c:v>
                </c:pt>
              </c:strCache>
            </c:strRef>
          </c:tx>
          <c:spPr>
            <a:solidFill>
              <a:srgbClr val="18679A"/>
            </a:solidFill>
            <a:ln w="12700" cap="flat">
              <a:noFill/>
              <a:miter lim="400000"/>
            </a:ln>
            <a:effectLst/>
          </c:spPr>
          <c:invertIfNegative val="0"/>
          <c:cat>
            <c:strRef>
              <c:f>Sheet1!$B$1:$B$1</c:f>
              <c:strCache>
                <c:ptCount val="1"/>
              </c:strCache>
            </c:strRef>
          </c:cat>
          <c:val>
            <c:numRef>
              <c:f>Sheet1!$B$7:$B$7</c:f>
              <c:numCache>
                <c:formatCode>General</c:formatCode>
                <c:ptCount val="1"/>
                <c:pt idx="0">
                  <c:v>36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0"/>
        <c:overlap val="-10"/>
        <c:axId val="45808640"/>
        <c:axId val="45814528"/>
      </c:barChart>
      <c:catAx>
        <c:axId val="45808640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low"/>
        <c:spPr>
          <a:ln w="12700" cap="flat">
            <a:solidFill>
              <a:srgbClr val="838787"/>
            </a:solidFill>
            <a:prstDash val="solid"/>
            <a:miter lim="400000"/>
          </a:ln>
        </c:spPr>
        <c:txPr>
          <a:bodyPr rot="0"/>
          <a:lstStyle/>
          <a:p>
            <a:pPr>
              <a:defRPr sz="3600" b="0" i="0" u="none" strike="noStrike">
                <a:solidFill>
                  <a:srgbClr val="838787"/>
                </a:solidFill>
                <a:latin typeface="DIN Condensed"/>
              </a:defRPr>
            </a:pPr>
            <a:endParaRPr lang="en-US"/>
          </a:p>
        </c:txPr>
        <c:crossAx val="45814528"/>
        <c:crosses val="autoZero"/>
        <c:auto val="1"/>
        <c:lblAlgn val="ctr"/>
        <c:lblOffset val="100"/>
        <c:noMultiLvlLbl val="1"/>
      </c:catAx>
      <c:valAx>
        <c:axId val="45814528"/>
        <c:scaling>
          <c:orientation val="minMax"/>
        </c:scaling>
        <c:delete val="0"/>
        <c:axPos val="l"/>
        <c:majorGridlines>
          <c:spPr>
            <a:ln w="12700" cap="flat">
              <a:solidFill>
                <a:srgbClr val="A6AAA9">
                  <a:alpha val="50000"/>
                </a:srgbClr>
              </a:solidFill>
              <a:prstDash val="solid"/>
              <a:miter lim="400000"/>
            </a:ln>
          </c:spPr>
        </c:majorGridlines>
        <c:numFmt formatCode="0.#" sourceLinked="0"/>
        <c:majorTickMark val="none"/>
        <c:minorTickMark val="none"/>
        <c:tickLblPos val="nextTo"/>
        <c:spPr>
          <a:ln w="12700" cap="flat">
            <a:noFill/>
            <a:prstDash val="solid"/>
            <a:miter lim="400000"/>
          </a:ln>
        </c:spPr>
        <c:txPr>
          <a:bodyPr rot="0"/>
          <a:lstStyle/>
          <a:p>
            <a:pPr>
              <a:defRPr sz="3600" b="0" i="0" u="none" strike="noStrike">
                <a:solidFill>
                  <a:srgbClr val="838787"/>
                </a:solidFill>
                <a:latin typeface="DIN Condensed"/>
              </a:defRPr>
            </a:pPr>
            <a:endParaRPr lang="en-US"/>
          </a:p>
        </c:txPr>
        <c:crossAx val="45808640"/>
        <c:crosses val="autoZero"/>
        <c:crossBetween val="between"/>
        <c:majorUnit val="10"/>
        <c:minorUnit val="5"/>
      </c:valAx>
      <c:spPr>
        <a:noFill/>
        <a:ln w="12700" cap="flat">
          <a:noFill/>
          <a:miter lim="400000"/>
        </a:ln>
        <a:effectLst/>
      </c:spPr>
    </c:plotArea>
    <c:legend>
      <c:legendPos val="l"/>
      <c:layout>
        <c:manualLayout>
          <c:xMode val="edge"/>
          <c:yMode val="edge"/>
          <c:x val="0"/>
          <c:y val="0.16719200000000001"/>
          <c:w val="0.32377899999999998"/>
          <c:h val="0.40040199999999998"/>
        </c:manualLayout>
      </c:layout>
      <c:overlay val="1"/>
      <c:spPr>
        <a:noFill/>
        <a:ln w="12700" cap="flat">
          <a:noFill/>
          <a:miter lim="400000"/>
        </a:ln>
        <a:effectLst/>
      </c:spPr>
      <c:txPr>
        <a:bodyPr rot="0"/>
        <a:lstStyle/>
        <a:p>
          <a:pPr>
            <a:defRPr sz="2000" b="0" i="0" u="none" strike="noStrike">
              <a:solidFill>
                <a:srgbClr val="838787"/>
              </a:solidFill>
              <a:latin typeface="Avenir Next Demi Bold"/>
            </a:defRPr>
          </a:pPr>
          <a:endParaRPr lang="en-US"/>
        </a:p>
      </c:txPr>
    </c:legend>
    <c:plotVisOnly val="1"/>
    <c:dispBlanksAs val="gap"/>
    <c:showDLblsOverMax val="1"/>
  </c:chart>
  <c:spPr>
    <a:noFill/>
    <a:ln>
      <a:noFill/>
    </a:ln>
    <a:effectLst/>
  </c:sp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GB"/>
  <c:roundedCorners val="0"/>
  <c:style val="2"/>
  <c:chart>
    <c:title>
      <c:tx>
        <c:rich>
          <a:bodyPr rot="0"/>
          <a:lstStyle/>
          <a:p>
            <a:pPr>
              <a:defRPr sz="6000" b="0" i="0" u="none" strike="noStrike">
                <a:solidFill>
                  <a:srgbClr val="838787"/>
                </a:solidFill>
                <a:latin typeface="DIN Condensed"/>
              </a:defRPr>
            </a:pPr>
            <a:r>
              <a:rPr lang="en-GB" sz="6000" b="0" i="0" u="none" strike="noStrike">
                <a:solidFill>
                  <a:srgbClr val="838787"/>
                </a:solidFill>
                <a:latin typeface="DIN Condensed"/>
              </a:rPr>
              <a:t>%</a:t>
            </a:r>
          </a:p>
        </c:rich>
      </c:tx>
      <c:layout>
        <c:manualLayout>
          <c:xMode val="edge"/>
          <c:yMode val="edge"/>
          <c:x val="0.74558500000000005"/>
          <c:y val="0"/>
          <c:w val="2.2251300000000002E-2"/>
          <c:h val="0.221998"/>
        </c:manualLayout>
      </c:layout>
      <c:overlay val="1"/>
      <c:spPr>
        <a:noFill/>
        <a:effectLst/>
      </c:spPr>
    </c:title>
    <c:autoTitleDeleted val="0"/>
    <c:plotArea>
      <c:layout>
        <c:manualLayout>
          <c:layoutTarget val="inner"/>
          <c:xMode val="edge"/>
          <c:yMode val="edge"/>
          <c:x val="0.56692699999999996"/>
          <c:y val="0.221998"/>
          <c:w val="0.42807299999999998"/>
          <c:h val="0.6443069999999999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Always</c:v>
                </c:pt>
              </c:strCache>
            </c:strRef>
          </c:tx>
          <c:spPr>
            <a:solidFill>
              <a:schemeClr val="accent1"/>
            </a:solidFill>
            <a:ln w="12700" cap="flat">
              <a:noFill/>
              <a:miter lim="400000"/>
            </a:ln>
            <a:effectLst/>
          </c:spPr>
          <c:invertIfNegative val="0"/>
          <c:cat>
            <c:strRef>
              <c:f>Sheet1!$B$1:$B$1</c:f>
              <c:strCache>
                <c:ptCount val="1"/>
              </c:strCache>
            </c:strRef>
          </c:cat>
          <c:val>
            <c:numRef>
              <c:f>Sheet1!$B$2:$B$2</c:f>
              <c:numCache>
                <c:formatCode>General</c:formatCode>
                <c:ptCount val="1"/>
                <c:pt idx="0">
                  <c:v>38.200000000000003</c:v>
                </c:pt>
              </c:numCache>
            </c:numRef>
          </c:val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Mostly</c:v>
                </c:pt>
              </c:strCache>
            </c:strRef>
          </c:tx>
          <c:spPr>
            <a:solidFill>
              <a:srgbClr val="94D9F6"/>
            </a:solidFill>
            <a:ln w="12700" cap="flat">
              <a:noFill/>
              <a:miter lim="400000"/>
            </a:ln>
            <a:effectLst/>
          </c:spPr>
          <c:invertIfNegative val="0"/>
          <c:cat>
            <c:strRef>
              <c:f>Sheet1!$B$1:$B$1</c:f>
              <c:strCache>
                <c:ptCount val="1"/>
              </c:strCache>
            </c:strRef>
          </c:cat>
          <c:val>
            <c:numRef>
              <c:f>Sheet1!$B$3:$B$3</c:f>
              <c:numCache>
                <c:formatCode>General</c:formatCode>
                <c:ptCount val="1"/>
                <c:pt idx="0">
                  <c:v>28.1</c:v>
                </c:pt>
              </c:numCache>
            </c:numRef>
          </c:val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Sometimes</c:v>
                </c:pt>
              </c:strCache>
            </c:strRef>
          </c:tx>
          <c:spPr>
            <a:solidFill>
              <a:srgbClr val="2389C0"/>
            </a:solidFill>
            <a:ln w="12700" cap="flat">
              <a:noFill/>
              <a:miter lim="400000"/>
            </a:ln>
            <a:effectLst/>
          </c:spPr>
          <c:invertIfNegative val="0"/>
          <c:cat>
            <c:strRef>
              <c:f>Sheet1!$B$1:$B$1</c:f>
              <c:strCache>
                <c:ptCount val="1"/>
              </c:strCache>
            </c:strRef>
          </c:cat>
          <c:val>
            <c:numRef>
              <c:f>Sheet1!$B$4:$B$4</c:f>
              <c:numCache>
                <c:formatCode>General</c:formatCode>
                <c:ptCount val="1"/>
                <c:pt idx="0">
                  <c:v>14.6</c:v>
                </c:pt>
              </c:numCache>
            </c:numRef>
          </c:val>
        </c:ser>
        <c:ser>
          <c:idx val="3"/>
          <c:order val="3"/>
          <c:tx>
            <c:strRef>
              <c:f>Sheet1!$A$5</c:f>
              <c:strCache>
                <c:ptCount val="1"/>
                <c:pt idx="0">
                  <c:v>Never</c:v>
                </c:pt>
              </c:strCache>
            </c:strRef>
          </c:tx>
          <c:spPr>
            <a:solidFill>
              <a:srgbClr val="6BBCE8"/>
            </a:solidFill>
            <a:ln w="12700" cap="flat">
              <a:noFill/>
              <a:miter lim="400000"/>
            </a:ln>
            <a:effectLst/>
          </c:spPr>
          <c:invertIfNegative val="0"/>
          <c:cat>
            <c:strRef>
              <c:f>Sheet1!$B$1:$B$1</c:f>
              <c:strCache>
                <c:ptCount val="1"/>
              </c:strCache>
            </c:strRef>
          </c:cat>
          <c:val>
            <c:numRef>
              <c:f>Sheet1!$B$5:$B$5</c:f>
              <c:numCache>
                <c:formatCode>General</c:formatCode>
                <c:ptCount val="1"/>
                <c:pt idx="0">
                  <c:v>11.2</c:v>
                </c:pt>
              </c:numCache>
            </c:numRef>
          </c:val>
        </c:ser>
        <c:ser>
          <c:idx val="4"/>
          <c:order val="4"/>
          <c:tx>
            <c:strRef>
              <c:f>Sheet1!$A$6</c:f>
              <c:strCache>
                <c:ptCount val="1"/>
                <c:pt idx="0">
                  <c:v>Not applicable</c:v>
                </c:pt>
              </c:strCache>
            </c:strRef>
          </c:tx>
          <c:spPr>
            <a:solidFill>
              <a:srgbClr val="105079"/>
            </a:solidFill>
            <a:ln w="12700" cap="flat">
              <a:noFill/>
              <a:miter lim="400000"/>
            </a:ln>
            <a:effectLst/>
          </c:spPr>
          <c:invertIfNegative val="0"/>
          <c:cat>
            <c:strRef>
              <c:f>Sheet1!$B$1:$B$1</c:f>
              <c:strCache>
                <c:ptCount val="1"/>
              </c:strCache>
            </c:strRef>
          </c:cat>
          <c:val>
            <c:numRef>
              <c:f>Sheet1!$B$6:$B$6</c:f>
              <c:numCache>
                <c:formatCode>General</c:formatCode>
                <c:ptCount val="1"/>
                <c:pt idx="0">
                  <c:v>7.9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0"/>
        <c:overlap val="-10"/>
        <c:axId val="45885312"/>
        <c:axId val="45886848"/>
      </c:barChart>
      <c:catAx>
        <c:axId val="45885312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low"/>
        <c:spPr>
          <a:ln w="12700" cap="flat">
            <a:solidFill>
              <a:srgbClr val="838787"/>
            </a:solidFill>
            <a:prstDash val="solid"/>
            <a:miter lim="400000"/>
          </a:ln>
        </c:spPr>
        <c:txPr>
          <a:bodyPr rot="0"/>
          <a:lstStyle/>
          <a:p>
            <a:pPr>
              <a:defRPr sz="3600" b="0" i="0" u="none" strike="noStrike">
                <a:solidFill>
                  <a:srgbClr val="838787"/>
                </a:solidFill>
                <a:latin typeface="DIN Condensed"/>
              </a:defRPr>
            </a:pPr>
            <a:endParaRPr lang="en-US"/>
          </a:p>
        </c:txPr>
        <c:crossAx val="45886848"/>
        <c:crosses val="autoZero"/>
        <c:auto val="1"/>
        <c:lblAlgn val="ctr"/>
        <c:lblOffset val="100"/>
        <c:noMultiLvlLbl val="1"/>
      </c:catAx>
      <c:valAx>
        <c:axId val="45886848"/>
        <c:scaling>
          <c:orientation val="minMax"/>
        </c:scaling>
        <c:delete val="0"/>
        <c:axPos val="l"/>
        <c:majorGridlines>
          <c:spPr>
            <a:ln w="12700" cap="flat">
              <a:solidFill>
                <a:srgbClr val="A6AAA9">
                  <a:alpha val="50000"/>
                </a:srgbClr>
              </a:solidFill>
              <a:prstDash val="solid"/>
              <a:miter lim="400000"/>
            </a:ln>
          </c:spPr>
        </c:majorGridlines>
        <c:numFmt formatCode="0.#" sourceLinked="0"/>
        <c:majorTickMark val="none"/>
        <c:minorTickMark val="none"/>
        <c:tickLblPos val="nextTo"/>
        <c:spPr>
          <a:ln w="12700" cap="flat">
            <a:noFill/>
            <a:prstDash val="solid"/>
            <a:miter lim="400000"/>
          </a:ln>
        </c:spPr>
        <c:txPr>
          <a:bodyPr rot="0"/>
          <a:lstStyle/>
          <a:p>
            <a:pPr>
              <a:defRPr sz="3600" b="0" i="0" u="none" strike="noStrike">
                <a:solidFill>
                  <a:srgbClr val="838787"/>
                </a:solidFill>
                <a:latin typeface="DIN Condensed"/>
              </a:defRPr>
            </a:pPr>
            <a:endParaRPr lang="en-US"/>
          </a:p>
        </c:txPr>
        <c:crossAx val="45885312"/>
        <c:crosses val="autoZero"/>
        <c:crossBetween val="between"/>
        <c:majorUnit val="10"/>
        <c:minorUnit val="5"/>
      </c:valAx>
      <c:spPr>
        <a:noFill/>
        <a:ln w="12700" cap="flat">
          <a:noFill/>
          <a:miter lim="400000"/>
        </a:ln>
        <a:effectLst/>
      </c:spPr>
    </c:plotArea>
    <c:legend>
      <c:legendPos val="l"/>
      <c:layout>
        <c:manualLayout>
          <c:xMode val="edge"/>
          <c:yMode val="edge"/>
          <c:x val="0"/>
          <c:y val="0.16719200000000001"/>
          <c:w val="0.32377899999999998"/>
          <c:h val="0.212701"/>
        </c:manualLayout>
      </c:layout>
      <c:overlay val="1"/>
      <c:spPr>
        <a:noFill/>
        <a:ln w="12700" cap="flat">
          <a:noFill/>
          <a:miter lim="400000"/>
        </a:ln>
        <a:effectLst/>
      </c:spPr>
      <c:txPr>
        <a:bodyPr rot="0"/>
        <a:lstStyle/>
        <a:p>
          <a:pPr>
            <a:defRPr sz="2000" b="0" i="0" u="none" strike="noStrike">
              <a:solidFill>
                <a:srgbClr val="838787"/>
              </a:solidFill>
              <a:latin typeface="Avenir Next Demi Bold"/>
            </a:defRPr>
          </a:pPr>
          <a:endParaRPr lang="en-US"/>
        </a:p>
      </c:txPr>
    </c:legend>
    <c:plotVisOnly val="1"/>
    <c:dispBlanksAs val="gap"/>
    <c:showDLblsOverMax val="1"/>
  </c:chart>
  <c:spPr>
    <a:noFill/>
    <a:ln>
      <a:noFill/>
    </a:ln>
    <a:effectLst/>
  </c:sp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GB"/>
  <c:roundedCorners val="0"/>
  <c:style val="2"/>
  <c:chart>
    <c:autoTitleDeleted val="1"/>
    <c:plotArea>
      <c:layout>
        <c:manualLayout>
          <c:layoutTarget val="inner"/>
          <c:xMode val="edge"/>
          <c:yMode val="edge"/>
          <c:x val="0.56464300000000001"/>
          <c:y val="9.6162600000000001E-2"/>
          <c:w val="0.43035699999999999"/>
          <c:h val="0.7508540000000000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Yes</c:v>
                </c:pt>
              </c:strCache>
            </c:strRef>
          </c:tx>
          <c:spPr>
            <a:solidFill>
              <a:schemeClr val="accent1"/>
            </a:solidFill>
            <a:ln w="12700" cap="flat">
              <a:noFill/>
              <a:miter lim="400000"/>
            </a:ln>
            <a:effectLst/>
          </c:spPr>
          <c:invertIfNegative val="0"/>
          <c:cat>
            <c:strRef>
              <c:f>Sheet1!$B$1:$B$1</c:f>
              <c:strCache>
                <c:ptCount val="1"/>
              </c:strCache>
            </c:strRef>
          </c:cat>
          <c:val>
            <c:numRef>
              <c:f>Sheet1!$B$2:$B$2</c:f>
              <c:numCache>
                <c:formatCode>General</c:formatCode>
                <c:ptCount val="1"/>
                <c:pt idx="0">
                  <c:v>17</c:v>
                </c:pt>
              </c:numCache>
            </c:numRef>
          </c:val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No</c:v>
                </c:pt>
              </c:strCache>
            </c:strRef>
          </c:tx>
          <c:spPr>
            <a:solidFill>
              <a:srgbClr val="94D9F6"/>
            </a:solidFill>
            <a:ln w="12700" cap="flat">
              <a:noFill/>
              <a:miter lim="400000"/>
            </a:ln>
            <a:effectLst/>
          </c:spPr>
          <c:invertIfNegative val="0"/>
          <c:cat>
            <c:strRef>
              <c:f>Sheet1!$B$1:$B$1</c:f>
              <c:strCache>
                <c:ptCount val="1"/>
              </c:strCache>
            </c:strRef>
          </c:cat>
          <c:val>
            <c:numRef>
              <c:f>Sheet1!$B$3:$B$3</c:f>
              <c:numCache>
                <c:formatCode>General</c:formatCode>
                <c:ptCount val="1"/>
                <c:pt idx="0">
                  <c:v>70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0"/>
        <c:overlap val="-10"/>
        <c:axId val="45931136"/>
        <c:axId val="45932928"/>
      </c:barChart>
      <c:catAx>
        <c:axId val="45931136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low"/>
        <c:spPr>
          <a:ln w="12700" cap="flat">
            <a:solidFill>
              <a:srgbClr val="838787"/>
            </a:solidFill>
            <a:prstDash val="solid"/>
            <a:miter lim="400000"/>
          </a:ln>
        </c:spPr>
        <c:txPr>
          <a:bodyPr rot="0"/>
          <a:lstStyle/>
          <a:p>
            <a:pPr>
              <a:defRPr sz="3600" b="0" i="0" u="none" strike="noStrike">
                <a:solidFill>
                  <a:srgbClr val="838787"/>
                </a:solidFill>
                <a:latin typeface="DIN Condensed"/>
              </a:defRPr>
            </a:pPr>
            <a:endParaRPr lang="en-US"/>
          </a:p>
        </c:txPr>
        <c:crossAx val="45932928"/>
        <c:crosses val="autoZero"/>
        <c:auto val="1"/>
        <c:lblAlgn val="ctr"/>
        <c:lblOffset val="100"/>
        <c:noMultiLvlLbl val="1"/>
      </c:catAx>
      <c:valAx>
        <c:axId val="45932928"/>
        <c:scaling>
          <c:orientation val="minMax"/>
        </c:scaling>
        <c:delete val="0"/>
        <c:axPos val="l"/>
        <c:majorGridlines>
          <c:spPr>
            <a:ln w="12700" cap="flat">
              <a:solidFill>
                <a:srgbClr val="A6AAA9">
                  <a:alpha val="50000"/>
                </a:srgbClr>
              </a:solidFill>
              <a:prstDash val="solid"/>
              <a:miter lim="400000"/>
            </a:ln>
          </c:spPr>
        </c:majorGridlines>
        <c:numFmt formatCode="0" sourceLinked="0"/>
        <c:majorTickMark val="none"/>
        <c:minorTickMark val="none"/>
        <c:tickLblPos val="nextTo"/>
        <c:spPr>
          <a:ln w="12700" cap="flat">
            <a:noFill/>
            <a:prstDash val="solid"/>
            <a:miter lim="400000"/>
          </a:ln>
        </c:spPr>
        <c:txPr>
          <a:bodyPr rot="0"/>
          <a:lstStyle/>
          <a:p>
            <a:pPr>
              <a:defRPr sz="3600" b="0" i="0" u="none" strike="noStrike">
                <a:solidFill>
                  <a:srgbClr val="838787"/>
                </a:solidFill>
                <a:latin typeface="DIN Condensed"/>
              </a:defRPr>
            </a:pPr>
            <a:endParaRPr lang="en-US"/>
          </a:p>
        </c:txPr>
        <c:crossAx val="45931136"/>
        <c:crosses val="autoZero"/>
        <c:crossBetween val="between"/>
        <c:majorUnit val="17.5"/>
        <c:minorUnit val="8.75"/>
      </c:valAx>
      <c:spPr>
        <a:noFill/>
        <a:ln w="12700" cap="flat">
          <a:noFill/>
          <a:miter lim="400000"/>
        </a:ln>
        <a:effectLst/>
      </c:spPr>
    </c:plotArea>
    <c:legend>
      <c:legendPos val="l"/>
      <c:layout>
        <c:manualLayout>
          <c:xMode val="edge"/>
          <c:yMode val="edge"/>
          <c:x val="0"/>
          <c:y val="9.4193100000000002E-2"/>
          <c:w val="0.563419"/>
          <c:h val="9.7524600000000003E-2"/>
        </c:manualLayout>
      </c:layout>
      <c:overlay val="1"/>
      <c:spPr>
        <a:noFill/>
        <a:ln w="12700" cap="flat">
          <a:noFill/>
          <a:miter lim="400000"/>
        </a:ln>
        <a:effectLst/>
      </c:spPr>
      <c:txPr>
        <a:bodyPr rot="0"/>
        <a:lstStyle/>
        <a:p>
          <a:pPr>
            <a:defRPr sz="2000" b="0" i="0" u="none" strike="noStrike">
              <a:solidFill>
                <a:srgbClr val="838787"/>
              </a:solidFill>
              <a:latin typeface="Avenir Next Demi Bold"/>
            </a:defRPr>
          </a:pPr>
          <a:endParaRPr lang="en-US"/>
        </a:p>
      </c:txPr>
    </c:legend>
    <c:plotVisOnly val="1"/>
    <c:dispBlanksAs val="gap"/>
    <c:showDLblsOverMax val="1"/>
  </c:chart>
  <c:spPr>
    <a:noFill/>
    <a:ln>
      <a:noFill/>
    </a:ln>
    <a:effectLst/>
  </c:sp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GB"/>
  <c:roundedCorners val="0"/>
  <c:style val="2"/>
  <c:chart>
    <c:autoTitleDeleted val="1"/>
    <c:plotArea>
      <c:layout>
        <c:manualLayout>
          <c:layoutTarget val="inner"/>
          <c:xMode val="edge"/>
          <c:yMode val="edge"/>
          <c:x val="0.55130900000000005"/>
          <c:y val="9.6162600000000001E-2"/>
          <c:w val="0.443691"/>
          <c:h val="0.7508540000000000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Very helpful</c:v>
                </c:pt>
              </c:strCache>
            </c:strRef>
          </c:tx>
          <c:spPr>
            <a:solidFill>
              <a:schemeClr val="accent1"/>
            </a:solidFill>
            <a:ln w="12700" cap="flat">
              <a:noFill/>
              <a:miter lim="400000"/>
            </a:ln>
            <a:effectLst/>
          </c:spPr>
          <c:invertIfNegative val="0"/>
          <c:cat>
            <c:strRef>
              <c:f>Sheet1!$B$1:$B$1</c:f>
              <c:strCache>
                <c:ptCount val="1"/>
              </c:strCache>
            </c:strRef>
          </c:cat>
          <c:val>
            <c:numRef>
              <c:f>Sheet1!$B$2:$B$2</c:f>
              <c:numCache>
                <c:formatCode>General</c:formatCode>
                <c:ptCount val="1"/>
                <c:pt idx="0">
                  <c:v>75.3</c:v>
                </c:pt>
              </c:numCache>
            </c:numRef>
          </c:val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Somewhat helpful</c:v>
                </c:pt>
              </c:strCache>
            </c:strRef>
          </c:tx>
          <c:spPr>
            <a:solidFill>
              <a:srgbClr val="94D9F6"/>
            </a:solidFill>
            <a:ln w="12700" cap="flat">
              <a:noFill/>
              <a:miter lim="400000"/>
            </a:ln>
            <a:effectLst/>
          </c:spPr>
          <c:invertIfNegative val="0"/>
          <c:cat>
            <c:strRef>
              <c:f>Sheet1!$B$1:$B$1</c:f>
              <c:strCache>
                <c:ptCount val="1"/>
              </c:strCache>
            </c:strRef>
          </c:cat>
          <c:val>
            <c:numRef>
              <c:f>Sheet1!$B$3:$B$3</c:f>
              <c:numCache>
                <c:formatCode>General</c:formatCode>
                <c:ptCount val="1"/>
                <c:pt idx="0">
                  <c:v>21.3</c:v>
                </c:pt>
              </c:numCache>
            </c:numRef>
          </c:val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Somewhat unhelpful</c:v>
                </c:pt>
              </c:strCache>
            </c:strRef>
          </c:tx>
          <c:spPr>
            <a:solidFill>
              <a:srgbClr val="2389C0"/>
            </a:solidFill>
            <a:ln w="12700" cap="flat">
              <a:noFill/>
              <a:miter lim="400000"/>
            </a:ln>
            <a:effectLst/>
          </c:spPr>
          <c:invertIfNegative val="0"/>
          <c:cat>
            <c:strRef>
              <c:f>Sheet1!$B$1:$B$1</c:f>
              <c:strCache>
                <c:ptCount val="1"/>
              </c:strCache>
            </c:strRef>
          </c:cat>
          <c:val>
            <c:numRef>
              <c:f>Sheet1!$B$4:$B$4</c:f>
              <c:numCache>
                <c:formatCode>General</c:formatCode>
                <c:ptCount val="1"/>
                <c:pt idx="0">
                  <c:v>1.1000000000000001</c:v>
                </c:pt>
              </c:numCache>
            </c:numRef>
          </c:val>
        </c:ser>
        <c:ser>
          <c:idx val="3"/>
          <c:order val="3"/>
          <c:tx>
            <c:strRef>
              <c:f>Sheet1!$A$5</c:f>
              <c:strCache>
                <c:ptCount val="1"/>
                <c:pt idx="0">
                  <c:v>Very unhelpful</c:v>
                </c:pt>
              </c:strCache>
            </c:strRef>
          </c:tx>
          <c:spPr>
            <a:solidFill>
              <a:srgbClr val="6BBCE8"/>
            </a:solidFill>
            <a:ln w="12700" cap="flat">
              <a:noFill/>
              <a:miter lim="400000"/>
            </a:ln>
            <a:effectLst/>
          </c:spPr>
          <c:invertIfNegative val="0"/>
          <c:cat>
            <c:strRef>
              <c:f>Sheet1!$B$1:$B$1</c:f>
              <c:strCache>
                <c:ptCount val="1"/>
              </c:strCache>
            </c:strRef>
          </c:cat>
          <c:val>
            <c:numRef>
              <c:f>Sheet1!$B$5:$B$5</c:f>
              <c:numCache>
                <c:formatCode>General</c:formatCode>
                <c:ptCount val="1"/>
                <c:pt idx="0">
                  <c:v>2.2000000000000002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0"/>
        <c:overlap val="-10"/>
        <c:axId val="46022016"/>
        <c:axId val="46032000"/>
      </c:barChart>
      <c:catAx>
        <c:axId val="46022016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low"/>
        <c:spPr>
          <a:ln w="12700" cap="flat">
            <a:solidFill>
              <a:srgbClr val="838787"/>
            </a:solidFill>
            <a:prstDash val="solid"/>
            <a:miter lim="400000"/>
          </a:ln>
        </c:spPr>
        <c:txPr>
          <a:bodyPr rot="0"/>
          <a:lstStyle/>
          <a:p>
            <a:pPr>
              <a:defRPr sz="3600" b="0" i="0" u="none" strike="noStrike">
                <a:solidFill>
                  <a:srgbClr val="838787"/>
                </a:solidFill>
                <a:latin typeface="DIN Condensed"/>
              </a:defRPr>
            </a:pPr>
            <a:endParaRPr lang="en-US"/>
          </a:p>
        </c:txPr>
        <c:crossAx val="46032000"/>
        <c:crosses val="autoZero"/>
        <c:auto val="1"/>
        <c:lblAlgn val="ctr"/>
        <c:lblOffset val="100"/>
        <c:noMultiLvlLbl val="1"/>
      </c:catAx>
      <c:valAx>
        <c:axId val="46032000"/>
        <c:scaling>
          <c:orientation val="minMax"/>
        </c:scaling>
        <c:delete val="0"/>
        <c:axPos val="l"/>
        <c:majorGridlines>
          <c:spPr>
            <a:ln w="12700" cap="flat">
              <a:solidFill>
                <a:srgbClr val="A6AAA9">
                  <a:alpha val="50000"/>
                </a:srgbClr>
              </a:solidFill>
              <a:prstDash val="solid"/>
              <a:miter lim="400000"/>
            </a:ln>
          </c:spPr>
        </c:majorGridlines>
        <c:numFmt formatCode="0.#" sourceLinked="0"/>
        <c:majorTickMark val="none"/>
        <c:minorTickMark val="none"/>
        <c:tickLblPos val="nextTo"/>
        <c:spPr>
          <a:ln w="12700" cap="flat">
            <a:noFill/>
            <a:prstDash val="solid"/>
            <a:miter lim="400000"/>
          </a:ln>
        </c:spPr>
        <c:txPr>
          <a:bodyPr rot="0"/>
          <a:lstStyle/>
          <a:p>
            <a:pPr>
              <a:defRPr sz="3600" b="0" i="0" u="none" strike="noStrike">
                <a:solidFill>
                  <a:srgbClr val="838787"/>
                </a:solidFill>
                <a:latin typeface="DIN Condensed"/>
              </a:defRPr>
            </a:pPr>
            <a:endParaRPr lang="en-US"/>
          </a:p>
        </c:txPr>
        <c:crossAx val="46022016"/>
        <c:crosses val="autoZero"/>
        <c:crossBetween val="between"/>
        <c:majorUnit val="20"/>
        <c:minorUnit val="10"/>
      </c:valAx>
      <c:spPr>
        <a:noFill/>
        <a:ln w="12700" cap="flat">
          <a:noFill/>
          <a:miter lim="400000"/>
        </a:ln>
        <a:effectLst/>
      </c:spPr>
    </c:plotArea>
    <c:legend>
      <c:legendPos val="l"/>
      <c:layout>
        <c:manualLayout>
          <c:xMode val="edge"/>
          <c:yMode val="edge"/>
          <c:x val="0"/>
          <c:y val="7.7593800000000004E-2"/>
          <c:w val="0.46396700000000002"/>
          <c:h val="0.31509900000000002"/>
        </c:manualLayout>
      </c:layout>
      <c:overlay val="1"/>
      <c:spPr>
        <a:noFill/>
        <a:ln w="12700" cap="flat">
          <a:noFill/>
          <a:miter lim="400000"/>
        </a:ln>
        <a:effectLst/>
      </c:spPr>
      <c:txPr>
        <a:bodyPr rot="0"/>
        <a:lstStyle/>
        <a:p>
          <a:pPr>
            <a:defRPr sz="2000" b="0" i="0" u="none" strike="noStrike">
              <a:solidFill>
                <a:srgbClr val="838787"/>
              </a:solidFill>
              <a:latin typeface="Avenir Next Demi Bold"/>
            </a:defRPr>
          </a:pPr>
          <a:endParaRPr lang="en-US"/>
        </a:p>
      </c:txPr>
    </c:legend>
    <c:plotVisOnly val="1"/>
    <c:dispBlanksAs val="gap"/>
    <c:showDLblsOverMax val="1"/>
  </c:chart>
  <c:spPr>
    <a:noFill/>
    <a:ln>
      <a:noFill/>
    </a:ln>
    <a:effectLst/>
  </c:sp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GB"/>
  <c:roundedCorners val="0"/>
  <c:style val="2"/>
  <c:chart>
    <c:title>
      <c:tx>
        <c:rich>
          <a:bodyPr rot="0"/>
          <a:lstStyle/>
          <a:p>
            <a:pPr>
              <a:defRPr sz="6000" b="0" i="0" u="none" strike="noStrike">
                <a:solidFill>
                  <a:srgbClr val="838787"/>
                </a:solidFill>
                <a:latin typeface="DIN Condensed"/>
              </a:defRPr>
            </a:pPr>
            <a:r>
              <a:rPr lang="en-GB" sz="6000" b="0" i="0" u="none" strike="noStrike">
                <a:solidFill>
                  <a:srgbClr val="838787"/>
                </a:solidFill>
                <a:latin typeface="DIN Condensed"/>
              </a:rPr>
              <a:t>%</a:t>
            </a:r>
          </a:p>
        </c:rich>
      </c:tx>
      <c:layout>
        <c:manualLayout>
          <c:xMode val="edge"/>
          <c:yMode val="edge"/>
          <c:x val="0.72546699999999997"/>
          <c:y val="0"/>
          <c:w val="2.3044599999999998E-2"/>
          <c:h val="0.221998"/>
        </c:manualLayout>
      </c:layout>
      <c:overlay val="1"/>
      <c:spPr>
        <a:noFill/>
        <a:effectLst/>
      </c:spPr>
    </c:title>
    <c:autoTitleDeleted val="0"/>
    <c:plotArea>
      <c:layout>
        <c:manualLayout>
          <c:layoutTarget val="inner"/>
          <c:xMode val="edge"/>
          <c:yMode val="edge"/>
          <c:x val="0.55130900000000005"/>
          <c:y val="0.221998"/>
          <c:w val="0.443691"/>
          <c:h val="0.6443069999999999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Very satisfied</c:v>
                </c:pt>
              </c:strCache>
            </c:strRef>
          </c:tx>
          <c:spPr>
            <a:solidFill>
              <a:schemeClr val="accent1"/>
            </a:solidFill>
            <a:ln w="12700" cap="flat">
              <a:noFill/>
              <a:miter lim="400000"/>
            </a:ln>
            <a:effectLst/>
          </c:spPr>
          <c:invertIfNegative val="0"/>
          <c:cat>
            <c:strRef>
              <c:f>Sheet1!$B$1:$B$1</c:f>
              <c:strCache>
                <c:ptCount val="1"/>
              </c:strCache>
            </c:strRef>
          </c:cat>
          <c:val>
            <c:numRef>
              <c:f>Sheet1!$B$2:$B$2</c:f>
              <c:numCache>
                <c:formatCode>General</c:formatCode>
                <c:ptCount val="1"/>
                <c:pt idx="0">
                  <c:v>40.4</c:v>
                </c:pt>
              </c:numCache>
            </c:numRef>
          </c:val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Somewhat satisfied</c:v>
                </c:pt>
              </c:strCache>
            </c:strRef>
          </c:tx>
          <c:spPr>
            <a:solidFill>
              <a:srgbClr val="94D9F6"/>
            </a:solidFill>
            <a:ln w="12700" cap="flat">
              <a:noFill/>
              <a:miter lim="400000"/>
            </a:ln>
            <a:effectLst/>
          </c:spPr>
          <c:invertIfNegative val="0"/>
          <c:cat>
            <c:strRef>
              <c:f>Sheet1!$B$1:$B$1</c:f>
              <c:strCache>
                <c:ptCount val="1"/>
              </c:strCache>
            </c:strRef>
          </c:cat>
          <c:val>
            <c:numRef>
              <c:f>Sheet1!$B$3:$B$3</c:f>
              <c:numCache>
                <c:formatCode>General</c:formatCode>
                <c:ptCount val="1"/>
                <c:pt idx="0">
                  <c:v>48.3</c:v>
                </c:pt>
              </c:numCache>
            </c:numRef>
          </c:val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Somewhat dissatisfied</c:v>
                </c:pt>
              </c:strCache>
            </c:strRef>
          </c:tx>
          <c:spPr>
            <a:solidFill>
              <a:srgbClr val="2389C0"/>
            </a:solidFill>
            <a:ln w="12700" cap="flat">
              <a:noFill/>
              <a:miter lim="400000"/>
            </a:ln>
            <a:effectLst/>
          </c:spPr>
          <c:invertIfNegative val="0"/>
          <c:cat>
            <c:strRef>
              <c:f>Sheet1!$B$1:$B$1</c:f>
              <c:strCache>
                <c:ptCount val="1"/>
              </c:strCache>
            </c:strRef>
          </c:cat>
          <c:val>
            <c:numRef>
              <c:f>Sheet1!$B$4:$B$4</c:f>
              <c:numCache>
                <c:formatCode>General</c:formatCode>
                <c:ptCount val="1"/>
                <c:pt idx="0">
                  <c:v>5.6</c:v>
                </c:pt>
              </c:numCache>
            </c:numRef>
          </c:val>
        </c:ser>
        <c:ser>
          <c:idx val="3"/>
          <c:order val="3"/>
          <c:tx>
            <c:strRef>
              <c:f>Sheet1!$A$5</c:f>
              <c:strCache>
                <c:ptCount val="1"/>
                <c:pt idx="0">
                  <c:v>Very dissatisfied</c:v>
                </c:pt>
              </c:strCache>
            </c:strRef>
          </c:tx>
          <c:spPr>
            <a:solidFill>
              <a:srgbClr val="6BBCE8"/>
            </a:solidFill>
            <a:ln w="12700" cap="flat">
              <a:noFill/>
              <a:miter lim="400000"/>
            </a:ln>
            <a:effectLst/>
          </c:spPr>
          <c:invertIfNegative val="0"/>
          <c:cat>
            <c:strRef>
              <c:f>Sheet1!$B$1:$B$1</c:f>
              <c:strCache>
                <c:ptCount val="1"/>
              </c:strCache>
            </c:strRef>
          </c:cat>
          <c:val>
            <c:numRef>
              <c:f>Sheet1!$B$5:$B$5</c:f>
              <c:numCache>
                <c:formatCode>General</c:formatCode>
                <c:ptCount val="1"/>
                <c:pt idx="0">
                  <c:v>5.6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0"/>
        <c:overlap val="-10"/>
        <c:axId val="46064384"/>
        <c:axId val="46065920"/>
      </c:barChart>
      <c:catAx>
        <c:axId val="46064384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low"/>
        <c:spPr>
          <a:ln w="12700" cap="flat">
            <a:solidFill>
              <a:srgbClr val="838787"/>
            </a:solidFill>
            <a:prstDash val="solid"/>
            <a:miter lim="400000"/>
          </a:ln>
        </c:spPr>
        <c:txPr>
          <a:bodyPr rot="0"/>
          <a:lstStyle/>
          <a:p>
            <a:pPr>
              <a:defRPr sz="3600" b="0" i="0" u="none" strike="noStrike">
                <a:solidFill>
                  <a:srgbClr val="838787"/>
                </a:solidFill>
                <a:latin typeface="DIN Condensed"/>
              </a:defRPr>
            </a:pPr>
            <a:endParaRPr lang="en-US"/>
          </a:p>
        </c:txPr>
        <c:crossAx val="46065920"/>
        <c:crosses val="autoZero"/>
        <c:auto val="1"/>
        <c:lblAlgn val="ctr"/>
        <c:lblOffset val="100"/>
        <c:noMultiLvlLbl val="1"/>
      </c:catAx>
      <c:valAx>
        <c:axId val="46065920"/>
        <c:scaling>
          <c:orientation val="minMax"/>
        </c:scaling>
        <c:delete val="0"/>
        <c:axPos val="l"/>
        <c:majorGridlines>
          <c:spPr>
            <a:ln w="12700" cap="flat">
              <a:solidFill>
                <a:srgbClr val="A6AAA9">
                  <a:alpha val="50000"/>
                </a:srgbClr>
              </a:solidFill>
              <a:prstDash val="solid"/>
              <a:miter lim="400000"/>
            </a:ln>
          </c:spPr>
        </c:majorGridlines>
        <c:numFmt formatCode="0.#" sourceLinked="0"/>
        <c:majorTickMark val="none"/>
        <c:minorTickMark val="none"/>
        <c:tickLblPos val="nextTo"/>
        <c:spPr>
          <a:ln w="12700" cap="flat">
            <a:noFill/>
            <a:prstDash val="solid"/>
            <a:miter lim="400000"/>
          </a:ln>
        </c:spPr>
        <c:txPr>
          <a:bodyPr rot="0"/>
          <a:lstStyle/>
          <a:p>
            <a:pPr>
              <a:defRPr sz="3600" b="0" i="0" u="none" strike="noStrike">
                <a:solidFill>
                  <a:srgbClr val="838787"/>
                </a:solidFill>
                <a:latin typeface="DIN Condensed"/>
              </a:defRPr>
            </a:pPr>
            <a:endParaRPr lang="en-US"/>
          </a:p>
        </c:txPr>
        <c:crossAx val="46064384"/>
        <c:crosses val="autoZero"/>
        <c:crossBetween val="between"/>
        <c:majorUnit val="12.5"/>
        <c:minorUnit val="6.25"/>
      </c:valAx>
      <c:spPr>
        <a:noFill/>
        <a:ln w="12700" cap="flat">
          <a:noFill/>
          <a:miter lim="400000"/>
        </a:ln>
        <a:effectLst/>
      </c:spPr>
    </c:plotArea>
    <c:legend>
      <c:legendPos val="l"/>
      <c:layout>
        <c:manualLayout>
          <c:xMode val="edge"/>
          <c:yMode val="edge"/>
          <c:x val="0"/>
          <c:y val="0.20425099999999999"/>
          <c:w val="0.46396700000000002"/>
          <c:h val="0.27526800000000001"/>
        </c:manualLayout>
      </c:layout>
      <c:overlay val="1"/>
      <c:spPr>
        <a:noFill/>
        <a:ln w="12700" cap="flat">
          <a:noFill/>
          <a:miter lim="400000"/>
        </a:ln>
        <a:effectLst/>
      </c:spPr>
      <c:txPr>
        <a:bodyPr rot="0"/>
        <a:lstStyle/>
        <a:p>
          <a:pPr>
            <a:defRPr sz="2000" b="0" i="0" u="none" strike="noStrike">
              <a:solidFill>
                <a:srgbClr val="838787"/>
              </a:solidFill>
              <a:latin typeface="Avenir Next Demi Bold"/>
            </a:defRPr>
          </a:pPr>
          <a:endParaRPr lang="en-US"/>
        </a:p>
      </c:txPr>
    </c:legend>
    <c:plotVisOnly val="1"/>
    <c:dispBlanksAs val="gap"/>
    <c:showDLblsOverMax val="1"/>
  </c:chart>
  <c:spPr>
    <a:noFill/>
    <a:ln>
      <a:noFill/>
    </a:ln>
    <a:effectLst/>
  </c:sp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Shape 167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68" name="Shape 168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196801328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1pPr>
    <a:lvl2pPr indent="2286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2pPr>
    <a:lvl3pPr indent="4572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3pPr>
    <a:lvl4pPr indent="6858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4pPr>
    <a:lvl5pPr indent="9144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5pPr>
    <a:lvl6pPr indent="11430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6pPr>
    <a:lvl7pPr indent="13716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7pPr>
    <a:lvl8pPr indent="16002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8pPr>
    <a:lvl9pPr indent="18288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13" name="Body Level One…"/>
          <p:cNvSpPr txBox="1"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4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Line"/>
          <p:cNvSpPr/>
          <p:nvPr/>
        </p:nvSpPr>
        <p:spPr>
          <a:xfrm flipV="1">
            <a:off x="406400" y="993160"/>
            <a:ext cx="12192001" cy="264"/>
          </a:xfrm>
          <a:prstGeom prst="line">
            <a:avLst/>
          </a:prstGeom>
          <a:ln w="25400">
            <a:solidFill>
              <a:srgbClr val="A6AAA9"/>
            </a:solidFill>
            <a:miter lim="400000"/>
          </a:ln>
        </p:spPr>
        <p:txBody>
          <a:bodyPr lIns="45718" tIns="45718" rIns="45718" bIns="45718"/>
          <a:lstStyle/>
          <a:p>
            <a:pPr>
              <a:defRPr>
                <a:solidFill>
                  <a:srgbClr val="838787"/>
                </a:solidFill>
              </a:defRPr>
            </a:pPr>
            <a:endParaRPr/>
          </a:p>
        </p:txBody>
      </p:sp>
      <p:sp>
        <p:nvSpPr>
          <p:cNvPr id="105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406400" y="457200"/>
            <a:ext cx="11176000" cy="457200"/>
          </a:xfrm>
          <a:prstGeom prst="rect">
            <a:avLst/>
          </a:prstGeom>
        </p:spPr>
        <p:txBody>
          <a:bodyPr/>
          <a:lstStyle>
            <a:lvl1pPr defTabSz="457200">
              <a:spcBef>
                <a:spcPts val="0"/>
              </a:spcBef>
              <a:defRPr sz="2400" spc="120">
                <a:solidFill>
                  <a:srgbClr val="838787"/>
                </a:solidFill>
              </a:defRPr>
            </a:lvl1pPr>
            <a:lvl2pPr marL="758264" indent="-313764" defTabSz="457200">
              <a:spcBef>
                <a:spcPts val="0"/>
              </a:spcBef>
              <a:buSzPct val="104999"/>
              <a:buChar char="‣"/>
              <a:defRPr sz="2400" spc="120">
                <a:solidFill>
                  <a:srgbClr val="838787"/>
                </a:solidFill>
              </a:defRPr>
            </a:lvl2pPr>
            <a:lvl3pPr marL="1202764" indent="-313764" defTabSz="457200">
              <a:spcBef>
                <a:spcPts val="0"/>
              </a:spcBef>
              <a:buSzPct val="104999"/>
              <a:buChar char="‣"/>
              <a:defRPr sz="2400" spc="120">
                <a:solidFill>
                  <a:srgbClr val="838787"/>
                </a:solidFill>
              </a:defRPr>
            </a:lvl3pPr>
            <a:lvl4pPr marL="1647264" indent="-313764" defTabSz="457200">
              <a:spcBef>
                <a:spcPts val="0"/>
              </a:spcBef>
              <a:buSzPct val="104999"/>
              <a:buChar char="‣"/>
              <a:defRPr sz="2400" spc="120">
                <a:solidFill>
                  <a:srgbClr val="838787"/>
                </a:solidFill>
              </a:defRPr>
            </a:lvl4pPr>
            <a:lvl5pPr marL="2091764" indent="-313764" defTabSz="457200">
              <a:spcBef>
                <a:spcPts val="0"/>
              </a:spcBef>
              <a:buSzPct val="104999"/>
              <a:buChar char="‣"/>
              <a:defRPr sz="2400" spc="120">
                <a:solidFill>
                  <a:srgbClr val="838787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06" name="Body Level One…"/>
          <p:cNvSpPr txBox="1">
            <a:spLocks noGrp="1"/>
          </p:cNvSpPr>
          <p:nvPr>
            <p:ph type="body" idx="13"/>
          </p:nvPr>
        </p:nvSpPr>
        <p:spPr>
          <a:xfrm>
            <a:off x="406400" y="2743200"/>
            <a:ext cx="12192000" cy="6108700"/>
          </a:xfrm>
          <a:prstGeom prst="rect">
            <a:avLst/>
          </a:prstGeom>
        </p:spPr>
        <p:txBody>
          <a:bodyPr anchor="t"/>
          <a:lstStyle/>
          <a:p>
            <a:pPr marL="444500" indent="-444500">
              <a:lnSpc>
                <a:spcPct val="100000"/>
              </a:lnSpc>
              <a:spcBef>
                <a:spcPts val="2800"/>
              </a:spcBef>
              <a:buClr>
                <a:schemeClr val="accent1"/>
              </a:buClr>
              <a:buSzPct val="104999"/>
              <a:buFont typeface="Avenir Next"/>
              <a:buChar char="▸"/>
              <a:defRPr sz="3400" cap="none">
                <a:solidFill>
                  <a:srgbClr val="838787"/>
                </a:solidFill>
                <a:latin typeface="Avenir Next Medium"/>
                <a:ea typeface="Avenir Next Medium"/>
                <a:cs typeface="Avenir Next Medium"/>
                <a:sym typeface="Avenir Next Medium"/>
              </a:defRPr>
            </a:pPr>
            <a:endParaRPr/>
          </a:p>
        </p:txBody>
      </p:sp>
      <p:sp>
        <p:nvSpPr>
          <p:cNvPr id="107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2186622" y="431800"/>
            <a:ext cx="406898" cy="457200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Image"/>
          <p:cNvSpPr>
            <a:spLocks noGrp="1"/>
          </p:cNvSpPr>
          <p:nvPr>
            <p:ph type="pic" sz="half" idx="13"/>
          </p:nvPr>
        </p:nvSpPr>
        <p:spPr>
          <a:xfrm>
            <a:off x="5463161" y="-90806"/>
            <a:ext cx="8585201" cy="5043806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115" name="Image"/>
          <p:cNvSpPr>
            <a:spLocks noGrp="1"/>
          </p:cNvSpPr>
          <p:nvPr>
            <p:ph type="pic" sz="half" idx="14"/>
          </p:nvPr>
        </p:nvSpPr>
        <p:spPr>
          <a:xfrm>
            <a:off x="5918717" y="4660900"/>
            <a:ext cx="7669766" cy="52197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116" name="Image"/>
          <p:cNvSpPr>
            <a:spLocks noGrp="1"/>
          </p:cNvSpPr>
          <p:nvPr>
            <p:ph type="pic" idx="15"/>
          </p:nvPr>
        </p:nvSpPr>
        <p:spPr>
          <a:xfrm>
            <a:off x="-1016000" y="-12700"/>
            <a:ext cx="8860898" cy="97790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117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2186622" y="431800"/>
            <a:ext cx="406898" cy="457200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Line"/>
          <p:cNvSpPr/>
          <p:nvPr/>
        </p:nvSpPr>
        <p:spPr>
          <a:xfrm flipV="1">
            <a:off x="406400" y="993160"/>
            <a:ext cx="12192001" cy="264"/>
          </a:xfrm>
          <a:prstGeom prst="line">
            <a:avLst/>
          </a:prstGeom>
          <a:ln w="25400">
            <a:solidFill>
              <a:srgbClr val="A6AAA9"/>
            </a:solidFill>
            <a:miter lim="400000"/>
          </a:ln>
        </p:spPr>
        <p:txBody>
          <a:bodyPr lIns="45718" tIns="45718" rIns="45718" bIns="45718"/>
          <a:lstStyle/>
          <a:p>
            <a:pPr>
              <a:defRPr>
                <a:solidFill>
                  <a:srgbClr val="838787"/>
                </a:solidFill>
              </a:defRPr>
            </a:pPr>
            <a:endParaRPr/>
          </a:p>
        </p:txBody>
      </p:sp>
      <p:sp>
        <p:nvSpPr>
          <p:cNvPr id="125" name="Callout"/>
          <p:cNvSpPr/>
          <p:nvPr/>
        </p:nvSpPr>
        <p:spPr>
          <a:xfrm>
            <a:off x="469900" y="2362200"/>
            <a:ext cx="12065001" cy="522922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24" y="0"/>
                </a:moveTo>
                <a:cubicBezTo>
                  <a:pt x="100" y="0"/>
                  <a:pt x="0" y="232"/>
                  <a:pt x="0" y="516"/>
                </a:cubicBezTo>
                <a:lnTo>
                  <a:pt x="0" y="18789"/>
                </a:lnTo>
                <a:cubicBezTo>
                  <a:pt x="0" y="19073"/>
                  <a:pt x="100" y="19305"/>
                  <a:pt x="224" y="19305"/>
                </a:cubicBezTo>
                <a:lnTo>
                  <a:pt x="17228" y="19305"/>
                </a:lnTo>
                <a:lnTo>
                  <a:pt x="17850" y="21600"/>
                </a:lnTo>
                <a:lnTo>
                  <a:pt x="18471" y="19305"/>
                </a:lnTo>
                <a:lnTo>
                  <a:pt x="21376" y="19305"/>
                </a:lnTo>
                <a:cubicBezTo>
                  <a:pt x="21500" y="19305"/>
                  <a:pt x="21600" y="19073"/>
                  <a:pt x="21600" y="18789"/>
                </a:cubicBezTo>
                <a:lnTo>
                  <a:pt x="21600" y="516"/>
                </a:lnTo>
                <a:cubicBezTo>
                  <a:pt x="21600" y="232"/>
                  <a:pt x="21500" y="0"/>
                  <a:pt x="21376" y="0"/>
                </a:cubicBezTo>
                <a:lnTo>
                  <a:pt x="224" y="0"/>
                </a:ln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algn="ctr">
              <a:lnSpc>
                <a:spcPct val="80000"/>
              </a:lnSpc>
              <a:spcBef>
                <a:spcPts val="0"/>
              </a:spcBef>
              <a:defRPr sz="2800" cap="all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26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89000" y="2908300"/>
            <a:ext cx="11226800" cy="1297945"/>
          </a:xfrm>
          <a:prstGeom prst="rect">
            <a:avLst/>
          </a:prstGeom>
        </p:spPr>
        <p:txBody>
          <a:bodyPr anchor="t"/>
          <a:lstStyle>
            <a:lvl1pPr>
              <a:spcBef>
                <a:spcPts val="0"/>
              </a:spcBef>
              <a:defRPr sz="9400">
                <a:solidFill>
                  <a:srgbClr val="FFFFFF"/>
                </a:solidFill>
                <a:latin typeface="DIN Condensed"/>
                <a:ea typeface="DIN Condensed"/>
                <a:cs typeface="DIN Condensed"/>
                <a:sym typeface="DIN Condensed"/>
              </a:defRPr>
            </a:lvl1pPr>
            <a:lvl2pPr marL="1673411" indent="-1228911">
              <a:spcBef>
                <a:spcPts val="0"/>
              </a:spcBef>
              <a:buSzPct val="104999"/>
              <a:buChar char="‣"/>
              <a:defRPr sz="9400">
                <a:solidFill>
                  <a:srgbClr val="FFFFFF"/>
                </a:solidFill>
                <a:latin typeface="DIN Condensed"/>
                <a:ea typeface="DIN Condensed"/>
                <a:cs typeface="DIN Condensed"/>
                <a:sym typeface="DIN Condensed"/>
              </a:defRPr>
            </a:lvl2pPr>
            <a:lvl3pPr marL="2117911" indent="-1228911">
              <a:spcBef>
                <a:spcPts val="0"/>
              </a:spcBef>
              <a:buSzPct val="104999"/>
              <a:buChar char="‣"/>
              <a:defRPr sz="9400">
                <a:solidFill>
                  <a:srgbClr val="FFFFFF"/>
                </a:solidFill>
                <a:latin typeface="DIN Condensed"/>
                <a:ea typeface="DIN Condensed"/>
                <a:cs typeface="DIN Condensed"/>
                <a:sym typeface="DIN Condensed"/>
              </a:defRPr>
            </a:lvl3pPr>
            <a:lvl4pPr marL="2562411" indent="-1228911">
              <a:spcBef>
                <a:spcPts val="0"/>
              </a:spcBef>
              <a:buSzPct val="104999"/>
              <a:buChar char="‣"/>
              <a:defRPr sz="9400">
                <a:solidFill>
                  <a:srgbClr val="FFFFFF"/>
                </a:solidFill>
                <a:latin typeface="DIN Condensed"/>
                <a:ea typeface="DIN Condensed"/>
                <a:cs typeface="DIN Condensed"/>
                <a:sym typeface="DIN Condensed"/>
              </a:defRPr>
            </a:lvl4pPr>
            <a:lvl5pPr marL="3006911" indent="-1228911">
              <a:spcBef>
                <a:spcPts val="0"/>
              </a:spcBef>
              <a:buSzPct val="104999"/>
              <a:buChar char="‣"/>
              <a:defRPr sz="9400">
                <a:solidFill>
                  <a:srgbClr val="FFFFFF"/>
                </a:solidFill>
                <a:latin typeface="DIN Condensed"/>
                <a:ea typeface="DIN Condensed"/>
                <a:cs typeface="DIN Condensed"/>
                <a:sym typeface="DIN Condensed"/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27" name="Johnny Appleseed"/>
          <p:cNvSpPr txBox="1">
            <a:spLocks noGrp="1"/>
          </p:cNvSpPr>
          <p:nvPr>
            <p:ph type="body" sz="quarter" idx="13"/>
          </p:nvPr>
        </p:nvSpPr>
        <p:spPr>
          <a:xfrm>
            <a:off x="406400" y="7789333"/>
            <a:ext cx="12192000" cy="863605"/>
          </a:xfrm>
          <a:prstGeom prst="rect">
            <a:avLst/>
          </a:prstGeom>
        </p:spPr>
        <p:txBody>
          <a:bodyPr anchor="t"/>
          <a:lstStyle/>
          <a:p>
            <a:pPr algn="r">
              <a:spcBef>
                <a:spcPts val="0"/>
              </a:spcBef>
              <a:defRPr sz="6000" cap="none">
                <a:solidFill>
                  <a:srgbClr val="838787"/>
                </a:solidFill>
                <a:latin typeface="DIN Condensed"/>
                <a:ea typeface="DIN Condensed"/>
                <a:cs typeface="DIN Condensed"/>
                <a:sym typeface="DIN Condensed"/>
              </a:defRPr>
            </a:pPr>
            <a:endParaRPr/>
          </a:p>
        </p:txBody>
      </p:sp>
      <p:sp>
        <p:nvSpPr>
          <p:cNvPr id="128" name="Text"/>
          <p:cNvSpPr txBox="1">
            <a:spLocks noGrp="1"/>
          </p:cNvSpPr>
          <p:nvPr>
            <p:ph type="body" sz="quarter" idx="14"/>
          </p:nvPr>
        </p:nvSpPr>
        <p:spPr>
          <a:xfrm>
            <a:off x="406400" y="457200"/>
            <a:ext cx="11176000" cy="457200"/>
          </a:xfrm>
          <a:prstGeom prst="rect">
            <a:avLst/>
          </a:prstGeom>
        </p:spPr>
        <p:txBody>
          <a:bodyPr/>
          <a:lstStyle/>
          <a:p>
            <a:pPr defTabSz="457200">
              <a:spcBef>
                <a:spcPts val="0"/>
              </a:spcBef>
              <a:defRPr sz="2400" spc="100">
                <a:solidFill>
                  <a:srgbClr val="838787"/>
                </a:solidFill>
              </a:defRPr>
            </a:pPr>
            <a:endParaRPr/>
          </a:p>
        </p:txBody>
      </p:sp>
      <p:sp>
        <p:nvSpPr>
          <p:cNvPr id="129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2186622" y="431800"/>
            <a:ext cx="406898" cy="457200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Quote Alt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5892800" y="2641600"/>
            <a:ext cx="6705600" cy="2501900"/>
          </a:xfrm>
          <a:prstGeom prst="rect">
            <a:avLst/>
          </a:prstGeom>
        </p:spPr>
        <p:txBody>
          <a:bodyPr anchor="t"/>
          <a:lstStyle>
            <a:lvl1pPr>
              <a:spcBef>
                <a:spcPts val="0"/>
              </a:spcBef>
              <a:defRPr sz="9400">
                <a:solidFill>
                  <a:srgbClr val="FFFFFF"/>
                </a:solidFill>
                <a:latin typeface="DIN Condensed"/>
                <a:ea typeface="DIN Condensed"/>
                <a:cs typeface="DIN Condensed"/>
                <a:sym typeface="DIN Condensed"/>
              </a:defRPr>
            </a:lvl1pPr>
            <a:lvl2pPr marL="1673411" indent="-1228911">
              <a:spcBef>
                <a:spcPts val="0"/>
              </a:spcBef>
              <a:buSzPct val="104999"/>
              <a:buChar char="‣"/>
              <a:defRPr sz="9400">
                <a:solidFill>
                  <a:srgbClr val="FFFFFF"/>
                </a:solidFill>
                <a:latin typeface="DIN Condensed"/>
                <a:ea typeface="DIN Condensed"/>
                <a:cs typeface="DIN Condensed"/>
                <a:sym typeface="DIN Condensed"/>
              </a:defRPr>
            </a:lvl2pPr>
            <a:lvl3pPr marL="2117911" indent="-1228911">
              <a:spcBef>
                <a:spcPts val="0"/>
              </a:spcBef>
              <a:buSzPct val="104999"/>
              <a:buChar char="‣"/>
              <a:defRPr sz="9400">
                <a:solidFill>
                  <a:srgbClr val="FFFFFF"/>
                </a:solidFill>
                <a:latin typeface="DIN Condensed"/>
                <a:ea typeface="DIN Condensed"/>
                <a:cs typeface="DIN Condensed"/>
                <a:sym typeface="DIN Condensed"/>
              </a:defRPr>
            </a:lvl3pPr>
            <a:lvl4pPr marL="2562411" indent="-1228911">
              <a:spcBef>
                <a:spcPts val="0"/>
              </a:spcBef>
              <a:buSzPct val="104999"/>
              <a:buChar char="‣"/>
              <a:defRPr sz="9400">
                <a:solidFill>
                  <a:srgbClr val="FFFFFF"/>
                </a:solidFill>
                <a:latin typeface="DIN Condensed"/>
                <a:ea typeface="DIN Condensed"/>
                <a:cs typeface="DIN Condensed"/>
                <a:sym typeface="DIN Condensed"/>
              </a:defRPr>
            </a:lvl4pPr>
            <a:lvl5pPr marL="3006911" indent="-1228911">
              <a:spcBef>
                <a:spcPts val="0"/>
              </a:spcBef>
              <a:buSzPct val="104999"/>
              <a:buChar char="‣"/>
              <a:defRPr sz="9400">
                <a:solidFill>
                  <a:srgbClr val="FFFFFF"/>
                </a:solidFill>
                <a:latin typeface="DIN Condensed"/>
                <a:ea typeface="DIN Condensed"/>
                <a:cs typeface="DIN Condensed"/>
                <a:sym typeface="DIN Condensed"/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7" name="Image"/>
          <p:cNvSpPr>
            <a:spLocks noGrp="1"/>
          </p:cNvSpPr>
          <p:nvPr>
            <p:ph type="pic" idx="13"/>
          </p:nvPr>
        </p:nvSpPr>
        <p:spPr>
          <a:xfrm>
            <a:off x="-1016000" y="-12700"/>
            <a:ext cx="8860898" cy="97790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138" name="Johnny Appleseed"/>
          <p:cNvSpPr txBox="1">
            <a:spLocks noGrp="1"/>
          </p:cNvSpPr>
          <p:nvPr>
            <p:ph type="body" sz="quarter" idx="14"/>
          </p:nvPr>
        </p:nvSpPr>
        <p:spPr>
          <a:xfrm>
            <a:off x="5892800" y="7789333"/>
            <a:ext cx="6705600" cy="863605"/>
          </a:xfrm>
          <a:prstGeom prst="rect">
            <a:avLst/>
          </a:prstGeom>
        </p:spPr>
        <p:txBody>
          <a:bodyPr anchor="ctr"/>
          <a:lstStyle/>
          <a:p>
            <a:pPr defTabSz="457200">
              <a:lnSpc>
                <a:spcPct val="100000"/>
              </a:lnSpc>
              <a:spcBef>
                <a:spcPts val="0"/>
              </a:spcBef>
              <a:defRPr sz="6000" cap="none">
                <a:solidFill>
                  <a:srgbClr val="232323"/>
                </a:solidFill>
                <a:latin typeface="DIN Condensed"/>
                <a:ea typeface="DIN Condensed"/>
                <a:cs typeface="DIN Condensed"/>
                <a:sym typeface="DIN Condensed"/>
              </a:defRPr>
            </a:pPr>
            <a:endParaRPr/>
          </a:p>
        </p:txBody>
      </p:sp>
      <p:sp>
        <p:nvSpPr>
          <p:cNvPr id="139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2186622" y="431800"/>
            <a:ext cx="406898" cy="457200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Image"/>
          <p:cNvSpPr>
            <a:spLocks noGrp="1"/>
          </p:cNvSpPr>
          <p:nvPr>
            <p:ph type="pic" idx="13"/>
          </p:nvPr>
        </p:nvSpPr>
        <p:spPr>
          <a:xfrm>
            <a:off x="-914400" y="-12700"/>
            <a:ext cx="14814645" cy="97790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147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2186622" y="431800"/>
            <a:ext cx="406898" cy="457200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2186622" y="431800"/>
            <a:ext cx="406898" cy="457200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Blank Alt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2186622" y="431800"/>
            <a:ext cx="406898" cy="457200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Photo -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Image"/>
          <p:cNvSpPr>
            <a:spLocks noGrp="1"/>
          </p:cNvSpPr>
          <p:nvPr>
            <p:ph type="pic" idx="13"/>
          </p:nvPr>
        </p:nvSpPr>
        <p:spPr>
          <a:xfrm>
            <a:off x="-914400" y="-12700"/>
            <a:ext cx="14814645" cy="97790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2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406400" y="6140894"/>
            <a:ext cx="12192000" cy="264"/>
          </a:xfrm>
          <a:prstGeom prst="rect">
            <a:avLst/>
          </a:prstGeom>
          <a:ln w="38100">
            <a:solidFill>
              <a:srgbClr val="A6AAA9"/>
            </a:solidFill>
          </a:ln>
        </p:spPr>
        <p:txBody>
          <a:bodyPr anchor="ctr"/>
          <a:lstStyle>
            <a:lvl1pPr marL="444500" indent="-444500">
              <a:lnSpc>
                <a:spcPct val="100000"/>
              </a:lnSpc>
              <a:spcBef>
                <a:spcPts val="2800"/>
              </a:spcBef>
              <a:buClr>
                <a:srgbClr val="39A3D5"/>
              </a:buClr>
              <a:buSzPct val="104999"/>
              <a:buFont typeface="Avenir Next"/>
              <a:buChar char="‣"/>
              <a:defRPr sz="3400" cap="none">
                <a:solidFill>
                  <a:srgbClr val="838787"/>
                </a:solidFill>
                <a:latin typeface="Avenir Next Medium"/>
                <a:ea typeface="Avenir Next Medium"/>
                <a:cs typeface="Avenir Next Medium"/>
                <a:sym typeface="Avenir Next Medium"/>
              </a:defRPr>
            </a:lvl1pPr>
            <a:lvl2pPr marL="889000" indent="-444500">
              <a:lnSpc>
                <a:spcPct val="100000"/>
              </a:lnSpc>
              <a:spcBef>
                <a:spcPts val="2800"/>
              </a:spcBef>
              <a:buClr>
                <a:srgbClr val="39A3D5"/>
              </a:buClr>
              <a:buSzPct val="104999"/>
              <a:buFont typeface="Avenir Next"/>
              <a:buChar char="‣"/>
              <a:defRPr sz="3400" cap="none">
                <a:solidFill>
                  <a:srgbClr val="838787"/>
                </a:solidFill>
                <a:latin typeface="Avenir Next Medium"/>
                <a:ea typeface="Avenir Next Medium"/>
                <a:cs typeface="Avenir Next Medium"/>
                <a:sym typeface="Avenir Next Medium"/>
              </a:defRPr>
            </a:lvl2pPr>
            <a:lvl3pPr marL="1333500" indent="-444500">
              <a:lnSpc>
                <a:spcPct val="100000"/>
              </a:lnSpc>
              <a:spcBef>
                <a:spcPts val="2800"/>
              </a:spcBef>
              <a:buClr>
                <a:srgbClr val="39A3D5"/>
              </a:buClr>
              <a:buSzPct val="104999"/>
              <a:buFont typeface="Avenir Next"/>
              <a:buChar char="‣"/>
              <a:defRPr sz="3400" cap="none">
                <a:solidFill>
                  <a:srgbClr val="838787"/>
                </a:solidFill>
                <a:latin typeface="Avenir Next Medium"/>
                <a:ea typeface="Avenir Next Medium"/>
                <a:cs typeface="Avenir Next Medium"/>
                <a:sym typeface="Avenir Next Medium"/>
              </a:defRPr>
            </a:lvl3pPr>
            <a:lvl4pPr marL="1778000" indent="-444500">
              <a:lnSpc>
                <a:spcPct val="100000"/>
              </a:lnSpc>
              <a:spcBef>
                <a:spcPts val="2800"/>
              </a:spcBef>
              <a:buClr>
                <a:srgbClr val="39A3D5"/>
              </a:buClr>
              <a:buSzPct val="104999"/>
              <a:buFont typeface="Avenir Next"/>
              <a:buChar char="‣"/>
              <a:defRPr sz="3400" cap="none">
                <a:solidFill>
                  <a:srgbClr val="838787"/>
                </a:solidFill>
                <a:latin typeface="Avenir Next Medium"/>
                <a:ea typeface="Avenir Next Medium"/>
                <a:cs typeface="Avenir Next Medium"/>
                <a:sym typeface="Avenir Next Medium"/>
              </a:defRPr>
            </a:lvl4pPr>
            <a:lvl5pPr marL="2222500" indent="-444500">
              <a:lnSpc>
                <a:spcPct val="100000"/>
              </a:lnSpc>
              <a:spcBef>
                <a:spcPts val="2800"/>
              </a:spcBef>
              <a:buClr>
                <a:srgbClr val="39A3D5"/>
              </a:buClr>
              <a:buSzPct val="104999"/>
              <a:buFont typeface="Avenir Next"/>
              <a:buChar char="‣"/>
              <a:defRPr sz="3400" cap="none">
                <a:solidFill>
                  <a:srgbClr val="838787"/>
                </a:solidFill>
                <a:latin typeface="Avenir Next Medium"/>
                <a:ea typeface="Avenir Next Medium"/>
                <a:cs typeface="Avenir Next Medium"/>
                <a:sym typeface="Avenir Next Medium"/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3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24" name="Body Level One…"/>
          <p:cNvSpPr txBox="1">
            <a:spLocks noGrp="1"/>
          </p:cNvSpPr>
          <p:nvPr>
            <p:ph type="body" sz="quarter" idx="14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2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Subtitle Alt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33" name="Body Level One…"/>
          <p:cNvSpPr txBox="1"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4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2161861" y="419100"/>
            <a:ext cx="406897" cy="457200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 - Cen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Title Text"/>
          <p:cNvSpPr txBox="1">
            <a:spLocks noGrp="1"/>
          </p:cNvSpPr>
          <p:nvPr>
            <p:ph type="title"/>
          </p:nvPr>
        </p:nvSpPr>
        <p:spPr>
          <a:xfrm>
            <a:off x="406400" y="4038600"/>
            <a:ext cx="12192000" cy="4521200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Photo -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Line"/>
          <p:cNvSpPr/>
          <p:nvPr/>
        </p:nvSpPr>
        <p:spPr>
          <a:xfrm flipV="1">
            <a:off x="5892800" y="6141011"/>
            <a:ext cx="6705601" cy="146"/>
          </a:xfrm>
          <a:prstGeom prst="line">
            <a:avLst/>
          </a:prstGeom>
          <a:ln w="38100">
            <a:solidFill>
              <a:srgbClr val="A6AAA9"/>
            </a:solidFill>
            <a:miter lim="400000"/>
          </a:ln>
        </p:spPr>
        <p:txBody>
          <a:bodyPr lIns="45718" tIns="45718" rIns="45718" bIns="45718"/>
          <a:lstStyle/>
          <a:p>
            <a:pPr>
              <a:defRPr>
                <a:solidFill>
                  <a:srgbClr val="838787"/>
                </a:solidFill>
              </a:defRPr>
            </a:pPr>
            <a:endParaRPr/>
          </a:p>
        </p:txBody>
      </p:sp>
      <p:sp>
        <p:nvSpPr>
          <p:cNvPr id="50" name="Image"/>
          <p:cNvSpPr>
            <a:spLocks noGrp="1"/>
          </p:cNvSpPr>
          <p:nvPr>
            <p:ph type="pic" idx="13"/>
          </p:nvPr>
        </p:nvSpPr>
        <p:spPr>
          <a:xfrm>
            <a:off x="-1016000" y="-12700"/>
            <a:ext cx="8860898" cy="97790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51" name="Title Text"/>
          <p:cNvSpPr txBox="1">
            <a:spLocks noGrp="1"/>
          </p:cNvSpPr>
          <p:nvPr>
            <p:ph type="title"/>
          </p:nvPr>
        </p:nvSpPr>
        <p:spPr>
          <a:xfrm>
            <a:off x="5892800" y="6426200"/>
            <a:ext cx="6705600" cy="2705100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5892800" y="4267200"/>
            <a:ext cx="6705600" cy="1803400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 - Top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Line"/>
          <p:cNvSpPr/>
          <p:nvPr/>
        </p:nvSpPr>
        <p:spPr>
          <a:xfrm flipV="1">
            <a:off x="406400" y="993160"/>
            <a:ext cx="12192001" cy="264"/>
          </a:xfrm>
          <a:prstGeom prst="line">
            <a:avLst/>
          </a:prstGeom>
          <a:ln w="25400">
            <a:solidFill>
              <a:srgbClr val="A6AAA9"/>
            </a:solidFill>
            <a:miter lim="400000"/>
          </a:ln>
        </p:spPr>
        <p:txBody>
          <a:bodyPr lIns="45718" tIns="45718" rIns="45718" bIns="45718"/>
          <a:lstStyle/>
          <a:p>
            <a:pPr>
              <a:defRPr>
                <a:solidFill>
                  <a:srgbClr val="838787"/>
                </a:solidFill>
              </a:defRPr>
            </a:pPr>
            <a:endParaRPr/>
          </a:p>
        </p:txBody>
      </p:sp>
      <p:sp>
        <p:nvSpPr>
          <p:cNvPr id="61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406400" y="457200"/>
            <a:ext cx="11176000" cy="457200"/>
          </a:xfrm>
          <a:prstGeom prst="rect">
            <a:avLst/>
          </a:prstGeom>
        </p:spPr>
        <p:txBody>
          <a:bodyPr/>
          <a:lstStyle>
            <a:lvl1pPr defTabSz="457200">
              <a:spcBef>
                <a:spcPts val="0"/>
              </a:spcBef>
              <a:defRPr sz="2400" spc="120">
                <a:solidFill>
                  <a:srgbClr val="838787"/>
                </a:solidFill>
              </a:defRPr>
            </a:lvl1pPr>
            <a:lvl2pPr marL="758264" indent="-313764" defTabSz="457200">
              <a:spcBef>
                <a:spcPts val="0"/>
              </a:spcBef>
              <a:buSzPct val="104999"/>
              <a:buChar char="‣"/>
              <a:defRPr sz="2400" spc="120">
                <a:solidFill>
                  <a:srgbClr val="838787"/>
                </a:solidFill>
              </a:defRPr>
            </a:lvl2pPr>
            <a:lvl3pPr marL="1202764" indent="-313764" defTabSz="457200">
              <a:spcBef>
                <a:spcPts val="0"/>
              </a:spcBef>
              <a:buSzPct val="104999"/>
              <a:buChar char="‣"/>
              <a:defRPr sz="2400" spc="120">
                <a:solidFill>
                  <a:srgbClr val="838787"/>
                </a:solidFill>
              </a:defRPr>
            </a:lvl3pPr>
            <a:lvl4pPr marL="1647264" indent="-313764" defTabSz="457200">
              <a:spcBef>
                <a:spcPts val="0"/>
              </a:spcBef>
              <a:buSzPct val="104999"/>
              <a:buChar char="‣"/>
              <a:defRPr sz="2400" spc="120">
                <a:solidFill>
                  <a:srgbClr val="838787"/>
                </a:solidFill>
              </a:defRPr>
            </a:lvl4pPr>
            <a:lvl5pPr marL="2091764" indent="-313764" defTabSz="457200">
              <a:spcBef>
                <a:spcPts val="0"/>
              </a:spcBef>
              <a:buSzPct val="104999"/>
              <a:buChar char="‣"/>
              <a:defRPr sz="2400" spc="120">
                <a:solidFill>
                  <a:srgbClr val="838787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2" name="Title Text"/>
          <p:cNvSpPr txBox="1">
            <a:spLocks noGrp="1"/>
          </p:cNvSpPr>
          <p:nvPr>
            <p:ph type="title"/>
          </p:nvPr>
        </p:nvSpPr>
        <p:spPr>
          <a:xfrm>
            <a:off x="406400" y="1536700"/>
            <a:ext cx="12192000" cy="723900"/>
          </a:xfrm>
          <a:prstGeom prst="rect">
            <a:avLst/>
          </a:prstGeom>
        </p:spPr>
        <p:txBody>
          <a:bodyPr/>
          <a:lstStyle>
            <a:lvl1pPr>
              <a:spcBef>
                <a:spcPts val="2800"/>
              </a:spcBef>
              <a:defRPr sz="6000"/>
            </a:lvl1pPr>
          </a:lstStyle>
          <a:p>
            <a:r>
              <a:t>Title Text</a:t>
            </a:r>
          </a:p>
        </p:txBody>
      </p:sp>
      <p:sp>
        <p:nvSpPr>
          <p:cNvPr id="63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2186622" y="431800"/>
            <a:ext cx="406898" cy="457200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Line"/>
          <p:cNvSpPr/>
          <p:nvPr/>
        </p:nvSpPr>
        <p:spPr>
          <a:xfrm flipV="1">
            <a:off x="406400" y="993160"/>
            <a:ext cx="12192001" cy="264"/>
          </a:xfrm>
          <a:prstGeom prst="line">
            <a:avLst/>
          </a:prstGeom>
          <a:ln w="25400">
            <a:solidFill>
              <a:srgbClr val="A6AAA9"/>
            </a:solidFill>
            <a:miter lim="400000"/>
          </a:ln>
        </p:spPr>
        <p:txBody>
          <a:bodyPr lIns="45718" tIns="45718" rIns="45718" bIns="45718"/>
          <a:lstStyle/>
          <a:p>
            <a:pPr>
              <a:defRPr>
                <a:solidFill>
                  <a:srgbClr val="838787"/>
                </a:solidFill>
              </a:defRPr>
            </a:pPr>
            <a:endParaRPr/>
          </a:p>
        </p:txBody>
      </p:sp>
      <p:sp>
        <p:nvSpPr>
          <p:cNvPr id="71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406400" y="457200"/>
            <a:ext cx="11176000" cy="457200"/>
          </a:xfrm>
          <a:prstGeom prst="rect">
            <a:avLst/>
          </a:prstGeom>
        </p:spPr>
        <p:txBody>
          <a:bodyPr/>
          <a:lstStyle>
            <a:lvl1pPr defTabSz="457200">
              <a:spcBef>
                <a:spcPts val="0"/>
              </a:spcBef>
              <a:defRPr sz="2400" spc="120">
                <a:solidFill>
                  <a:srgbClr val="838787"/>
                </a:solidFill>
              </a:defRPr>
            </a:lvl1pPr>
            <a:lvl2pPr marL="758264" indent="-313764" defTabSz="457200">
              <a:spcBef>
                <a:spcPts val="0"/>
              </a:spcBef>
              <a:buSzPct val="104999"/>
              <a:buChar char="‣"/>
              <a:defRPr sz="2400" spc="120">
                <a:solidFill>
                  <a:srgbClr val="838787"/>
                </a:solidFill>
              </a:defRPr>
            </a:lvl2pPr>
            <a:lvl3pPr marL="1202764" indent="-313764" defTabSz="457200">
              <a:spcBef>
                <a:spcPts val="0"/>
              </a:spcBef>
              <a:buSzPct val="104999"/>
              <a:buChar char="‣"/>
              <a:defRPr sz="2400" spc="120">
                <a:solidFill>
                  <a:srgbClr val="838787"/>
                </a:solidFill>
              </a:defRPr>
            </a:lvl3pPr>
            <a:lvl4pPr marL="1647264" indent="-313764" defTabSz="457200">
              <a:spcBef>
                <a:spcPts val="0"/>
              </a:spcBef>
              <a:buSzPct val="104999"/>
              <a:buChar char="‣"/>
              <a:defRPr sz="2400" spc="120">
                <a:solidFill>
                  <a:srgbClr val="838787"/>
                </a:solidFill>
              </a:defRPr>
            </a:lvl4pPr>
            <a:lvl5pPr marL="2091764" indent="-313764" defTabSz="457200">
              <a:spcBef>
                <a:spcPts val="0"/>
              </a:spcBef>
              <a:buSzPct val="104999"/>
              <a:buChar char="‣"/>
              <a:defRPr sz="2400" spc="120">
                <a:solidFill>
                  <a:srgbClr val="838787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2" name="Title Text"/>
          <p:cNvSpPr txBox="1">
            <a:spLocks noGrp="1"/>
          </p:cNvSpPr>
          <p:nvPr>
            <p:ph type="title"/>
          </p:nvPr>
        </p:nvSpPr>
        <p:spPr>
          <a:xfrm>
            <a:off x="406400" y="1536700"/>
            <a:ext cx="12192000" cy="723900"/>
          </a:xfrm>
          <a:prstGeom prst="rect">
            <a:avLst/>
          </a:prstGeom>
        </p:spPr>
        <p:txBody>
          <a:bodyPr/>
          <a:lstStyle>
            <a:lvl1pPr>
              <a:spcBef>
                <a:spcPts val="2800"/>
              </a:spcBef>
              <a:defRPr sz="6000"/>
            </a:lvl1pPr>
          </a:lstStyle>
          <a:p>
            <a:r>
              <a:t>Title Text</a:t>
            </a:r>
          </a:p>
        </p:txBody>
      </p:sp>
      <p:sp>
        <p:nvSpPr>
          <p:cNvPr id="73" name="Body Level One…"/>
          <p:cNvSpPr txBox="1">
            <a:spLocks noGrp="1"/>
          </p:cNvSpPr>
          <p:nvPr>
            <p:ph type="body" idx="13"/>
          </p:nvPr>
        </p:nvSpPr>
        <p:spPr>
          <a:xfrm>
            <a:off x="406400" y="2743200"/>
            <a:ext cx="12192000" cy="6108700"/>
          </a:xfrm>
          <a:prstGeom prst="rect">
            <a:avLst/>
          </a:prstGeom>
        </p:spPr>
        <p:txBody>
          <a:bodyPr anchor="t"/>
          <a:lstStyle/>
          <a:p>
            <a:pPr marL="444500" indent="-444500">
              <a:lnSpc>
                <a:spcPct val="100000"/>
              </a:lnSpc>
              <a:spcBef>
                <a:spcPts val="2800"/>
              </a:spcBef>
              <a:buClr>
                <a:schemeClr val="accent1"/>
              </a:buClr>
              <a:buSzPct val="104999"/>
              <a:buFont typeface="Avenir Next"/>
              <a:buChar char="▸"/>
              <a:defRPr sz="3400" cap="none">
                <a:solidFill>
                  <a:srgbClr val="838787"/>
                </a:solidFill>
                <a:latin typeface="Avenir Next Medium"/>
                <a:ea typeface="Avenir Next Medium"/>
                <a:cs typeface="Avenir Next Medium"/>
                <a:sym typeface="Avenir Next Medium"/>
              </a:defRPr>
            </a:pPr>
            <a:endParaRPr/>
          </a:p>
        </p:txBody>
      </p:sp>
      <p:sp>
        <p:nvSpPr>
          <p:cNvPr id="74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2186622" y="431800"/>
            <a:ext cx="406898" cy="457200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 &amp; Bullets Alt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Line"/>
          <p:cNvSpPr/>
          <p:nvPr/>
        </p:nvSpPr>
        <p:spPr>
          <a:xfrm flipV="1">
            <a:off x="406400" y="993160"/>
            <a:ext cx="12192001" cy="264"/>
          </a:xfrm>
          <a:prstGeom prst="line">
            <a:avLst/>
          </a:prstGeom>
          <a:ln w="25400">
            <a:solidFill>
              <a:srgbClr val="A6AAA9"/>
            </a:solidFill>
            <a:miter lim="400000"/>
          </a:ln>
        </p:spPr>
        <p:txBody>
          <a:bodyPr lIns="45718" tIns="45718" rIns="45718" bIns="45718"/>
          <a:lstStyle/>
          <a:p>
            <a:pPr>
              <a:defRPr>
                <a:solidFill>
                  <a:srgbClr val="838787"/>
                </a:solidFill>
              </a:defRPr>
            </a:pPr>
            <a:endParaRPr/>
          </a:p>
        </p:txBody>
      </p:sp>
      <p:sp>
        <p:nvSpPr>
          <p:cNvPr id="8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406400" y="457200"/>
            <a:ext cx="11176000" cy="457200"/>
          </a:xfrm>
          <a:prstGeom prst="rect">
            <a:avLst/>
          </a:prstGeom>
        </p:spPr>
        <p:txBody>
          <a:bodyPr/>
          <a:lstStyle>
            <a:lvl1pPr defTabSz="457200">
              <a:spcBef>
                <a:spcPts val="0"/>
              </a:spcBef>
              <a:defRPr sz="2400" spc="120">
                <a:solidFill>
                  <a:srgbClr val="838787"/>
                </a:solidFill>
              </a:defRPr>
            </a:lvl1pPr>
            <a:lvl2pPr marL="758264" indent="-313764" defTabSz="457200">
              <a:spcBef>
                <a:spcPts val="0"/>
              </a:spcBef>
              <a:buSzPct val="104999"/>
              <a:buChar char="‣"/>
              <a:defRPr sz="2400" spc="120">
                <a:solidFill>
                  <a:srgbClr val="838787"/>
                </a:solidFill>
              </a:defRPr>
            </a:lvl2pPr>
            <a:lvl3pPr marL="1202764" indent="-313764" defTabSz="457200">
              <a:spcBef>
                <a:spcPts val="0"/>
              </a:spcBef>
              <a:buSzPct val="104999"/>
              <a:buChar char="‣"/>
              <a:defRPr sz="2400" spc="120">
                <a:solidFill>
                  <a:srgbClr val="838787"/>
                </a:solidFill>
              </a:defRPr>
            </a:lvl3pPr>
            <a:lvl4pPr marL="1647264" indent="-313764" defTabSz="457200">
              <a:spcBef>
                <a:spcPts val="0"/>
              </a:spcBef>
              <a:buSzPct val="104999"/>
              <a:buChar char="‣"/>
              <a:defRPr sz="2400" spc="120">
                <a:solidFill>
                  <a:srgbClr val="838787"/>
                </a:solidFill>
              </a:defRPr>
            </a:lvl4pPr>
            <a:lvl5pPr marL="2091764" indent="-313764" defTabSz="457200">
              <a:spcBef>
                <a:spcPts val="0"/>
              </a:spcBef>
              <a:buSzPct val="104999"/>
              <a:buChar char="‣"/>
              <a:defRPr sz="2400" spc="120">
                <a:solidFill>
                  <a:srgbClr val="838787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83" name="Title Text"/>
          <p:cNvSpPr txBox="1">
            <a:spLocks noGrp="1"/>
          </p:cNvSpPr>
          <p:nvPr>
            <p:ph type="title"/>
          </p:nvPr>
        </p:nvSpPr>
        <p:spPr>
          <a:xfrm>
            <a:off x="406400" y="1536700"/>
            <a:ext cx="12192000" cy="723900"/>
          </a:xfrm>
          <a:prstGeom prst="rect">
            <a:avLst/>
          </a:prstGeom>
        </p:spPr>
        <p:txBody>
          <a:bodyPr/>
          <a:lstStyle>
            <a:lvl1pPr>
              <a:spcBef>
                <a:spcPts val="2800"/>
              </a:spcBef>
              <a:defRPr sz="6000"/>
            </a:lvl1pPr>
          </a:lstStyle>
          <a:p>
            <a:r>
              <a:t>Title Text</a:t>
            </a:r>
          </a:p>
        </p:txBody>
      </p:sp>
      <p:sp>
        <p:nvSpPr>
          <p:cNvPr id="84" name="Body Level One…"/>
          <p:cNvSpPr txBox="1">
            <a:spLocks noGrp="1"/>
          </p:cNvSpPr>
          <p:nvPr>
            <p:ph type="body" idx="13"/>
          </p:nvPr>
        </p:nvSpPr>
        <p:spPr>
          <a:xfrm>
            <a:off x="406400" y="2743200"/>
            <a:ext cx="12192000" cy="6108700"/>
          </a:xfrm>
          <a:prstGeom prst="rect">
            <a:avLst/>
          </a:prstGeom>
        </p:spPr>
        <p:txBody>
          <a:bodyPr anchor="t"/>
          <a:lstStyle/>
          <a:p>
            <a:pPr marL="444500" indent="-444500">
              <a:lnSpc>
                <a:spcPct val="100000"/>
              </a:lnSpc>
              <a:spcBef>
                <a:spcPts val="2800"/>
              </a:spcBef>
              <a:buClr>
                <a:schemeClr val="accent1"/>
              </a:buClr>
              <a:buSzPct val="104999"/>
              <a:buFont typeface="Avenir Next"/>
              <a:buChar char="▸"/>
              <a:defRPr sz="3400" cap="none">
                <a:solidFill>
                  <a:srgbClr val="838787"/>
                </a:solidFill>
                <a:latin typeface="Avenir Next Medium"/>
                <a:ea typeface="Avenir Next Medium"/>
                <a:cs typeface="Avenir Next Medium"/>
                <a:sym typeface="Avenir Next Medium"/>
              </a:defRPr>
            </a:pPr>
            <a:endParaRPr/>
          </a:p>
        </p:txBody>
      </p:sp>
      <p:sp>
        <p:nvSpPr>
          <p:cNvPr id="85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2186622" y="431800"/>
            <a:ext cx="406898" cy="457200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Line"/>
          <p:cNvSpPr/>
          <p:nvPr/>
        </p:nvSpPr>
        <p:spPr>
          <a:xfrm flipV="1">
            <a:off x="406400" y="993160"/>
            <a:ext cx="12192001" cy="264"/>
          </a:xfrm>
          <a:prstGeom prst="line">
            <a:avLst/>
          </a:prstGeom>
          <a:ln w="25400">
            <a:solidFill>
              <a:srgbClr val="A6AAA9"/>
            </a:solidFill>
            <a:miter lim="400000"/>
          </a:ln>
        </p:spPr>
        <p:txBody>
          <a:bodyPr lIns="45718" tIns="45718" rIns="45718" bIns="45718"/>
          <a:lstStyle/>
          <a:p>
            <a:pPr>
              <a:defRPr>
                <a:solidFill>
                  <a:srgbClr val="838787"/>
                </a:solidFill>
              </a:defRPr>
            </a:pPr>
            <a:endParaRPr/>
          </a:p>
        </p:txBody>
      </p:sp>
      <p:sp>
        <p:nvSpPr>
          <p:cNvPr id="93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406400" y="457200"/>
            <a:ext cx="11176000" cy="457200"/>
          </a:xfrm>
          <a:prstGeom prst="rect">
            <a:avLst/>
          </a:prstGeom>
        </p:spPr>
        <p:txBody>
          <a:bodyPr/>
          <a:lstStyle>
            <a:lvl1pPr defTabSz="457200">
              <a:spcBef>
                <a:spcPts val="0"/>
              </a:spcBef>
              <a:defRPr sz="2400" spc="120">
                <a:solidFill>
                  <a:srgbClr val="838787"/>
                </a:solidFill>
              </a:defRPr>
            </a:lvl1pPr>
            <a:lvl2pPr marL="758264" indent="-313764" defTabSz="457200">
              <a:spcBef>
                <a:spcPts val="0"/>
              </a:spcBef>
              <a:buSzPct val="104999"/>
              <a:buChar char="‣"/>
              <a:defRPr sz="2400" spc="120">
                <a:solidFill>
                  <a:srgbClr val="838787"/>
                </a:solidFill>
              </a:defRPr>
            </a:lvl2pPr>
            <a:lvl3pPr marL="1202764" indent="-313764" defTabSz="457200">
              <a:spcBef>
                <a:spcPts val="0"/>
              </a:spcBef>
              <a:buSzPct val="104999"/>
              <a:buChar char="‣"/>
              <a:defRPr sz="2400" spc="120">
                <a:solidFill>
                  <a:srgbClr val="838787"/>
                </a:solidFill>
              </a:defRPr>
            </a:lvl3pPr>
            <a:lvl4pPr marL="1647264" indent="-313764" defTabSz="457200">
              <a:spcBef>
                <a:spcPts val="0"/>
              </a:spcBef>
              <a:buSzPct val="104999"/>
              <a:buChar char="‣"/>
              <a:defRPr sz="2400" spc="120">
                <a:solidFill>
                  <a:srgbClr val="838787"/>
                </a:solidFill>
              </a:defRPr>
            </a:lvl4pPr>
            <a:lvl5pPr marL="2091764" indent="-313764" defTabSz="457200">
              <a:spcBef>
                <a:spcPts val="0"/>
              </a:spcBef>
              <a:buSzPct val="104999"/>
              <a:buChar char="‣"/>
              <a:defRPr sz="2400" spc="120">
                <a:solidFill>
                  <a:srgbClr val="838787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94" name="Image"/>
          <p:cNvSpPr>
            <a:spLocks noGrp="1"/>
          </p:cNvSpPr>
          <p:nvPr>
            <p:ph type="pic" idx="13"/>
          </p:nvPr>
        </p:nvSpPr>
        <p:spPr>
          <a:xfrm>
            <a:off x="6665376" y="1219200"/>
            <a:ext cx="7445459" cy="82169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95" name="Title Text"/>
          <p:cNvSpPr txBox="1">
            <a:spLocks noGrp="1"/>
          </p:cNvSpPr>
          <p:nvPr>
            <p:ph type="title"/>
          </p:nvPr>
        </p:nvSpPr>
        <p:spPr>
          <a:xfrm>
            <a:off x="406400" y="1536700"/>
            <a:ext cx="6299200" cy="723900"/>
          </a:xfrm>
          <a:prstGeom prst="rect">
            <a:avLst/>
          </a:prstGeom>
        </p:spPr>
        <p:txBody>
          <a:bodyPr/>
          <a:lstStyle>
            <a:lvl1pPr>
              <a:spcBef>
                <a:spcPts val="2800"/>
              </a:spcBef>
              <a:defRPr sz="6000"/>
            </a:lvl1pPr>
          </a:lstStyle>
          <a:p>
            <a:r>
              <a:t>Title Text</a:t>
            </a:r>
          </a:p>
        </p:txBody>
      </p:sp>
      <p:sp>
        <p:nvSpPr>
          <p:cNvPr id="96" name="Body Level One…"/>
          <p:cNvSpPr txBox="1">
            <a:spLocks noGrp="1"/>
          </p:cNvSpPr>
          <p:nvPr>
            <p:ph type="body" sz="half" idx="14"/>
          </p:nvPr>
        </p:nvSpPr>
        <p:spPr>
          <a:xfrm>
            <a:off x="406400" y="2743200"/>
            <a:ext cx="6299200" cy="6108700"/>
          </a:xfrm>
          <a:prstGeom prst="rect">
            <a:avLst/>
          </a:prstGeom>
        </p:spPr>
        <p:txBody>
          <a:bodyPr anchor="t"/>
          <a:lstStyle/>
          <a:p>
            <a:pPr marL="444500" indent="-444500">
              <a:lnSpc>
                <a:spcPct val="100000"/>
              </a:lnSpc>
              <a:spcBef>
                <a:spcPts val="2800"/>
              </a:spcBef>
              <a:buClr>
                <a:schemeClr val="accent1"/>
              </a:buClr>
              <a:buSzPct val="104999"/>
              <a:buFont typeface="Avenir Next"/>
              <a:buChar char="▸"/>
              <a:defRPr sz="2800" cap="none">
                <a:solidFill>
                  <a:srgbClr val="838787"/>
                </a:solidFill>
                <a:latin typeface="Avenir Next Medium"/>
                <a:ea typeface="Avenir Next Medium"/>
                <a:cs typeface="Avenir Next Medium"/>
                <a:sym typeface="Avenir Next Medium"/>
              </a:defRPr>
            </a:pPr>
            <a:endParaRPr/>
          </a:p>
        </p:txBody>
      </p:sp>
      <p:sp>
        <p:nvSpPr>
          <p:cNvPr id="97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2186622" y="431800"/>
            <a:ext cx="406898" cy="457200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2222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ine"/>
          <p:cNvSpPr/>
          <p:nvPr/>
        </p:nvSpPr>
        <p:spPr>
          <a:xfrm flipV="1">
            <a:off x="406400" y="6140894"/>
            <a:ext cx="12192001" cy="264"/>
          </a:xfrm>
          <a:prstGeom prst="line">
            <a:avLst/>
          </a:prstGeom>
          <a:ln w="38100">
            <a:solidFill>
              <a:srgbClr val="A6AAA9"/>
            </a:solidFill>
            <a:miter lim="400000"/>
          </a:ln>
        </p:spPr>
        <p:txBody>
          <a:bodyPr lIns="45718" tIns="45718" rIns="45718" bIns="45718"/>
          <a:lstStyle/>
          <a:p>
            <a:pPr>
              <a:defRPr>
                <a:solidFill>
                  <a:srgbClr val="838787"/>
                </a:solidFill>
              </a:defRPr>
            </a:pPr>
            <a:endParaRPr/>
          </a:p>
        </p:txBody>
      </p:sp>
      <p:sp>
        <p:nvSpPr>
          <p:cNvPr id="3" name="Title Text"/>
          <p:cNvSpPr txBox="1">
            <a:spLocks noGrp="1"/>
          </p:cNvSpPr>
          <p:nvPr>
            <p:ph type="title"/>
          </p:nvPr>
        </p:nvSpPr>
        <p:spPr>
          <a:xfrm>
            <a:off x="406400" y="6426200"/>
            <a:ext cx="12192000" cy="27051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>
            <a:normAutofit/>
          </a:bodyPr>
          <a:lstStyle/>
          <a:p>
            <a:r>
              <a:t>Title Text</a:t>
            </a:r>
          </a:p>
        </p:txBody>
      </p:sp>
      <p:sp>
        <p:nvSpPr>
          <p:cNvPr id="4" name="Body Level One…"/>
          <p:cNvSpPr txBox="1">
            <a:spLocks noGrp="1"/>
          </p:cNvSpPr>
          <p:nvPr>
            <p:ph type="body" idx="1"/>
          </p:nvPr>
        </p:nvSpPr>
        <p:spPr>
          <a:xfrm>
            <a:off x="406400" y="4267200"/>
            <a:ext cx="12192000" cy="18034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b">
            <a:normAutofit/>
          </a:bodyPr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2194442" y="431800"/>
            <a:ext cx="406897" cy="457200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 algn="r">
              <a:lnSpc>
                <a:spcPct val="80000"/>
              </a:lnSpc>
              <a:spcBef>
                <a:spcPts val="0"/>
              </a:spcBef>
              <a:defRPr sz="2400">
                <a:solidFill>
                  <a:srgbClr val="838787"/>
                </a:solidFill>
                <a:latin typeface="DIN Alternate"/>
                <a:ea typeface="DIN Alternate"/>
                <a:cs typeface="DIN Alternate"/>
                <a:sym typeface="DIN Alternate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</p:sldLayoutIdLst>
  <p:transition spd="med"/>
  <p:txStyles>
    <p:titleStyle>
      <a:lvl1pPr marL="0" marR="0" indent="0" algn="l" defTabSz="5842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7000" b="0" i="0" u="none" strike="noStrike" cap="all" spc="0" baseline="0">
          <a:solidFill>
            <a:schemeClr val="accent1"/>
          </a:solidFill>
          <a:uFillTx/>
          <a:latin typeface="DIN Condensed"/>
          <a:ea typeface="DIN Condensed"/>
          <a:cs typeface="DIN Condensed"/>
          <a:sym typeface="DIN Condensed"/>
        </a:defRPr>
      </a:lvl1pPr>
      <a:lvl2pPr marL="0" marR="0" indent="0" algn="l" defTabSz="5842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7000" b="0" i="0" u="none" strike="noStrike" cap="all" spc="0" baseline="0">
          <a:solidFill>
            <a:schemeClr val="accent1"/>
          </a:solidFill>
          <a:uFillTx/>
          <a:latin typeface="DIN Condensed"/>
          <a:ea typeface="DIN Condensed"/>
          <a:cs typeface="DIN Condensed"/>
          <a:sym typeface="DIN Condensed"/>
        </a:defRPr>
      </a:lvl2pPr>
      <a:lvl3pPr marL="0" marR="0" indent="0" algn="l" defTabSz="5842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7000" b="0" i="0" u="none" strike="noStrike" cap="all" spc="0" baseline="0">
          <a:solidFill>
            <a:schemeClr val="accent1"/>
          </a:solidFill>
          <a:uFillTx/>
          <a:latin typeface="DIN Condensed"/>
          <a:ea typeface="DIN Condensed"/>
          <a:cs typeface="DIN Condensed"/>
          <a:sym typeface="DIN Condensed"/>
        </a:defRPr>
      </a:lvl3pPr>
      <a:lvl4pPr marL="0" marR="0" indent="0" algn="l" defTabSz="5842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7000" b="0" i="0" u="none" strike="noStrike" cap="all" spc="0" baseline="0">
          <a:solidFill>
            <a:schemeClr val="accent1"/>
          </a:solidFill>
          <a:uFillTx/>
          <a:latin typeface="DIN Condensed"/>
          <a:ea typeface="DIN Condensed"/>
          <a:cs typeface="DIN Condensed"/>
          <a:sym typeface="DIN Condensed"/>
        </a:defRPr>
      </a:lvl4pPr>
      <a:lvl5pPr marL="0" marR="0" indent="0" algn="l" defTabSz="5842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7000" b="0" i="0" u="none" strike="noStrike" cap="all" spc="0" baseline="0">
          <a:solidFill>
            <a:schemeClr val="accent1"/>
          </a:solidFill>
          <a:uFillTx/>
          <a:latin typeface="DIN Condensed"/>
          <a:ea typeface="DIN Condensed"/>
          <a:cs typeface="DIN Condensed"/>
          <a:sym typeface="DIN Condensed"/>
        </a:defRPr>
      </a:lvl5pPr>
      <a:lvl6pPr marL="0" marR="0" indent="0" algn="l" defTabSz="5842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7000" b="0" i="0" u="none" strike="noStrike" cap="all" spc="0" baseline="0">
          <a:solidFill>
            <a:schemeClr val="accent1"/>
          </a:solidFill>
          <a:uFillTx/>
          <a:latin typeface="DIN Condensed"/>
          <a:ea typeface="DIN Condensed"/>
          <a:cs typeface="DIN Condensed"/>
          <a:sym typeface="DIN Condensed"/>
        </a:defRPr>
      </a:lvl6pPr>
      <a:lvl7pPr marL="0" marR="0" indent="0" algn="l" defTabSz="5842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7000" b="0" i="0" u="none" strike="noStrike" cap="all" spc="0" baseline="0">
          <a:solidFill>
            <a:schemeClr val="accent1"/>
          </a:solidFill>
          <a:uFillTx/>
          <a:latin typeface="DIN Condensed"/>
          <a:ea typeface="DIN Condensed"/>
          <a:cs typeface="DIN Condensed"/>
          <a:sym typeface="DIN Condensed"/>
        </a:defRPr>
      </a:lvl7pPr>
      <a:lvl8pPr marL="0" marR="0" indent="0" algn="l" defTabSz="5842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7000" b="0" i="0" u="none" strike="noStrike" cap="all" spc="0" baseline="0">
          <a:solidFill>
            <a:schemeClr val="accent1"/>
          </a:solidFill>
          <a:uFillTx/>
          <a:latin typeface="DIN Condensed"/>
          <a:ea typeface="DIN Condensed"/>
          <a:cs typeface="DIN Condensed"/>
          <a:sym typeface="DIN Condensed"/>
        </a:defRPr>
      </a:lvl8pPr>
      <a:lvl9pPr marL="0" marR="0" indent="0" algn="l" defTabSz="5842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7000" b="0" i="0" u="none" strike="noStrike" cap="all" spc="0" baseline="0">
          <a:solidFill>
            <a:schemeClr val="accent1"/>
          </a:solidFill>
          <a:uFillTx/>
          <a:latin typeface="DIN Condensed"/>
          <a:ea typeface="DIN Condensed"/>
          <a:cs typeface="DIN Condensed"/>
          <a:sym typeface="DIN Condensed"/>
        </a:defRPr>
      </a:lvl9pPr>
    </p:titleStyle>
    <p:bodyStyle>
      <a:lvl1pPr marL="0" marR="0" indent="0" algn="l" defTabSz="584200" rtl="0" latinLnBrk="0">
        <a:lnSpc>
          <a:spcPct val="80000"/>
        </a:lnSpc>
        <a:spcBef>
          <a:spcPts val="2300"/>
        </a:spcBef>
        <a:spcAft>
          <a:spcPts val="0"/>
        </a:spcAft>
        <a:buClrTx/>
        <a:buSzTx/>
        <a:buFontTx/>
        <a:buNone/>
        <a:tabLst/>
        <a:defRPr sz="5400" b="0" i="0" u="none" strike="noStrike" cap="all" spc="0" baseline="0">
          <a:solidFill>
            <a:srgbClr val="A6AAA9"/>
          </a:solidFill>
          <a:uFillTx/>
          <a:latin typeface="DIN Alternate"/>
          <a:ea typeface="DIN Alternate"/>
          <a:cs typeface="DIN Alternate"/>
          <a:sym typeface="DIN Alternate"/>
        </a:defRPr>
      </a:lvl1pPr>
      <a:lvl2pPr marL="0" marR="0" indent="0" algn="l" defTabSz="584200" rtl="0" latinLnBrk="0">
        <a:lnSpc>
          <a:spcPct val="80000"/>
        </a:lnSpc>
        <a:spcBef>
          <a:spcPts val="2300"/>
        </a:spcBef>
        <a:spcAft>
          <a:spcPts val="0"/>
        </a:spcAft>
        <a:buClrTx/>
        <a:buSzTx/>
        <a:buFontTx/>
        <a:buNone/>
        <a:tabLst/>
        <a:defRPr sz="5400" b="0" i="0" u="none" strike="noStrike" cap="all" spc="0" baseline="0">
          <a:solidFill>
            <a:srgbClr val="A6AAA9"/>
          </a:solidFill>
          <a:uFillTx/>
          <a:latin typeface="DIN Alternate"/>
          <a:ea typeface="DIN Alternate"/>
          <a:cs typeface="DIN Alternate"/>
          <a:sym typeface="DIN Alternate"/>
        </a:defRPr>
      </a:lvl2pPr>
      <a:lvl3pPr marL="0" marR="0" indent="0" algn="l" defTabSz="584200" rtl="0" latinLnBrk="0">
        <a:lnSpc>
          <a:spcPct val="80000"/>
        </a:lnSpc>
        <a:spcBef>
          <a:spcPts val="2300"/>
        </a:spcBef>
        <a:spcAft>
          <a:spcPts val="0"/>
        </a:spcAft>
        <a:buClrTx/>
        <a:buSzTx/>
        <a:buFontTx/>
        <a:buNone/>
        <a:tabLst/>
        <a:defRPr sz="5400" b="0" i="0" u="none" strike="noStrike" cap="all" spc="0" baseline="0">
          <a:solidFill>
            <a:srgbClr val="A6AAA9"/>
          </a:solidFill>
          <a:uFillTx/>
          <a:latin typeface="DIN Alternate"/>
          <a:ea typeface="DIN Alternate"/>
          <a:cs typeface="DIN Alternate"/>
          <a:sym typeface="DIN Alternate"/>
        </a:defRPr>
      </a:lvl3pPr>
      <a:lvl4pPr marL="0" marR="0" indent="0" algn="l" defTabSz="584200" rtl="0" latinLnBrk="0">
        <a:lnSpc>
          <a:spcPct val="80000"/>
        </a:lnSpc>
        <a:spcBef>
          <a:spcPts val="2300"/>
        </a:spcBef>
        <a:spcAft>
          <a:spcPts val="0"/>
        </a:spcAft>
        <a:buClrTx/>
        <a:buSzTx/>
        <a:buFontTx/>
        <a:buNone/>
        <a:tabLst/>
        <a:defRPr sz="5400" b="0" i="0" u="none" strike="noStrike" cap="all" spc="0" baseline="0">
          <a:solidFill>
            <a:srgbClr val="A6AAA9"/>
          </a:solidFill>
          <a:uFillTx/>
          <a:latin typeface="DIN Alternate"/>
          <a:ea typeface="DIN Alternate"/>
          <a:cs typeface="DIN Alternate"/>
          <a:sym typeface="DIN Alternate"/>
        </a:defRPr>
      </a:lvl4pPr>
      <a:lvl5pPr marL="0" marR="0" indent="0" algn="l" defTabSz="584200" rtl="0" latinLnBrk="0">
        <a:lnSpc>
          <a:spcPct val="80000"/>
        </a:lnSpc>
        <a:spcBef>
          <a:spcPts val="2300"/>
        </a:spcBef>
        <a:spcAft>
          <a:spcPts val="0"/>
        </a:spcAft>
        <a:buClrTx/>
        <a:buSzTx/>
        <a:buFontTx/>
        <a:buNone/>
        <a:tabLst/>
        <a:defRPr sz="5400" b="0" i="0" u="none" strike="noStrike" cap="all" spc="0" baseline="0">
          <a:solidFill>
            <a:srgbClr val="A6AAA9"/>
          </a:solidFill>
          <a:uFillTx/>
          <a:latin typeface="DIN Alternate"/>
          <a:ea typeface="DIN Alternate"/>
          <a:cs typeface="DIN Alternate"/>
          <a:sym typeface="DIN Alternate"/>
        </a:defRPr>
      </a:lvl5pPr>
      <a:lvl6pPr marL="2928470" marR="0" indent="-705970" algn="l" defTabSz="584200" rtl="0" latinLnBrk="0">
        <a:lnSpc>
          <a:spcPct val="80000"/>
        </a:lnSpc>
        <a:spcBef>
          <a:spcPts val="2300"/>
        </a:spcBef>
        <a:spcAft>
          <a:spcPts val="0"/>
        </a:spcAft>
        <a:buClrTx/>
        <a:buSzPct val="104999"/>
        <a:buFontTx/>
        <a:buChar char="‣"/>
        <a:tabLst/>
        <a:defRPr sz="5400" b="0" i="0" u="none" strike="noStrike" cap="all" spc="0" baseline="0">
          <a:solidFill>
            <a:srgbClr val="A6AAA9"/>
          </a:solidFill>
          <a:uFillTx/>
          <a:latin typeface="DIN Alternate"/>
          <a:ea typeface="DIN Alternate"/>
          <a:cs typeface="DIN Alternate"/>
          <a:sym typeface="DIN Alternate"/>
        </a:defRPr>
      </a:lvl6pPr>
      <a:lvl7pPr marL="3372970" marR="0" indent="-705970" algn="l" defTabSz="584200" rtl="0" latinLnBrk="0">
        <a:lnSpc>
          <a:spcPct val="80000"/>
        </a:lnSpc>
        <a:spcBef>
          <a:spcPts val="2300"/>
        </a:spcBef>
        <a:spcAft>
          <a:spcPts val="0"/>
        </a:spcAft>
        <a:buClrTx/>
        <a:buSzPct val="104999"/>
        <a:buFontTx/>
        <a:buChar char="‣"/>
        <a:tabLst/>
        <a:defRPr sz="5400" b="0" i="0" u="none" strike="noStrike" cap="all" spc="0" baseline="0">
          <a:solidFill>
            <a:srgbClr val="A6AAA9"/>
          </a:solidFill>
          <a:uFillTx/>
          <a:latin typeface="DIN Alternate"/>
          <a:ea typeface="DIN Alternate"/>
          <a:cs typeface="DIN Alternate"/>
          <a:sym typeface="DIN Alternate"/>
        </a:defRPr>
      </a:lvl7pPr>
      <a:lvl8pPr marL="3817470" marR="0" indent="-705970" algn="l" defTabSz="584200" rtl="0" latinLnBrk="0">
        <a:lnSpc>
          <a:spcPct val="80000"/>
        </a:lnSpc>
        <a:spcBef>
          <a:spcPts val="2300"/>
        </a:spcBef>
        <a:spcAft>
          <a:spcPts val="0"/>
        </a:spcAft>
        <a:buClrTx/>
        <a:buSzPct val="104999"/>
        <a:buFontTx/>
        <a:buChar char="‣"/>
        <a:tabLst/>
        <a:defRPr sz="5400" b="0" i="0" u="none" strike="noStrike" cap="all" spc="0" baseline="0">
          <a:solidFill>
            <a:srgbClr val="A6AAA9"/>
          </a:solidFill>
          <a:uFillTx/>
          <a:latin typeface="DIN Alternate"/>
          <a:ea typeface="DIN Alternate"/>
          <a:cs typeface="DIN Alternate"/>
          <a:sym typeface="DIN Alternate"/>
        </a:defRPr>
      </a:lvl8pPr>
      <a:lvl9pPr marL="4261970" marR="0" indent="-705970" algn="l" defTabSz="584200" rtl="0" latinLnBrk="0">
        <a:lnSpc>
          <a:spcPct val="80000"/>
        </a:lnSpc>
        <a:spcBef>
          <a:spcPts val="2300"/>
        </a:spcBef>
        <a:spcAft>
          <a:spcPts val="0"/>
        </a:spcAft>
        <a:buClrTx/>
        <a:buSzPct val="104999"/>
        <a:buFontTx/>
        <a:buChar char="‣"/>
        <a:tabLst/>
        <a:defRPr sz="5400" b="0" i="0" u="none" strike="noStrike" cap="all" spc="0" baseline="0">
          <a:solidFill>
            <a:srgbClr val="A6AAA9"/>
          </a:solidFill>
          <a:uFillTx/>
          <a:latin typeface="DIN Alternate"/>
          <a:ea typeface="DIN Alternate"/>
          <a:cs typeface="DIN Alternate"/>
          <a:sym typeface="DIN Alternate"/>
        </a:defRPr>
      </a:lvl9pPr>
    </p:bodyStyle>
    <p:otherStyle>
      <a:lvl1pPr marL="0" marR="0" indent="0" algn="r" defTabSz="5842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DIN Alternate"/>
        </a:defRPr>
      </a:lvl1pPr>
      <a:lvl2pPr marL="0" marR="0" indent="0" algn="r" defTabSz="5842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DIN Alternate"/>
        </a:defRPr>
      </a:lvl2pPr>
      <a:lvl3pPr marL="0" marR="0" indent="0" algn="r" defTabSz="5842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DIN Alternate"/>
        </a:defRPr>
      </a:lvl3pPr>
      <a:lvl4pPr marL="0" marR="0" indent="0" algn="r" defTabSz="5842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DIN Alternate"/>
        </a:defRPr>
      </a:lvl4pPr>
      <a:lvl5pPr marL="0" marR="0" indent="0" algn="r" defTabSz="5842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DIN Alternate"/>
        </a:defRPr>
      </a:lvl5pPr>
      <a:lvl6pPr marL="0" marR="0" indent="0" algn="r" defTabSz="5842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DIN Alternate"/>
        </a:defRPr>
      </a:lvl6pPr>
      <a:lvl7pPr marL="0" marR="0" indent="0" algn="r" defTabSz="5842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DIN Alternate"/>
        </a:defRPr>
      </a:lvl7pPr>
      <a:lvl8pPr marL="0" marR="0" indent="0" algn="r" defTabSz="5842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DIN Alternate"/>
        </a:defRPr>
      </a:lvl8pPr>
      <a:lvl9pPr marL="0" marR="0" indent="0" algn="r" defTabSz="5842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DIN Alternate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8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Patient satisfaction survey 2019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</p:spPr>
        <p:txBody>
          <a:bodyPr>
            <a:normAutofit fontScale="90000"/>
          </a:bodyPr>
          <a:lstStyle>
            <a:lvl1pPr>
              <a:defRPr sz="9700"/>
            </a:lvl1pPr>
          </a:lstStyle>
          <a:p>
            <a:r>
              <a:t>Patient satisfaction survey 2019</a:t>
            </a:r>
          </a:p>
        </p:txBody>
      </p:sp>
      <p:sp>
        <p:nvSpPr>
          <p:cNvPr id="171" name="Cator medical centre"/>
          <p:cNvSpPr txBox="1">
            <a:spLocks noGrp="1"/>
          </p:cNvSpPr>
          <p:nvPr>
            <p:ph type="subTitle" sz="quarter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Cator medical centre</a:t>
            </a:r>
          </a:p>
        </p:txBody>
      </p:sp>
    </p:spTree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Cator medical centre PSS 2019"/>
          <p:cNvSpPr txBox="1"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>
            <a:lvl1pPr>
              <a:defRPr spc="100"/>
            </a:lvl1pPr>
          </a:lstStyle>
          <a:p>
            <a:r>
              <a:t>Cator medical centre PSS 2019</a:t>
            </a:r>
          </a:p>
        </p:txBody>
      </p:sp>
      <p:sp>
        <p:nvSpPr>
          <p:cNvPr id="214" name="6. How helpful do you find the receptionists?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>
            <a:normAutofit fontScale="90000"/>
          </a:bodyPr>
          <a:lstStyle>
            <a:lvl1pPr defTabSz="467359">
              <a:spcBef>
                <a:spcPts val="2200"/>
              </a:spcBef>
              <a:defRPr sz="4800"/>
            </a:lvl1pPr>
          </a:lstStyle>
          <a:p>
            <a:r>
              <a:t>6. How helpful do you find the receptionists?</a:t>
            </a:r>
          </a:p>
        </p:txBody>
      </p:sp>
      <p:graphicFrame>
        <p:nvGraphicFramePr>
          <p:cNvPr id="215" name="2D Column Chart"/>
          <p:cNvGraphicFramePr/>
          <p:nvPr/>
        </p:nvGraphicFramePr>
        <p:xfrm>
          <a:off x="-162381" y="3095625"/>
          <a:ext cx="11639355" cy="47280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16" name="96.6% of respondents felt that the reception staff are either very helpful or somewhat helpful"/>
          <p:cNvSpPr txBox="1"/>
          <p:nvPr/>
        </p:nvSpPr>
        <p:spPr>
          <a:xfrm>
            <a:off x="582648" y="8169592"/>
            <a:ext cx="11558242" cy="4445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>
              <a:defRPr b="1">
                <a:solidFill>
                  <a:srgbClr val="838787"/>
                </a:solidFill>
                <a:latin typeface="Avenir Next"/>
                <a:ea typeface="Avenir Next"/>
                <a:cs typeface="Avenir Next"/>
                <a:sym typeface="Avenir Next"/>
              </a:defRPr>
            </a:pPr>
            <a:r>
              <a:t>96.6%</a:t>
            </a:r>
            <a:r>
              <a:rPr b="0">
                <a:latin typeface="Avenir Next Medium"/>
                <a:ea typeface="Avenir Next Medium"/>
                <a:cs typeface="Avenir Next Medium"/>
                <a:sym typeface="Avenir Next Medium"/>
              </a:rPr>
              <a:t> of respondents felt that the reception staff are either </a:t>
            </a:r>
            <a:r>
              <a:t>very helpful</a:t>
            </a:r>
            <a:r>
              <a:rPr b="0">
                <a:latin typeface="Avenir Next Medium"/>
                <a:ea typeface="Avenir Next Medium"/>
                <a:cs typeface="Avenir Next Medium"/>
                <a:sym typeface="Avenir Next Medium"/>
              </a:rPr>
              <a:t> or </a:t>
            </a:r>
            <a:r>
              <a:t>somewhat helpful</a:t>
            </a:r>
          </a:p>
        </p:txBody>
      </p:sp>
    </p:spTree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Cator medical centre PSS 2019"/>
          <p:cNvSpPr txBox="1"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>
            <a:lvl1pPr>
              <a:defRPr spc="100"/>
            </a:lvl1pPr>
          </a:lstStyle>
          <a:p>
            <a:r>
              <a:t>Cator medical centre PSS 2019</a:t>
            </a:r>
          </a:p>
        </p:txBody>
      </p:sp>
      <p:sp>
        <p:nvSpPr>
          <p:cNvPr id="219" name="7. How do you feel about how long you usually have to wait to see a doctor or a nurse?"/>
          <p:cNvSpPr txBox="1">
            <a:spLocks noGrp="1"/>
          </p:cNvSpPr>
          <p:nvPr>
            <p:ph type="title"/>
          </p:nvPr>
        </p:nvSpPr>
        <p:spPr>
          <a:xfrm>
            <a:off x="406400" y="1536699"/>
            <a:ext cx="12192000" cy="1173860"/>
          </a:xfrm>
          <a:prstGeom prst="rect">
            <a:avLst/>
          </a:prstGeom>
        </p:spPr>
        <p:txBody>
          <a:bodyPr>
            <a:normAutofit fontScale="90000"/>
          </a:bodyPr>
          <a:lstStyle>
            <a:lvl1pPr defTabSz="408940">
              <a:spcBef>
                <a:spcPts val="1900"/>
              </a:spcBef>
              <a:defRPr sz="4200"/>
            </a:lvl1pPr>
          </a:lstStyle>
          <a:p>
            <a:r>
              <a:t>7. How do you feel about how long you usually have to wait to see a doctor or a nurse?</a:t>
            </a:r>
          </a:p>
        </p:txBody>
      </p:sp>
      <p:graphicFrame>
        <p:nvGraphicFramePr>
          <p:cNvPr id="220" name="%"/>
          <p:cNvGraphicFramePr/>
          <p:nvPr/>
        </p:nvGraphicFramePr>
        <p:xfrm>
          <a:off x="-162381" y="2388901"/>
          <a:ext cx="11639355" cy="54805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21" name="88.7% felt either very satisfied or somewhat satisfied with the typical wait for consultations"/>
          <p:cNvSpPr txBox="1"/>
          <p:nvPr/>
        </p:nvSpPr>
        <p:spPr>
          <a:xfrm>
            <a:off x="582648" y="8169592"/>
            <a:ext cx="11558242" cy="4445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>
              <a:defRPr b="1">
                <a:solidFill>
                  <a:srgbClr val="838787"/>
                </a:solidFill>
                <a:latin typeface="Avenir Next"/>
                <a:ea typeface="Avenir Next"/>
                <a:cs typeface="Avenir Next"/>
                <a:sym typeface="Avenir Next"/>
              </a:defRPr>
            </a:pPr>
            <a:r>
              <a:t>88.7%</a:t>
            </a:r>
            <a:r>
              <a:rPr b="0">
                <a:latin typeface="Avenir Next Medium"/>
                <a:ea typeface="Avenir Next Medium"/>
                <a:cs typeface="Avenir Next Medium"/>
                <a:sym typeface="Avenir Next Medium"/>
              </a:rPr>
              <a:t> felt either </a:t>
            </a:r>
            <a:r>
              <a:t>very satisfied</a:t>
            </a:r>
            <a:r>
              <a:rPr b="0">
                <a:latin typeface="Avenir Next Medium"/>
                <a:ea typeface="Avenir Next Medium"/>
                <a:cs typeface="Avenir Next Medium"/>
                <a:sym typeface="Avenir Next Medium"/>
              </a:rPr>
              <a:t> or </a:t>
            </a:r>
            <a:r>
              <a:t>somewhat satisfied</a:t>
            </a:r>
            <a:r>
              <a:rPr b="0">
                <a:latin typeface="Avenir Next Medium"/>
                <a:ea typeface="Avenir Next Medium"/>
                <a:cs typeface="Avenir Next Medium"/>
                <a:sym typeface="Avenir Next Medium"/>
              </a:rPr>
              <a:t> with the typical wait for consultations</a:t>
            </a:r>
          </a:p>
        </p:txBody>
      </p:sp>
    </p:spTree>
  </p:cSld>
  <p:clrMapOvr>
    <a:masterClrMapping/>
  </p:clrMapOvr>
  <p:transition spd="med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Cator medical centre PSS 2019"/>
          <p:cNvSpPr txBox="1"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>
            <a:lvl1pPr>
              <a:defRPr spc="100"/>
            </a:lvl1pPr>
          </a:lstStyle>
          <a:p>
            <a:r>
              <a:t>Cator medical centre PSS 2019</a:t>
            </a:r>
          </a:p>
        </p:txBody>
      </p:sp>
      <p:sp>
        <p:nvSpPr>
          <p:cNvPr id="224" name="8. Are you aware of our e-consult service?"/>
          <p:cNvSpPr txBox="1">
            <a:spLocks noGrp="1"/>
          </p:cNvSpPr>
          <p:nvPr>
            <p:ph type="title"/>
          </p:nvPr>
        </p:nvSpPr>
        <p:spPr>
          <a:xfrm>
            <a:off x="406400" y="1536700"/>
            <a:ext cx="12192000" cy="711200"/>
          </a:xfrm>
          <a:prstGeom prst="rect">
            <a:avLst/>
          </a:prstGeom>
        </p:spPr>
        <p:txBody>
          <a:bodyPr>
            <a:normAutofit fontScale="90000"/>
          </a:bodyPr>
          <a:lstStyle>
            <a:lvl1pPr defTabSz="461518">
              <a:spcBef>
                <a:spcPts val="2200"/>
              </a:spcBef>
              <a:defRPr sz="4700"/>
            </a:lvl1pPr>
          </a:lstStyle>
          <a:p>
            <a:r>
              <a:t>8. Are you aware of our e-consult service?</a:t>
            </a:r>
          </a:p>
        </p:txBody>
      </p:sp>
      <p:graphicFrame>
        <p:nvGraphicFramePr>
          <p:cNvPr id="225" name="%"/>
          <p:cNvGraphicFramePr/>
          <p:nvPr/>
        </p:nvGraphicFramePr>
        <p:xfrm>
          <a:off x="-124281" y="2638425"/>
          <a:ext cx="11639355" cy="54805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26" name="Unfortunately 70.8% of respondents were not yet aware of our consult service"/>
          <p:cNvSpPr txBox="1"/>
          <p:nvPr/>
        </p:nvSpPr>
        <p:spPr>
          <a:xfrm>
            <a:off x="1408149" y="8085058"/>
            <a:ext cx="11558242" cy="41036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>
              <a:defRPr>
                <a:solidFill>
                  <a:srgbClr val="838787"/>
                </a:solidFill>
                <a:latin typeface="Avenir Next Medium"/>
                <a:ea typeface="Avenir Next Medium"/>
                <a:cs typeface="Avenir Next Medium"/>
                <a:sym typeface="Avenir Next Medium"/>
              </a:defRPr>
            </a:pPr>
            <a:r>
              <a:rPr dirty="0"/>
              <a:t>Unfortunately </a:t>
            </a:r>
            <a:r>
              <a:rPr b="1" dirty="0">
                <a:latin typeface="Avenir Next"/>
                <a:ea typeface="Avenir Next"/>
                <a:cs typeface="Avenir Next"/>
                <a:sym typeface="Avenir Next"/>
              </a:rPr>
              <a:t>70.8% </a:t>
            </a:r>
            <a:r>
              <a:rPr dirty="0"/>
              <a:t>of respondents were not yet aware of our </a:t>
            </a:r>
            <a:r>
              <a:rPr lang="en-GB" dirty="0" smtClean="0"/>
              <a:t>e-</a:t>
            </a:r>
            <a:r>
              <a:rPr dirty="0" smtClean="0"/>
              <a:t>consult </a:t>
            </a:r>
            <a:r>
              <a:rPr dirty="0"/>
              <a:t>service</a:t>
            </a:r>
          </a:p>
        </p:txBody>
      </p:sp>
    </p:spTree>
  </p:cSld>
  <p:clrMapOvr>
    <a:masterClrMapping/>
  </p:clrMapOvr>
  <p:transition spd="med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" name="Cator medical centre PSS 2019"/>
          <p:cNvSpPr txBox="1"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>
            <a:lvl1pPr>
              <a:defRPr spc="100"/>
            </a:lvl1pPr>
          </a:lstStyle>
          <a:p>
            <a:r>
              <a:t>Cator medical centre PSS 2019</a:t>
            </a:r>
          </a:p>
        </p:txBody>
      </p:sp>
      <p:sp>
        <p:nvSpPr>
          <p:cNvPr id="229" name="9. Which ways are you likely to communicate with us?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>
            <a:normAutofit fontScale="90000"/>
          </a:bodyPr>
          <a:lstStyle>
            <a:lvl1pPr defTabSz="467359">
              <a:spcBef>
                <a:spcPts val="2200"/>
              </a:spcBef>
              <a:defRPr sz="4800"/>
            </a:lvl1pPr>
          </a:lstStyle>
          <a:p>
            <a:r>
              <a:t>9. Which ways are you likely to communicate with us?</a:t>
            </a:r>
          </a:p>
        </p:txBody>
      </p:sp>
      <p:graphicFrame>
        <p:nvGraphicFramePr>
          <p:cNvPr id="230" name="%"/>
          <p:cNvGraphicFramePr/>
          <p:nvPr/>
        </p:nvGraphicFramePr>
        <p:xfrm>
          <a:off x="3098797" y="2411586"/>
          <a:ext cx="7269523" cy="59522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31" name="Respondents could select multiple answers. Total responses 148"/>
          <p:cNvSpPr txBox="1"/>
          <p:nvPr/>
        </p:nvSpPr>
        <p:spPr>
          <a:xfrm>
            <a:off x="2529865" y="8791926"/>
            <a:ext cx="7612889" cy="4445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>
              <a:defRPr>
                <a:solidFill>
                  <a:srgbClr val="838787"/>
                </a:solidFill>
                <a:latin typeface="Avenir Next Medium"/>
                <a:ea typeface="Avenir Next Medium"/>
                <a:cs typeface="Avenir Next Medium"/>
                <a:sym typeface="Avenir Next Medium"/>
              </a:defRPr>
            </a:pPr>
            <a:r>
              <a:t>Respondents could select multiple answers. Total responses </a:t>
            </a:r>
            <a:r>
              <a:rPr b="1">
                <a:latin typeface="Avenir Next"/>
                <a:ea typeface="Avenir Next"/>
                <a:cs typeface="Avenir Next"/>
                <a:sym typeface="Avenir Next"/>
              </a:rPr>
              <a:t>148</a:t>
            </a:r>
          </a:p>
        </p:txBody>
      </p:sp>
    </p:spTree>
  </p:cSld>
  <p:clrMapOvr>
    <a:masterClrMapping/>
  </p:clrMapOvr>
  <p:transition spd="med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Cator medical centre PSS 2019"/>
          <p:cNvSpPr txBox="1"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>
            <a:lvl1pPr>
              <a:defRPr spc="100"/>
            </a:lvl1pPr>
          </a:lstStyle>
          <a:p>
            <a:r>
              <a:t>Cator medical centre PSS 2019</a:t>
            </a:r>
          </a:p>
        </p:txBody>
      </p:sp>
      <p:sp>
        <p:nvSpPr>
          <p:cNvPr id="234" name="10. Are you aware of our online repeats service?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>
            <a:normAutofit fontScale="90000"/>
          </a:bodyPr>
          <a:lstStyle>
            <a:lvl1pPr defTabSz="467359">
              <a:spcBef>
                <a:spcPts val="2200"/>
              </a:spcBef>
              <a:defRPr sz="4800"/>
            </a:lvl1pPr>
          </a:lstStyle>
          <a:p>
            <a:r>
              <a:t>10. Are you aware of our online repeats service?</a:t>
            </a:r>
          </a:p>
        </p:txBody>
      </p:sp>
      <p:graphicFrame>
        <p:nvGraphicFramePr>
          <p:cNvPr id="235" name="%"/>
          <p:cNvGraphicFramePr/>
          <p:nvPr/>
        </p:nvGraphicFramePr>
        <p:xfrm>
          <a:off x="3098797" y="2411586"/>
          <a:ext cx="7237773" cy="59522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36" name="Respondents could select multiple answers. Total responses 148"/>
          <p:cNvSpPr txBox="1"/>
          <p:nvPr/>
        </p:nvSpPr>
        <p:spPr>
          <a:xfrm>
            <a:off x="2529865" y="8791926"/>
            <a:ext cx="7612889" cy="4445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>
              <a:defRPr>
                <a:solidFill>
                  <a:srgbClr val="838787"/>
                </a:solidFill>
                <a:latin typeface="Avenir Next Medium"/>
                <a:ea typeface="Avenir Next Medium"/>
                <a:cs typeface="Avenir Next Medium"/>
                <a:sym typeface="Avenir Next Medium"/>
              </a:defRPr>
            </a:pPr>
            <a:r>
              <a:t>Respondents could select multiple answers. Total responses </a:t>
            </a:r>
            <a:r>
              <a:rPr b="1">
                <a:latin typeface="Avenir Next"/>
                <a:ea typeface="Avenir Next"/>
                <a:cs typeface="Avenir Next"/>
                <a:sym typeface="Avenir Next"/>
              </a:rPr>
              <a:t>148</a:t>
            </a:r>
          </a:p>
        </p:txBody>
      </p:sp>
    </p:spTree>
  </p:cSld>
  <p:clrMapOvr>
    <a:masterClrMapping/>
  </p:clrMapOvr>
  <p:transition spd="med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" name="Cator medical centre PSS 2019"/>
          <p:cNvSpPr txBox="1"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>
            <a:lvl1pPr>
              <a:defRPr spc="100"/>
            </a:lvl1pPr>
          </a:lstStyle>
          <a:p>
            <a:r>
              <a:t>Cator medical centre PSS 2019</a:t>
            </a:r>
          </a:p>
        </p:txBody>
      </p:sp>
      <p:sp>
        <p:nvSpPr>
          <p:cNvPr id="239" name="11. In general, how satisfied are you with the care you get at the practice?"/>
          <p:cNvSpPr txBox="1">
            <a:spLocks noGrp="1"/>
          </p:cNvSpPr>
          <p:nvPr>
            <p:ph type="title"/>
          </p:nvPr>
        </p:nvSpPr>
        <p:spPr>
          <a:xfrm>
            <a:off x="406400" y="1530350"/>
            <a:ext cx="12192000" cy="723900"/>
          </a:xfrm>
          <a:prstGeom prst="rect">
            <a:avLst/>
          </a:prstGeom>
        </p:spPr>
        <p:txBody>
          <a:bodyPr>
            <a:normAutofit fontScale="90000"/>
          </a:bodyPr>
          <a:lstStyle>
            <a:lvl1pPr defTabSz="356361">
              <a:spcBef>
                <a:spcPts val="1700"/>
              </a:spcBef>
              <a:defRPr sz="3600"/>
            </a:lvl1pPr>
          </a:lstStyle>
          <a:p>
            <a:r>
              <a:t>11. In general, how satisfied are you with the care you get at the practice?</a:t>
            </a:r>
          </a:p>
        </p:txBody>
      </p:sp>
      <p:graphicFrame>
        <p:nvGraphicFramePr>
          <p:cNvPr id="240" name="%"/>
          <p:cNvGraphicFramePr/>
          <p:nvPr/>
        </p:nvGraphicFramePr>
        <p:xfrm>
          <a:off x="-162381" y="2450207"/>
          <a:ext cx="11639355" cy="54805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41" name="96.5% of respondents who answered the question were either very satisfied or somewhat satisfied with their care at the practice"/>
          <p:cNvSpPr txBox="1"/>
          <p:nvPr/>
        </p:nvSpPr>
        <p:spPr>
          <a:xfrm>
            <a:off x="590386" y="7985476"/>
            <a:ext cx="11953524" cy="787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>
              <a:defRPr b="1">
                <a:solidFill>
                  <a:srgbClr val="838787"/>
                </a:solidFill>
                <a:latin typeface="Avenir Next"/>
                <a:ea typeface="Avenir Next"/>
                <a:cs typeface="Avenir Next"/>
                <a:sym typeface="Avenir Next"/>
              </a:defRPr>
            </a:pPr>
            <a:r>
              <a:t>96.5%</a:t>
            </a:r>
            <a:r>
              <a:rPr b="0">
                <a:latin typeface="Avenir Next Medium"/>
                <a:ea typeface="Avenir Next Medium"/>
                <a:cs typeface="Avenir Next Medium"/>
                <a:sym typeface="Avenir Next Medium"/>
              </a:rPr>
              <a:t> of respondents who answered the question were either </a:t>
            </a:r>
            <a:r>
              <a:t>very satisfied</a:t>
            </a:r>
            <a:r>
              <a:rPr b="0">
                <a:latin typeface="Avenir Next Medium"/>
                <a:ea typeface="Avenir Next Medium"/>
                <a:cs typeface="Avenir Next Medium"/>
                <a:sym typeface="Avenir Next Medium"/>
              </a:rPr>
              <a:t> or </a:t>
            </a:r>
            <a:r>
              <a:t>somewhat satisfied</a:t>
            </a:r>
            <a:r>
              <a:rPr b="0">
                <a:latin typeface="Avenir Next Medium"/>
                <a:ea typeface="Avenir Next Medium"/>
                <a:cs typeface="Avenir Next Medium"/>
                <a:sym typeface="Avenir Next Medium"/>
              </a:rPr>
              <a:t> with their care at the practice</a:t>
            </a:r>
          </a:p>
        </p:txBody>
      </p:sp>
    </p:spTree>
  </p:cSld>
  <p:clrMapOvr>
    <a:masterClrMapping/>
  </p:clrMapOvr>
  <p:transition spd="med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" name="Cator medical centre PSS 2019"/>
          <p:cNvSpPr txBox="1"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>
            <a:lvl1pPr>
              <a:defRPr spc="100"/>
            </a:lvl1pPr>
          </a:lstStyle>
          <a:p>
            <a:r>
              <a:t>Cator medical centre PSS 2019</a:t>
            </a:r>
          </a:p>
        </p:txBody>
      </p:sp>
      <p:graphicFrame>
        <p:nvGraphicFramePr>
          <p:cNvPr id="244" name="%"/>
          <p:cNvGraphicFramePr/>
          <p:nvPr/>
        </p:nvGraphicFramePr>
        <p:xfrm>
          <a:off x="884724" y="2647950"/>
          <a:ext cx="10572530" cy="54805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45" name="Age"/>
          <p:cNvSpPr txBox="1"/>
          <p:nvPr/>
        </p:nvSpPr>
        <p:spPr>
          <a:xfrm>
            <a:off x="5584697" y="2314892"/>
            <a:ext cx="600965" cy="4445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>
                <a:solidFill>
                  <a:srgbClr val="838787"/>
                </a:solidFill>
                <a:latin typeface="Avenir Next Medium"/>
                <a:ea typeface="Avenir Next Medium"/>
                <a:cs typeface="Avenir Next Medium"/>
                <a:sym typeface="Avenir Next Medium"/>
              </a:defRPr>
            </a:lvl1pPr>
          </a:lstStyle>
          <a:p>
            <a:r>
              <a:t>Age</a:t>
            </a:r>
          </a:p>
        </p:txBody>
      </p:sp>
      <p:sp>
        <p:nvSpPr>
          <p:cNvPr id="246" name="12a. What is your…"/>
          <p:cNvSpPr txBox="1">
            <a:spLocks noGrp="1"/>
          </p:cNvSpPr>
          <p:nvPr>
            <p:ph type="title"/>
          </p:nvPr>
        </p:nvSpPr>
        <p:spPr>
          <a:xfrm>
            <a:off x="406400" y="1530350"/>
            <a:ext cx="12192000" cy="723900"/>
          </a:xfrm>
          <a:prstGeom prst="rect">
            <a:avLst/>
          </a:prstGeom>
        </p:spPr>
        <p:txBody>
          <a:bodyPr/>
          <a:lstStyle>
            <a:lvl1pPr defTabSz="467359">
              <a:spcBef>
                <a:spcPts val="2200"/>
              </a:spcBef>
              <a:defRPr sz="4800"/>
            </a:lvl1pPr>
          </a:lstStyle>
          <a:p>
            <a:r>
              <a:t>12a. What is your…</a:t>
            </a:r>
          </a:p>
        </p:txBody>
      </p:sp>
    </p:spTree>
  </p:cSld>
  <p:clrMapOvr>
    <a:masterClrMapping/>
  </p:clrMapOvr>
  <p:transition spd="med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" name="Cator medical centre PSS 2019"/>
          <p:cNvSpPr txBox="1"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>
            <a:lvl1pPr>
              <a:defRPr spc="100"/>
            </a:lvl1pPr>
          </a:lstStyle>
          <a:p>
            <a:r>
              <a:t>Cator medical centre PSS 2019</a:t>
            </a:r>
          </a:p>
        </p:txBody>
      </p:sp>
      <p:sp>
        <p:nvSpPr>
          <p:cNvPr id="249" name="12b. What is your…"/>
          <p:cNvSpPr txBox="1">
            <a:spLocks noGrp="1"/>
          </p:cNvSpPr>
          <p:nvPr>
            <p:ph type="title"/>
          </p:nvPr>
        </p:nvSpPr>
        <p:spPr>
          <a:xfrm>
            <a:off x="406400" y="1530350"/>
            <a:ext cx="12192000" cy="723900"/>
          </a:xfrm>
          <a:prstGeom prst="rect">
            <a:avLst/>
          </a:prstGeom>
        </p:spPr>
        <p:txBody>
          <a:bodyPr/>
          <a:lstStyle>
            <a:lvl1pPr defTabSz="467359">
              <a:spcBef>
                <a:spcPts val="2200"/>
              </a:spcBef>
              <a:defRPr sz="4800"/>
            </a:lvl1pPr>
          </a:lstStyle>
          <a:p>
            <a:r>
              <a:t>12b. What is your…</a:t>
            </a:r>
          </a:p>
        </p:txBody>
      </p:sp>
      <p:graphicFrame>
        <p:nvGraphicFramePr>
          <p:cNvPr id="250" name="%"/>
          <p:cNvGraphicFramePr/>
          <p:nvPr/>
        </p:nvGraphicFramePr>
        <p:xfrm>
          <a:off x="884724" y="2647950"/>
          <a:ext cx="10572530" cy="54805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51" name="Gender"/>
          <p:cNvSpPr txBox="1"/>
          <p:nvPr/>
        </p:nvSpPr>
        <p:spPr>
          <a:xfrm>
            <a:off x="5584697" y="2314892"/>
            <a:ext cx="1004063" cy="4445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>
                <a:solidFill>
                  <a:srgbClr val="838787"/>
                </a:solidFill>
                <a:latin typeface="Avenir Next Medium"/>
                <a:ea typeface="Avenir Next Medium"/>
                <a:cs typeface="Avenir Next Medium"/>
                <a:sym typeface="Avenir Next Medium"/>
              </a:defRPr>
            </a:lvl1pPr>
          </a:lstStyle>
          <a:p>
            <a:r>
              <a:t>Gender</a:t>
            </a:r>
          </a:p>
        </p:txBody>
      </p:sp>
    </p:spTree>
  </p:cSld>
  <p:clrMapOvr>
    <a:masterClrMapping/>
  </p:clrMapOvr>
  <p:transition spd="med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" name="Cator medical centre PSS 2019"/>
          <p:cNvSpPr txBox="1"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>
            <a:lvl1pPr>
              <a:defRPr spc="100"/>
            </a:lvl1pPr>
          </a:lstStyle>
          <a:p>
            <a:r>
              <a:t>Cator medical centre PSS 2019</a:t>
            </a:r>
          </a:p>
        </p:txBody>
      </p:sp>
      <p:sp>
        <p:nvSpPr>
          <p:cNvPr id="254" name="12c. What is your…"/>
          <p:cNvSpPr txBox="1">
            <a:spLocks noGrp="1"/>
          </p:cNvSpPr>
          <p:nvPr>
            <p:ph type="title"/>
          </p:nvPr>
        </p:nvSpPr>
        <p:spPr>
          <a:xfrm>
            <a:off x="406400" y="1530350"/>
            <a:ext cx="12192000" cy="723900"/>
          </a:xfrm>
          <a:prstGeom prst="rect">
            <a:avLst/>
          </a:prstGeom>
        </p:spPr>
        <p:txBody>
          <a:bodyPr/>
          <a:lstStyle>
            <a:lvl1pPr defTabSz="467359">
              <a:spcBef>
                <a:spcPts val="2200"/>
              </a:spcBef>
              <a:defRPr sz="4800"/>
            </a:lvl1pPr>
          </a:lstStyle>
          <a:p>
            <a:r>
              <a:t>12c. What is your…</a:t>
            </a:r>
          </a:p>
        </p:txBody>
      </p:sp>
      <p:graphicFrame>
        <p:nvGraphicFramePr>
          <p:cNvPr id="255" name="%"/>
          <p:cNvGraphicFramePr/>
          <p:nvPr/>
        </p:nvGraphicFramePr>
        <p:xfrm>
          <a:off x="808524" y="3020207"/>
          <a:ext cx="10572530" cy="54805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56" name="Employment status"/>
          <p:cNvSpPr txBox="1"/>
          <p:nvPr/>
        </p:nvSpPr>
        <p:spPr>
          <a:xfrm>
            <a:off x="4975097" y="2399245"/>
            <a:ext cx="2343659" cy="4445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>
                <a:solidFill>
                  <a:srgbClr val="838787"/>
                </a:solidFill>
                <a:latin typeface="Avenir Next Medium"/>
                <a:ea typeface="Avenir Next Medium"/>
                <a:cs typeface="Avenir Next Medium"/>
                <a:sym typeface="Avenir Next Medium"/>
              </a:defRPr>
            </a:lvl1pPr>
          </a:lstStyle>
          <a:p>
            <a:r>
              <a:t>Employment status</a:t>
            </a:r>
          </a:p>
        </p:txBody>
      </p:sp>
    </p:spTree>
  </p:cSld>
  <p:clrMapOvr>
    <a:masterClrMapping/>
  </p:clrMapOvr>
  <p:transition spd="med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" name="Cator medical centre PSS 2019"/>
          <p:cNvSpPr txBox="1"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>
            <a:lvl1pPr>
              <a:defRPr spc="100"/>
            </a:lvl1pPr>
          </a:lstStyle>
          <a:p>
            <a:r>
              <a:t>Cator medical centre PSS 2019</a:t>
            </a:r>
          </a:p>
        </p:txBody>
      </p:sp>
      <p:sp>
        <p:nvSpPr>
          <p:cNvPr id="259" name="12d. What is your…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67359">
              <a:spcBef>
                <a:spcPts val="2200"/>
              </a:spcBef>
              <a:defRPr sz="4800"/>
            </a:lvl1pPr>
          </a:lstStyle>
          <a:p>
            <a:r>
              <a:t>12d. What is your…</a:t>
            </a:r>
          </a:p>
        </p:txBody>
      </p:sp>
      <p:graphicFrame>
        <p:nvGraphicFramePr>
          <p:cNvPr id="260" name="%"/>
          <p:cNvGraphicFramePr/>
          <p:nvPr/>
        </p:nvGraphicFramePr>
        <p:xfrm>
          <a:off x="4090517" y="2752722"/>
          <a:ext cx="6982655" cy="59522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61" name="Disability status"/>
          <p:cNvSpPr txBox="1"/>
          <p:nvPr/>
        </p:nvSpPr>
        <p:spPr>
          <a:xfrm>
            <a:off x="3387597" y="2500845"/>
            <a:ext cx="1933703" cy="4445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>
                <a:solidFill>
                  <a:srgbClr val="838787"/>
                </a:solidFill>
                <a:latin typeface="Avenir Next Medium"/>
                <a:ea typeface="Avenir Next Medium"/>
                <a:cs typeface="Avenir Next Medium"/>
                <a:sym typeface="Avenir Next Medium"/>
              </a:defRPr>
            </a:lvl1pPr>
          </a:lstStyle>
          <a:p>
            <a:r>
              <a:t>Disability status</a:t>
            </a:r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Cator medical centre PSS 2019"/>
          <p:cNvSpPr txBox="1"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>
            <a:lvl1pPr>
              <a:defRPr spc="100"/>
            </a:lvl1pPr>
          </a:lstStyle>
          <a:p>
            <a:r>
              <a:t>Cator medical centre PSS 2019</a:t>
            </a:r>
          </a:p>
        </p:txBody>
      </p:sp>
      <p:sp>
        <p:nvSpPr>
          <p:cNvPr id="174" name="Survey methods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67359">
              <a:spcBef>
                <a:spcPts val="2200"/>
              </a:spcBef>
              <a:defRPr sz="4800"/>
            </a:lvl1pPr>
          </a:lstStyle>
          <a:p>
            <a:r>
              <a:t>Survey methods</a:t>
            </a:r>
          </a:p>
        </p:txBody>
      </p:sp>
      <p:sp>
        <p:nvSpPr>
          <p:cNvPr id="175" name="Surveys were given out at reception during a 3-week period in June 2019…"/>
          <p:cNvSpPr txBox="1"/>
          <p:nvPr/>
        </p:nvSpPr>
        <p:spPr>
          <a:xfrm>
            <a:off x="581898" y="3441145"/>
            <a:ext cx="11841003" cy="31803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marL="261469" indent="-261469">
              <a:buSzPct val="40000"/>
              <a:buBlip>
                <a:blip r:embed="rId2"/>
              </a:buBlip>
              <a:defRPr>
                <a:solidFill>
                  <a:srgbClr val="838787"/>
                </a:solidFill>
                <a:latin typeface="Avenir Next Medium"/>
                <a:ea typeface="Avenir Next Medium"/>
                <a:cs typeface="Avenir Next Medium"/>
                <a:sym typeface="Avenir Next Medium"/>
              </a:defRPr>
            </a:pPr>
            <a:r>
              <a:rPr dirty="0"/>
              <a:t>Surveys were given out at reception during a 3-week period in June 2019</a:t>
            </a:r>
          </a:p>
          <a:p>
            <a:pPr marL="261469" indent="-261469">
              <a:buSzPct val="40000"/>
              <a:buBlip>
                <a:blip r:embed="rId2"/>
              </a:buBlip>
              <a:defRPr>
                <a:solidFill>
                  <a:srgbClr val="838787"/>
                </a:solidFill>
                <a:latin typeface="Avenir Next Medium"/>
                <a:ea typeface="Avenir Next Medium"/>
                <a:cs typeface="Avenir Next Medium"/>
                <a:sym typeface="Avenir Next Medium"/>
              </a:defRPr>
            </a:pPr>
            <a:r>
              <a:rPr dirty="0"/>
              <a:t>A total of 89 surveys were handed back </a:t>
            </a:r>
            <a:r>
              <a:rPr dirty="0" smtClean="0"/>
              <a:t>in</a:t>
            </a:r>
            <a:r>
              <a:rPr lang="en-GB" dirty="0" smtClean="0"/>
              <a:t> for </a:t>
            </a:r>
            <a:r>
              <a:rPr lang="en-GB" dirty="0" err="1" smtClean="0"/>
              <a:t>Cator</a:t>
            </a:r>
            <a:r>
              <a:rPr lang="en-GB" dirty="0" smtClean="0"/>
              <a:t> Medical Centre</a:t>
            </a:r>
            <a:endParaRPr dirty="0"/>
          </a:p>
          <a:p>
            <a:pPr marL="261469" indent="-261469">
              <a:buSzPct val="40000"/>
              <a:buBlip>
                <a:blip r:embed="rId2"/>
              </a:buBlip>
              <a:defRPr>
                <a:solidFill>
                  <a:srgbClr val="838787"/>
                </a:solidFill>
                <a:latin typeface="Avenir Next Medium"/>
                <a:ea typeface="Avenir Next Medium"/>
                <a:cs typeface="Avenir Next Medium"/>
                <a:sym typeface="Avenir Next Medium"/>
              </a:defRPr>
            </a:pPr>
            <a:r>
              <a:rPr dirty="0"/>
              <a:t>There was no selection of patients, surveys were given to all patients who attended</a:t>
            </a:r>
          </a:p>
          <a:p>
            <a:pPr marL="261469" indent="-261469">
              <a:buSzPct val="40000"/>
              <a:buBlip>
                <a:blip r:embed="rId2"/>
              </a:buBlip>
              <a:defRPr>
                <a:solidFill>
                  <a:srgbClr val="838787"/>
                </a:solidFill>
                <a:latin typeface="Avenir Next Medium"/>
                <a:ea typeface="Avenir Next Medium"/>
                <a:cs typeface="Avenir Next Medium"/>
                <a:sym typeface="Avenir Next Medium"/>
              </a:defRPr>
            </a:pPr>
            <a:r>
              <a:rPr dirty="0"/>
              <a:t>Patients were asked to hand them back to reception on the same day to avoid non-returns</a:t>
            </a:r>
          </a:p>
          <a:p>
            <a:pPr marL="261469" indent="-261469">
              <a:buSzPct val="40000"/>
              <a:buBlip>
                <a:blip r:embed="rId2"/>
              </a:buBlip>
              <a:defRPr>
                <a:solidFill>
                  <a:srgbClr val="838787"/>
                </a:solidFill>
                <a:latin typeface="Avenir Next Medium"/>
                <a:ea typeface="Avenir Next Medium"/>
                <a:cs typeface="Avenir Next Medium"/>
                <a:sym typeface="Avenir Next Medium"/>
              </a:defRPr>
            </a:pPr>
            <a:r>
              <a:rPr dirty="0"/>
              <a:t>The survey was carried out for both </a:t>
            </a:r>
            <a:r>
              <a:rPr dirty="0" err="1"/>
              <a:t>Cator</a:t>
            </a:r>
            <a:r>
              <a:rPr dirty="0"/>
              <a:t> Medical Centre and Elm House Surgery contemporaneously</a:t>
            </a:r>
          </a:p>
        </p:txBody>
      </p:sp>
    </p:spTree>
  </p:cSld>
  <p:clrMapOvr>
    <a:masterClrMapping/>
  </p:clrMapOvr>
  <p:transition spd="med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3" name="Cator medical centre PSS 2019"/>
          <p:cNvSpPr txBox="1"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>
            <a:lvl1pPr>
              <a:defRPr spc="100"/>
            </a:lvl1pPr>
          </a:lstStyle>
          <a:p>
            <a:r>
              <a:t>Cator medical centre PSS 2019</a:t>
            </a:r>
          </a:p>
        </p:txBody>
      </p:sp>
      <p:sp>
        <p:nvSpPr>
          <p:cNvPr id="264" name="12e. What is your…"/>
          <p:cNvSpPr txBox="1">
            <a:spLocks noGrp="1"/>
          </p:cNvSpPr>
          <p:nvPr>
            <p:ph type="title"/>
          </p:nvPr>
        </p:nvSpPr>
        <p:spPr>
          <a:xfrm>
            <a:off x="406400" y="1530350"/>
            <a:ext cx="12192000" cy="723900"/>
          </a:xfrm>
          <a:prstGeom prst="rect">
            <a:avLst/>
          </a:prstGeom>
        </p:spPr>
        <p:txBody>
          <a:bodyPr/>
          <a:lstStyle>
            <a:lvl1pPr defTabSz="467359">
              <a:spcBef>
                <a:spcPts val="2200"/>
              </a:spcBef>
              <a:defRPr sz="4800"/>
            </a:lvl1pPr>
          </a:lstStyle>
          <a:p>
            <a:r>
              <a:t>12e. What is your…</a:t>
            </a:r>
          </a:p>
        </p:txBody>
      </p:sp>
      <p:graphicFrame>
        <p:nvGraphicFramePr>
          <p:cNvPr id="265" name="%"/>
          <p:cNvGraphicFramePr/>
          <p:nvPr/>
        </p:nvGraphicFramePr>
        <p:xfrm>
          <a:off x="808524" y="3020207"/>
          <a:ext cx="10572530" cy="54805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66" name="Ethnicity"/>
          <p:cNvSpPr txBox="1"/>
          <p:nvPr/>
        </p:nvSpPr>
        <p:spPr>
          <a:xfrm>
            <a:off x="4975097" y="2399245"/>
            <a:ext cx="1115315" cy="4445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>
                <a:solidFill>
                  <a:srgbClr val="838787"/>
                </a:solidFill>
                <a:latin typeface="Avenir Next Medium"/>
                <a:ea typeface="Avenir Next Medium"/>
                <a:cs typeface="Avenir Next Medium"/>
                <a:sym typeface="Avenir Next Medium"/>
              </a:defRPr>
            </a:lvl1pPr>
          </a:lstStyle>
          <a:p>
            <a:r>
              <a:t>Ethnicity</a:t>
            </a:r>
          </a:p>
        </p:txBody>
      </p:sp>
    </p:spTree>
  </p:cSld>
  <p:clrMapOvr>
    <a:masterClrMapping/>
  </p:clrMapOvr>
  <p:transition spd="med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" name="Cator medical centre PSS 2019"/>
          <p:cNvSpPr txBox="1"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>
            <a:lvl1pPr>
              <a:defRPr spc="100"/>
            </a:lvl1pPr>
          </a:lstStyle>
          <a:p>
            <a:r>
              <a:t>Cator medical centre PSS 2019</a:t>
            </a:r>
          </a:p>
        </p:txBody>
      </p:sp>
      <p:sp>
        <p:nvSpPr>
          <p:cNvPr id="269" name="13. Comments"/>
          <p:cNvSpPr txBox="1">
            <a:spLocks noGrp="1"/>
          </p:cNvSpPr>
          <p:nvPr>
            <p:ph type="title"/>
          </p:nvPr>
        </p:nvSpPr>
        <p:spPr>
          <a:xfrm>
            <a:off x="406400" y="1530350"/>
            <a:ext cx="12192000" cy="723900"/>
          </a:xfrm>
          <a:prstGeom prst="rect">
            <a:avLst/>
          </a:prstGeom>
        </p:spPr>
        <p:txBody>
          <a:bodyPr/>
          <a:lstStyle>
            <a:lvl1pPr defTabSz="467359">
              <a:spcBef>
                <a:spcPts val="2200"/>
              </a:spcBef>
              <a:defRPr sz="4800"/>
            </a:lvl1pPr>
          </a:lstStyle>
          <a:p>
            <a:r>
              <a:t>13. Comments</a:t>
            </a:r>
          </a:p>
        </p:txBody>
      </p:sp>
      <p:sp>
        <p:nvSpPr>
          <p:cNvPr id="270" name="Negative comments"/>
          <p:cNvSpPr txBox="1"/>
          <p:nvPr/>
        </p:nvSpPr>
        <p:spPr>
          <a:xfrm>
            <a:off x="4975097" y="2399245"/>
            <a:ext cx="2523999" cy="4445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>
              <a:defRPr b="1">
                <a:solidFill>
                  <a:srgbClr val="838787"/>
                </a:solidFill>
                <a:latin typeface="Avenir Next"/>
                <a:ea typeface="Avenir Next"/>
                <a:cs typeface="Avenir Next"/>
                <a:sym typeface="Avenir Next"/>
              </a:defRPr>
            </a:pPr>
            <a:r>
              <a:t>Negative</a:t>
            </a:r>
            <a:r>
              <a:rPr b="0">
                <a:latin typeface="Avenir Next Medium"/>
                <a:ea typeface="Avenir Next Medium"/>
                <a:cs typeface="Avenir Next Medium"/>
                <a:sym typeface="Avenir Next Medium"/>
              </a:rPr>
              <a:t> comments</a:t>
            </a:r>
          </a:p>
        </p:txBody>
      </p:sp>
      <p:sp>
        <p:nvSpPr>
          <p:cNvPr id="271" name="No vaccine in stock and had to make another appointment. Would have been nice to have been told in advance…"/>
          <p:cNvSpPr txBox="1"/>
          <p:nvPr/>
        </p:nvSpPr>
        <p:spPr>
          <a:xfrm>
            <a:off x="527194" y="3225799"/>
            <a:ext cx="11419806" cy="5740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marL="261469" indent="-261469">
              <a:buSzPct val="40000"/>
              <a:buBlip>
                <a:blip r:embed="rId2"/>
              </a:buBlip>
              <a:defRPr>
                <a:solidFill>
                  <a:srgbClr val="838787"/>
                </a:solidFill>
                <a:latin typeface="Avenir Next Medium"/>
                <a:ea typeface="Avenir Next Medium"/>
                <a:cs typeface="Avenir Next Medium"/>
                <a:sym typeface="Avenir Next Medium"/>
              </a:defRPr>
            </a:pPr>
            <a:r>
              <a:t>No vaccine in stock and had to make another appointment. Would have been nice to have been told in advance</a:t>
            </a:r>
          </a:p>
          <a:p>
            <a:pPr marL="261469" indent="-261469">
              <a:buSzPct val="40000"/>
              <a:buBlip>
                <a:blip r:embed="rId2"/>
              </a:buBlip>
              <a:defRPr>
                <a:solidFill>
                  <a:srgbClr val="838787"/>
                </a:solidFill>
                <a:latin typeface="Avenir Next Medium"/>
                <a:ea typeface="Avenir Next Medium"/>
                <a:cs typeface="Avenir Next Medium"/>
                <a:sym typeface="Avenir Next Medium"/>
              </a:defRPr>
            </a:pPr>
            <a:r>
              <a:t>I have found it harder to book appointments [for an adult] for a couple of issues I have that are not urgent. The waiting time is much longer [than for children] and the appointment felt rushed and unsatisfactory</a:t>
            </a:r>
          </a:p>
          <a:p>
            <a:pPr marL="261469" indent="-261469">
              <a:buSzPct val="40000"/>
              <a:buBlip>
                <a:blip r:embed="rId2"/>
              </a:buBlip>
              <a:defRPr>
                <a:solidFill>
                  <a:srgbClr val="838787"/>
                </a:solidFill>
                <a:latin typeface="Avenir Next Medium"/>
                <a:ea typeface="Avenir Next Medium"/>
                <a:cs typeface="Avenir Next Medium"/>
                <a:sym typeface="Avenir Next Medium"/>
              </a:defRPr>
            </a:pPr>
            <a:r>
              <a:t>Overall, happy with services, sometimes a bit inconsistent when phoning for appointments - some people will say weeks away and then when I call back I get one easier</a:t>
            </a:r>
          </a:p>
          <a:p>
            <a:pPr marL="261469" indent="-261469">
              <a:buSzPct val="40000"/>
              <a:buBlip>
                <a:blip r:embed="rId2"/>
              </a:buBlip>
              <a:defRPr>
                <a:solidFill>
                  <a:srgbClr val="838787"/>
                </a:solidFill>
                <a:latin typeface="Avenir Next Medium"/>
                <a:ea typeface="Avenir Next Medium"/>
                <a:cs typeface="Avenir Next Medium"/>
                <a:sym typeface="Avenir Next Medium"/>
              </a:defRPr>
            </a:pPr>
            <a:r>
              <a:t>Would be nice to phone + get app quicker. Various tests and results to be faster so we don’t get anxious for results. We understand - lots of patients - not enough staff. Thanks for your care</a:t>
            </a:r>
          </a:p>
          <a:p>
            <a:pPr marL="261469" indent="-261469">
              <a:buSzPct val="40000"/>
              <a:buBlip>
                <a:blip r:embed="rId2"/>
              </a:buBlip>
              <a:defRPr>
                <a:solidFill>
                  <a:srgbClr val="838787"/>
                </a:solidFill>
                <a:latin typeface="Avenir Next Medium"/>
                <a:ea typeface="Avenir Next Medium"/>
                <a:cs typeface="Avenir Next Medium"/>
                <a:sym typeface="Avenir Next Medium"/>
              </a:defRPr>
            </a:pPr>
            <a:r>
              <a:t>The app does not allow you to book more than a week in advance</a:t>
            </a:r>
          </a:p>
          <a:p>
            <a:pPr marL="261469" indent="-261469">
              <a:buSzPct val="40000"/>
              <a:buBlip>
                <a:blip r:embed="rId2"/>
              </a:buBlip>
              <a:defRPr>
                <a:solidFill>
                  <a:srgbClr val="838787"/>
                </a:solidFill>
                <a:latin typeface="Avenir Next Medium"/>
                <a:ea typeface="Avenir Next Medium"/>
                <a:cs typeface="Avenir Next Medium"/>
                <a:sym typeface="Avenir Next Medium"/>
              </a:defRPr>
            </a:pPr>
            <a:r>
              <a:t>On some occasions personal information was not updated. Would like the surgery to be more prompt on that</a:t>
            </a:r>
          </a:p>
        </p:txBody>
      </p:sp>
    </p:spTree>
  </p:cSld>
  <p:clrMapOvr>
    <a:masterClrMapping/>
  </p:clrMapOvr>
  <p:transition spd="med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" name="Cator medical centre PSS 2019"/>
          <p:cNvSpPr txBox="1"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>
            <a:lvl1pPr>
              <a:defRPr spc="100"/>
            </a:lvl1pPr>
          </a:lstStyle>
          <a:p>
            <a:r>
              <a:t>Cator medical centre PSS 2019</a:t>
            </a:r>
          </a:p>
        </p:txBody>
      </p:sp>
      <p:sp>
        <p:nvSpPr>
          <p:cNvPr id="274" name="13. Comments"/>
          <p:cNvSpPr txBox="1">
            <a:spLocks noGrp="1"/>
          </p:cNvSpPr>
          <p:nvPr>
            <p:ph type="title"/>
          </p:nvPr>
        </p:nvSpPr>
        <p:spPr>
          <a:xfrm>
            <a:off x="406400" y="1530350"/>
            <a:ext cx="12192000" cy="723900"/>
          </a:xfrm>
          <a:prstGeom prst="rect">
            <a:avLst/>
          </a:prstGeom>
        </p:spPr>
        <p:txBody>
          <a:bodyPr/>
          <a:lstStyle>
            <a:lvl1pPr defTabSz="467359">
              <a:spcBef>
                <a:spcPts val="2200"/>
              </a:spcBef>
              <a:defRPr sz="4800"/>
            </a:lvl1pPr>
          </a:lstStyle>
          <a:p>
            <a:r>
              <a:t>13. Comments</a:t>
            </a:r>
          </a:p>
        </p:txBody>
      </p:sp>
      <p:sp>
        <p:nvSpPr>
          <p:cNvPr id="275" name="Positive comments"/>
          <p:cNvSpPr txBox="1"/>
          <p:nvPr/>
        </p:nvSpPr>
        <p:spPr>
          <a:xfrm>
            <a:off x="4975097" y="2399245"/>
            <a:ext cx="2369059" cy="4445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>
              <a:defRPr b="1">
                <a:solidFill>
                  <a:srgbClr val="838787"/>
                </a:solidFill>
                <a:latin typeface="Avenir Next"/>
                <a:ea typeface="Avenir Next"/>
                <a:cs typeface="Avenir Next"/>
                <a:sym typeface="Avenir Next"/>
              </a:defRPr>
            </a:pPr>
            <a:r>
              <a:t>Positive</a:t>
            </a:r>
            <a:r>
              <a:rPr b="0">
                <a:latin typeface="Avenir Next Medium"/>
                <a:ea typeface="Avenir Next Medium"/>
                <a:cs typeface="Avenir Next Medium"/>
                <a:sym typeface="Avenir Next Medium"/>
              </a:rPr>
              <a:t> comments</a:t>
            </a:r>
          </a:p>
        </p:txBody>
      </p:sp>
      <p:sp>
        <p:nvSpPr>
          <p:cNvPr id="276" name="Text reminder service is great…"/>
          <p:cNvSpPr txBox="1"/>
          <p:nvPr/>
        </p:nvSpPr>
        <p:spPr>
          <a:xfrm>
            <a:off x="450898" y="3164424"/>
            <a:ext cx="12103004" cy="5969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marL="261469" indent="-261469">
              <a:buSzPct val="40000"/>
              <a:buBlip>
                <a:blip r:embed="rId2"/>
              </a:buBlip>
              <a:defRPr>
                <a:solidFill>
                  <a:srgbClr val="838787"/>
                </a:solidFill>
                <a:latin typeface="Avenir Next Medium"/>
                <a:ea typeface="Avenir Next Medium"/>
                <a:cs typeface="Avenir Next Medium"/>
                <a:sym typeface="Avenir Next Medium"/>
              </a:defRPr>
            </a:pPr>
            <a:r>
              <a:t>Text reminder service is great</a:t>
            </a:r>
          </a:p>
          <a:p>
            <a:pPr marL="261469" indent="-261469">
              <a:buSzPct val="40000"/>
              <a:buBlip>
                <a:blip r:embed="rId2"/>
              </a:buBlip>
              <a:defRPr>
                <a:solidFill>
                  <a:srgbClr val="838787"/>
                </a:solidFill>
                <a:latin typeface="Avenir Next Medium"/>
                <a:ea typeface="Avenir Next Medium"/>
                <a:cs typeface="Avenir Next Medium"/>
                <a:sym typeface="Avenir Next Medium"/>
              </a:defRPr>
            </a:pPr>
            <a:r>
              <a:t>Nurses are amazing</a:t>
            </a:r>
          </a:p>
          <a:p>
            <a:pPr marL="261469" indent="-261469">
              <a:buSzPct val="40000"/>
              <a:buBlip>
                <a:blip r:embed="rId2"/>
              </a:buBlip>
              <a:defRPr>
                <a:solidFill>
                  <a:srgbClr val="838787"/>
                </a:solidFill>
                <a:latin typeface="Avenir Next Medium"/>
                <a:ea typeface="Avenir Next Medium"/>
                <a:cs typeface="Avenir Next Medium"/>
                <a:sym typeface="Avenir Next Medium"/>
              </a:defRPr>
            </a:pPr>
            <a:r>
              <a:t>The service is really great for children</a:t>
            </a:r>
          </a:p>
          <a:p>
            <a:pPr marL="261469" indent="-261469">
              <a:buSzPct val="40000"/>
              <a:buBlip>
                <a:blip r:embed="rId2"/>
              </a:buBlip>
              <a:defRPr>
                <a:solidFill>
                  <a:srgbClr val="838787"/>
                </a:solidFill>
                <a:latin typeface="Avenir Next Medium"/>
                <a:ea typeface="Avenir Next Medium"/>
                <a:cs typeface="Avenir Next Medium"/>
                <a:sym typeface="Avenir Next Medium"/>
              </a:defRPr>
            </a:pPr>
            <a:r>
              <a:t>We have been very satisfied with Cator since the day we jointed 10+ years ago. All the staff are really helpful and pleasant</a:t>
            </a:r>
          </a:p>
          <a:p>
            <a:pPr marL="261469" indent="-261469">
              <a:buSzPct val="40000"/>
              <a:buBlip>
                <a:blip r:embed="rId2"/>
              </a:buBlip>
              <a:defRPr>
                <a:solidFill>
                  <a:srgbClr val="838787"/>
                </a:solidFill>
                <a:latin typeface="Avenir Next Medium"/>
                <a:ea typeface="Avenir Next Medium"/>
                <a:cs typeface="Avenir Next Medium"/>
                <a:sym typeface="Avenir Next Medium"/>
              </a:defRPr>
            </a:pPr>
            <a:r>
              <a:t>Happy and pleased with the service and staff including doctors. All 5 star</a:t>
            </a:r>
          </a:p>
          <a:p>
            <a:pPr marL="261469" indent="-261469">
              <a:buSzPct val="40000"/>
              <a:buBlip>
                <a:blip r:embed="rId2"/>
              </a:buBlip>
              <a:defRPr>
                <a:solidFill>
                  <a:srgbClr val="838787"/>
                </a:solidFill>
                <a:latin typeface="Avenir Next Medium"/>
                <a:ea typeface="Avenir Next Medium"/>
                <a:cs typeface="Avenir Next Medium"/>
                <a:sym typeface="Avenir Next Medium"/>
              </a:defRPr>
            </a:pPr>
            <a:r>
              <a:t>We are so lucky to have a medical centre like this</a:t>
            </a:r>
          </a:p>
          <a:p>
            <a:pPr marL="261469" indent="-261469">
              <a:buSzPct val="40000"/>
              <a:buBlip>
                <a:blip r:embed="rId2"/>
              </a:buBlip>
              <a:defRPr>
                <a:solidFill>
                  <a:srgbClr val="838787"/>
                </a:solidFill>
                <a:latin typeface="Avenir Next Medium"/>
                <a:ea typeface="Avenir Next Medium"/>
                <a:cs typeface="Avenir Next Medium"/>
                <a:sym typeface="Avenir Next Medium"/>
              </a:defRPr>
            </a:pPr>
            <a:r>
              <a:t>The doctors and staff are AMAZING!</a:t>
            </a:r>
          </a:p>
          <a:p>
            <a:pPr marL="261469" indent="-261469">
              <a:buSzPct val="40000"/>
              <a:buBlip>
                <a:blip r:embed="rId2"/>
              </a:buBlip>
              <a:defRPr>
                <a:solidFill>
                  <a:srgbClr val="838787"/>
                </a:solidFill>
                <a:latin typeface="Avenir Next Medium"/>
                <a:ea typeface="Avenir Next Medium"/>
                <a:cs typeface="Avenir Next Medium"/>
                <a:sym typeface="Avenir Next Medium"/>
              </a:defRPr>
            </a:pPr>
            <a:r>
              <a:t>Good at calling back (re speaking to a doctor on the phone)</a:t>
            </a:r>
          </a:p>
          <a:p>
            <a:pPr marL="261469" indent="-261469">
              <a:buSzPct val="40000"/>
              <a:buBlip>
                <a:blip r:embed="rId2"/>
              </a:buBlip>
              <a:defRPr>
                <a:solidFill>
                  <a:srgbClr val="838787"/>
                </a:solidFill>
                <a:latin typeface="Avenir Next Medium"/>
                <a:ea typeface="Avenir Next Medium"/>
                <a:cs typeface="Avenir Next Medium"/>
                <a:sym typeface="Avenir Next Medium"/>
              </a:defRPr>
            </a:pPr>
            <a:r>
              <a:t>Very good practice I moved from another practice as it was terrible</a:t>
            </a:r>
          </a:p>
        </p:txBody>
      </p:sp>
    </p:spTree>
  </p:cSld>
  <p:clrMapOvr>
    <a:masterClrMapping/>
  </p:clrMapOvr>
  <p:transition spd="med"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8" name="Cator medical centre PSS 2019"/>
          <p:cNvSpPr txBox="1"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>
            <a:lvl1pPr>
              <a:defRPr spc="100"/>
            </a:lvl1pPr>
          </a:lstStyle>
          <a:p>
            <a:r>
              <a:t>Cator medical centre PSS 2019</a:t>
            </a:r>
          </a:p>
        </p:txBody>
      </p:sp>
      <p:sp>
        <p:nvSpPr>
          <p:cNvPr id="279" name="13. Comments"/>
          <p:cNvSpPr txBox="1">
            <a:spLocks noGrp="1"/>
          </p:cNvSpPr>
          <p:nvPr>
            <p:ph type="title"/>
          </p:nvPr>
        </p:nvSpPr>
        <p:spPr>
          <a:xfrm>
            <a:off x="406400" y="1530350"/>
            <a:ext cx="12192000" cy="723900"/>
          </a:xfrm>
          <a:prstGeom prst="rect">
            <a:avLst/>
          </a:prstGeom>
        </p:spPr>
        <p:txBody>
          <a:bodyPr/>
          <a:lstStyle>
            <a:lvl1pPr defTabSz="467359">
              <a:spcBef>
                <a:spcPts val="2200"/>
              </a:spcBef>
              <a:defRPr sz="4800"/>
            </a:lvl1pPr>
          </a:lstStyle>
          <a:p>
            <a:r>
              <a:t>13. Comments</a:t>
            </a:r>
          </a:p>
        </p:txBody>
      </p:sp>
      <p:sp>
        <p:nvSpPr>
          <p:cNvPr id="280" name="Positive comments"/>
          <p:cNvSpPr txBox="1"/>
          <p:nvPr/>
        </p:nvSpPr>
        <p:spPr>
          <a:xfrm>
            <a:off x="4975097" y="2399245"/>
            <a:ext cx="2369059" cy="4445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>
              <a:defRPr b="1">
                <a:solidFill>
                  <a:srgbClr val="838787"/>
                </a:solidFill>
                <a:latin typeface="Avenir Next"/>
                <a:ea typeface="Avenir Next"/>
                <a:cs typeface="Avenir Next"/>
                <a:sym typeface="Avenir Next"/>
              </a:defRPr>
            </a:pPr>
            <a:r>
              <a:t>Positive</a:t>
            </a:r>
            <a:r>
              <a:rPr b="0">
                <a:latin typeface="Avenir Next Medium"/>
                <a:ea typeface="Avenir Next Medium"/>
                <a:cs typeface="Avenir Next Medium"/>
                <a:sym typeface="Avenir Next Medium"/>
              </a:rPr>
              <a:t> comments</a:t>
            </a:r>
          </a:p>
        </p:txBody>
      </p:sp>
      <p:sp>
        <p:nvSpPr>
          <p:cNvPr id="281" name="Dr Holdridge is a wonderful doctor…"/>
          <p:cNvSpPr txBox="1"/>
          <p:nvPr/>
        </p:nvSpPr>
        <p:spPr>
          <a:xfrm>
            <a:off x="581898" y="3494623"/>
            <a:ext cx="11841003" cy="307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marL="261469" indent="-261469">
              <a:buSzPct val="40000"/>
              <a:buBlip>
                <a:blip r:embed="rId2"/>
              </a:buBlip>
              <a:defRPr>
                <a:solidFill>
                  <a:srgbClr val="838787"/>
                </a:solidFill>
                <a:latin typeface="Avenir Next Medium"/>
                <a:ea typeface="Avenir Next Medium"/>
                <a:cs typeface="Avenir Next Medium"/>
                <a:sym typeface="Avenir Next Medium"/>
              </a:defRPr>
            </a:pPr>
            <a:r>
              <a:t>Dr Holdridge is a wonderful doctor</a:t>
            </a:r>
          </a:p>
          <a:p>
            <a:pPr marL="261469" indent="-261469">
              <a:buSzPct val="40000"/>
              <a:buBlip>
                <a:blip r:embed="rId2"/>
              </a:buBlip>
              <a:defRPr>
                <a:solidFill>
                  <a:srgbClr val="838787"/>
                </a:solidFill>
                <a:latin typeface="Avenir Next Medium"/>
                <a:ea typeface="Avenir Next Medium"/>
                <a:cs typeface="Avenir Next Medium"/>
                <a:sym typeface="Avenir Next Medium"/>
              </a:defRPr>
            </a:pPr>
            <a:r>
              <a:t>I really appreciate the service, care and long opening hours of Cator Medical Centre</a:t>
            </a:r>
          </a:p>
          <a:p>
            <a:pPr marL="261469" indent="-261469">
              <a:buSzPct val="40000"/>
              <a:buBlip>
                <a:blip r:embed="rId2"/>
              </a:buBlip>
              <a:defRPr>
                <a:solidFill>
                  <a:srgbClr val="838787"/>
                </a:solidFill>
                <a:latin typeface="Avenir Next Medium"/>
                <a:ea typeface="Avenir Next Medium"/>
                <a:cs typeface="Avenir Next Medium"/>
                <a:sym typeface="Avenir Next Medium"/>
              </a:defRPr>
            </a:pPr>
            <a:r>
              <a:t>An overall well-run practice</a:t>
            </a:r>
          </a:p>
          <a:p>
            <a:pPr marL="261469" indent="-261469">
              <a:buSzPct val="40000"/>
              <a:buBlip>
                <a:blip r:embed="rId2"/>
              </a:buBlip>
              <a:defRPr>
                <a:solidFill>
                  <a:srgbClr val="838787"/>
                </a:solidFill>
                <a:latin typeface="Avenir Next Medium"/>
                <a:ea typeface="Avenir Next Medium"/>
                <a:cs typeface="Avenir Next Medium"/>
                <a:sym typeface="Avenir Next Medium"/>
              </a:defRPr>
            </a:pPr>
            <a:r>
              <a:t>I have always found the receptionists, nurses, doctors (and in particular Dr Thompson) to be professional, knowledgeable and generally very caring. I would have no hesitation in recommending Cator</a:t>
            </a:r>
          </a:p>
        </p:txBody>
      </p:sp>
    </p:spTree>
  </p:cSld>
  <p:clrMapOvr>
    <a:masterClrMapping/>
  </p:clrMapOvr>
  <p:transition spd="med"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3" name="Cator medical centre PSS 2019"/>
          <p:cNvSpPr txBox="1"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>
            <a:lvl1pPr>
              <a:defRPr spc="100"/>
            </a:lvl1pPr>
          </a:lstStyle>
          <a:p>
            <a:r>
              <a:t>Cator medical centre PSS 2019</a:t>
            </a:r>
          </a:p>
        </p:txBody>
      </p:sp>
      <p:sp>
        <p:nvSpPr>
          <p:cNvPr id="284" name="Learning points"/>
          <p:cNvSpPr txBox="1">
            <a:spLocks noGrp="1"/>
          </p:cNvSpPr>
          <p:nvPr>
            <p:ph type="title"/>
          </p:nvPr>
        </p:nvSpPr>
        <p:spPr>
          <a:xfrm>
            <a:off x="406400" y="1530350"/>
            <a:ext cx="12192000" cy="723900"/>
          </a:xfrm>
          <a:prstGeom prst="rect">
            <a:avLst/>
          </a:prstGeom>
        </p:spPr>
        <p:txBody>
          <a:bodyPr/>
          <a:lstStyle>
            <a:lvl1pPr defTabSz="467359">
              <a:spcBef>
                <a:spcPts val="2200"/>
              </a:spcBef>
              <a:defRPr sz="4800"/>
            </a:lvl1pPr>
          </a:lstStyle>
          <a:p>
            <a:r>
              <a:t>Learning points</a:t>
            </a:r>
          </a:p>
        </p:txBody>
      </p:sp>
      <p:sp>
        <p:nvSpPr>
          <p:cNvPr id="285" name="Econsult is still as widely known as it should be…"/>
          <p:cNvSpPr txBox="1"/>
          <p:nvPr/>
        </p:nvSpPr>
        <p:spPr>
          <a:xfrm>
            <a:off x="581898" y="3133369"/>
            <a:ext cx="11841003" cy="379591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marL="261469" indent="-261469">
              <a:buSzPct val="40000"/>
              <a:buBlip>
                <a:blip r:embed="rId2"/>
              </a:buBlip>
              <a:defRPr>
                <a:solidFill>
                  <a:srgbClr val="838787"/>
                </a:solidFill>
                <a:latin typeface="Avenir Next Medium"/>
                <a:ea typeface="Avenir Next Medium"/>
                <a:cs typeface="Avenir Next Medium"/>
                <a:sym typeface="Avenir Next Medium"/>
              </a:defRPr>
            </a:pPr>
            <a:r>
              <a:rPr dirty="0" err="1"/>
              <a:t>Econsult</a:t>
            </a:r>
            <a:r>
              <a:rPr dirty="0"/>
              <a:t> is still </a:t>
            </a:r>
            <a:r>
              <a:rPr lang="en-GB" dirty="0" smtClean="0"/>
              <a:t>not </a:t>
            </a:r>
            <a:r>
              <a:rPr dirty="0" smtClean="0"/>
              <a:t>as </a:t>
            </a:r>
            <a:r>
              <a:rPr dirty="0"/>
              <a:t>widely known as it should be</a:t>
            </a:r>
          </a:p>
          <a:p>
            <a:pPr marL="261469" indent="-261469">
              <a:buSzPct val="40000"/>
              <a:buBlip>
                <a:blip r:embed="rId2"/>
              </a:buBlip>
              <a:defRPr>
                <a:solidFill>
                  <a:srgbClr val="838787"/>
                </a:solidFill>
                <a:latin typeface="Avenir Next Medium"/>
                <a:ea typeface="Avenir Next Medium"/>
                <a:cs typeface="Avenir Next Medium"/>
                <a:sym typeface="Avenir Next Medium"/>
              </a:defRPr>
            </a:pPr>
            <a:r>
              <a:rPr dirty="0"/>
              <a:t>Most people still prefer to communicate with the practice and book appointments on the phone</a:t>
            </a:r>
          </a:p>
          <a:p>
            <a:pPr marL="261469" indent="-261469">
              <a:buSzPct val="40000"/>
              <a:buBlip>
                <a:blip r:embed="rId2"/>
              </a:buBlip>
              <a:defRPr>
                <a:solidFill>
                  <a:srgbClr val="838787"/>
                </a:solidFill>
                <a:latin typeface="Avenir Next Medium"/>
                <a:ea typeface="Avenir Next Medium"/>
                <a:cs typeface="Avenir Next Medium"/>
                <a:sym typeface="Avenir Next Medium"/>
              </a:defRPr>
            </a:pPr>
            <a:r>
              <a:rPr dirty="0"/>
              <a:t>13.5% of respondents still report that getting through on the phone is somewhat difficult, very difficult or impossible - is there a change to telephony we can make to improve this?</a:t>
            </a:r>
          </a:p>
          <a:p>
            <a:pPr marL="261469" indent="-261469">
              <a:buSzPct val="40000"/>
              <a:buBlip>
                <a:blip r:embed="rId2"/>
              </a:buBlip>
              <a:defRPr>
                <a:solidFill>
                  <a:srgbClr val="838787"/>
                </a:solidFill>
                <a:latin typeface="Avenir Next Medium"/>
                <a:ea typeface="Avenir Next Medium"/>
                <a:cs typeface="Avenir Next Medium"/>
                <a:sym typeface="Avenir Next Medium"/>
              </a:defRPr>
            </a:pPr>
            <a:r>
              <a:rPr dirty="0"/>
              <a:t>12% of respondents said that they could never see a doctor for a problem they considered urgent on the same day - perhaps more publicity is needed about how we respond to urgent problems?</a:t>
            </a:r>
          </a:p>
          <a:p>
            <a:pPr marL="261469" indent="-261469">
              <a:buSzPct val="40000"/>
              <a:buBlip>
                <a:blip r:embed="rId2"/>
              </a:buBlip>
              <a:defRPr>
                <a:solidFill>
                  <a:srgbClr val="838787"/>
                </a:solidFill>
                <a:latin typeface="Avenir Next Medium"/>
                <a:ea typeface="Avenir Next Medium"/>
                <a:cs typeface="Avenir Next Medium"/>
                <a:sym typeface="Avenir Next Medium"/>
              </a:defRPr>
            </a:pPr>
            <a:r>
              <a:rPr dirty="0"/>
              <a:t>19% of respondents mentioned concerns about being overheard at reception. How might we respond to this?</a:t>
            </a:r>
          </a:p>
        </p:txBody>
      </p:sp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Cator medical centre PSS 2019"/>
          <p:cNvSpPr txBox="1"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>
            <a:lvl1pPr>
              <a:defRPr spc="100"/>
            </a:lvl1pPr>
          </a:lstStyle>
          <a:p>
            <a:r>
              <a:t>Cator medical centre PSS 2019</a:t>
            </a:r>
          </a:p>
        </p:txBody>
      </p:sp>
      <p:sp>
        <p:nvSpPr>
          <p:cNvPr id="178" name="1. When did you last see a doctor at the surgery?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>
            <a:normAutofit fontScale="90000"/>
          </a:bodyPr>
          <a:lstStyle>
            <a:lvl1pPr defTabSz="467359">
              <a:spcBef>
                <a:spcPts val="2200"/>
              </a:spcBef>
              <a:defRPr sz="4800"/>
            </a:lvl1pPr>
          </a:lstStyle>
          <a:p>
            <a:r>
              <a:t>1. When did you last see a doctor at the surgery?</a:t>
            </a:r>
          </a:p>
        </p:txBody>
      </p:sp>
      <p:graphicFrame>
        <p:nvGraphicFramePr>
          <p:cNvPr id="179" name="%"/>
          <p:cNvGraphicFramePr/>
          <p:nvPr/>
        </p:nvGraphicFramePr>
        <p:xfrm>
          <a:off x="-491192" y="2638425"/>
          <a:ext cx="11991793" cy="54805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Cator medical centre PSS 2019"/>
          <p:cNvSpPr txBox="1"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>
            <a:lvl1pPr>
              <a:defRPr spc="100"/>
            </a:lvl1pPr>
          </a:lstStyle>
          <a:p>
            <a:r>
              <a:t>Cator medical centre PSS 2019</a:t>
            </a:r>
          </a:p>
        </p:txBody>
      </p:sp>
      <p:sp>
        <p:nvSpPr>
          <p:cNvPr id="182" name="2. Which methods would you prefer to use to book an appointment?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>
            <a:normAutofit fontScale="90000"/>
          </a:bodyPr>
          <a:lstStyle>
            <a:lvl1pPr defTabSz="391413">
              <a:spcBef>
                <a:spcPts val="1800"/>
              </a:spcBef>
              <a:defRPr sz="4000"/>
            </a:lvl1pPr>
          </a:lstStyle>
          <a:p>
            <a:r>
              <a:t>2. Which methods would you prefer to use to book an appointment?</a:t>
            </a:r>
          </a:p>
        </p:txBody>
      </p:sp>
      <p:graphicFrame>
        <p:nvGraphicFramePr>
          <p:cNvPr id="183" name="%"/>
          <p:cNvGraphicFramePr/>
          <p:nvPr/>
        </p:nvGraphicFramePr>
        <p:xfrm>
          <a:off x="3353917" y="2259186"/>
          <a:ext cx="6982655" cy="59522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84" name="Respondents could select multiple answers. Total responses 111"/>
          <p:cNvSpPr txBox="1"/>
          <p:nvPr/>
        </p:nvSpPr>
        <p:spPr>
          <a:xfrm>
            <a:off x="2529865" y="8664926"/>
            <a:ext cx="7612889" cy="4445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>
              <a:defRPr>
                <a:solidFill>
                  <a:srgbClr val="838787"/>
                </a:solidFill>
                <a:latin typeface="Avenir Next Medium"/>
                <a:ea typeface="Avenir Next Medium"/>
                <a:cs typeface="Avenir Next Medium"/>
                <a:sym typeface="Avenir Next Medium"/>
              </a:defRPr>
            </a:pPr>
            <a:r>
              <a:t>Respondents could select multiple answers. Total responses </a:t>
            </a:r>
            <a:r>
              <a:rPr b="1">
                <a:latin typeface="Avenir Next"/>
                <a:ea typeface="Avenir Next"/>
                <a:cs typeface="Avenir Next"/>
                <a:sym typeface="Avenir Next"/>
              </a:rPr>
              <a:t>111</a:t>
            </a:r>
          </a:p>
        </p:txBody>
      </p:sp>
    </p:spTree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Cator medical centre PSS 2019"/>
          <p:cNvSpPr txBox="1"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>
            <a:lvl1pPr>
              <a:defRPr spc="100"/>
            </a:lvl1pPr>
          </a:lstStyle>
          <a:p>
            <a:r>
              <a:t>Cator medical centre PSS 2019</a:t>
            </a:r>
          </a:p>
        </p:txBody>
      </p:sp>
      <p:sp>
        <p:nvSpPr>
          <p:cNvPr id="187" name="3a. In the past 6 months how easy have you found…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>
            <a:normAutofit fontScale="90000"/>
          </a:bodyPr>
          <a:lstStyle>
            <a:lvl1pPr defTabSz="467359">
              <a:spcBef>
                <a:spcPts val="2200"/>
              </a:spcBef>
              <a:defRPr sz="4800"/>
            </a:lvl1pPr>
          </a:lstStyle>
          <a:p>
            <a:r>
              <a:t>3a. In the past 6 months how easy have you found… </a:t>
            </a:r>
          </a:p>
        </p:txBody>
      </p:sp>
      <p:graphicFrame>
        <p:nvGraphicFramePr>
          <p:cNvPr id="188" name="%"/>
          <p:cNvGraphicFramePr/>
          <p:nvPr/>
        </p:nvGraphicFramePr>
        <p:xfrm>
          <a:off x="42902" y="3028951"/>
          <a:ext cx="12054287" cy="54805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89" name="Getting through on the phone"/>
          <p:cNvSpPr txBox="1"/>
          <p:nvPr/>
        </p:nvSpPr>
        <p:spPr>
          <a:xfrm>
            <a:off x="3997197" y="2518092"/>
            <a:ext cx="3617723" cy="4445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>
                <a:solidFill>
                  <a:srgbClr val="838787"/>
                </a:solidFill>
                <a:latin typeface="Avenir Next Medium"/>
                <a:ea typeface="Avenir Next Medium"/>
                <a:cs typeface="Avenir Next Medium"/>
                <a:sym typeface="Avenir Next Medium"/>
              </a:defRPr>
            </a:lvl1pPr>
          </a:lstStyle>
          <a:p>
            <a:r>
              <a:t>Getting through on the phone</a:t>
            </a:r>
          </a:p>
        </p:txBody>
      </p:sp>
      <p:sp>
        <p:nvSpPr>
          <p:cNvPr id="190" name="86.5% of respondents said getting through on the phone was very easy or acceptably easy"/>
          <p:cNvSpPr txBox="1"/>
          <p:nvPr/>
        </p:nvSpPr>
        <p:spPr>
          <a:xfrm>
            <a:off x="1076197" y="8614092"/>
            <a:ext cx="10884917" cy="4445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>
              <a:defRPr b="1">
                <a:solidFill>
                  <a:srgbClr val="838787"/>
                </a:solidFill>
                <a:latin typeface="Avenir Next"/>
                <a:ea typeface="Avenir Next"/>
                <a:cs typeface="Avenir Next"/>
                <a:sym typeface="Avenir Next"/>
              </a:defRPr>
            </a:pPr>
            <a:r>
              <a:t>86.5% </a:t>
            </a:r>
            <a:r>
              <a:rPr b="0">
                <a:latin typeface="Avenir Next Medium"/>
                <a:ea typeface="Avenir Next Medium"/>
                <a:cs typeface="Avenir Next Medium"/>
                <a:sym typeface="Avenir Next Medium"/>
              </a:rPr>
              <a:t>of respondents said getting through on the phone was </a:t>
            </a:r>
            <a:r>
              <a:t>very easy </a:t>
            </a:r>
            <a:r>
              <a:rPr b="0">
                <a:latin typeface="Avenir Next Medium"/>
                <a:ea typeface="Avenir Next Medium"/>
                <a:cs typeface="Avenir Next Medium"/>
                <a:sym typeface="Avenir Next Medium"/>
              </a:rPr>
              <a:t>or </a:t>
            </a:r>
            <a:r>
              <a:t>acceptably easy</a:t>
            </a:r>
          </a:p>
        </p:txBody>
      </p:sp>
    </p:spTree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Cator medical centre PSS 2019"/>
          <p:cNvSpPr txBox="1"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>
            <a:lvl1pPr>
              <a:defRPr spc="100"/>
            </a:lvl1pPr>
          </a:lstStyle>
          <a:p>
            <a:r>
              <a:t>Cator medical centre PSS 2019</a:t>
            </a:r>
          </a:p>
        </p:txBody>
      </p:sp>
      <p:sp>
        <p:nvSpPr>
          <p:cNvPr id="193" name="3B. In the past 6 months how easy have you found…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>
            <a:normAutofit fontScale="90000"/>
          </a:bodyPr>
          <a:lstStyle>
            <a:lvl1pPr defTabSz="467359">
              <a:spcBef>
                <a:spcPts val="2200"/>
              </a:spcBef>
              <a:defRPr sz="4800"/>
            </a:lvl1pPr>
          </a:lstStyle>
          <a:p>
            <a:r>
              <a:t>3B. In the past 6 months how easy have you found… </a:t>
            </a:r>
          </a:p>
        </p:txBody>
      </p:sp>
      <p:graphicFrame>
        <p:nvGraphicFramePr>
          <p:cNvPr id="194" name="%"/>
          <p:cNvGraphicFramePr/>
          <p:nvPr/>
        </p:nvGraphicFramePr>
        <p:xfrm>
          <a:off x="42903" y="3028951"/>
          <a:ext cx="12054285" cy="54805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95" name="Speaking to a nurse on the phone"/>
          <p:cNvSpPr txBox="1"/>
          <p:nvPr/>
        </p:nvSpPr>
        <p:spPr>
          <a:xfrm>
            <a:off x="3997197" y="2518092"/>
            <a:ext cx="4050539" cy="4445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>
                <a:solidFill>
                  <a:srgbClr val="838787"/>
                </a:solidFill>
                <a:latin typeface="Avenir Next Medium"/>
                <a:ea typeface="Avenir Next Medium"/>
                <a:cs typeface="Avenir Next Medium"/>
                <a:sym typeface="Avenir Next Medium"/>
              </a:defRPr>
            </a:lvl1pPr>
          </a:lstStyle>
          <a:p>
            <a:r>
              <a:t>Speaking to a nurse on the phone</a:t>
            </a:r>
          </a:p>
        </p:txBody>
      </p:sp>
      <p:sp>
        <p:nvSpPr>
          <p:cNvPr id="196" name="77.3% of respondents who felt the question was applicable to them said that speaking to a nurse on the phone was either very easy or acceptably easy"/>
          <p:cNvSpPr txBox="1"/>
          <p:nvPr/>
        </p:nvSpPr>
        <p:spPr>
          <a:xfrm>
            <a:off x="1324656" y="8353742"/>
            <a:ext cx="10836748" cy="787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>
              <a:defRPr b="1">
                <a:solidFill>
                  <a:srgbClr val="838787"/>
                </a:solidFill>
                <a:latin typeface="Avenir Next"/>
                <a:ea typeface="Avenir Next"/>
                <a:cs typeface="Avenir Next"/>
                <a:sym typeface="Avenir Next"/>
              </a:defRPr>
            </a:pPr>
            <a:r>
              <a:t>77.3% </a:t>
            </a:r>
            <a:r>
              <a:rPr b="0">
                <a:latin typeface="Avenir Next Medium"/>
                <a:ea typeface="Avenir Next Medium"/>
                <a:cs typeface="Avenir Next Medium"/>
                <a:sym typeface="Avenir Next Medium"/>
              </a:rPr>
              <a:t>of respondents who felt the question was applicable to them said that speaking to a nurse on the phone was either </a:t>
            </a:r>
            <a:r>
              <a:t>very easy</a:t>
            </a:r>
            <a:r>
              <a:rPr b="0">
                <a:latin typeface="Avenir Next Medium"/>
                <a:ea typeface="Avenir Next Medium"/>
                <a:cs typeface="Avenir Next Medium"/>
                <a:sym typeface="Avenir Next Medium"/>
              </a:rPr>
              <a:t> or </a:t>
            </a:r>
            <a:r>
              <a:t>acceptably easy</a:t>
            </a:r>
          </a:p>
        </p:txBody>
      </p:sp>
    </p:spTree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Cator medical centre PSS 2019"/>
          <p:cNvSpPr txBox="1"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>
            <a:lvl1pPr>
              <a:defRPr spc="100"/>
            </a:lvl1pPr>
          </a:lstStyle>
          <a:p>
            <a:r>
              <a:t>Cator medical centre PSS 2019</a:t>
            </a:r>
          </a:p>
        </p:txBody>
      </p:sp>
      <p:sp>
        <p:nvSpPr>
          <p:cNvPr id="199" name="3C. In the past 6 months how easy have you found…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>
            <a:normAutofit fontScale="90000"/>
          </a:bodyPr>
          <a:lstStyle>
            <a:lvl1pPr defTabSz="467359">
              <a:spcBef>
                <a:spcPts val="2200"/>
              </a:spcBef>
              <a:defRPr sz="4800"/>
            </a:lvl1pPr>
          </a:lstStyle>
          <a:p>
            <a:r>
              <a:t>3C. In the past 6 months how easy have you found… </a:t>
            </a:r>
          </a:p>
        </p:txBody>
      </p:sp>
      <p:graphicFrame>
        <p:nvGraphicFramePr>
          <p:cNvPr id="200" name="%"/>
          <p:cNvGraphicFramePr/>
          <p:nvPr/>
        </p:nvGraphicFramePr>
        <p:xfrm>
          <a:off x="42903" y="3028951"/>
          <a:ext cx="12054285" cy="54805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01" name="Speaking to a doctor on the phone"/>
          <p:cNvSpPr txBox="1"/>
          <p:nvPr/>
        </p:nvSpPr>
        <p:spPr>
          <a:xfrm>
            <a:off x="3997197" y="2518092"/>
            <a:ext cx="4176777" cy="4445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>
                <a:solidFill>
                  <a:srgbClr val="838787"/>
                </a:solidFill>
                <a:latin typeface="Avenir Next Medium"/>
                <a:ea typeface="Avenir Next Medium"/>
                <a:cs typeface="Avenir Next Medium"/>
                <a:sym typeface="Avenir Next Medium"/>
              </a:defRPr>
            </a:lvl1pPr>
          </a:lstStyle>
          <a:p>
            <a:r>
              <a:t>Speaking to a doctor on the phone</a:t>
            </a:r>
          </a:p>
        </p:txBody>
      </p:sp>
      <p:sp>
        <p:nvSpPr>
          <p:cNvPr id="202" name="71.9% of respondents who felt the question was applicable to them said that speaking to a doctor on the phone was either very easy or acceptably easy"/>
          <p:cNvSpPr txBox="1"/>
          <p:nvPr/>
        </p:nvSpPr>
        <p:spPr>
          <a:xfrm>
            <a:off x="1324656" y="8353742"/>
            <a:ext cx="10836748" cy="787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>
              <a:defRPr b="1">
                <a:solidFill>
                  <a:srgbClr val="838787"/>
                </a:solidFill>
                <a:latin typeface="Avenir Next"/>
                <a:ea typeface="Avenir Next"/>
                <a:cs typeface="Avenir Next"/>
                <a:sym typeface="Avenir Next"/>
              </a:defRPr>
            </a:pPr>
            <a:r>
              <a:t>71.9% </a:t>
            </a:r>
            <a:r>
              <a:rPr b="0">
                <a:latin typeface="Avenir Next Medium"/>
                <a:ea typeface="Avenir Next Medium"/>
                <a:cs typeface="Avenir Next Medium"/>
                <a:sym typeface="Avenir Next Medium"/>
              </a:rPr>
              <a:t>of respondents who felt the question was applicable to them said that speaking to a doctor on the phone was either </a:t>
            </a:r>
            <a:r>
              <a:t>very easy</a:t>
            </a:r>
            <a:r>
              <a:rPr b="0">
                <a:latin typeface="Avenir Next Medium"/>
                <a:ea typeface="Avenir Next Medium"/>
                <a:cs typeface="Avenir Next Medium"/>
                <a:sym typeface="Avenir Next Medium"/>
              </a:rPr>
              <a:t> or </a:t>
            </a:r>
            <a:r>
              <a:t>acceptably easy</a:t>
            </a:r>
          </a:p>
        </p:txBody>
      </p:sp>
    </p:spTree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Cator medical centre PSS 2019"/>
          <p:cNvSpPr txBox="1"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>
            <a:lvl1pPr>
              <a:defRPr spc="100"/>
            </a:lvl1pPr>
          </a:lstStyle>
          <a:p>
            <a:r>
              <a:t>Cator medical centre PSS 2019</a:t>
            </a:r>
          </a:p>
        </p:txBody>
      </p:sp>
      <p:sp>
        <p:nvSpPr>
          <p:cNvPr id="205" name="4. In the past 6 months how often were you able to see a doctor for a problem you considered urgent on the same day?"/>
          <p:cNvSpPr txBox="1">
            <a:spLocks noGrp="1"/>
          </p:cNvSpPr>
          <p:nvPr>
            <p:ph type="title"/>
          </p:nvPr>
        </p:nvSpPr>
        <p:spPr>
          <a:xfrm>
            <a:off x="406399" y="1354296"/>
            <a:ext cx="12204504" cy="1236963"/>
          </a:xfrm>
          <a:prstGeom prst="rect">
            <a:avLst/>
          </a:prstGeom>
        </p:spPr>
        <p:txBody>
          <a:bodyPr>
            <a:normAutofit fontScale="90000"/>
          </a:bodyPr>
          <a:lstStyle>
            <a:lvl1pPr defTabSz="332992">
              <a:spcBef>
                <a:spcPts val="1500"/>
              </a:spcBef>
              <a:defRPr sz="4300"/>
            </a:lvl1pPr>
          </a:lstStyle>
          <a:p>
            <a:r>
              <a:t>4. In the past 6 months how often were you able to see a doctor for a problem you considered urgent on the same day?</a:t>
            </a:r>
          </a:p>
        </p:txBody>
      </p:sp>
      <p:graphicFrame>
        <p:nvGraphicFramePr>
          <p:cNvPr id="206" name="%"/>
          <p:cNvGraphicFramePr/>
          <p:nvPr/>
        </p:nvGraphicFramePr>
        <p:xfrm>
          <a:off x="42903" y="3028951"/>
          <a:ext cx="12054285" cy="54805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07" name="71.9% of respondents who felt the question was applicable to them said that they could always or mostly see a doctor on the same day for a problem they considered urgent"/>
          <p:cNvSpPr txBox="1"/>
          <p:nvPr/>
        </p:nvSpPr>
        <p:spPr>
          <a:xfrm>
            <a:off x="633448" y="8353742"/>
            <a:ext cx="11558242" cy="787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>
              <a:defRPr b="1">
                <a:solidFill>
                  <a:srgbClr val="838787"/>
                </a:solidFill>
                <a:latin typeface="Avenir Next"/>
                <a:ea typeface="Avenir Next"/>
                <a:cs typeface="Avenir Next"/>
                <a:sym typeface="Avenir Next"/>
              </a:defRPr>
            </a:pPr>
            <a:r>
              <a:t>71.9%</a:t>
            </a:r>
            <a:r>
              <a:rPr b="0">
                <a:latin typeface="Avenir Next Medium"/>
                <a:ea typeface="Avenir Next Medium"/>
                <a:cs typeface="Avenir Next Medium"/>
                <a:sym typeface="Avenir Next Medium"/>
              </a:rPr>
              <a:t> of respondents who felt the question was applicable to them said that they could </a:t>
            </a:r>
            <a:r>
              <a:t>always</a:t>
            </a:r>
            <a:r>
              <a:rPr b="0">
                <a:latin typeface="Avenir Next Medium"/>
                <a:ea typeface="Avenir Next Medium"/>
                <a:cs typeface="Avenir Next Medium"/>
                <a:sym typeface="Avenir Next Medium"/>
              </a:rPr>
              <a:t> or </a:t>
            </a:r>
            <a:r>
              <a:t>mostly</a:t>
            </a:r>
            <a:r>
              <a:rPr b="0">
                <a:latin typeface="Avenir Next Medium"/>
                <a:ea typeface="Avenir Next Medium"/>
                <a:cs typeface="Avenir Next Medium"/>
                <a:sym typeface="Avenir Next Medium"/>
              </a:rPr>
              <a:t> see a doctor on the same day for a problem they considered urgent</a:t>
            </a:r>
          </a:p>
        </p:txBody>
      </p:sp>
    </p:spTree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Cator medical centre PSS 2019"/>
          <p:cNvSpPr txBox="1"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>
            <a:lvl1pPr>
              <a:defRPr spc="100"/>
            </a:lvl1pPr>
          </a:lstStyle>
          <a:p>
            <a:r>
              <a:t>Cator medical centre PSS 2019</a:t>
            </a:r>
          </a:p>
        </p:txBody>
      </p:sp>
      <p:sp>
        <p:nvSpPr>
          <p:cNvPr id="210" name="5. In reception are you concerned that you may be overheard by other members of the public?"/>
          <p:cNvSpPr txBox="1">
            <a:spLocks noGrp="1"/>
          </p:cNvSpPr>
          <p:nvPr>
            <p:ph type="title"/>
          </p:nvPr>
        </p:nvSpPr>
        <p:spPr>
          <a:xfrm>
            <a:off x="406400" y="1409700"/>
            <a:ext cx="12192000" cy="1193800"/>
          </a:xfrm>
          <a:prstGeom prst="rect">
            <a:avLst/>
          </a:prstGeom>
        </p:spPr>
        <p:txBody>
          <a:bodyPr>
            <a:normAutofit fontScale="90000"/>
          </a:bodyPr>
          <a:lstStyle>
            <a:lvl1pPr defTabSz="327152">
              <a:spcBef>
                <a:spcPts val="1500"/>
              </a:spcBef>
              <a:defRPr sz="4200"/>
            </a:lvl1pPr>
          </a:lstStyle>
          <a:p>
            <a:r>
              <a:t>5. In reception are you concerned that you may be overheard by other members of the public?</a:t>
            </a:r>
          </a:p>
        </p:txBody>
      </p:sp>
      <p:graphicFrame>
        <p:nvGraphicFramePr>
          <p:cNvPr id="211" name="2D Column Chart"/>
          <p:cNvGraphicFramePr/>
          <p:nvPr/>
        </p:nvGraphicFramePr>
        <p:xfrm>
          <a:off x="-414992" y="3222625"/>
          <a:ext cx="11991795" cy="47280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New_Template7">
  <a:themeElements>
    <a:clrScheme name="New_Template7">
      <a:dk1>
        <a:srgbClr val="222222"/>
      </a:dk1>
      <a:lt1>
        <a:srgbClr val="222222"/>
      </a:lt1>
      <a:dk2>
        <a:srgbClr val="A7A7A7"/>
      </a:dk2>
      <a:lt2>
        <a:srgbClr val="535353"/>
      </a:lt2>
      <a:accent1>
        <a:srgbClr val="34A5DA"/>
      </a:accent1>
      <a:accent2>
        <a:srgbClr val="3F969A"/>
      </a:accent2>
      <a:accent3>
        <a:srgbClr val="8ABE5E"/>
      </a:accent3>
      <a:accent4>
        <a:srgbClr val="FDCB56"/>
      </a:accent4>
      <a:accent5>
        <a:srgbClr val="E42832"/>
      </a:accent5>
      <a:accent6>
        <a:srgbClr val="C52060"/>
      </a:accent6>
      <a:hlink>
        <a:srgbClr val="0000FF"/>
      </a:hlink>
      <a:folHlink>
        <a:srgbClr val="FF00FF"/>
      </a:folHlink>
    </a:clrScheme>
    <a:fontScheme name="New_Template7">
      <a:majorFont>
        <a:latin typeface="Helvetica"/>
        <a:ea typeface="Helvetica"/>
        <a:cs typeface="Helvetica"/>
      </a:majorFont>
      <a:minorFont>
        <a:latin typeface="Helvetica Neue"/>
        <a:ea typeface="Helvetica Neue"/>
        <a:cs typeface="Helvetica Neue"/>
      </a:minorFont>
    </a:fontScheme>
    <a:fmtScheme name="New_Template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838787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l" defTabSz="584200" rtl="0" fontAlgn="auto" latinLnBrk="0" hangingPunct="0">
          <a:lnSpc>
            <a:spcPct val="100000"/>
          </a:lnSpc>
          <a:spcBef>
            <a:spcPts val="2400"/>
          </a:spcBef>
          <a:spcAft>
            <a:spcPts val="0"/>
          </a:spcAft>
          <a:buClrTx/>
          <a:buSzTx/>
          <a:buFontTx/>
          <a:buNone/>
          <a:tabLst/>
          <a:defRPr kumimoji="0" sz="2000" b="0" i="0" u="none" strike="noStrike" cap="none" spc="0" normalizeH="0" baseline="0">
            <a:ln>
              <a:noFill/>
            </a:ln>
            <a:solidFill>
              <a:srgbClr val="222222"/>
            </a:solidFill>
            <a:effectLst/>
            <a:uFillTx/>
            <a:latin typeface="DIN Condensed"/>
            <a:ea typeface="DIN Condensed"/>
            <a:cs typeface="DIN Condensed"/>
            <a:sym typeface="DIN Condensed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l" defTabSz="584200" rtl="0" fontAlgn="auto" latinLnBrk="0" hangingPunct="0">
          <a:lnSpc>
            <a:spcPct val="100000"/>
          </a:lnSpc>
          <a:spcBef>
            <a:spcPts val="2400"/>
          </a:spcBef>
          <a:spcAft>
            <a:spcPts val="0"/>
          </a:spcAft>
          <a:buClrTx/>
          <a:buSzTx/>
          <a:buFontTx/>
          <a:buNone/>
          <a:tabLst/>
          <a:defRPr kumimoji="0" sz="2000" b="0" i="0" u="none" strike="noStrike" cap="none" spc="0" normalizeH="0" baseline="0">
            <a:ln>
              <a:noFill/>
            </a:ln>
            <a:solidFill>
              <a:srgbClr val="222222"/>
            </a:solidFill>
            <a:effectLst/>
            <a:uFillTx/>
            <a:latin typeface="DIN Condensed"/>
            <a:ea typeface="DIN Condensed"/>
            <a:cs typeface="DIN Condensed"/>
            <a:sym typeface="DIN Condensed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New_Template7">
  <a:themeElements>
    <a:clrScheme name="New_Template7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34A5DA"/>
      </a:accent1>
      <a:accent2>
        <a:srgbClr val="3F969A"/>
      </a:accent2>
      <a:accent3>
        <a:srgbClr val="8ABE5E"/>
      </a:accent3>
      <a:accent4>
        <a:srgbClr val="FDCB56"/>
      </a:accent4>
      <a:accent5>
        <a:srgbClr val="E42832"/>
      </a:accent5>
      <a:accent6>
        <a:srgbClr val="C52060"/>
      </a:accent6>
      <a:hlink>
        <a:srgbClr val="0000FF"/>
      </a:hlink>
      <a:folHlink>
        <a:srgbClr val="FF00FF"/>
      </a:folHlink>
    </a:clrScheme>
    <a:fontScheme name="New_Template7">
      <a:majorFont>
        <a:latin typeface="Helvetica"/>
        <a:ea typeface="Helvetica"/>
        <a:cs typeface="Helvetica"/>
      </a:majorFont>
      <a:minorFont>
        <a:latin typeface="Helvetica Neue"/>
        <a:ea typeface="Helvetica Neue"/>
        <a:cs typeface="Helvetica Neue"/>
      </a:minorFont>
    </a:fontScheme>
    <a:fmtScheme name="New_Template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838787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l" defTabSz="584200" rtl="0" fontAlgn="auto" latinLnBrk="0" hangingPunct="0">
          <a:lnSpc>
            <a:spcPct val="100000"/>
          </a:lnSpc>
          <a:spcBef>
            <a:spcPts val="2400"/>
          </a:spcBef>
          <a:spcAft>
            <a:spcPts val="0"/>
          </a:spcAft>
          <a:buClrTx/>
          <a:buSzTx/>
          <a:buFontTx/>
          <a:buNone/>
          <a:tabLst/>
          <a:defRPr kumimoji="0" sz="2000" b="0" i="0" u="none" strike="noStrike" cap="none" spc="0" normalizeH="0" baseline="0">
            <a:ln>
              <a:noFill/>
            </a:ln>
            <a:solidFill>
              <a:srgbClr val="222222"/>
            </a:solidFill>
            <a:effectLst/>
            <a:uFillTx/>
            <a:latin typeface="DIN Condensed"/>
            <a:ea typeface="DIN Condensed"/>
            <a:cs typeface="DIN Condensed"/>
            <a:sym typeface="DIN Condensed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l" defTabSz="584200" rtl="0" fontAlgn="auto" latinLnBrk="0" hangingPunct="0">
          <a:lnSpc>
            <a:spcPct val="100000"/>
          </a:lnSpc>
          <a:spcBef>
            <a:spcPts val="2400"/>
          </a:spcBef>
          <a:spcAft>
            <a:spcPts val="0"/>
          </a:spcAft>
          <a:buClrTx/>
          <a:buSzTx/>
          <a:buFontTx/>
          <a:buNone/>
          <a:tabLst/>
          <a:defRPr kumimoji="0" sz="2000" b="0" i="0" u="none" strike="noStrike" cap="none" spc="0" normalizeH="0" baseline="0">
            <a:ln>
              <a:noFill/>
            </a:ln>
            <a:solidFill>
              <a:srgbClr val="222222"/>
            </a:solidFill>
            <a:effectLst/>
            <a:uFillTx/>
            <a:latin typeface="DIN Condensed"/>
            <a:ea typeface="DIN Condensed"/>
            <a:cs typeface="DIN Condensed"/>
            <a:sym typeface="DIN Condensed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1118</Words>
  <Application>Microsoft Office PowerPoint</Application>
  <PresentationFormat>Custom</PresentationFormat>
  <Paragraphs>115</Paragraphs>
  <Slides>24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New_Template7</vt:lpstr>
      <vt:lpstr>Patient satisfaction survey 2019</vt:lpstr>
      <vt:lpstr>Survey methods</vt:lpstr>
      <vt:lpstr>1. When did you last see a doctor at the surgery?</vt:lpstr>
      <vt:lpstr>2. Which methods would you prefer to use to book an appointment?</vt:lpstr>
      <vt:lpstr>3a. In the past 6 months how easy have you found… </vt:lpstr>
      <vt:lpstr>3B. In the past 6 months how easy have you found… </vt:lpstr>
      <vt:lpstr>3C. In the past 6 months how easy have you found… </vt:lpstr>
      <vt:lpstr>4. In the past 6 months how often were you able to see a doctor for a problem you considered urgent on the same day?</vt:lpstr>
      <vt:lpstr>5. In reception are you concerned that you may be overheard by other members of the public?</vt:lpstr>
      <vt:lpstr>6. How helpful do you find the receptionists?</vt:lpstr>
      <vt:lpstr>7. How do you feel about how long you usually have to wait to see a doctor or a nurse?</vt:lpstr>
      <vt:lpstr>8. Are you aware of our e-consult service?</vt:lpstr>
      <vt:lpstr>9. Which ways are you likely to communicate with us?</vt:lpstr>
      <vt:lpstr>10. Are you aware of our online repeats service?</vt:lpstr>
      <vt:lpstr>11. In general, how satisfied are you with the care you get at the practice?</vt:lpstr>
      <vt:lpstr>12a. What is your…</vt:lpstr>
      <vt:lpstr>12b. What is your…</vt:lpstr>
      <vt:lpstr>12c. What is your…</vt:lpstr>
      <vt:lpstr>12d. What is your…</vt:lpstr>
      <vt:lpstr>12e. What is your…</vt:lpstr>
      <vt:lpstr>13. Comments</vt:lpstr>
      <vt:lpstr>13. Comments</vt:lpstr>
      <vt:lpstr>13. Comments</vt:lpstr>
      <vt:lpstr>Learning points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Patient satisfaction survey 2019</dc:title>
  <dc:creator>C Holdridge</dc:creator>
  <cp:lastModifiedBy>Windows User</cp:lastModifiedBy>
  <cp:revision>4</cp:revision>
  <dcterms:modified xsi:type="dcterms:W3CDTF">2019-07-18T12:39:26Z</dcterms:modified>
</cp:coreProperties>
</file>